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3"/>
  </p:notesMasterIdLst>
  <p:sldIdLst>
    <p:sldId id="256" r:id="rId2"/>
    <p:sldId id="257" r:id="rId3"/>
    <p:sldId id="385" r:id="rId4"/>
    <p:sldId id="386" r:id="rId5"/>
    <p:sldId id="358" r:id="rId6"/>
    <p:sldId id="260" r:id="rId7"/>
    <p:sldId id="261" r:id="rId8"/>
    <p:sldId id="262" r:id="rId9"/>
    <p:sldId id="306" r:id="rId10"/>
    <p:sldId id="307" r:id="rId11"/>
    <p:sldId id="296" r:id="rId12"/>
    <p:sldId id="297" r:id="rId13"/>
    <p:sldId id="309" r:id="rId14"/>
    <p:sldId id="333" r:id="rId15"/>
    <p:sldId id="360" r:id="rId16"/>
    <p:sldId id="263" r:id="rId17"/>
    <p:sldId id="372" r:id="rId18"/>
    <p:sldId id="373" r:id="rId19"/>
    <p:sldId id="374" r:id="rId20"/>
    <p:sldId id="375" r:id="rId21"/>
    <p:sldId id="376" r:id="rId22"/>
    <p:sldId id="377" r:id="rId23"/>
    <p:sldId id="378" r:id="rId24"/>
    <p:sldId id="379" r:id="rId25"/>
    <p:sldId id="380" r:id="rId26"/>
    <p:sldId id="381" r:id="rId27"/>
    <p:sldId id="382" r:id="rId28"/>
    <p:sldId id="383" r:id="rId29"/>
    <p:sldId id="384" r:id="rId30"/>
    <p:sldId id="387" r:id="rId31"/>
    <p:sldId id="335" r:id="rId32"/>
    <p:sldId id="371" r:id="rId33"/>
    <p:sldId id="354" r:id="rId34"/>
    <p:sldId id="355" r:id="rId35"/>
    <p:sldId id="361" r:id="rId36"/>
    <p:sldId id="332" r:id="rId37"/>
    <p:sldId id="290" r:id="rId38"/>
    <p:sldId id="280" r:id="rId39"/>
    <p:sldId id="295" r:id="rId40"/>
    <p:sldId id="281" r:id="rId41"/>
    <p:sldId id="359" r:id="rId4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4A46"/>
    <a:srgbClr val="FFC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03B8A5-80D4-4E8E-BED2-BA2E9D2D95E6}">
  <a:tblStyle styleId="{0C03B8A5-80D4-4E8E-BED2-BA2E9D2D95E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347" autoAdjust="0"/>
    <p:restoredTop sz="86477" autoAdjust="0"/>
  </p:normalViewPr>
  <p:slideViewPr>
    <p:cSldViewPr snapToGrid="0">
      <p:cViewPr varScale="1">
        <p:scale>
          <a:sx n="116" d="100"/>
          <a:sy n="116" d="100"/>
        </p:scale>
        <p:origin x="91" y="163"/>
      </p:cViewPr>
      <p:guideLst>
        <p:guide orient="horz" pos="1620"/>
        <p:guide pos="2880"/>
      </p:guideLst>
    </p:cSldViewPr>
  </p:slideViewPr>
  <p:outlineViewPr>
    <p:cViewPr>
      <p:scale>
        <a:sx n="33" d="100"/>
        <a:sy n="33" d="100"/>
      </p:scale>
      <p:origin x="258" y="11121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3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8296807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420551feaf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420551feaf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8918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420551feaf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420551feaf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420551feaf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420551feaf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0594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420551feaf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420551feaf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0594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420551feaf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420551feaf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549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420551feaf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420551feaf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1597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420551feaf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420551feaf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420551feaf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420551feaf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35263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420551feaf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420551feaf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86679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420551feaf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420551feaf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8962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420551feaf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420551feaf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420551feaf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420551feaf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80386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420551feaf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420551feaf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80532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268246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420551feaf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420551feaf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420551feaf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420551feaf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420551feaf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420551feaf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63401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420551feaf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420551feaf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420551feaf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420551feaf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2299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420551feaf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420551feaf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2159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420551feaf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420551feaf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2110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420551feaf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420551feaf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420551feaf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420551feaf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420551feaf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420551feaf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420551feaf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420551feaf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0730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1"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1"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1"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1"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1"/>
            <a:ext cx="8520601"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1"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1"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1"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1"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49" y="450150"/>
            <a:ext cx="6367801"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1"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1" y="2803076"/>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1" y="724075"/>
            <a:ext cx="3837001"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1"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1"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a:spLocks noGrp="1"/>
          </p:cNvSpPr>
          <p:nvPr>
            <p:ph type="subTitle" idx="1"/>
          </p:nvPr>
        </p:nvSpPr>
        <p:spPr>
          <a:xfrm>
            <a:off x="524399" y="2886315"/>
            <a:ext cx="3316081" cy="1922824"/>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ts val="1100"/>
              <a:buFont typeface="Arial"/>
              <a:buNone/>
            </a:pPr>
            <a:r>
              <a:rPr lang="en" sz="1800" dirty="0">
                <a:solidFill>
                  <a:srgbClr val="FF0000"/>
                </a:solidFill>
                <a:latin typeface="Times New Roman"/>
                <a:ea typeface="Times New Roman"/>
                <a:cs typeface="Times New Roman"/>
                <a:sym typeface="Times New Roman"/>
              </a:rPr>
              <a:t>Team Members:</a:t>
            </a:r>
            <a:endParaRPr sz="15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 sz="1500" dirty="0">
                <a:solidFill>
                  <a:schemeClr val="dk1"/>
                </a:solidFill>
                <a:latin typeface="Times New Roman"/>
                <a:ea typeface="Times New Roman"/>
                <a:cs typeface="Times New Roman"/>
                <a:sym typeface="Times New Roman"/>
              </a:rPr>
              <a:t>21I302 Akash K</a:t>
            </a:r>
          </a:p>
          <a:p>
            <a:pPr marL="0" lvl="0" indent="0" algn="just" rtl="0">
              <a:spcBef>
                <a:spcPts val="0"/>
              </a:spcBef>
              <a:spcAft>
                <a:spcPts val="0"/>
              </a:spcAft>
              <a:buClr>
                <a:schemeClr val="dk1"/>
              </a:buClr>
              <a:buSzPts val="1100"/>
              <a:buFont typeface="Arial"/>
              <a:buNone/>
            </a:pPr>
            <a:r>
              <a:rPr lang="en" sz="1500" dirty="0">
                <a:solidFill>
                  <a:schemeClr val="dk1"/>
                </a:solidFill>
                <a:latin typeface="Times New Roman"/>
                <a:ea typeface="Times New Roman"/>
                <a:cs typeface="Times New Roman"/>
                <a:sym typeface="Times New Roman"/>
              </a:rPr>
              <a:t>21I311 Dharunraj A</a:t>
            </a:r>
            <a:r>
              <a:rPr lang="en-IN" sz="1500" dirty="0">
                <a:solidFill>
                  <a:schemeClr val="dk1"/>
                </a:solidFill>
                <a:latin typeface="Times New Roman"/>
                <a:ea typeface="Times New Roman"/>
                <a:cs typeface="Times New Roman"/>
                <a:sym typeface="Times New Roman"/>
              </a:rPr>
              <a:t> </a:t>
            </a:r>
            <a:endParaRPr lang="en" sz="15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 sz="1500" dirty="0">
                <a:solidFill>
                  <a:schemeClr val="dk1"/>
                </a:solidFill>
                <a:latin typeface="Times New Roman"/>
                <a:ea typeface="Times New Roman"/>
                <a:cs typeface="Times New Roman"/>
                <a:sym typeface="Times New Roman"/>
              </a:rPr>
              <a:t>21I315 Elamurugan RM</a:t>
            </a:r>
            <a:endParaRPr sz="15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 sz="1500" dirty="0">
                <a:solidFill>
                  <a:schemeClr val="dk1"/>
                </a:solidFill>
                <a:latin typeface="Times New Roman"/>
                <a:ea typeface="Times New Roman"/>
                <a:cs typeface="Times New Roman"/>
                <a:sym typeface="Times New Roman"/>
              </a:rPr>
              <a:t>21I331 Midhun Ramanujam S</a:t>
            </a:r>
            <a:endParaRPr dirty="0"/>
          </a:p>
        </p:txBody>
      </p:sp>
      <p:sp>
        <p:nvSpPr>
          <p:cNvPr id="56" name="Google Shape;56;p13"/>
          <p:cNvSpPr txBox="1">
            <a:spLocks noGrp="1"/>
          </p:cNvSpPr>
          <p:nvPr>
            <p:ph type="subTitle" idx="1"/>
          </p:nvPr>
        </p:nvSpPr>
        <p:spPr>
          <a:xfrm>
            <a:off x="4955094" y="2860385"/>
            <a:ext cx="4055606" cy="2052600"/>
          </a:xfrm>
          <a:prstGeom prst="rect">
            <a:avLst/>
          </a:prstGeom>
        </p:spPr>
        <p:txBody>
          <a:bodyPr spcFirstLastPara="1" wrap="square" lIns="91425" tIns="91425" rIns="91425" bIns="91425" anchor="t" anchorCtr="0">
            <a:normAutofit/>
          </a:bodyPr>
          <a:lstStyle/>
          <a:p>
            <a:pPr marL="0" lvl="0" indent="457200" algn="just" rtl="0">
              <a:spcBef>
                <a:spcPts val="0"/>
              </a:spcBef>
              <a:spcAft>
                <a:spcPts val="0"/>
              </a:spcAft>
              <a:buClr>
                <a:schemeClr val="dk1"/>
              </a:buClr>
              <a:buSzPts val="1100"/>
              <a:buFont typeface="Arial"/>
              <a:buNone/>
            </a:pPr>
            <a:r>
              <a:rPr lang="en" sz="1800" dirty="0">
                <a:solidFill>
                  <a:srgbClr val="FF0000"/>
                </a:solidFill>
                <a:latin typeface="Times New Roman"/>
                <a:ea typeface="Times New Roman"/>
                <a:cs typeface="Times New Roman"/>
                <a:sym typeface="Times New Roman"/>
              </a:rPr>
              <a:t>Project Guide</a:t>
            </a:r>
            <a:endParaRPr sz="1800" dirty="0">
              <a:solidFill>
                <a:srgbClr val="FF0000"/>
              </a:solidFill>
              <a:latin typeface="Times New Roman"/>
              <a:ea typeface="Times New Roman"/>
              <a:cs typeface="Times New Roman"/>
              <a:sym typeface="Times New Roman"/>
            </a:endParaRPr>
          </a:p>
          <a:p>
            <a:pPr marL="0" lvl="0" indent="457200" algn="just" rtl="0">
              <a:spcBef>
                <a:spcPts val="0"/>
              </a:spcBef>
              <a:spcAft>
                <a:spcPts val="0"/>
              </a:spcAft>
              <a:buClr>
                <a:schemeClr val="dk1"/>
              </a:buClr>
              <a:buSzPts val="1100"/>
              <a:buFont typeface="Arial"/>
              <a:buNone/>
            </a:pPr>
            <a:r>
              <a:rPr lang="en" sz="1500" dirty="0">
                <a:solidFill>
                  <a:srgbClr val="111111"/>
                </a:solidFill>
                <a:latin typeface="Times New Roman"/>
                <a:ea typeface="Times New Roman"/>
                <a:cs typeface="Times New Roman"/>
                <a:sym typeface="Times New Roman"/>
              </a:rPr>
              <a:t>Dr. Anitha Kumari K </a:t>
            </a:r>
            <a:endParaRPr sz="1500" dirty="0">
              <a:solidFill>
                <a:srgbClr val="111111"/>
              </a:solidFill>
              <a:latin typeface="Times New Roman"/>
              <a:ea typeface="Times New Roman"/>
              <a:cs typeface="Times New Roman"/>
              <a:sym typeface="Times New Roman"/>
            </a:endParaRPr>
          </a:p>
          <a:p>
            <a:pPr marL="0" lvl="0" indent="457200" algn="just" rtl="0">
              <a:spcBef>
                <a:spcPts val="0"/>
              </a:spcBef>
              <a:spcAft>
                <a:spcPts val="0"/>
              </a:spcAft>
              <a:buClr>
                <a:schemeClr val="dk1"/>
              </a:buClr>
              <a:buSzPts val="1100"/>
              <a:buFont typeface="Arial"/>
              <a:buNone/>
            </a:pPr>
            <a:r>
              <a:rPr lang="en" sz="1500" dirty="0">
                <a:solidFill>
                  <a:srgbClr val="111111"/>
                </a:solidFill>
                <a:latin typeface="Times New Roman"/>
                <a:ea typeface="Times New Roman"/>
                <a:cs typeface="Times New Roman"/>
                <a:sym typeface="Times New Roman"/>
              </a:rPr>
              <a:t>Associate Professor </a:t>
            </a:r>
            <a:endParaRPr sz="1500" dirty="0">
              <a:solidFill>
                <a:srgbClr val="111111"/>
              </a:solidFill>
              <a:latin typeface="Times New Roman"/>
              <a:ea typeface="Times New Roman"/>
              <a:cs typeface="Times New Roman"/>
              <a:sym typeface="Times New Roman"/>
            </a:endParaRPr>
          </a:p>
          <a:p>
            <a:pPr marL="0" lvl="0" indent="457200" algn="just" rtl="0">
              <a:spcBef>
                <a:spcPts val="0"/>
              </a:spcBef>
              <a:spcAft>
                <a:spcPts val="0"/>
              </a:spcAft>
              <a:buClr>
                <a:schemeClr val="dk1"/>
              </a:buClr>
              <a:buSzPts val="1100"/>
              <a:buFont typeface="Arial"/>
              <a:buNone/>
            </a:pPr>
            <a:r>
              <a:rPr lang="en" sz="1500" dirty="0">
                <a:solidFill>
                  <a:srgbClr val="111111"/>
                </a:solidFill>
                <a:latin typeface="Times New Roman"/>
                <a:ea typeface="Times New Roman"/>
                <a:cs typeface="Times New Roman"/>
                <a:sym typeface="Times New Roman"/>
              </a:rPr>
              <a:t>Department of Information Technology </a:t>
            </a:r>
            <a:endParaRPr sz="1500" dirty="0">
              <a:solidFill>
                <a:srgbClr val="111111"/>
              </a:solidFill>
              <a:latin typeface="Times New Roman"/>
              <a:ea typeface="Times New Roman"/>
              <a:cs typeface="Times New Roman"/>
              <a:sym typeface="Times New Roman"/>
            </a:endParaRPr>
          </a:p>
          <a:p>
            <a:pPr marL="0" lvl="0" indent="457200" algn="just" rtl="0">
              <a:spcBef>
                <a:spcPts val="0"/>
              </a:spcBef>
              <a:spcAft>
                <a:spcPts val="0"/>
              </a:spcAft>
              <a:buClr>
                <a:schemeClr val="dk1"/>
              </a:buClr>
              <a:buSzPts val="1100"/>
              <a:buFont typeface="Arial"/>
              <a:buNone/>
            </a:pPr>
            <a:r>
              <a:rPr lang="en" sz="1500" dirty="0">
                <a:solidFill>
                  <a:srgbClr val="111111"/>
                </a:solidFill>
                <a:latin typeface="Times New Roman"/>
                <a:ea typeface="Times New Roman"/>
                <a:cs typeface="Times New Roman"/>
                <a:sym typeface="Times New Roman"/>
              </a:rPr>
              <a:t>PSG College of Technology </a:t>
            </a:r>
            <a:endParaRPr sz="1500" dirty="0">
              <a:solidFill>
                <a:srgbClr val="111111"/>
              </a:solidFill>
              <a:latin typeface="Times New Roman"/>
              <a:ea typeface="Times New Roman"/>
              <a:cs typeface="Times New Roman"/>
              <a:sym typeface="Times New Roman"/>
            </a:endParaRPr>
          </a:p>
          <a:p>
            <a:pPr marL="0" lvl="0" indent="457200" algn="just" rtl="0">
              <a:spcBef>
                <a:spcPts val="0"/>
              </a:spcBef>
              <a:spcAft>
                <a:spcPts val="0"/>
              </a:spcAft>
              <a:buClr>
                <a:schemeClr val="dk1"/>
              </a:buClr>
              <a:buSzPts val="1100"/>
              <a:buFont typeface="Arial"/>
              <a:buNone/>
            </a:pPr>
            <a:r>
              <a:rPr lang="en" sz="1500" dirty="0">
                <a:solidFill>
                  <a:srgbClr val="111111"/>
                </a:solidFill>
                <a:latin typeface="Times New Roman"/>
                <a:ea typeface="Times New Roman"/>
                <a:cs typeface="Times New Roman"/>
                <a:sym typeface="Times New Roman"/>
              </a:rPr>
              <a:t>Coimbatore.</a:t>
            </a:r>
            <a:endParaRPr sz="1500" dirty="0">
              <a:solidFill>
                <a:srgbClr val="111111"/>
              </a:solidFill>
              <a:latin typeface="Times New Roman"/>
              <a:ea typeface="Times New Roman"/>
              <a:cs typeface="Times New Roman"/>
              <a:sym typeface="Times New Roman"/>
            </a:endParaRPr>
          </a:p>
          <a:p>
            <a:pPr marL="0" lvl="0" indent="0" algn="just" rtl="0">
              <a:spcBef>
                <a:spcPts val="0"/>
              </a:spcBef>
              <a:spcAft>
                <a:spcPts val="0"/>
              </a:spcAft>
              <a:buNone/>
            </a:pPr>
            <a:endParaRPr dirty="0"/>
          </a:p>
        </p:txBody>
      </p:sp>
      <p:sp>
        <p:nvSpPr>
          <p:cNvPr id="57" name="Google Shape;57;p13"/>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4;p1"/>
          <p:cNvSpPr txBox="1">
            <a:spLocks/>
          </p:cNvSpPr>
          <p:nvPr/>
        </p:nvSpPr>
        <p:spPr>
          <a:xfrm>
            <a:off x="327200" y="807785"/>
            <a:ext cx="8520600" cy="2052600"/>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nSpc>
                <a:spcPct val="110000"/>
              </a:lnSpc>
              <a:buSzPts val="1100"/>
            </a:pPr>
            <a:r>
              <a:rPr lang="en-US" sz="2000" b="1" dirty="0">
                <a:solidFill>
                  <a:srgbClr val="FF0000"/>
                </a:solidFill>
                <a:latin typeface="Times New Roman"/>
                <a:ea typeface="Times New Roman"/>
                <a:cs typeface="Times New Roman"/>
                <a:sym typeface="Times New Roman"/>
              </a:rPr>
              <a:t>Resource Allocation for Enhanced QoS in 5G Networks using Advanced Reinforcement Learning and Graph Neural Networks</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151118"/>
            <a:ext cx="8520601"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solidFill>
                  <a:srgbClr val="FF0000"/>
                </a:solidFill>
                <a:latin typeface="Times New Roman"/>
                <a:ea typeface="Times New Roman"/>
                <a:cs typeface="Times New Roman"/>
                <a:sym typeface="Times New Roman"/>
              </a:rPr>
              <a:t>Cont’d: -</a:t>
            </a:r>
            <a:endParaRPr dirty="0"/>
          </a:p>
        </p:txBody>
      </p:sp>
      <p:sp>
        <p:nvSpPr>
          <p:cNvPr id="103" name="Google Shape;103;p19"/>
          <p:cNvSpPr/>
          <p:nvPr/>
        </p:nvSpPr>
        <p:spPr>
          <a:xfrm>
            <a:off x="328574" y="677898"/>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04" name="Google Shape;104;p19"/>
          <p:cNvGraphicFramePr/>
          <p:nvPr>
            <p:extLst>
              <p:ext uri="{D42A27DB-BD31-4B8C-83A1-F6EECF244321}">
                <p14:modId xmlns:p14="http://schemas.microsoft.com/office/powerpoint/2010/main" val="2011541943"/>
              </p:ext>
            </p:extLst>
          </p:nvPr>
        </p:nvGraphicFramePr>
        <p:xfrm>
          <a:off x="200594" y="874685"/>
          <a:ext cx="8759759" cy="3978948"/>
        </p:xfrm>
        <a:graphic>
          <a:graphicData uri="http://schemas.openxmlformats.org/drawingml/2006/table">
            <a:tbl>
              <a:tblPr>
                <a:noFill/>
                <a:tableStyleId>{0C03B8A5-80D4-4E8E-BED2-BA2E9D2D95E6}</a:tableStyleId>
              </a:tblPr>
              <a:tblGrid>
                <a:gridCol w="400297">
                  <a:extLst>
                    <a:ext uri="{9D8B030D-6E8A-4147-A177-3AD203B41FA5}">
                      <a16:colId xmlns:a16="http://schemas.microsoft.com/office/drawing/2014/main" val="20000"/>
                    </a:ext>
                  </a:extLst>
                </a:gridCol>
                <a:gridCol w="1790453">
                  <a:extLst>
                    <a:ext uri="{9D8B030D-6E8A-4147-A177-3AD203B41FA5}">
                      <a16:colId xmlns:a16="http://schemas.microsoft.com/office/drawing/2014/main" val="20001"/>
                    </a:ext>
                  </a:extLst>
                </a:gridCol>
                <a:gridCol w="1009650">
                  <a:extLst>
                    <a:ext uri="{9D8B030D-6E8A-4147-A177-3AD203B41FA5}">
                      <a16:colId xmlns:a16="http://schemas.microsoft.com/office/drawing/2014/main" val="20002"/>
                    </a:ext>
                  </a:extLst>
                </a:gridCol>
                <a:gridCol w="3552075">
                  <a:extLst>
                    <a:ext uri="{9D8B030D-6E8A-4147-A177-3AD203B41FA5}">
                      <a16:colId xmlns:a16="http://schemas.microsoft.com/office/drawing/2014/main" val="20003"/>
                    </a:ext>
                  </a:extLst>
                </a:gridCol>
                <a:gridCol w="2007284">
                  <a:extLst>
                    <a:ext uri="{9D8B030D-6E8A-4147-A177-3AD203B41FA5}">
                      <a16:colId xmlns:a16="http://schemas.microsoft.com/office/drawing/2014/main" val="20004"/>
                    </a:ext>
                  </a:extLst>
                </a:gridCol>
              </a:tblGrid>
              <a:tr h="1385841">
                <a:tc>
                  <a:txBody>
                    <a:bodyPr/>
                    <a:lstStyle/>
                    <a:p>
                      <a:pPr marL="0" lvl="0" indent="0" algn="l" rtl="0">
                        <a:spcBef>
                          <a:spcPts val="0"/>
                        </a:spcBef>
                        <a:spcAft>
                          <a:spcPts val="0"/>
                        </a:spcAft>
                        <a:buNone/>
                      </a:pPr>
                      <a:r>
                        <a:rPr lang="en" sz="1400" dirty="0">
                          <a:solidFill>
                            <a:schemeClr val="dk1"/>
                          </a:solidFill>
                          <a:latin typeface="Times New Roman"/>
                          <a:ea typeface="Times New Roman"/>
                          <a:cs typeface="Times New Roman"/>
                          <a:sym typeface="Times New Roman"/>
                        </a:rPr>
                        <a:t>9.</a:t>
                      </a:r>
                      <a:endParaRPr sz="1400" dirty="0"/>
                    </a:p>
                  </a:txBody>
                  <a:tcPr marL="91426" marR="91426"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rtl="0"/>
                      <a:r>
                        <a:rPr lang="en-US" sz="1300" b="0" i="0" u="none" strike="noStrike" cap="none" dirty="0">
                          <a:solidFill>
                            <a:srgbClr val="000000"/>
                          </a:solidFill>
                          <a:latin typeface="Times New Roman"/>
                          <a:ea typeface="Arial"/>
                          <a:cs typeface="Times New Roman"/>
                          <a:sym typeface="Arial"/>
                        </a:rPr>
                        <a:t>Handover and load balancing self-optimization models in 5G mobile networks</a:t>
                      </a:r>
                      <a:endParaRPr lang="en-US" sz="1300" b="0" i="0" u="none" strike="noStrike" cap="none" dirty="0">
                        <a:solidFill>
                          <a:srgbClr val="000000"/>
                        </a:solidFill>
                        <a:latin typeface="Times New Roman"/>
                        <a:cs typeface="Times New Roman"/>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lang="en-US" sz="1300" b="0" i="0" u="none" strike="noStrike" cap="none" dirty="0">
                          <a:solidFill>
                            <a:srgbClr val="000000"/>
                          </a:solidFill>
                          <a:latin typeface="Times New Roman"/>
                          <a:cs typeface="Times New Roman"/>
                          <a:sym typeface="Arial"/>
                        </a:rPr>
                      </a:br>
                      <a:r>
                        <a:rPr lang="en-US" sz="1300" b="0" i="0" u="none" strike="noStrike" cap="none" dirty="0">
                          <a:solidFill>
                            <a:srgbClr val="000000"/>
                          </a:solidFill>
                          <a:latin typeface="Times New Roman"/>
                          <a:ea typeface="Arial"/>
                          <a:cs typeface="Times New Roman"/>
                          <a:sym typeface="Arial"/>
                        </a:rPr>
                        <a:t>Saad, </a:t>
                      </a:r>
                      <a:r>
                        <a:rPr lang="en-US" sz="1300" b="0" i="0" u="none" strike="noStrike" cap="none" dirty="0" err="1">
                          <a:solidFill>
                            <a:srgbClr val="000000"/>
                          </a:solidFill>
                          <a:latin typeface="Times New Roman"/>
                          <a:ea typeface="Arial"/>
                          <a:cs typeface="Times New Roman"/>
                          <a:sym typeface="Arial"/>
                        </a:rPr>
                        <a:t>Wasan</a:t>
                      </a:r>
                      <a:r>
                        <a:rPr lang="en-US" sz="1300" b="0" i="0" u="none" strike="noStrike" cap="none" dirty="0">
                          <a:solidFill>
                            <a:srgbClr val="000000"/>
                          </a:solidFill>
                          <a:latin typeface="Times New Roman"/>
                          <a:ea typeface="Arial"/>
                          <a:cs typeface="Times New Roman"/>
                          <a:sym typeface="Arial"/>
                        </a:rPr>
                        <a:t> </a:t>
                      </a:r>
                      <a:r>
                        <a:rPr lang="en-US" sz="1300" b="0" i="0" u="none" strike="noStrike" cap="none" dirty="0" err="1">
                          <a:solidFill>
                            <a:srgbClr val="000000"/>
                          </a:solidFill>
                          <a:latin typeface="Times New Roman"/>
                          <a:ea typeface="Arial"/>
                          <a:cs typeface="Times New Roman"/>
                          <a:sym typeface="Arial"/>
                        </a:rPr>
                        <a:t>Kadhim</a:t>
                      </a:r>
                      <a:r>
                        <a:rPr lang="en-US" sz="1300" b="0" i="0" u="none" strike="noStrike" cap="none" dirty="0">
                          <a:solidFill>
                            <a:srgbClr val="000000"/>
                          </a:solidFill>
                          <a:latin typeface="Times New Roman"/>
                          <a:ea typeface="Arial"/>
                          <a:cs typeface="Times New Roman"/>
                          <a:sym typeface="Arial"/>
                        </a:rPr>
                        <a:t>, et al</a:t>
                      </a:r>
                      <a:r>
                        <a:rPr lang="en-US" sz="1200" b="0" i="0" u="none" strike="noStrike" cap="none" dirty="0">
                          <a:solidFill>
                            <a:srgbClr val="222222"/>
                          </a:solidFill>
                          <a:latin typeface="Times New Roman"/>
                          <a:ea typeface="Arial"/>
                          <a:cs typeface="Times New Roman"/>
                          <a:sym typeface="Times New Roman"/>
                        </a:rPr>
                        <a:t>.</a:t>
                      </a:r>
                      <a:endParaRPr lang="en-US" sz="1300" b="0" i="0" u="none" strike="noStrike" cap="none" dirty="0">
                        <a:solidFill>
                          <a:srgbClr val="000000"/>
                        </a:solidFill>
                        <a:latin typeface="Times New Roman"/>
                        <a:cs typeface="Times New Roman"/>
                        <a:sym typeface="Arial"/>
                      </a:endParaRPr>
                    </a:p>
                  </a:txBody>
                  <a:tcPr marL="91426" marR="91426"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just" rtl="0">
                        <a:lnSpc>
                          <a:spcPct val="95000"/>
                        </a:lnSpc>
                        <a:spcBef>
                          <a:spcPts val="0"/>
                        </a:spcBef>
                        <a:spcAft>
                          <a:spcPts val="1200"/>
                        </a:spcAft>
                        <a:buNone/>
                      </a:pPr>
                      <a:r>
                        <a:rPr lang="en-US" sz="1300" b="0" i="0" u="none" strike="noStrike" cap="none" dirty="0" err="1">
                          <a:solidFill>
                            <a:srgbClr val="000000"/>
                          </a:solidFill>
                          <a:latin typeface="Times New Roman"/>
                          <a:cs typeface="Times New Roman"/>
                          <a:sym typeface="Arial"/>
                        </a:rPr>
                        <a:t>EngineeringScience</a:t>
                      </a:r>
                      <a:r>
                        <a:rPr lang="en-US" sz="1300" b="0" i="0" u="none" strike="noStrike" cap="none" dirty="0">
                          <a:solidFill>
                            <a:srgbClr val="000000"/>
                          </a:solidFill>
                          <a:latin typeface="Times New Roman"/>
                          <a:cs typeface="Times New Roman"/>
                          <a:sym typeface="Arial"/>
                        </a:rPr>
                        <a:t> and Technology, an International Journal.(2023)</a:t>
                      </a:r>
                    </a:p>
                  </a:txBody>
                  <a:tcPr marL="91426" marR="91426"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285750" lvl="0" indent="-285750" algn="l" rtl="0">
                        <a:spcBef>
                          <a:spcPts val="0"/>
                        </a:spcBef>
                        <a:spcAft>
                          <a:spcPts val="0"/>
                        </a:spcAft>
                        <a:buFont typeface="Arial" panose="020B0604020202020204" pitchFamily="34" charset="0"/>
                        <a:buChar char="•"/>
                      </a:pPr>
                      <a:r>
                        <a:rPr lang="en-US" sz="1300" b="0" i="0" u="none" strike="noStrike" cap="none" dirty="0">
                          <a:solidFill>
                            <a:srgbClr val="000000"/>
                          </a:solidFill>
                          <a:latin typeface="Times New Roman"/>
                          <a:ea typeface="Arial"/>
                          <a:cs typeface="Times New Roman"/>
                          <a:sym typeface="Arial"/>
                        </a:rPr>
                        <a:t>The paper discusses a QoS-based resource allocation scheme using OFDM-based interface for device to device (D2D) within cellular networks, allowing flexible allocation of the resources.</a:t>
                      </a:r>
                    </a:p>
                    <a:p>
                      <a:pPr marL="285750" lvl="0" indent="-285750" algn="l" rtl="0">
                        <a:spcBef>
                          <a:spcPts val="0"/>
                        </a:spcBef>
                        <a:spcAft>
                          <a:spcPts val="0"/>
                        </a:spcAft>
                        <a:buFont typeface="Arial" panose="020B0604020202020204" pitchFamily="34" charset="0"/>
                        <a:buChar char="•"/>
                      </a:pPr>
                      <a:r>
                        <a:rPr lang="en-US" sz="1300" b="0" i="0" u="none" strike="noStrike" cap="none" dirty="0">
                          <a:solidFill>
                            <a:srgbClr val="000000"/>
                          </a:solidFill>
                          <a:latin typeface="Times New Roman"/>
                          <a:ea typeface="Arial"/>
                          <a:cs typeface="Times New Roman"/>
                          <a:sym typeface="Arial"/>
                        </a:rPr>
                        <a:t> The results of the paper validate the effectiveness of the proposed methodology while also accommodating service flexibility.</a:t>
                      </a:r>
                      <a:endParaRPr sz="1300" b="0" i="0" u="none" strike="noStrike" cap="none" dirty="0">
                        <a:solidFill>
                          <a:srgbClr val="000000"/>
                        </a:solidFill>
                        <a:latin typeface="Times New Roman"/>
                        <a:ea typeface="Times New Roman"/>
                        <a:cs typeface="Times New Roman"/>
                        <a:sym typeface="Times New Roman"/>
                      </a:endParaRPr>
                    </a:p>
                  </a:txBody>
                  <a:tcPr marL="91426" marR="91426"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285750" lvl="0" indent="-285750" algn="just" rtl="0">
                        <a:lnSpc>
                          <a:spcPct val="95000"/>
                        </a:lnSpc>
                        <a:spcBef>
                          <a:spcPts val="0"/>
                        </a:spcBef>
                        <a:spcAft>
                          <a:spcPts val="1200"/>
                        </a:spcAft>
                        <a:buFont typeface="Arial" panose="020B0604020202020204" pitchFamily="34" charset="0"/>
                        <a:buChar char="•"/>
                      </a:pPr>
                      <a:r>
                        <a:rPr lang="en-US" sz="1300" dirty="0">
                          <a:latin typeface="Times New Roman"/>
                          <a:ea typeface="Times New Roman"/>
                          <a:cs typeface="Times New Roman"/>
                          <a:sym typeface="Times New Roman"/>
                        </a:rPr>
                        <a:t>Scalability remains a problem, as the number scaling QoS poses a significant challenge.</a:t>
                      </a:r>
                    </a:p>
                    <a:p>
                      <a:pPr marL="0" lvl="0" indent="0" algn="just" rtl="0">
                        <a:lnSpc>
                          <a:spcPct val="95000"/>
                        </a:lnSpc>
                        <a:spcBef>
                          <a:spcPts val="0"/>
                        </a:spcBef>
                        <a:spcAft>
                          <a:spcPts val="1200"/>
                        </a:spcAft>
                        <a:buNone/>
                      </a:pPr>
                      <a:endParaRPr sz="1300" dirty="0">
                        <a:latin typeface="Times New Roman"/>
                        <a:ea typeface="Times New Roman"/>
                        <a:cs typeface="Times New Roman"/>
                        <a:sym typeface="Times New Roman"/>
                      </a:endParaRPr>
                    </a:p>
                  </a:txBody>
                  <a:tcPr marL="91426" marR="91426"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211138">
                <a:tc>
                  <a:txBody>
                    <a:bodyPr/>
                    <a:lstStyle/>
                    <a:p>
                      <a:pPr marL="0" lvl="0" indent="0" algn="l" rtl="0">
                        <a:spcBef>
                          <a:spcPts val="0"/>
                        </a:spcBef>
                        <a:spcAft>
                          <a:spcPts val="0"/>
                        </a:spcAft>
                        <a:buNone/>
                      </a:pPr>
                      <a:r>
                        <a:rPr lang="en-IN" sz="1300" dirty="0">
                          <a:latin typeface="Times New Roman" panose="02020603050405020304" pitchFamily="18" charset="0"/>
                          <a:cs typeface="Times New Roman" panose="02020603050405020304" pitchFamily="18" charset="0"/>
                        </a:rPr>
                        <a:t>10.</a:t>
                      </a:r>
                      <a:endParaRPr sz="1300" dirty="0">
                        <a:latin typeface="Times New Roman" panose="02020603050405020304" pitchFamily="18" charset="0"/>
                        <a:cs typeface="Times New Roman" panose="02020603050405020304" pitchFamily="18" charset="0"/>
                      </a:endParaRPr>
                    </a:p>
                  </a:txBody>
                  <a:tcPr marL="91426" marR="91426"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rtl="0"/>
                      <a:r>
                        <a:rPr lang="en-US" sz="13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Smart load-based resource optimization model to enhance the performance of device-to-device communication in 5G-WPAN.</a:t>
                      </a:r>
                    </a:p>
                    <a:p>
                      <a:pPr rtl="0"/>
                      <a:endParaRPr lang="en-US" sz="13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300" b="0" i="0" u="none" strike="noStrike" cap="none" dirty="0" err="1">
                          <a:solidFill>
                            <a:srgbClr val="000000"/>
                          </a:solidFill>
                          <a:latin typeface="Times New Roman" panose="02020603050405020304" pitchFamily="18" charset="0"/>
                          <a:ea typeface="Arial"/>
                          <a:cs typeface="Times New Roman" panose="02020603050405020304" pitchFamily="18" charset="0"/>
                          <a:sym typeface="Arial"/>
                        </a:rPr>
                        <a:t>Logeshwaran</a:t>
                      </a:r>
                      <a:r>
                        <a:rPr lang="en-US" sz="13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a:t>
                      </a:r>
                      <a:r>
                        <a:rPr lang="en-US" sz="1300" b="0" i="0" u="none" strike="noStrike" cap="none" dirty="0" err="1">
                          <a:solidFill>
                            <a:srgbClr val="000000"/>
                          </a:solidFill>
                          <a:latin typeface="Times New Roman" panose="02020603050405020304" pitchFamily="18" charset="0"/>
                          <a:ea typeface="Arial"/>
                          <a:cs typeface="Times New Roman" panose="02020603050405020304" pitchFamily="18" charset="0"/>
                          <a:sym typeface="Arial"/>
                        </a:rPr>
                        <a:t>Jaganathan</a:t>
                      </a:r>
                      <a:r>
                        <a:rPr lang="en-US" sz="13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et al</a:t>
                      </a:r>
                      <a:endParaRPr sz="13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txBody>
                  <a:tcPr marL="91426" marR="91426"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just">
                        <a:lnSpc>
                          <a:spcPct val="95000"/>
                        </a:lnSpc>
                        <a:spcBef>
                          <a:spcPts val="0"/>
                        </a:spcBef>
                        <a:spcAft>
                          <a:spcPts val="1200"/>
                        </a:spcAft>
                        <a:buNone/>
                      </a:pPr>
                      <a:r>
                        <a:rPr lang="en-US" sz="1300" b="0" i="0" dirty="0">
                          <a:latin typeface="Times New Roman" panose="02020603050405020304" pitchFamily="18" charset="0"/>
                          <a:cs typeface="Times New Roman" panose="02020603050405020304" pitchFamily="18" charset="0"/>
                        </a:rPr>
                        <a:t>Journal: Electronics 12.8 </a:t>
                      </a:r>
                    </a:p>
                    <a:p>
                      <a:pPr marL="0" lvl="0" indent="0" algn="just">
                        <a:lnSpc>
                          <a:spcPct val="95000"/>
                        </a:lnSpc>
                        <a:spcBef>
                          <a:spcPts val="0"/>
                        </a:spcBef>
                        <a:spcAft>
                          <a:spcPts val="1200"/>
                        </a:spcAft>
                        <a:buNone/>
                      </a:pPr>
                      <a:r>
                        <a:rPr lang="en-US" sz="1300" b="0" i="0" dirty="0">
                          <a:latin typeface="Times New Roman" panose="02020603050405020304" pitchFamily="18" charset="0"/>
                          <a:cs typeface="Times New Roman" panose="02020603050405020304" pitchFamily="18" charset="0"/>
                        </a:rPr>
                        <a:t>Year: 2023</a:t>
                      </a:r>
                    </a:p>
                  </a:txBody>
                  <a:tcPr marL="91426" marR="91426"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285750" lvl="0" indent="-285750" algn="l" rtl="0">
                        <a:spcBef>
                          <a:spcPts val="0"/>
                        </a:spcBef>
                        <a:spcAft>
                          <a:spcPts val="0"/>
                        </a:spcAf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The paper discusses various optimization techniques for device-to-device (D2D) communication in wireless networks.</a:t>
                      </a:r>
                    </a:p>
                    <a:p>
                      <a:pPr marL="285750" lvl="0" indent="-285750" algn="l" rtl="0">
                        <a:spcBef>
                          <a:spcPts val="0"/>
                        </a:spcBef>
                        <a:spcAft>
                          <a:spcPts val="0"/>
                        </a:spcAf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Focuses on resource allocation strategies including dynamic allocation of bandwidth and resources and load balancing. </a:t>
                      </a:r>
                    </a:p>
                    <a:p>
                      <a:pPr marL="285750" lvl="0" indent="-285750" algn="l" rtl="0">
                        <a:spcBef>
                          <a:spcPts val="0"/>
                        </a:spcBef>
                        <a:spcAft>
                          <a:spcPts val="0"/>
                        </a:spcAf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The proposed load based resource optimization model is shown to achieve 86% network efficiency and 91.94% reduced latency.</a:t>
                      </a:r>
                      <a:endParaRPr sz="13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26" marR="91426"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285750" marR="0" lvl="0" indent="-285750" algn="just" defTabSz="914400" rtl="0" eaLnBrk="1" fontAlgn="auto" latinLnBrk="0" hangingPunct="1">
                        <a:lnSpc>
                          <a:spcPct val="95000"/>
                        </a:lnSpc>
                        <a:spcBef>
                          <a:spcPts val="0"/>
                        </a:spcBef>
                        <a:spcAft>
                          <a:spcPts val="1200"/>
                        </a:spcAft>
                        <a:buClr>
                          <a:srgbClr val="000000"/>
                        </a:buClr>
                        <a:buSzTx/>
                        <a:buFont typeface="Arial" panose="020B0604020202020204" pitchFamily="34" charset="0"/>
                        <a:buChar char="•"/>
                        <a:tabLst/>
                        <a:defRPr/>
                      </a:pPr>
                      <a:r>
                        <a:rPr lang="en-US" sz="1300" dirty="0">
                          <a:latin typeface="Times New Roman"/>
                          <a:sym typeface="Times New Roman"/>
                        </a:rPr>
                        <a:t>While the tests are done via simulation, the results are yet to be validated in real world scenarios.</a:t>
                      </a:r>
                    </a:p>
                  </a:txBody>
                  <a:tcPr marL="91426" marR="91426"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2484458690"/>
                  </a:ext>
                </a:extLst>
              </a:tr>
            </a:tbl>
          </a:graphicData>
        </a:graphic>
      </p:graphicFrame>
      <p:sp>
        <p:nvSpPr>
          <p:cNvPr id="105" name="Google Shape;105;p19"/>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0846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698" y="301338"/>
            <a:ext cx="8520601"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solidFill>
                  <a:srgbClr val="FF0000"/>
                </a:solidFill>
                <a:latin typeface="Times New Roman"/>
                <a:ea typeface="Times New Roman"/>
                <a:cs typeface="Times New Roman"/>
                <a:sym typeface="Times New Roman"/>
              </a:rPr>
              <a:t>Drawbacks of existing system: -</a:t>
            </a:r>
            <a:endParaRPr dirty="0">
              <a:solidFill>
                <a:srgbClr val="FF0000"/>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111" name="Google Shape;111;p20"/>
          <p:cNvSpPr/>
          <p:nvPr/>
        </p:nvSpPr>
        <p:spPr>
          <a:xfrm>
            <a:off x="328574" y="1011000"/>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 Placeholder 2">
            <a:extLst>
              <a:ext uri="{FF2B5EF4-FFF2-40B4-BE49-F238E27FC236}">
                <a16:creationId xmlns:a16="http://schemas.microsoft.com/office/drawing/2014/main" id="{20C42685-F353-F5FA-6756-7527CC5923BA}"/>
              </a:ext>
            </a:extLst>
          </p:cNvPr>
          <p:cNvSpPr>
            <a:spLocks noGrp="1"/>
          </p:cNvSpPr>
          <p:nvPr>
            <p:ph type="body" idx="1"/>
          </p:nvPr>
        </p:nvSpPr>
        <p:spPr>
          <a:xfrm>
            <a:off x="311699" y="1227696"/>
            <a:ext cx="8520601" cy="3416400"/>
          </a:xfrm>
        </p:spPr>
        <p:txBody>
          <a:bodyPr>
            <a:normAutofit/>
          </a:bodyPr>
          <a:lstStyle/>
          <a:p>
            <a:pPr marL="123190" indent="0" algn="just">
              <a:lnSpc>
                <a:spcPct val="130000"/>
              </a:lnSpc>
              <a:buClr>
                <a:schemeClr val="dk1"/>
              </a:buClr>
              <a:buSzPct val="90000"/>
              <a:buNone/>
            </a:pPr>
            <a:endParaRPr lang="en-US" sz="1400" dirty="0">
              <a:solidFill>
                <a:schemeClr val="dk1"/>
              </a:solidFill>
              <a:latin typeface="Times New Roman"/>
              <a:cs typeface="Times New Roman"/>
            </a:endParaRPr>
          </a:p>
          <a:p>
            <a:pPr indent="-334010" algn="just">
              <a:lnSpc>
                <a:spcPct val="130000"/>
              </a:lnSpc>
              <a:buClr>
                <a:schemeClr val="dk1"/>
              </a:buClr>
              <a:buSzPct val="90000"/>
              <a:buFont typeface="Times New Roman"/>
              <a:buChar char="●"/>
            </a:pPr>
            <a:r>
              <a:rPr lang="en-US" sz="1400" b="1" dirty="0">
                <a:solidFill>
                  <a:schemeClr val="dk1"/>
                </a:solidFill>
                <a:latin typeface="Times New Roman"/>
                <a:cs typeface="Times New Roman"/>
              </a:rPr>
              <a:t>Scalability concerns</a:t>
            </a:r>
            <a:r>
              <a:rPr lang="en-US" sz="1400" dirty="0">
                <a:solidFill>
                  <a:schemeClr val="dk1"/>
                </a:solidFill>
                <a:latin typeface="Times New Roman"/>
                <a:cs typeface="Times New Roman"/>
              </a:rPr>
              <a:t>: They are not efficient for complex and dynamic environment.</a:t>
            </a:r>
          </a:p>
          <a:p>
            <a:pPr indent="-334010" algn="just">
              <a:lnSpc>
                <a:spcPct val="130000"/>
              </a:lnSpc>
              <a:buClr>
                <a:schemeClr val="dk1"/>
              </a:buClr>
              <a:buSzPct val="90000"/>
              <a:buFont typeface="Times New Roman"/>
              <a:buChar char="●"/>
            </a:pPr>
            <a:endParaRPr lang="en-US" sz="1400" dirty="0">
              <a:solidFill>
                <a:schemeClr val="dk1"/>
              </a:solidFill>
              <a:latin typeface="Times New Roman"/>
              <a:cs typeface="Times New Roman"/>
            </a:endParaRPr>
          </a:p>
          <a:p>
            <a:pPr indent="-334010" algn="just">
              <a:lnSpc>
                <a:spcPct val="130000"/>
              </a:lnSpc>
              <a:buClr>
                <a:schemeClr val="dk1"/>
              </a:buClr>
              <a:buSzPct val="90000"/>
              <a:buFont typeface="Times New Roman"/>
              <a:buChar char="●"/>
            </a:pPr>
            <a:r>
              <a:rPr lang="en-US" sz="1400" b="1" dirty="0">
                <a:solidFill>
                  <a:schemeClr val="dk1"/>
                </a:solidFill>
                <a:latin typeface="Times New Roman"/>
                <a:cs typeface="Times New Roman"/>
              </a:rPr>
              <a:t>No actions </a:t>
            </a:r>
            <a:r>
              <a:rPr lang="en-US" sz="1400" dirty="0">
                <a:solidFill>
                  <a:schemeClr val="dk1"/>
                </a:solidFill>
                <a:latin typeface="Times New Roman"/>
                <a:cs typeface="Times New Roman"/>
              </a:rPr>
              <a:t>are taken based on previous state information .</a:t>
            </a:r>
          </a:p>
          <a:p>
            <a:pPr indent="-334010" algn="just">
              <a:lnSpc>
                <a:spcPct val="130000"/>
              </a:lnSpc>
              <a:buClr>
                <a:schemeClr val="dk1"/>
              </a:buClr>
              <a:buSzPct val="90000"/>
              <a:buFont typeface="Times New Roman"/>
              <a:buChar char="●"/>
            </a:pPr>
            <a:endParaRPr lang="en-US" sz="1400" dirty="0">
              <a:solidFill>
                <a:schemeClr val="dk1"/>
              </a:solidFill>
              <a:latin typeface="Times New Roman"/>
              <a:cs typeface="Times New Roman"/>
            </a:endParaRPr>
          </a:p>
          <a:p>
            <a:pPr indent="-334010" algn="just">
              <a:lnSpc>
                <a:spcPct val="130000"/>
              </a:lnSpc>
              <a:buClr>
                <a:schemeClr val="dk1"/>
              </a:buClr>
              <a:buSzPct val="90000"/>
              <a:buFont typeface="Times New Roman"/>
              <a:buChar char="●"/>
            </a:pPr>
            <a:r>
              <a:rPr lang="en-US" sz="1400" b="1" dirty="0">
                <a:solidFill>
                  <a:schemeClr val="dk1"/>
                </a:solidFill>
                <a:latin typeface="Times New Roman"/>
                <a:cs typeface="Times New Roman"/>
              </a:rPr>
              <a:t>Low Adaptability: </a:t>
            </a:r>
            <a:r>
              <a:rPr lang="en-US" sz="1400" dirty="0">
                <a:solidFill>
                  <a:schemeClr val="dk1"/>
                </a:solidFill>
                <a:latin typeface="Times New Roman"/>
                <a:cs typeface="Times New Roman"/>
              </a:rPr>
              <a:t>They are less adaptable in dynamic approach that continuously adjusts to evolving network conditions and user demands.</a:t>
            </a:r>
          </a:p>
          <a:p>
            <a:pPr indent="-334010" algn="just">
              <a:lnSpc>
                <a:spcPct val="130000"/>
              </a:lnSpc>
              <a:buClr>
                <a:schemeClr val="dk1"/>
              </a:buClr>
              <a:buSzPct val="90000"/>
              <a:buFont typeface="Times New Roman"/>
              <a:buChar char="●"/>
            </a:pPr>
            <a:endParaRPr lang="en-US" sz="1400" dirty="0">
              <a:solidFill>
                <a:schemeClr val="dk1"/>
              </a:solidFill>
              <a:latin typeface="Times New Roman"/>
              <a:cs typeface="Times New Roman"/>
            </a:endParaRPr>
          </a:p>
          <a:p>
            <a:pPr indent="-334010" algn="just">
              <a:lnSpc>
                <a:spcPct val="130000"/>
              </a:lnSpc>
              <a:buClr>
                <a:schemeClr val="dk1"/>
              </a:buClr>
              <a:buSzPct val="90000"/>
              <a:buFont typeface="Times New Roman"/>
              <a:buChar char="●"/>
            </a:pPr>
            <a:r>
              <a:rPr lang="en-US" sz="1400" b="1" dirty="0">
                <a:solidFill>
                  <a:schemeClr val="dk1"/>
                </a:solidFill>
                <a:latin typeface="Times New Roman"/>
                <a:cs typeface="Times New Roman"/>
              </a:rPr>
              <a:t>Handling of unseen data: </a:t>
            </a:r>
            <a:r>
              <a:rPr lang="en-US" sz="1400" dirty="0">
                <a:solidFill>
                  <a:schemeClr val="dk1"/>
                </a:solidFill>
                <a:latin typeface="Times New Roman"/>
                <a:cs typeface="Times New Roman"/>
              </a:rPr>
              <a:t>Traditional system can’t able to handle the unseen data or outliers efficiently.</a:t>
            </a:r>
            <a:endParaRPr lang="en-US" sz="1400" b="1" dirty="0">
              <a:solidFill>
                <a:schemeClr val="dk1"/>
              </a:solidFill>
              <a:latin typeface="Times New Roman"/>
              <a:cs typeface="Times New Roman"/>
            </a:endParaRPr>
          </a:p>
          <a:p>
            <a:pPr marL="114300" indent="0">
              <a:buNone/>
            </a:pPr>
            <a:endParaRPr lang="en-IN" sz="1400" dirty="0">
              <a:latin typeface="+mn-lt"/>
            </a:endParaRPr>
          </a:p>
        </p:txBody>
      </p:sp>
    </p:spTree>
    <p:extLst>
      <p:ext uri="{BB962C8B-B14F-4D97-AF65-F5344CB8AC3E}">
        <p14:creationId xmlns:p14="http://schemas.microsoft.com/office/powerpoint/2010/main" val="3637078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296525" y="194142"/>
            <a:ext cx="8520601"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solidFill>
                  <a:srgbClr val="FF0000"/>
                </a:solidFill>
                <a:latin typeface="Times New Roman"/>
                <a:ea typeface="Times New Roman"/>
                <a:cs typeface="Times New Roman"/>
                <a:sym typeface="Times New Roman"/>
              </a:rPr>
              <a:t>Proposed Methodology: -</a:t>
            </a:r>
            <a:endParaRPr dirty="0">
              <a:solidFill>
                <a:srgbClr val="FF0000"/>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79" name="Google Shape;79;p16"/>
          <p:cNvSpPr txBox="1">
            <a:spLocks noGrp="1"/>
          </p:cNvSpPr>
          <p:nvPr>
            <p:ph type="body" idx="1"/>
          </p:nvPr>
        </p:nvSpPr>
        <p:spPr>
          <a:xfrm>
            <a:off x="306641" y="1058449"/>
            <a:ext cx="8510485" cy="3552953"/>
          </a:xfrm>
          <a:prstGeom prst="rect">
            <a:avLst/>
          </a:prstGeom>
        </p:spPr>
        <p:txBody>
          <a:bodyPr spcFirstLastPara="1" wrap="square" lIns="91425" tIns="91425" rIns="91425" bIns="91425" anchor="t" anchorCtr="0">
            <a:noAutofit/>
          </a:bodyPr>
          <a:lstStyle/>
          <a:p>
            <a:pPr indent="-334010" algn="just">
              <a:lnSpc>
                <a:spcPct val="150000"/>
              </a:lnSpc>
              <a:buClr>
                <a:schemeClr val="dk1"/>
              </a:buClr>
              <a:buSzPct val="90000"/>
              <a:buFont typeface="Times New Roman"/>
              <a:buChar char="●"/>
            </a:pPr>
            <a:r>
              <a:rPr lang="en-US" sz="1400" dirty="0">
                <a:solidFill>
                  <a:schemeClr val="dk1"/>
                </a:solidFill>
                <a:latin typeface="Times New Roman"/>
                <a:cs typeface="Times New Roman"/>
              </a:rPr>
              <a:t>This project leverages reinforcement learning (RL) and Graph Neural Networks (GNNs) to dynamically manage network resources for enhanced QoS.</a:t>
            </a:r>
          </a:p>
          <a:p>
            <a:pPr marL="123190" indent="0" algn="just">
              <a:lnSpc>
                <a:spcPct val="150000"/>
              </a:lnSpc>
              <a:buClr>
                <a:schemeClr val="dk1"/>
              </a:buClr>
              <a:buSzPct val="90000"/>
              <a:buNone/>
            </a:pPr>
            <a:endParaRPr lang="en-US" sz="1400" dirty="0">
              <a:solidFill>
                <a:schemeClr val="dk1"/>
              </a:solidFill>
              <a:latin typeface="Times New Roman"/>
              <a:cs typeface="Times New Roman"/>
            </a:endParaRPr>
          </a:p>
          <a:p>
            <a:pPr indent="-334010" algn="just">
              <a:lnSpc>
                <a:spcPct val="150000"/>
              </a:lnSpc>
              <a:buClr>
                <a:schemeClr val="dk1"/>
              </a:buClr>
              <a:buSzPct val="90000"/>
              <a:buFont typeface="Times New Roman"/>
              <a:buChar char="●"/>
            </a:pPr>
            <a:r>
              <a:rPr lang="en-US" sz="1400" dirty="0">
                <a:solidFill>
                  <a:schemeClr val="dk1"/>
                </a:solidFill>
                <a:latin typeface="Times New Roman"/>
                <a:cs typeface="Times New Roman"/>
              </a:rPr>
              <a:t>The proposed system aims to optimize Bandwidth based on key network parameters.</a:t>
            </a:r>
          </a:p>
          <a:p>
            <a:pPr marL="123190" indent="0" algn="just">
              <a:lnSpc>
                <a:spcPct val="150000"/>
              </a:lnSpc>
              <a:buClr>
                <a:schemeClr val="dk1"/>
              </a:buClr>
              <a:buSzPct val="90000"/>
              <a:buNone/>
            </a:pPr>
            <a:endParaRPr lang="en-US" sz="1400" dirty="0">
              <a:solidFill>
                <a:schemeClr val="dk1"/>
              </a:solidFill>
              <a:latin typeface="Times New Roman"/>
              <a:cs typeface="Times New Roman"/>
            </a:endParaRPr>
          </a:p>
          <a:p>
            <a:pPr indent="-334010" algn="just">
              <a:lnSpc>
                <a:spcPct val="150000"/>
              </a:lnSpc>
              <a:buClr>
                <a:schemeClr val="dk1"/>
              </a:buClr>
              <a:buSzPct val="90000"/>
              <a:buFont typeface="Times New Roman"/>
              <a:buChar char="●"/>
            </a:pPr>
            <a:r>
              <a:rPr lang="en-US" sz="1400" dirty="0">
                <a:solidFill>
                  <a:schemeClr val="dk1"/>
                </a:solidFill>
                <a:latin typeface="Times New Roman"/>
                <a:cs typeface="Times New Roman"/>
              </a:rPr>
              <a:t>RL framework represent the state of the system is represented by a combination of Application Type, Signal Strength, Latency, Required Bandwidth, Allocated Bandwidth and Resource Allocation.</a:t>
            </a:r>
          </a:p>
          <a:p>
            <a:pPr indent="-334010" algn="just">
              <a:lnSpc>
                <a:spcPct val="150000"/>
              </a:lnSpc>
              <a:buClr>
                <a:schemeClr val="dk1"/>
              </a:buClr>
              <a:buSzPct val="90000"/>
              <a:buFont typeface="Times New Roman"/>
              <a:buChar char="●"/>
            </a:pPr>
            <a:endParaRPr lang="en-US" sz="1400" dirty="0">
              <a:solidFill>
                <a:schemeClr val="dk1"/>
              </a:solidFill>
              <a:latin typeface="Times New Roman"/>
              <a:cs typeface="Times New Roman"/>
            </a:endParaRPr>
          </a:p>
          <a:p>
            <a:pPr indent="-334010" algn="just">
              <a:lnSpc>
                <a:spcPct val="150000"/>
              </a:lnSpc>
              <a:buClr>
                <a:schemeClr val="dk1"/>
              </a:buClr>
              <a:buSzPct val="90000"/>
              <a:buFont typeface="Times New Roman"/>
              <a:buChar char="●"/>
            </a:pPr>
            <a:r>
              <a:rPr lang="en-US" sz="1400" dirty="0">
                <a:solidFill>
                  <a:schemeClr val="dk1"/>
                </a:solidFill>
                <a:latin typeface="Times New Roman"/>
                <a:cs typeface="Times New Roman"/>
              </a:rPr>
              <a:t>Actions involve increase, decrease or maintain the allocated bandwidth.</a:t>
            </a:r>
          </a:p>
        </p:txBody>
      </p:sp>
      <p:sp>
        <p:nvSpPr>
          <p:cNvPr id="80" name="Google Shape;80;p16"/>
          <p:cNvSpPr/>
          <p:nvPr/>
        </p:nvSpPr>
        <p:spPr>
          <a:xfrm>
            <a:off x="320099" y="843991"/>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6"/>
          <p:cNvSpPr/>
          <p:nvPr/>
        </p:nvSpPr>
        <p:spPr>
          <a:xfrm>
            <a:off x="148800" y="15165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3345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28572" y="139000"/>
            <a:ext cx="8520601"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solidFill>
                  <a:srgbClr val="FF0000"/>
                </a:solidFill>
                <a:latin typeface="Times New Roman"/>
                <a:ea typeface="Times New Roman"/>
                <a:cs typeface="Times New Roman"/>
                <a:sym typeface="Times New Roman"/>
              </a:rPr>
              <a:t>Contd’: -</a:t>
            </a:r>
            <a:endParaRPr dirty="0">
              <a:solidFill>
                <a:srgbClr val="FF0000"/>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79" name="Google Shape;79;p16"/>
          <p:cNvSpPr txBox="1">
            <a:spLocks noGrp="1"/>
          </p:cNvSpPr>
          <p:nvPr>
            <p:ph type="body" idx="1"/>
          </p:nvPr>
        </p:nvSpPr>
        <p:spPr>
          <a:xfrm>
            <a:off x="328572" y="903949"/>
            <a:ext cx="8393379" cy="4100551"/>
          </a:xfrm>
          <a:prstGeom prst="rect">
            <a:avLst/>
          </a:prstGeom>
        </p:spPr>
        <p:txBody>
          <a:bodyPr spcFirstLastPara="1" wrap="square" lIns="91425" tIns="91425" rIns="91425" bIns="91425" anchor="t" anchorCtr="0">
            <a:noAutofit/>
          </a:bodyPr>
          <a:lstStyle/>
          <a:p>
            <a:pPr indent="-334010" algn="just">
              <a:lnSpc>
                <a:spcPct val="170000"/>
              </a:lnSpc>
              <a:buClr>
                <a:schemeClr val="dk1"/>
              </a:buClr>
              <a:buSzPct val="90000"/>
              <a:buFont typeface="Times New Roman"/>
              <a:buChar char="●"/>
            </a:pPr>
            <a:r>
              <a:rPr lang="en-US" sz="1400" dirty="0">
                <a:solidFill>
                  <a:schemeClr val="dk1"/>
                </a:solidFill>
                <a:latin typeface="Times New Roman"/>
                <a:cs typeface="Times New Roman"/>
              </a:rPr>
              <a:t>The reward function is designed to reflect the quality of actions made by the model for the given state.</a:t>
            </a:r>
          </a:p>
          <a:p>
            <a:pPr marL="123190" indent="0" algn="just">
              <a:lnSpc>
                <a:spcPct val="170000"/>
              </a:lnSpc>
              <a:buClr>
                <a:schemeClr val="dk1"/>
              </a:buClr>
              <a:buSzPct val="90000"/>
              <a:buNone/>
            </a:pPr>
            <a:endParaRPr lang="en-US" sz="1400" dirty="0">
              <a:solidFill>
                <a:schemeClr val="dk1"/>
              </a:solidFill>
              <a:latin typeface="Times New Roman"/>
              <a:cs typeface="Times New Roman"/>
            </a:endParaRPr>
          </a:p>
          <a:p>
            <a:pPr indent="-334010" algn="just">
              <a:lnSpc>
                <a:spcPct val="170000"/>
              </a:lnSpc>
              <a:buClr>
                <a:schemeClr val="dk1"/>
              </a:buClr>
              <a:buSzPct val="90000"/>
              <a:buFont typeface="Times New Roman"/>
              <a:buChar char="●"/>
            </a:pPr>
            <a:r>
              <a:rPr lang="en-US" sz="1400" dirty="0">
                <a:solidFill>
                  <a:schemeClr val="dk1"/>
                </a:solidFill>
                <a:latin typeface="Times New Roman"/>
                <a:cs typeface="Times New Roman"/>
              </a:rPr>
              <a:t>The approach evaluates RL algorithms, including Q-Learning, DDGP and DQN Methods. The agent is trained over multiple episodes, interacting with the environment to learn and improve its policy based on rewards.</a:t>
            </a:r>
          </a:p>
          <a:p>
            <a:pPr marL="123190" indent="0" algn="just">
              <a:lnSpc>
                <a:spcPct val="170000"/>
              </a:lnSpc>
              <a:buClr>
                <a:schemeClr val="dk1"/>
              </a:buClr>
              <a:buSzPct val="90000"/>
              <a:buNone/>
            </a:pPr>
            <a:endParaRPr lang="en-US" sz="1400" dirty="0">
              <a:solidFill>
                <a:schemeClr val="dk1"/>
              </a:solidFill>
              <a:latin typeface="Times New Roman"/>
              <a:cs typeface="Times New Roman"/>
            </a:endParaRPr>
          </a:p>
          <a:p>
            <a:pPr indent="-334010" algn="just">
              <a:lnSpc>
                <a:spcPct val="170000"/>
              </a:lnSpc>
              <a:buClr>
                <a:schemeClr val="dk1"/>
              </a:buClr>
              <a:buSzPct val="90000"/>
              <a:buFont typeface="Times New Roman"/>
              <a:buChar char="●"/>
            </a:pPr>
            <a:r>
              <a:rPr lang="en-US" sz="1400" dirty="0">
                <a:solidFill>
                  <a:schemeClr val="dk1"/>
                </a:solidFill>
                <a:latin typeface="Times New Roman"/>
                <a:cs typeface="Times New Roman"/>
              </a:rPr>
              <a:t>The Graph Neural Network is integrated to capture similarity, spatial and temporal dependencies in the network, enhancing the learning process and resource allocation decisions.</a:t>
            </a:r>
          </a:p>
          <a:p>
            <a:pPr marL="123190" indent="0" algn="just">
              <a:lnSpc>
                <a:spcPct val="150000"/>
              </a:lnSpc>
              <a:buClr>
                <a:schemeClr val="dk1"/>
              </a:buClr>
              <a:buSzPct val="90000"/>
              <a:buNone/>
            </a:pPr>
            <a:br>
              <a:rPr lang="en-US" sz="1400" dirty="0">
                <a:solidFill>
                  <a:schemeClr val="dk1"/>
                </a:solidFill>
                <a:latin typeface="Times New Roman"/>
                <a:cs typeface="Times New Roman"/>
              </a:rPr>
            </a:br>
            <a:endParaRPr lang="en-US" sz="1400" dirty="0">
              <a:solidFill>
                <a:schemeClr val="dk1"/>
              </a:solidFill>
              <a:latin typeface="Times New Roman"/>
              <a:cs typeface="Times New Roman"/>
              <a:sym typeface="Times New Roman"/>
            </a:endParaRPr>
          </a:p>
        </p:txBody>
      </p:sp>
      <p:sp>
        <p:nvSpPr>
          <p:cNvPr id="80" name="Google Shape;80;p16"/>
          <p:cNvSpPr/>
          <p:nvPr/>
        </p:nvSpPr>
        <p:spPr>
          <a:xfrm>
            <a:off x="328572" y="720200"/>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6"/>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2034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74" y="164300"/>
            <a:ext cx="8520601"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solidFill>
                  <a:srgbClr val="FF0000"/>
                </a:solidFill>
                <a:latin typeface="Times New Roman"/>
                <a:ea typeface="Times New Roman"/>
                <a:cs typeface="Times New Roman"/>
                <a:sym typeface="Times New Roman"/>
              </a:rPr>
              <a:t>Dataset: -</a:t>
            </a:r>
            <a:endParaRPr dirty="0">
              <a:solidFill>
                <a:srgbClr val="FF0000"/>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111" name="Google Shape;111;p20"/>
          <p:cNvSpPr/>
          <p:nvPr/>
        </p:nvSpPr>
        <p:spPr>
          <a:xfrm>
            <a:off x="328574" y="670997"/>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a:extLst>
              <a:ext uri="{FF2B5EF4-FFF2-40B4-BE49-F238E27FC236}">
                <a16:creationId xmlns:a16="http://schemas.microsoft.com/office/drawing/2014/main" id="{CBE57C14-FE54-5F2D-7CF5-4DFC60CAD783}"/>
              </a:ext>
            </a:extLst>
          </p:cNvPr>
          <p:cNvSpPr txBox="1"/>
          <p:nvPr/>
        </p:nvSpPr>
        <p:spPr>
          <a:xfrm>
            <a:off x="537004" y="2260063"/>
            <a:ext cx="5090160" cy="3231653"/>
          </a:xfrm>
          <a:prstGeom prst="rect">
            <a:avLst/>
          </a:prstGeom>
          <a:noFill/>
        </p:spPr>
        <p:txBody>
          <a:bodyPr wrap="square" rtlCol="0">
            <a:spAutoFit/>
          </a:bodyPr>
          <a:lstStyle/>
          <a:p>
            <a:r>
              <a:rPr lang="en-IN" sz="1200" b="1" dirty="0">
                <a:solidFill>
                  <a:srgbClr val="FF0000"/>
                </a:solidFill>
                <a:latin typeface="Times New Roman" panose="02020603050405020304" pitchFamily="18" charset="0"/>
                <a:cs typeface="Times New Roman" panose="02020603050405020304" pitchFamily="18" charset="0"/>
              </a:rPr>
              <a:t>FEATURES :</a:t>
            </a:r>
          </a:p>
          <a:p>
            <a:endParaRPr lang="en-IN" sz="1200" dirty="0">
              <a:latin typeface="Times New Roman" panose="02020603050405020304" pitchFamily="18" charset="0"/>
              <a:cs typeface="Times New Roman" panose="02020603050405020304" pitchFamily="18" charset="0"/>
            </a:endParaRPr>
          </a:p>
          <a:p>
            <a:pPr fontAlgn="base"/>
            <a:r>
              <a:rPr lang="en-IN" sz="1200" b="1" dirty="0">
                <a:latin typeface="Times New Roman" panose="02020603050405020304" pitchFamily="18" charset="0"/>
                <a:cs typeface="Times New Roman" panose="02020603050405020304" pitchFamily="18" charset="0"/>
              </a:rPr>
              <a:t>Signal strength:</a:t>
            </a:r>
            <a:r>
              <a:rPr lang="en-IN" sz="1200" dirty="0">
                <a:latin typeface="Times New Roman" panose="02020603050405020304" pitchFamily="18" charset="0"/>
                <a:cs typeface="Times New Roman" panose="02020603050405020304" pitchFamily="18" charset="0"/>
              </a:rPr>
              <a:t> -90 dBm to -30 dBm</a:t>
            </a:r>
          </a:p>
          <a:p>
            <a:pPr fontAlgn="base"/>
            <a:endParaRPr lang="en-IN" sz="1200" dirty="0">
              <a:latin typeface="Times New Roman" panose="02020603050405020304" pitchFamily="18" charset="0"/>
              <a:cs typeface="Times New Roman" panose="02020603050405020304" pitchFamily="18" charset="0"/>
            </a:endParaRPr>
          </a:p>
          <a:p>
            <a:pPr fontAlgn="base"/>
            <a:r>
              <a:rPr lang="en-IN" sz="1200" b="1" dirty="0">
                <a:latin typeface="Times New Roman" panose="02020603050405020304" pitchFamily="18" charset="0"/>
                <a:cs typeface="Times New Roman" panose="02020603050405020304" pitchFamily="18" charset="0"/>
              </a:rPr>
              <a:t>Latency:</a:t>
            </a:r>
            <a:r>
              <a:rPr lang="en-IN" sz="1200" dirty="0">
                <a:latin typeface="Times New Roman" panose="02020603050405020304" pitchFamily="18" charset="0"/>
                <a:cs typeface="Times New Roman" panose="02020603050405020304" pitchFamily="18" charset="0"/>
              </a:rPr>
              <a:t> 0 </a:t>
            </a:r>
            <a:r>
              <a:rPr lang="en-IN" sz="1200" dirty="0" err="1">
                <a:latin typeface="Times New Roman" panose="02020603050405020304" pitchFamily="18" charset="0"/>
                <a:cs typeface="Times New Roman" panose="02020603050405020304" pitchFamily="18" charset="0"/>
              </a:rPr>
              <a:t>ms</a:t>
            </a:r>
            <a:r>
              <a:rPr lang="en-IN" sz="1200" dirty="0">
                <a:latin typeface="Times New Roman" panose="02020603050405020304" pitchFamily="18" charset="0"/>
                <a:cs typeface="Times New Roman" panose="02020603050405020304" pitchFamily="18" charset="0"/>
              </a:rPr>
              <a:t> to 100 </a:t>
            </a:r>
            <a:r>
              <a:rPr lang="en-IN" sz="1200" dirty="0" err="1">
                <a:latin typeface="Times New Roman" panose="02020603050405020304" pitchFamily="18" charset="0"/>
                <a:cs typeface="Times New Roman" panose="02020603050405020304" pitchFamily="18" charset="0"/>
              </a:rPr>
              <a:t>ms</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realtime</a:t>
            </a:r>
            <a:r>
              <a:rPr lang="en-IN" sz="1200" dirty="0">
                <a:latin typeface="Times New Roman" panose="02020603050405020304" pitchFamily="18" charset="0"/>
                <a:cs typeface="Times New Roman" panose="02020603050405020304" pitchFamily="18" charset="0"/>
              </a:rPr>
              <a:t>: 20 </a:t>
            </a:r>
            <a:r>
              <a:rPr lang="en-IN" sz="1200" dirty="0" err="1">
                <a:latin typeface="Times New Roman" panose="02020603050405020304" pitchFamily="18" charset="0"/>
                <a:cs typeface="Times New Roman" panose="02020603050405020304" pitchFamily="18" charset="0"/>
              </a:rPr>
              <a:t>ms</a:t>
            </a:r>
            <a:r>
              <a:rPr lang="en-IN" sz="1200" dirty="0">
                <a:latin typeface="Times New Roman" panose="02020603050405020304" pitchFamily="18" charset="0"/>
                <a:cs typeface="Times New Roman" panose="02020603050405020304" pitchFamily="18" charset="0"/>
              </a:rPr>
              <a:t> to 30 </a:t>
            </a:r>
            <a:r>
              <a:rPr lang="en-IN" sz="1200" dirty="0" err="1">
                <a:latin typeface="Times New Roman" panose="02020603050405020304" pitchFamily="18" charset="0"/>
                <a:cs typeface="Times New Roman" panose="02020603050405020304" pitchFamily="18" charset="0"/>
              </a:rPr>
              <a:t>ms</a:t>
            </a:r>
            <a:r>
              <a:rPr lang="en-IN" sz="1200" dirty="0">
                <a:latin typeface="Times New Roman" panose="02020603050405020304" pitchFamily="18" charset="0"/>
                <a:cs typeface="Times New Roman" panose="02020603050405020304" pitchFamily="18" charset="0"/>
              </a:rPr>
              <a:t>)</a:t>
            </a:r>
          </a:p>
          <a:p>
            <a:pPr fontAlgn="base"/>
            <a:endParaRPr lang="en-IN" sz="1200" dirty="0">
              <a:latin typeface="Times New Roman" panose="02020603050405020304" pitchFamily="18" charset="0"/>
              <a:cs typeface="Times New Roman" panose="02020603050405020304" pitchFamily="18" charset="0"/>
            </a:endParaRPr>
          </a:p>
          <a:p>
            <a:pPr fontAlgn="base"/>
            <a:r>
              <a:rPr lang="en-IN" sz="1200" b="1" dirty="0">
                <a:latin typeface="Times New Roman" panose="02020603050405020304" pitchFamily="18" charset="0"/>
                <a:cs typeface="Times New Roman" panose="02020603050405020304" pitchFamily="18" charset="0"/>
              </a:rPr>
              <a:t>Allocated Bandwidth:</a:t>
            </a:r>
            <a:r>
              <a:rPr lang="en-IN" sz="1200" dirty="0">
                <a:latin typeface="Times New Roman" panose="02020603050405020304" pitchFamily="18" charset="0"/>
                <a:cs typeface="Times New Roman" panose="02020603050405020304" pitchFamily="18" charset="0"/>
              </a:rPr>
              <a:t> 0 Kbps to 100000 Kbps (exact or slightly exceed bandwidth allocation, not lesser or over-provisioning)</a:t>
            </a:r>
          </a:p>
          <a:p>
            <a:pPr fontAlgn="base"/>
            <a:endParaRPr lang="en-IN" sz="1200" dirty="0">
              <a:latin typeface="Times New Roman" panose="02020603050405020304" pitchFamily="18" charset="0"/>
              <a:cs typeface="Times New Roman" panose="02020603050405020304" pitchFamily="18" charset="0"/>
            </a:endParaRPr>
          </a:p>
          <a:p>
            <a:pPr fontAlgn="base"/>
            <a:r>
              <a:rPr lang="en-IN" sz="1200" b="1" i="0" u="none" strike="noStrike" dirty="0">
                <a:solidFill>
                  <a:srgbClr val="000000"/>
                </a:solidFill>
                <a:effectLst/>
                <a:latin typeface="Times New Roman" panose="02020603050405020304" pitchFamily="18" charset="0"/>
                <a:cs typeface="Times New Roman" panose="02020603050405020304" pitchFamily="18" charset="0"/>
              </a:rPr>
              <a:t>Required </a:t>
            </a:r>
            <a:r>
              <a:rPr lang="en-IN" sz="1200" b="1" dirty="0">
                <a:latin typeface="Times New Roman" panose="02020603050405020304" pitchFamily="18" charset="0"/>
                <a:cs typeface="Times New Roman" panose="02020603050405020304" pitchFamily="18" charset="0"/>
              </a:rPr>
              <a:t>Band</a:t>
            </a:r>
            <a:r>
              <a:rPr lang="en-IN" sz="1200" b="1" i="0" u="none" strike="noStrike" dirty="0">
                <a:solidFill>
                  <a:srgbClr val="000000"/>
                </a:solidFill>
                <a:effectLst/>
                <a:latin typeface="Times New Roman" panose="02020603050405020304" pitchFamily="18" charset="0"/>
                <a:cs typeface="Times New Roman" panose="02020603050405020304" pitchFamily="18" charset="0"/>
              </a:rPr>
              <a:t>width:</a:t>
            </a:r>
            <a:r>
              <a:rPr lang="en-IN" sz="1200" i="0" u="none" strike="noStrike" dirty="0">
                <a:solidFill>
                  <a:srgbClr val="000000"/>
                </a:solidFill>
                <a:effectLst/>
                <a:latin typeface="Times New Roman" panose="02020603050405020304" pitchFamily="18" charset="0"/>
                <a:cs typeface="Times New Roman" panose="02020603050405020304" pitchFamily="18" charset="0"/>
              </a:rPr>
              <a:t> 0 Kbps to 100000 Kbps</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p>
            <a:pPr fontAlgn="base"/>
            <a:r>
              <a:rPr lang="en-IN" sz="1200" i="0" u="none" strike="noStrike" dirty="0">
                <a:solidFill>
                  <a:srgbClr val="000000"/>
                </a:solidFill>
                <a:effectLst/>
                <a:latin typeface="Times New Roman" panose="02020603050405020304" pitchFamily="18" charset="0"/>
                <a:cs typeface="Times New Roman" panose="02020603050405020304" pitchFamily="18" charset="0"/>
              </a:rPr>
              <a:t>(</a:t>
            </a:r>
            <a:r>
              <a:rPr lang="en-IN" sz="1200" dirty="0">
                <a:latin typeface="Times New Roman" panose="02020603050405020304" pitchFamily="18" charset="0"/>
                <a:cs typeface="Times New Roman" panose="02020603050405020304" pitchFamily="18" charset="0"/>
              </a:rPr>
              <a:t>Varies by application)</a:t>
            </a:r>
          </a:p>
          <a:p>
            <a:pPr fontAlgn="base"/>
            <a:endParaRPr lang="en-IN" sz="1200" dirty="0">
              <a:latin typeface="Times New Roman" panose="02020603050405020304" pitchFamily="18" charset="0"/>
              <a:cs typeface="Times New Roman" panose="02020603050405020304" pitchFamily="18" charset="0"/>
            </a:endParaRPr>
          </a:p>
          <a:p>
            <a:pPr fontAlgn="base"/>
            <a:r>
              <a:rPr lang="en-IN" sz="1200" b="1" dirty="0">
                <a:latin typeface="Times New Roman" panose="02020603050405020304" pitchFamily="18" charset="0"/>
                <a:cs typeface="Times New Roman" panose="02020603050405020304" pitchFamily="18" charset="0"/>
              </a:rPr>
              <a:t>Resource Allocation:</a:t>
            </a:r>
            <a:r>
              <a:rPr lang="en-IN" sz="1200" dirty="0">
                <a:latin typeface="Times New Roman" panose="02020603050405020304" pitchFamily="18" charset="0"/>
                <a:cs typeface="Times New Roman" panose="02020603050405020304" pitchFamily="18" charset="0"/>
              </a:rPr>
              <a:t> 0 % to 100 %</a:t>
            </a:r>
            <a:endParaRPr lang="en-IN" sz="1200" b="1" dirty="0">
              <a:latin typeface="Times New Roman" panose="02020603050405020304" pitchFamily="18" charset="0"/>
              <a:cs typeface="Times New Roman" panose="02020603050405020304" pitchFamily="18" charset="0"/>
            </a:endParaRPr>
          </a:p>
          <a:p>
            <a:pPr fontAlgn="base"/>
            <a:r>
              <a:rPr lang="en-IN" sz="1200" dirty="0">
                <a:latin typeface="Times New Roman" panose="02020603050405020304" pitchFamily="18" charset="0"/>
                <a:cs typeface="Times New Roman" panose="02020603050405020304" pitchFamily="18" charset="0"/>
              </a:rPr>
              <a:t>(Efficiency of allocated resource)</a:t>
            </a:r>
            <a:endParaRPr lang="en-IN" sz="1200" b="1" dirty="0">
              <a:latin typeface="Times New Roman" panose="02020603050405020304" pitchFamily="18" charset="0"/>
              <a:cs typeface="Times New Roman" panose="02020603050405020304" pitchFamily="18" charset="0"/>
            </a:endParaRPr>
          </a:p>
          <a:p>
            <a:pPr fontAlgn="base"/>
            <a:endParaRPr lang="en-IN" sz="1200" dirty="0">
              <a:latin typeface="Times New Roman" panose="02020603050405020304" pitchFamily="18" charset="0"/>
              <a:cs typeface="Times New Roman" panose="02020603050405020304" pitchFamily="18" charset="0"/>
            </a:endParaRPr>
          </a:p>
          <a:p>
            <a:pPr fontAlgn="base"/>
            <a:endParaRPr lang="en-IN" sz="1200" dirty="0">
              <a:latin typeface="Times New Roman" panose="02020603050405020304" pitchFamily="18" charset="0"/>
              <a:cs typeface="Times New Roman" panose="02020603050405020304" pitchFamily="18" charset="0"/>
            </a:endParaRPr>
          </a:p>
          <a:p>
            <a:pPr fontAlgn="base">
              <a:buFont typeface="+mj-lt"/>
              <a:buAutoNum type="arabicPeriod"/>
            </a:pPr>
            <a:endParaRPr lang="en-IN" sz="12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BE57C14-FE54-5F2D-7CF5-4DFC60CAD783}"/>
              </a:ext>
            </a:extLst>
          </p:cNvPr>
          <p:cNvSpPr txBox="1"/>
          <p:nvPr/>
        </p:nvSpPr>
        <p:spPr>
          <a:xfrm>
            <a:off x="5217736" y="2548314"/>
            <a:ext cx="6198463" cy="2492991"/>
          </a:xfrm>
          <a:prstGeom prst="rect">
            <a:avLst/>
          </a:prstGeom>
          <a:noFill/>
        </p:spPr>
        <p:txBody>
          <a:bodyPr wrap="square" numCol="2" rtlCol="0">
            <a:spAutoFit/>
          </a:bodyPr>
          <a:lstStyle/>
          <a:p>
            <a:pPr fontAlgn="base"/>
            <a:r>
              <a:rPr lang="en-IN" sz="1200" b="1" i="0" u="none" strike="noStrike" dirty="0">
                <a:solidFill>
                  <a:srgbClr val="000000"/>
                </a:solidFill>
                <a:effectLst/>
                <a:latin typeface="Times New Roman" panose="02020603050405020304" pitchFamily="18" charset="0"/>
                <a:cs typeface="Times New Roman" panose="02020603050405020304" pitchFamily="18" charset="0"/>
              </a:rPr>
              <a:t> Application Type:  </a:t>
            </a:r>
            <a:r>
              <a:rPr lang="en-IN" sz="1200" i="0" u="none" strike="noStrike" dirty="0">
                <a:solidFill>
                  <a:srgbClr val="000000"/>
                </a:solidFill>
                <a:effectLst/>
                <a:latin typeface="Times New Roman" panose="02020603050405020304" pitchFamily="18" charset="0"/>
                <a:cs typeface="Times New Roman" panose="02020603050405020304" pitchFamily="18" charset="0"/>
              </a:rPr>
              <a:t>(Label Encoded mapping)</a:t>
            </a:r>
            <a:endParaRPr lang="en-IN" sz="1200" dirty="0">
              <a:latin typeface="Times New Roman" panose="02020603050405020304" pitchFamily="18" charset="0"/>
              <a:cs typeface="Times New Roman" panose="02020603050405020304" pitchFamily="18" charset="0"/>
            </a:endParaRPr>
          </a:p>
          <a:p>
            <a:pPr fontAlgn="base"/>
            <a:endParaRPr lang="en-US" sz="1200" dirty="0">
              <a:latin typeface="Times New Roman" panose="02020603050405020304" pitchFamily="18" charset="0"/>
              <a:cs typeface="Times New Roman" panose="02020603050405020304" pitchFamily="18" charset="0"/>
            </a:endParaRPr>
          </a:p>
          <a:p>
            <a:pPr marL="228600" indent="-228600" fontAlgn="base">
              <a:buFont typeface="+mj-lt"/>
              <a:buAutoNum type="arabicPeriod"/>
            </a:pPr>
            <a:r>
              <a:rPr lang="en-US" sz="1200" dirty="0" err="1">
                <a:latin typeface="Times New Roman" panose="02020603050405020304" pitchFamily="18" charset="0"/>
                <a:cs typeface="Times New Roman" panose="02020603050405020304" pitchFamily="18" charset="0"/>
              </a:rPr>
              <a:t>Background_Download</a:t>
            </a:r>
            <a:r>
              <a:rPr lang="en-US" sz="1200" dirty="0">
                <a:latin typeface="Times New Roman" panose="02020603050405020304" pitchFamily="18" charset="0"/>
                <a:cs typeface="Times New Roman" panose="02020603050405020304" pitchFamily="18" charset="0"/>
              </a:rPr>
              <a:t>  </a:t>
            </a:r>
          </a:p>
          <a:p>
            <a:pPr marL="228600" indent="-228600" fontAlgn="base">
              <a:buFont typeface="+mj-lt"/>
              <a:buAutoNum type="arabicPeriod"/>
            </a:pPr>
            <a:r>
              <a:rPr lang="en-US" sz="1200" i="0" u="none" strike="noStrike" dirty="0" err="1">
                <a:solidFill>
                  <a:srgbClr val="000000"/>
                </a:solidFill>
                <a:effectLst/>
                <a:latin typeface="Times New Roman" panose="02020603050405020304" pitchFamily="18" charset="0"/>
                <a:cs typeface="Times New Roman" panose="02020603050405020304" pitchFamily="18" charset="0"/>
              </a:rPr>
              <a:t>Emergency_Service</a:t>
            </a:r>
            <a:r>
              <a:rPr lang="en-US" sz="1200" i="0" u="none" strike="noStrike" dirty="0">
                <a:solidFill>
                  <a:srgbClr val="000000"/>
                </a:solidFill>
                <a:effectLst/>
                <a:latin typeface="Times New Roman" panose="02020603050405020304" pitchFamily="18" charset="0"/>
                <a:cs typeface="Times New Roman" panose="02020603050405020304" pitchFamily="18" charset="0"/>
              </a:rPr>
              <a:t>       </a:t>
            </a:r>
          </a:p>
          <a:p>
            <a:pPr marL="228600" indent="-228600" fontAlgn="base">
              <a:buFont typeface="+mj-lt"/>
              <a:buAutoNum type="arabicPeriod"/>
            </a:pPr>
            <a:r>
              <a:rPr lang="en-US" sz="1200" dirty="0" err="1">
                <a:latin typeface="Times New Roman" panose="02020603050405020304" pitchFamily="18" charset="0"/>
                <a:cs typeface="Times New Roman" panose="02020603050405020304" pitchFamily="18" charset="0"/>
              </a:rPr>
              <a:t>File_Download</a:t>
            </a:r>
            <a:r>
              <a:rPr lang="en-US" sz="1200" dirty="0">
                <a:latin typeface="Times New Roman" panose="02020603050405020304" pitchFamily="18" charset="0"/>
                <a:cs typeface="Times New Roman" panose="02020603050405020304" pitchFamily="18" charset="0"/>
              </a:rPr>
              <a:t>    </a:t>
            </a:r>
          </a:p>
          <a:p>
            <a:pPr marL="228600" indent="-228600" fontAlgn="base">
              <a:buFont typeface="+mj-lt"/>
              <a:buAutoNum type="arabicPeriod"/>
            </a:pPr>
            <a:r>
              <a:rPr lang="en-US" sz="1200" dirty="0" err="1">
                <a:latin typeface="Times New Roman" panose="02020603050405020304" pitchFamily="18" charset="0"/>
                <a:cs typeface="Times New Roman" panose="02020603050405020304" pitchFamily="18" charset="0"/>
              </a:rPr>
              <a:t>Iot_Temperature</a:t>
            </a:r>
            <a:r>
              <a:rPr lang="en-US" sz="1200" dirty="0">
                <a:latin typeface="Times New Roman" panose="02020603050405020304" pitchFamily="18" charset="0"/>
                <a:cs typeface="Times New Roman" panose="02020603050405020304" pitchFamily="18" charset="0"/>
              </a:rPr>
              <a:t>  </a:t>
            </a:r>
          </a:p>
          <a:p>
            <a:pPr marL="228600" indent="-228600" fontAlgn="base">
              <a:buFont typeface="+mj-lt"/>
              <a:buAutoNum type="arabicPeriod"/>
            </a:pPr>
            <a:r>
              <a:rPr lang="en-US" sz="1200" dirty="0" err="1">
                <a:latin typeface="Times New Roman" panose="02020603050405020304" pitchFamily="18" charset="0"/>
                <a:cs typeface="Times New Roman" panose="02020603050405020304" pitchFamily="18" charset="0"/>
              </a:rPr>
              <a:t>Online_Gaming</a:t>
            </a:r>
            <a:r>
              <a:rPr lang="en-US" sz="1200" dirty="0">
                <a:latin typeface="Times New Roman" panose="02020603050405020304" pitchFamily="18" charset="0"/>
                <a:cs typeface="Times New Roman" panose="02020603050405020304" pitchFamily="18" charset="0"/>
              </a:rPr>
              <a:t>              </a:t>
            </a:r>
            <a:endParaRPr lang="en-IN" sz="1200" b="1" dirty="0">
              <a:latin typeface="Times New Roman" panose="02020603050405020304" pitchFamily="18" charset="0"/>
              <a:cs typeface="Times New Roman" panose="02020603050405020304" pitchFamily="18" charset="0"/>
            </a:endParaRPr>
          </a:p>
          <a:p>
            <a:pPr marL="228600" indent="-228600" fontAlgn="base">
              <a:buFont typeface="+mj-lt"/>
              <a:buAutoNum type="arabicPeriod"/>
            </a:pPr>
            <a:r>
              <a:rPr lang="en-US" sz="1200" dirty="0">
                <a:latin typeface="Times New Roman" panose="02020603050405020304" pitchFamily="18" charset="0"/>
                <a:cs typeface="Times New Roman" panose="02020603050405020304" pitchFamily="18" charset="0"/>
              </a:rPr>
              <a:t>Streaming                         </a:t>
            </a:r>
          </a:p>
          <a:p>
            <a:pPr marL="228600" indent="-228600" fontAlgn="base">
              <a:buFont typeface="+mj-lt"/>
              <a:buAutoNum type="arabicPeriod"/>
            </a:pPr>
            <a:r>
              <a:rPr lang="en-US" sz="1200" dirty="0" err="1">
                <a:latin typeface="Times New Roman" panose="02020603050405020304" pitchFamily="18" charset="0"/>
                <a:cs typeface="Times New Roman" panose="02020603050405020304" pitchFamily="18" charset="0"/>
              </a:rPr>
              <a:t>Video_Call</a:t>
            </a:r>
            <a:r>
              <a:rPr lang="en-US" sz="1200" dirty="0">
                <a:latin typeface="Times New Roman" panose="02020603050405020304" pitchFamily="18" charset="0"/>
                <a:cs typeface="Times New Roman" panose="02020603050405020304" pitchFamily="18" charset="0"/>
              </a:rPr>
              <a:t>                        </a:t>
            </a:r>
          </a:p>
          <a:p>
            <a:pPr marL="228600" indent="-228600" fontAlgn="base">
              <a:buFont typeface="+mj-lt"/>
              <a:buAutoNum type="arabicPeriod"/>
            </a:pPr>
            <a:r>
              <a:rPr lang="en-US" sz="1200" dirty="0" err="1">
                <a:latin typeface="Times New Roman" panose="02020603050405020304" pitchFamily="18" charset="0"/>
                <a:cs typeface="Times New Roman" panose="02020603050405020304" pitchFamily="18" charset="0"/>
              </a:rPr>
              <a:t>Video_Streaming</a:t>
            </a:r>
            <a:r>
              <a:rPr lang="en-US" sz="1200" dirty="0">
                <a:latin typeface="Times New Roman" panose="02020603050405020304" pitchFamily="18" charset="0"/>
                <a:cs typeface="Times New Roman" panose="02020603050405020304" pitchFamily="18" charset="0"/>
              </a:rPr>
              <a:t> </a:t>
            </a:r>
            <a:endParaRPr lang="en-US" sz="1200" i="0" u="none" strike="noStrike" dirty="0">
              <a:solidFill>
                <a:srgbClr val="000000"/>
              </a:solidFill>
              <a:effectLst/>
              <a:latin typeface="Times New Roman" panose="02020603050405020304" pitchFamily="18" charset="0"/>
              <a:cs typeface="Times New Roman" panose="02020603050405020304" pitchFamily="18" charset="0"/>
            </a:endParaRPr>
          </a:p>
          <a:p>
            <a:pPr marL="228600" indent="-228600" fontAlgn="base">
              <a:buFont typeface="+mj-lt"/>
              <a:buAutoNum type="arabicPeriod"/>
            </a:pPr>
            <a:r>
              <a:rPr lang="en-US" sz="1200" i="0" u="none" strike="noStrike" dirty="0" err="1">
                <a:solidFill>
                  <a:srgbClr val="000000"/>
                </a:solidFill>
                <a:effectLst/>
                <a:latin typeface="Times New Roman" panose="02020603050405020304" pitchFamily="18" charset="0"/>
                <a:cs typeface="Times New Roman" panose="02020603050405020304" pitchFamily="18" charset="0"/>
              </a:rPr>
              <a:t>Voice_Call</a:t>
            </a:r>
            <a:r>
              <a:rPr lang="en-US" sz="1200" i="0" u="none" strike="noStrike" dirty="0">
                <a:solidFill>
                  <a:srgbClr val="000000"/>
                </a:solidFill>
                <a:effectLst/>
                <a:latin typeface="Times New Roman" panose="02020603050405020304" pitchFamily="18" charset="0"/>
                <a:cs typeface="Times New Roman" panose="02020603050405020304" pitchFamily="18" charset="0"/>
              </a:rPr>
              <a:t>                      </a:t>
            </a:r>
          </a:p>
          <a:p>
            <a:pPr marL="228600" indent="-228600" fontAlgn="base">
              <a:buFont typeface="+mj-lt"/>
              <a:buAutoNum type="arabicPeriod"/>
            </a:pPr>
            <a:r>
              <a:rPr lang="en-US" sz="1200" dirty="0" err="1">
                <a:latin typeface="Times New Roman" panose="02020603050405020304" pitchFamily="18" charset="0"/>
                <a:cs typeface="Times New Roman" panose="02020603050405020304" pitchFamily="18" charset="0"/>
              </a:rPr>
              <a:t>VoIP_Call</a:t>
            </a:r>
            <a:r>
              <a:rPr lang="en-US" sz="1200" dirty="0">
                <a:latin typeface="Times New Roman" panose="02020603050405020304" pitchFamily="18" charset="0"/>
                <a:cs typeface="Times New Roman" panose="02020603050405020304" pitchFamily="18" charset="0"/>
              </a:rPr>
              <a:t>            </a:t>
            </a:r>
          </a:p>
          <a:p>
            <a:pPr marL="228600" indent="-228600" fontAlgn="base">
              <a:buFont typeface="+mj-lt"/>
              <a:buAutoNum type="arabicPeriod"/>
            </a:pPr>
            <a:r>
              <a:rPr lang="en-US" sz="1200" dirty="0" err="1">
                <a:latin typeface="Times New Roman" panose="02020603050405020304" pitchFamily="18" charset="0"/>
                <a:cs typeface="Times New Roman" panose="02020603050405020304" pitchFamily="18" charset="0"/>
              </a:rPr>
              <a:t>Web_Browsing</a:t>
            </a:r>
            <a:r>
              <a:rPr lang="en-US" sz="1200" dirty="0">
                <a:latin typeface="Times New Roman" panose="02020603050405020304" pitchFamily="18" charset="0"/>
                <a:cs typeface="Times New Roman" panose="02020603050405020304" pitchFamily="18" charset="0"/>
              </a:rPr>
              <a:t>    </a:t>
            </a:r>
          </a:p>
          <a:p>
            <a:pPr marL="171450" indent="-171450" fontAlgn="base">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171450" indent="-171450" rtl="0" fontAlgn="base">
              <a:spcBef>
                <a:spcPts val="0"/>
              </a:spcBef>
              <a:spcAft>
                <a:spcPts val="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              </a:t>
            </a:r>
          </a:p>
          <a:p>
            <a:pPr marL="171450" indent="-171450" fontAlgn="base">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a:p>
            <a:pPr rtl="0" fontAlgn="base">
              <a:spcBef>
                <a:spcPts val="0"/>
              </a:spcBef>
              <a:spcAft>
                <a:spcPts val="0"/>
              </a:spcAft>
            </a:pP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mj-lt"/>
              <a:buAutoNum type="arabicPeriod"/>
            </a:pP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a:t>
            </a:r>
            <a:endParaRPr lang="en-IN" sz="1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CCDD930-5C9A-00D8-DE3B-E10A3D063A36}"/>
              </a:ext>
            </a:extLst>
          </p:cNvPr>
          <p:cNvPicPr>
            <a:picLocks noChangeAspect="1"/>
          </p:cNvPicPr>
          <p:nvPr/>
        </p:nvPicPr>
        <p:blipFill rotWithShape="1">
          <a:blip r:embed="rId3"/>
          <a:srcRect l="1644" t="30633" r="64769" b="51726"/>
          <a:stretch/>
        </p:blipFill>
        <p:spPr>
          <a:xfrm>
            <a:off x="1600665" y="833101"/>
            <a:ext cx="4746631" cy="1235324"/>
          </a:xfrm>
          <a:prstGeom prst="rect">
            <a:avLst/>
          </a:prstGeom>
        </p:spPr>
      </p:pic>
      <p:sp>
        <p:nvSpPr>
          <p:cNvPr id="2" name="TextBox 1">
            <a:extLst>
              <a:ext uri="{FF2B5EF4-FFF2-40B4-BE49-F238E27FC236}">
                <a16:creationId xmlns:a16="http://schemas.microsoft.com/office/drawing/2014/main" id="{880A6079-46B9-10AE-A336-A2C902E0D918}"/>
              </a:ext>
            </a:extLst>
          </p:cNvPr>
          <p:cNvSpPr txBox="1"/>
          <p:nvPr/>
        </p:nvSpPr>
        <p:spPr>
          <a:xfrm>
            <a:off x="6747017" y="923574"/>
            <a:ext cx="2085358" cy="861774"/>
          </a:xfrm>
          <a:prstGeom prst="rect">
            <a:avLst/>
          </a:prstGeom>
          <a:noFill/>
        </p:spPr>
        <p:txBody>
          <a:bodyPr wrap="square" rtlCol="0">
            <a:spAutoFit/>
          </a:bodyPr>
          <a:lstStyle/>
          <a:p>
            <a:r>
              <a:rPr lang="en-IN" sz="1000" dirty="0">
                <a:latin typeface="Times New Roman" panose="02020603050405020304" pitchFamily="18" charset="0"/>
                <a:cs typeface="Times New Roman" panose="02020603050405020304" pitchFamily="18" charset="0"/>
              </a:rPr>
              <a:t>Git repo:</a:t>
            </a:r>
          </a:p>
          <a:p>
            <a:r>
              <a:rPr lang="en-IN" sz="1000" dirty="0">
                <a:latin typeface="Times New Roman" panose="02020603050405020304" pitchFamily="18" charset="0"/>
                <a:cs typeface="Times New Roman" panose="02020603050405020304" pitchFamily="18" charset="0"/>
              </a:rPr>
              <a:t>https://github.com/Elamurugan-RM/5G_Resource_Allocation_GNN_RL/blob/main/Dataset/augmented_dataset.csv</a:t>
            </a:r>
          </a:p>
        </p:txBody>
      </p:sp>
    </p:spTree>
    <p:extLst>
      <p:ext uri="{BB962C8B-B14F-4D97-AF65-F5344CB8AC3E}">
        <p14:creationId xmlns:p14="http://schemas.microsoft.com/office/powerpoint/2010/main" val="864315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74" y="164300"/>
            <a:ext cx="8520601"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solidFill>
                  <a:srgbClr val="FF0000"/>
                </a:solidFill>
                <a:latin typeface="Times New Roman"/>
                <a:ea typeface="Times New Roman"/>
                <a:cs typeface="Times New Roman"/>
                <a:sym typeface="Times New Roman"/>
              </a:rPr>
              <a:t>Dataset Augmentation (Gaussian Noise): -</a:t>
            </a:r>
            <a:endParaRPr dirty="0">
              <a:solidFill>
                <a:srgbClr val="FF0000"/>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111" name="Google Shape;111;p20"/>
          <p:cNvSpPr/>
          <p:nvPr/>
        </p:nvSpPr>
        <p:spPr>
          <a:xfrm>
            <a:off x="328574" y="670997"/>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a:extLst>
              <a:ext uri="{FF2B5EF4-FFF2-40B4-BE49-F238E27FC236}">
                <a16:creationId xmlns:a16="http://schemas.microsoft.com/office/drawing/2014/main" id="{1191EEFD-53EC-909C-EF71-085131FE4081}"/>
              </a:ext>
            </a:extLst>
          </p:cNvPr>
          <p:cNvPicPr>
            <a:picLocks noChangeAspect="1"/>
          </p:cNvPicPr>
          <p:nvPr/>
        </p:nvPicPr>
        <p:blipFill>
          <a:blip r:embed="rId3"/>
          <a:stretch>
            <a:fillRect/>
          </a:stretch>
        </p:blipFill>
        <p:spPr>
          <a:xfrm>
            <a:off x="1691640" y="870586"/>
            <a:ext cx="5295900" cy="2350055"/>
          </a:xfrm>
          <a:prstGeom prst="rect">
            <a:avLst/>
          </a:prstGeom>
        </p:spPr>
      </p:pic>
      <p:sp>
        <p:nvSpPr>
          <p:cNvPr id="9" name="Google Shape;177;p16">
            <a:extLst>
              <a:ext uri="{FF2B5EF4-FFF2-40B4-BE49-F238E27FC236}">
                <a16:creationId xmlns:a16="http://schemas.microsoft.com/office/drawing/2014/main" id="{0B949436-6AD1-4E14-852A-475A949BDA2C}"/>
              </a:ext>
            </a:extLst>
          </p:cNvPr>
          <p:cNvSpPr txBox="1">
            <a:spLocks/>
          </p:cNvSpPr>
          <p:nvPr/>
        </p:nvSpPr>
        <p:spPr>
          <a:xfrm>
            <a:off x="1144088" y="3427094"/>
            <a:ext cx="6855823" cy="16916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23190" lvl="2" indent="0" algn="just">
              <a:lnSpc>
                <a:spcPct val="100000"/>
              </a:lnSpc>
              <a:buClr>
                <a:schemeClr val="dk1"/>
              </a:buClr>
              <a:buSzPct val="90000"/>
              <a:buNone/>
            </a:pPr>
            <a:r>
              <a:rPr lang="en-US" sz="1200" dirty="0">
                <a:solidFill>
                  <a:schemeClr val="tx1"/>
                </a:solidFill>
                <a:latin typeface="Times New Roman"/>
                <a:cs typeface="Times New Roman"/>
                <a:sym typeface="Times New Roman"/>
              </a:rPr>
              <a:t>Original dataset size: 400 objects</a:t>
            </a:r>
          </a:p>
          <a:p>
            <a:pPr marL="123190" lvl="2" indent="0" algn="just">
              <a:lnSpc>
                <a:spcPct val="100000"/>
              </a:lnSpc>
              <a:buClr>
                <a:schemeClr val="dk1"/>
              </a:buClr>
              <a:buSzPct val="90000"/>
              <a:buNone/>
            </a:pPr>
            <a:r>
              <a:rPr lang="en-US" sz="1200" dirty="0">
                <a:solidFill>
                  <a:schemeClr val="tx1"/>
                </a:solidFill>
                <a:latin typeface="Times New Roman"/>
                <a:cs typeface="Times New Roman"/>
                <a:sym typeface="Times New Roman"/>
              </a:rPr>
              <a:t>Augmented dataset size: 20400 objects</a:t>
            </a:r>
          </a:p>
          <a:p>
            <a:pPr marL="123190" lvl="2" indent="0" algn="just">
              <a:lnSpc>
                <a:spcPct val="100000"/>
              </a:lnSpc>
              <a:buClr>
                <a:schemeClr val="dk1"/>
              </a:buClr>
              <a:buSzPct val="90000"/>
              <a:buNone/>
            </a:pPr>
            <a:endParaRPr lang="en-US" sz="1200" dirty="0">
              <a:solidFill>
                <a:schemeClr val="tx1"/>
              </a:solidFill>
              <a:latin typeface="Times New Roman"/>
              <a:cs typeface="Times New Roman"/>
              <a:sym typeface="Times New Roman"/>
            </a:endParaRPr>
          </a:p>
          <a:p>
            <a:pPr marL="123190" lvl="2" indent="0" algn="just">
              <a:lnSpc>
                <a:spcPct val="100000"/>
              </a:lnSpc>
              <a:buClr>
                <a:schemeClr val="dk1"/>
              </a:buClr>
              <a:buSzPct val="90000"/>
              <a:buNone/>
            </a:pPr>
            <a:r>
              <a:rPr lang="en-US" sz="1200" dirty="0">
                <a:solidFill>
                  <a:schemeClr val="tx1"/>
                </a:solidFill>
                <a:latin typeface="Times New Roman"/>
                <a:cs typeface="Times New Roman"/>
                <a:sym typeface="Times New Roman"/>
              </a:rPr>
              <a:t>Inference:</a:t>
            </a:r>
          </a:p>
          <a:p>
            <a:pPr marL="466090" lvl="2" indent="-342900" algn="just">
              <a:lnSpc>
                <a:spcPct val="100000"/>
              </a:lnSpc>
              <a:buClr>
                <a:schemeClr val="dk1"/>
              </a:buClr>
              <a:buSzPct val="90000"/>
              <a:buFont typeface="+mj-lt"/>
              <a:buAutoNum type="arabicPeriod"/>
            </a:pPr>
            <a:r>
              <a:rPr lang="en-US" sz="1200" dirty="0">
                <a:solidFill>
                  <a:schemeClr val="tx1"/>
                </a:solidFill>
                <a:latin typeface="Times New Roman"/>
                <a:cs typeface="Times New Roman"/>
                <a:sym typeface="Times New Roman"/>
              </a:rPr>
              <a:t>Gaussian Noise augmented data has higher correlation with the original dataset compared to other techniques such as Random Oversampling, MLP, SMOGN.</a:t>
            </a:r>
          </a:p>
        </p:txBody>
      </p:sp>
    </p:spTree>
    <p:extLst>
      <p:ext uri="{BB962C8B-B14F-4D97-AF65-F5344CB8AC3E}">
        <p14:creationId xmlns:p14="http://schemas.microsoft.com/office/powerpoint/2010/main" val="500509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28574" y="252140"/>
            <a:ext cx="8520601"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solidFill>
                  <a:srgbClr val="FF0000"/>
                </a:solidFill>
                <a:latin typeface="Times New Roman"/>
                <a:ea typeface="Times New Roman"/>
                <a:cs typeface="Times New Roman"/>
                <a:sym typeface="Times New Roman"/>
              </a:rPr>
              <a:t>Block diagram: -</a:t>
            </a:r>
            <a:endParaRPr dirty="0">
              <a:solidFill>
                <a:srgbClr val="FF0000"/>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111" name="Google Shape;111;p20"/>
          <p:cNvSpPr/>
          <p:nvPr/>
        </p:nvSpPr>
        <p:spPr>
          <a:xfrm>
            <a:off x="328574" y="843856"/>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0E845705-14E9-56E9-DBC5-0C461F504157}"/>
              </a:ext>
            </a:extLst>
          </p:cNvPr>
          <p:cNvPicPr>
            <a:picLocks noChangeAspect="1"/>
          </p:cNvPicPr>
          <p:nvPr/>
        </p:nvPicPr>
        <p:blipFill rotWithShape="1">
          <a:blip r:embed="rId3"/>
          <a:srcRect l="42286" t="25245" r="20929" b="14286"/>
          <a:stretch/>
        </p:blipFill>
        <p:spPr>
          <a:xfrm>
            <a:off x="1691961" y="967567"/>
            <a:ext cx="5760077" cy="4175933"/>
          </a:xfrm>
          <a:prstGeom prst="rect">
            <a:avLst/>
          </a:prstGeom>
        </p:spPr>
      </p:pic>
      <p:sp>
        <p:nvSpPr>
          <p:cNvPr id="6" name="Google Shape;113;p20"/>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C27F6-FE01-1875-A590-FBC01B522FF3}"/>
              </a:ext>
            </a:extLst>
          </p:cNvPr>
          <p:cNvSpPr>
            <a:spLocks noGrp="1"/>
          </p:cNvSpPr>
          <p:nvPr>
            <p:ph type="title"/>
          </p:nvPr>
        </p:nvSpPr>
        <p:spPr>
          <a:xfrm>
            <a:off x="294825" y="271156"/>
            <a:ext cx="8520601" cy="572700"/>
          </a:xfrm>
        </p:spPr>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rPr>
              <a:t>Graph Neural Network Algorithm</a:t>
            </a:r>
            <a:endParaRPr lang="en-IN" dirty="0"/>
          </a:p>
        </p:txBody>
      </p:sp>
      <p:sp>
        <p:nvSpPr>
          <p:cNvPr id="3" name="Text Placeholder 2">
            <a:extLst>
              <a:ext uri="{FF2B5EF4-FFF2-40B4-BE49-F238E27FC236}">
                <a16:creationId xmlns:a16="http://schemas.microsoft.com/office/drawing/2014/main" id="{1F500B2D-4A1F-D939-D9D6-B56BC39F70B5}"/>
              </a:ext>
            </a:extLst>
          </p:cNvPr>
          <p:cNvSpPr>
            <a:spLocks noGrp="1"/>
          </p:cNvSpPr>
          <p:nvPr>
            <p:ph type="body" idx="1"/>
          </p:nvPr>
        </p:nvSpPr>
        <p:spPr>
          <a:xfrm>
            <a:off x="355154" y="971762"/>
            <a:ext cx="8433691" cy="3888032"/>
          </a:xfrm>
        </p:spPr>
        <p:txBody>
          <a:bodyPr>
            <a:normAutofit/>
          </a:bodyPr>
          <a:lstStyle/>
          <a:p>
            <a:pPr marL="123190" indent="0" algn="just">
              <a:lnSpc>
                <a:spcPct val="130000"/>
              </a:lnSpc>
              <a:buClr>
                <a:schemeClr val="dk1"/>
              </a:buClr>
              <a:buSzPct val="90000"/>
              <a:buNone/>
            </a:pPr>
            <a:r>
              <a:rPr lang="en-US" sz="1200" b="1" dirty="0">
                <a:solidFill>
                  <a:schemeClr val="dk1"/>
                </a:solidFill>
                <a:latin typeface="Times New Roman"/>
                <a:cs typeface="Times New Roman"/>
              </a:rPr>
              <a:t>Graph representation:</a:t>
            </a:r>
          </a:p>
          <a:p>
            <a:pPr indent="-334010" algn="just">
              <a:lnSpc>
                <a:spcPct val="130000"/>
              </a:lnSpc>
              <a:buClr>
                <a:schemeClr val="dk1"/>
              </a:buClr>
              <a:buSzPct val="90000"/>
              <a:buFont typeface="Times New Roman"/>
              <a:buChar char="●"/>
            </a:pPr>
            <a:r>
              <a:rPr lang="en-US" altLang="en-US" sz="1200" dirty="0">
                <a:solidFill>
                  <a:schemeClr val="tx1"/>
                </a:solidFill>
                <a:latin typeface="Times New Roman" panose="02020603050405020304" pitchFamily="18" charset="0"/>
                <a:cs typeface="Times New Roman" panose="02020603050405020304" pitchFamily="18" charset="0"/>
              </a:rPr>
              <a:t>Nodes (V): Represent entities, each with associated features (represent a user or application type with features </a:t>
            </a:r>
            <a:r>
              <a:rPr lang="en-US" altLang="en-US" sz="1200" dirty="0" err="1">
                <a:solidFill>
                  <a:schemeClr val="tx1"/>
                </a:solidFill>
                <a:latin typeface="Times New Roman" panose="02020603050405020304" pitchFamily="18" charset="0"/>
                <a:cs typeface="Times New Roman" panose="02020603050405020304" pitchFamily="18" charset="0"/>
              </a:rPr>
              <a:t>application_type</a:t>
            </a:r>
            <a:r>
              <a:rPr lang="en-US" altLang="en-US" sz="1200" dirty="0">
                <a:solidFill>
                  <a:schemeClr val="tx1"/>
                </a:solidFill>
                <a:latin typeface="Times New Roman" panose="02020603050405020304" pitchFamily="18" charset="0"/>
                <a:cs typeface="Times New Roman" panose="02020603050405020304" pitchFamily="18" charset="0"/>
              </a:rPr>
              <a:t>, like signal strength, latency, </a:t>
            </a:r>
            <a:r>
              <a:rPr lang="en-US" altLang="en-US" sz="1200" dirty="0" err="1">
                <a:solidFill>
                  <a:schemeClr val="tx1"/>
                </a:solidFill>
                <a:latin typeface="Times New Roman" panose="02020603050405020304" pitchFamily="18" charset="0"/>
                <a:cs typeface="Times New Roman" panose="02020603050405020304" pitchFamily="18" charset="0"/>
              </a:rPr>
              <a:t>required_BW</a:t>
            </a:r>
            <a:r>
              <a:rPr lang="en-US" altLang="en-US" sz="1200" dirty="0">
                <a:solidFill>
                  <a:schemeClr val="tx1"/>
                </a:solidFill>
                <a:latin typeface="Times New Roman" panose="02020603050405020304" pitchFamily="18" charset="0"/>
                <a:cs typeface="Times New Roman" panose="02020603050405020304" pitchFamily="18" charset="0"/>
              </a:rPr>
              <a:t>, allocated _BW, resource allocation).</a:t>
            </a:r>
          </a:p>
          <a:p>
            <a:pPr indent="-334010" algn="just">
              <a:lnSpc>
                <a:spcPct val="130000"/>
              </a:lnSpc>
              <a:buClr>
                <a:schemeClr val="dk1"/>
              </a:buClr>
              <a:buSzPct val="90000"/>
              <a:buFont typeface="Times New Roman"/>
              <a:buChar char="●"/>
            </a:pPr>
            <a:r>
              <a:rPr lang="en-US" altLang="en-US" sz="1200" dirty="0">
                <a:solidFill>
                  <a:schemeClr val="tx1"/>
                </a:solidFill>
                <a:latin typeface="Times New Roman" panose="02020603050405020304" pitchFamily="18" charset="0"/>
                <a:cs typeface="Times New Roman" panose="02020603050405020304" pitchFamily="18" charset="0"/>
              </a:rPr>
              <a:t>Edges (E): Represent connections or relationships between nodes</a:t>
            </a:r>
          </a:p>
          <a:p>
            <a:pPr indent="-334010" algn="just">
              <a:lnSpc>
                <a:spcPct val="130000"/>
              </a:lnSpc>
              <a:buClr>
                <a:schemeClr val="dk1"/>
              </a:buClr>
              <a:buSzPct val="90000"/>
              <a:buFont typeface="Times New Roman"/>
              <a:buChar char="●"/>
            </a:pPr>
            <a:r>
              <a:rPr lang="en-US" altLang="en-US" sz="1200" dirty="0">
                <a:solidFill>
                  <a:schemeClr val="tx1"/>
                </a:solidFill>
                <a:latin typeface="Times New Roman" panose="02020603050405020304" pitchFamily="18" charset="0"/>
                <a:cs typeface="Times New Roman" panose="02020603050405020304" pitchFamily="18" charset="0"/>
              </a:rPr>
              <a:t>Adjacency Matrix (A): A square matrix used to represent the graph, where each element A(</a:t>
            </a:r>
            <a:r>
              <a:rPr lang="en-US" altLang="en-US" sz="1200" dirty="0" err="1">
                <a:solidFill>
                  <a:schemeClr val="tx1"/>
                </a:solidFill>
                <a:latin typeface="Times New Roman" panose="02020603050405020304" pitchFamily="18" charset="0"/>
                <a:cs typeface="Times New Roman" panose="02020603050405020304" pitchFamily="18" charset="0"/>
              </a:rPr>
              <a:t>i,j</a:t>
            </a:r>
            <a:r>
              <a:rPr lang="en-US" altLang="en-US" sz="1200" dirty="0">
                <a:solidFill>
                  <a:schemeClr val="tx1"/>
                </a:solidFill>
                <a:latin typeface="Times New Roman" panose="02020603050405020304" pitchFamily="18" charset="0"/>
                <a:cs typeface="Times New Roman" panose="02020603050405020304" pitchFamily="18" charset="0"/>
              </a:rPr>
              <a:t>) indicates the presence of an edge between node </a:t>
            </a:r>
            <a:r>
              <a:rPr lang="en-US" altLang="en-US" sz="1200" dirty="0" err="1">
                <a:solidFill>
                  <a:schemeClr val="tx1"/>
                </a:solidFill>
                <a:latin typeface="Times New Roman" panose="02020603050405020304" pitchFamily="18" charset="0"/>
                <a:cs typeface="Times New Roman" panose="02020603050405020304" pitchFamily="18" charset="0"/>
              </a:rPr>
              <a:t>i</a:t>
            </a:r>
            <a:r>
              <a:rPr lang="en-US" altLang="en-US" sz="1200" dirty="0">
                <a:solidFill>
                  <a:schemeClr val="tx1"/>
                </a:solidFill>
                <a:latin typeface="Times New Roman" panose="02020603050405020304" pitchFamily="18" charset="0"/>
                <a:cs typeface="Times New Roman" panose="02020603050405020304" pitchFamily="18" charset="0"/>
              </a:rPr>
              <a:t> and node j.</a:t>
            </a:r>
          </a:p>
          <a:p>
            <a:pPr indent="-334010" algn="just">
              <a:lnSpc>
                <a:spcPct val="130000"/>
              </a:lnSpc>
              <a:buClr>
                <a:schemeClr val="dk1"/>
              </a:buClr>
              <a:buSzPct val="90000"/>
              <a:buFont typeface="Times New Roman"/>
              <a:buChar char="●"/>
            </a:pPr>
            <a:r>
              <a:rPr lang="en-US" altLang="en-US" sz="1200" dirty="0">
                <a:solidFill>
                  <a:schemeClr val="tx1"/>
                </a:solidFill>
                <a:latin typeface="Times New Roman" panose="02020603050405020304" pitchFamily="18" charset="0"/>
                <a:cs typeface="Times New Roman" panose="02020603050405020304" pitchFamily="18" charset="0"/>
              </a:rPr>
              <a:t>Feature Matrix (X): A matrix where each row corresponds to a node, and columns represent the features of that node. </a:t>
            </a:r>
          </a:p>
          <a:p>
            <a:pPr marL="123190" indent="0" algn="just">
              <a:lnSpc>
                <a:spcPct val="130000"/>
              </a:lnSpc>
              <a:buClr>
                <a:schemeClr val="dk1"/>
              </a:buClr>
              <a:buSzPct val="90000"/>
              <a:buNone/>
            </a:pPr>
            <a:endParaRPr lang="en-US" altLang="en-US" sz="1200"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1200" b="1" dirty="0">
                <a:solidFill>
                  <a:schemeClr val="tx1"/>
                </a:solidFill>
                <a:latin typeface="Times New Roman" panose="02020603050405020304" pitchFamily="18" charset="0"/>
                <a:cs typeface="Times New Roman" panose="02020603050405020304" pitchFamily="18" charset="0"/>
              </a:rPr>
              <a:t>Message Passing Mechanism</a:t>
            </a:r>
          </a:p>
          <a:p>
            <a:pPr>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Aggregation: Each node aggregates information from its neighbors. This is done by summing, averaging, or applying a more complex function to the features of neighboring nodes.</a:t>
            </a:r>
          </a:p>
          <a:p>
            <a:pPr>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Update: The node’s own features are updated using the aggregated information. This is where learnable parameters (weights) are applied,  through a neural network layer a fully connected (dense) layer.</a:t>
            </a:r>
          </a:p>
          <a:p>
            <a:pPr>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Propagation: The updated node features are then passed to the next layer of the GNN for further processing.</a:t>
            </a:r>
          </a:p>
          <a:p>
            <a:pPr indent="-334010" algn="just">
              <a:lnSpc>
                <a:spcPct val="130000"/>
              </a:lnSpc>
              <a:buClr>
                <a:schemeClr val="dk1"/>
              </a:buClr>
              <a:buSzPct val="90000"/>
              <a:buFont typeface="Times New Roman"/>
              <a:buChar char="●"/>
            </a:pPr>
            <a:endParaRPr lang="en-US" altLang="en-US" sz="1200" dirty="0">
              <a:solidFill>
                <a:schemeClr val="tx1"/>
              </a:solidFill>
              <a:latin typeface="Times New Roman" panose="02020603050405020304" pitchFamily="18" charset="0"/>
              <a:cs typeface="Times New Roman" panose="02020603050405020304" pitchFamily="18" charset="0"/>
            </a:endParaRPr>
          </a:p>
          <a:p>
            <a:pPr indent="-334010" algn="just">
              <a:lnSpc>
                <a:spcPct val="130000"/>
              </a:lnSpc>
              <a:buClr>
                <a:schemeClr val="dk1"/>
              </a:buClr>
              <a:buSzPct val="90000"/>
              <a:buFont typeface="Times New Roman"/>
              <a:buChar char="●"/>
            </a:pPr>
            <a:endParaRPr lang="en-US" sz="1200" dirty="0">
              <a:solidFill>
                <a:schemeClr val="dk1"/>
              </a:solidFill>
              <a:latin typeface="Times New Roman"/>
              <a:cs typeface="Times New Roman"/>
            </a:endParaRPr>
          </a:p>
        </p:txBody>
      </p:sp>
      <p:sp>
        <p:nvSpPr>
          <p:cNvPr id="6" name="Google Shape;113;p20">
            <a:extLst>
              <a:ext uri="{FF2B5EF4-FFF2-40B4-BE49-F238E27FC236}">
                <a16:creationId xmlns:a16="http://schemas.microsoft.com/office/drawing/2014/main" id="{667E0B6F-305F-EBE0-DDD4-C2BE4AFC5973}"/>
              </a:ext>
            </a:extLst>
          </p:cNvPr>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1;p20">
            <a:extLst>
              <a:ext uri="{FF2B5EF4-FFF2-40B4-BE49-F238E27FC236}">
                <a16:creationId xmlns:a16="http://schemas.microsoft.com/office/drawing/2014/main" id="{AFC29D4E-3DF6-AA9B-72D3-A8E11E2443B1}"/>
              </a:ext>
            </a:extLst>
          </p:cNvPr>
          <p:cNvSpPr/>
          <p:nvPr/>
        </p:nvSpPr>
        <p:spPr>
          <a:xfrm>
            <a:off x="328574" y="843856"/>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2338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C27F6-FE01-1875-A590-FBC01B522FF3}"/>
              </a:ext>
            </a:extLst>
          </p:cNvPr>
          <p:cNvSpPr>
            <a:spLocks noGrp="1"/>
          </p:cNvSpPr>
          <p:nvPr>
            <p:ph type="title"/>
          </p:nvPr>
        </p:nvSpPr>
        <p:spPr>
          <a:xfrm>
            <a:off x="294825" y="271156"/>
            <a:ext cx="8520601" cy="572700"/>
          </a:xfrm>
        </p:spPr>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rPr>
              <a:t>GNN Algorithm </a:t>
            </a:r>
            <a:endParaRPr lang="en-IN" dirty="0"/>
          </a:p>
        </p:txBody>
      </p:sp>
      <p:sp>
        <p:nvSpPr>
          <p:cNvPr id="3" name="Text Placeholder 2">
            <a:extLst>
              <a:ext uri="{FF2B5EF4-FFF2-40B4-BE49-F238E27FC236}">
                <a16:creationId xmlns:a16="http://schemas.microsoft.com/office/drawing/2014/main" id="{1F500B2D-4A1F-D939-D9D6-B56BC39F70B5}"/>
              </a:ext>
            </a:extLst>
          </p:cNvPr>
          <p:cNvSpPr>
            <a:spLocks noGrp="1"/>
          </p:cNvSpPr>
          <p:nvPr>
            <p:ph type="body" idx="1"/>
          </p:nvPr>
        </p:nvSpPr>
        <p:spPr>
          <a:xfrm>
            <a:off x="303224" y="950712"/>
            <a:ext cx="4071423" cy="3921632"/>
          </a:xfrm>
        </p:spPr>
        <p:txBody>
          <a:bodyPr>
            <a:normAutofit/>
          </a:bodyPr>
          <a:lstStyle/>
          <a:p>
            <a:pPr marL="123190" indent="0" algn="just">
              <a:lnSpc>
                <a:spcPct val="130000"/>
              </a:lnSpc>
              <a:buClr>
                <a:schemeClr val="dk1"/>
              </a:buClr>
              <a:buSzPct val="90000"/>
              <a:buNone/>
            </a:pPr>
            <a:r>
              <a:rPr lang="en-US" sz="1200" b="1" dirty="0">
                <a:solidFill>
                  <a:schemeClr val="dk1"/>
                </a:solidFill>
                <a:latin typeface="Times New Roman"/>
                <a:cs typeface="Times New Roman"/>
              </a:rPr>
              <a:t>Layers in the GCN:</a:t>
            </a:r>
            <a:endParaRPr lang="en-US" sz="1200" dirty="0">
              <a:solidFill>
                <a:schemeClr val="dk1"/>
              </a:solidFill>
              <a:latin typeface="Times New Roman"/>
              <a:cs typeface="Times New Roman"/>
            </a:endParaRPr>
          </a:p>
          <a:p>
            <a:pPr indent="-334010" algn="just">
              <a:lnSpc>
                <a:spcPct val="130000"/>
              </a:lnSpc>
              <a:buClr>
                <a:schemeClr val="dk1"/>
              </a:buClr>
              <a:buSzPct val="90000"/>
              <a:buFont typeface="Times New Roman"/>
              <a:buChar char="●"/>
            </a:pPr>
            <a:r>
              <a:rPr lang="en-US" sz="1200" dirty="0">
                <a:solidFill>
                  <a:schemeClr val="tx1"/>
                </a:solidFill>
                <a:latin typeface="Times New Roman" panose="02020603050405020304" pitchFamily="18" charset="0"/>
                <a:cs typeface="Times New Roman" panose="02020603050405020304" pitchFamily="18" charset="0"/>
              </a:rPr>
              <a:t>Input Layer: Takes the node features matrix X and the adjacency matrix A</a:t>
            </a:r>
          </a:p>
          <a:p>
            <a:pPr indent="-334010" algn="just">
              <a:lnSpc>
                <a:spcPct val="130000"/>
              </a:lnSpc>
              <a:buClr>
                <a:schemeClr val="dk1"/>
              </a:buClr>
              <a:buSzPct val="90000"/>
              <a:buFont typeface="Times New Roman"/>
              <a:buChar char="●"/>
            </a:pPr>
            <a:r>
              <a:rPr lang="en-US" sz="1200" dirty="0">
                <a:solidFill>
                  <a:schemeClr val="dk1"/>
                </a:solidFill>
                <a:latin typeface="Times New Roman"/>
                <a:cs typeface="Times New Roman"/>
              </a:rPr>
              <a:t>conv1: A graph convolutional layer with 5 input features and 32 output features.</a:t>
            </a:r>
          </a:p>
          <a:p>
            <a:pPr indent="-334010" algn="just">
              <a:lnSpc>
                <a:spcPct val="130000"/>
              </a:lnSpc>
              <a:buClr>
                <a:schemeClr val="dk1"/>
              </a:buClr>
              <a:buSzPct val="90000"/>
              <a:buFont typeface="Times New Roman"/>
              <a:buChar char="●"/>
            </a:pPr>
            <a:r>
              <a:rPr lang="en-US" sz="1200" dirty="0">
                <a:solidFill>
                  <a:schemeClr val="dk1"/>
                </a:solidFill>
                <a:latin typeface="Times New Roman"/>
                <a:cs typeface="Times New Roman"/>
              </a:rPr>
              <a:t>conv2: A second graph convolutional layer, which takes the 32 output features from conv1 and outputs 64</a:t>
            </a:r>
          </a:p>
          <a:p>
            <a:pPr indent="-334010" algn="just">
              <a:lnSpc>
                <a:spcPct val="130000"/>
              </a:lnSpc>
              <a:buClr>
                <a:schemeClr val="dk1"/>
              </a:buClr>
              <a:buSzPct val="90000"/>
              <a:buFont typeface="Times New Roman"/>
              <a:buChar char="●"/>
            </a:pPr>
            <a:r>
              <a:rPr lang="en-US" sz="1200" dirty="0" err="1">
                <a:solidFill>
                  <a:schemeClr val="dk1"/>
                </a:solidFill>
                <a:latin typeface="Times New Roman"/>
                <a:cs typeface="Times New Roman"/>
              </a:rPr>
              <a:t>features.fc</a:t>
            </a:r>
            <a:r>
              <a:rPr lang="en-US" sz="1200" dirty="0">
                <a:solidFill>
                  <a:schemeClr val="dk1"/>
                </a:solidFill>
                <a:latin typeface="Times New Roman"/>
                <a:cs typeface="Times New Roman"/>
              </a:rPr>
              <a:t>: A fully connected (linear) layer that takes the 64 output features from conv2 and produces a single value, which represents the predicted resource allocation.</a:t>
            </a:r>
          </a:p>
          <a:p>
            <a:pPr indent="-334010" algn="just">
              <a:lnSpc>
                <a:spcPct val="130000"/>
              </a:lnSpc>
              <a:buClr>
                <a:schemeClr val="dk1"/>
              </a:buClr>
              <a:buSzPct val="90000"/>
              <a:buFont typeface="Times New Roman"/>
              <a:buChar char="●"/>
            </a:pPr>
            <a:endParaRPr lang="en-US" sz="1200" dirty="0">
              <a:solidFill>
                <a:schemeClr val="dk1"/>
              </a:solidFill>
              <a:latin typeface="Times New Roman"/>
              <a:cs typeface="Times New Roman"/>
            </a:endParaRPr>
          </a:p>
          <a:p>
            <a:pPr marL="123190" indent="0" algn="just">
              <a:lnSpc>
                <a:spcPct val="130000"/>
              </a:lnSpc>
              <a:buClr>
                <a:schemeClr val="dk1"/>
              </a:buClr>
              <a:buSzPct val="90000"/>
              <a:buNone/>
            </a:pPr>
            <a:endParaRPr lang="en-US" sz="1200" dirty="0">
              <a:solidFill>
                <a:schemeClr val="dk1"/>
              </a:solidFill>
              <a:latin typeface="Times New Roman"/>
              <a:cs typeface="Times New Roman"/>
            </a:endParaRPr>
          </a:p>
        </p:txBody>
      </p:sp>
      <p:sp>
        <p:nvSpPr>
          <p:cNvPr id="6" name="Google Shape;113;p20">
            <a:extLst>
              <a:ext uri="{FF2B5EF4-FFF2-40B4-BE49-F238E27FC236}">
                <a16:creationId xmlns:a16="http://schemas.microsoft.com/office/drawing/2014/main" id="{667E0B6F-305F-EBE0-DDD4-C2BE4AFC5973}"/>
              </a:ext>
            </a:extLst>
          </p:cNvPr>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1;p20">
            <a:extLst>
              <a:ext uri="{FF2B5EF4-FFF2-40B4-BE49-F238E27FC236}">
                <a16:creationId xmlns:a16="http://schemas.microsoft.com/office/drawing/2014/main" id="{AFC29D4E-3DF6-AA9B-72D3-A8E11E2443B1}"/>
              </a:ext>
            </a:extLst>
          </p:cNvPr>
          <p:cNvSpPr/>
          <p:nvPr/>
        </p:nvSpPr>
        <p:spPr>
          <a:xfrm>
            <a:off x="328574" y="843856"/>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6820E337-5B56-91CA-81A7-5F5B5A7D2C8D}"/>
              </a:ext>
            </a:extLst>
          </p:cNvPr>
          <p:cNvPicPr>
            <a:picLocks noChangeAspect="1"/>
          </p:cNvPicPr>
          <p:nvPr/>
        </p:nvPicPr>
        <p:blipFill>
          <a:blip r:embed="rId2"/>
          <a:stretch>
            <a:fillRect/>
          </a:stretch>
        </p:blipFill>
        <p:spPr>
          <a:xfrm>
            <a:off x="4788221" y="950712"/>
            <a:ext cx="3808904" cy="3589393"/>
          </a:xfrm>
          <a:prstGeom prst="rect">
            <a:avLst/>
          </a:prstGeom>
        </p:spPr>
      </p:pic>
    </p:spTree>
    <p:extLst>
      <p:ext uri="{BB962C8B-B14F-4D97-AF65-F5344CB8AC3E}">
        <p14:creationId xmlns:p14="http://schemas.microsoft.com/office/powerpoint/2010/main" val="3911563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C27F6-FE01-1875-A590-FBC01B522FF3}"/>
              </a:ext>
            </a:extLst>
          </p:cNvPr>
          <p:cNvSpPr>
            <a:spLocks noGrp="1"/>
          </p:cNvSpPr>
          <p:nvPr>
            <p:ph type="title"/>
          </p:nvPr>
        </p:nvSpPr>
        <p:spPr>
          <a:xfrm>
            <a:off x="294825" y="271156"/>
            <a:ext cx="8520601" cy="572700"/>
          </a:xfrm>
        </p:spPr>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rPr>
              <a:t>GNN Algorithm </a:t>
            </a:r>
            <a:endParaRPr lang="en-IN" dirty="0"/>
          </a:p>
        </p:txBody>
      </p:sp>
      <p:sp>
        <p:nvSpPr>
          <p:cNvPr id="3" name="Text Placeholder 2">
            <a:extLst>
              <a:ext uri="{FF2B5EF4-FFF2-40B4-BE49-F238E27FC236}">
                <a16:creationId xmlns:a16="http://schemas.microsoft.com/office/drawing/2014/main" id="{1F500B2D-4A1F-D939-D9D6-B56BC39F70B5}"/>
              </a:ext>
            </a:extLst>
          </p:cNvPr>
          <p:cNvSpPr>
            <a:spLocks noGrp="1"/>
          </p:cNvSpPr>
          <p:nvPr>
            <p:ph type="body" idx="1"/>
          </p:nvPr>
        </p:nvSpPr>
        <p:spPr>
          <a:xfrm>
            <a:off x="294825" y="1128510"/>
            <a:ext cx="3828022" cy="3502696"/>
          </a:xfrm>
        </p:spPr>
        <p:txBody>
          <a:bodyPr>
            <a:normAutofit lnSpcReduction="10000"/>
          </a:bodyPr>
          <a:lstStyle/>
          <a:p>
            <a:pPr marL="123190" indent="0" algn="just">
              <a:lnSpc>
                <a:spcPct val="130000"/>
              </a:lnSpc>
              <a:buClr>
                <a:schemeClr val="dk1"/>
              </a:buClr>
              <a:buSzPct val="90000"/>
              <a:buNone/>
            </a:pPr>
            <a:r>
              <a:rPr lang="en-US" sz="1200" b="1" dirty="0">
                <a:solidFill>
                  <a:schemeClr val="dk1"/>
                </a:solidFill>
                <a:latin typeface="Times New Roman"/>
                <a:cs typeface="Times New Roman"/>
              </a:rPr>
              <a:t>Forward Pass:</a:t>
            </a:r>
          </a:p>
          <a:p>
            <a:pPr indent="-334010" algn="just">
              <a:lnSpc>
                <a:spcPct val="130000"/>
              </a:lnSpc>
              <a:buClr>
                <a:schemeClr val="dk1"/>
              </a:buClr>
              <a:buSzPct val="90000"/>
              <a:buFont typeface="Times New Roman"/>
              <a:buChar char="●"/>
            </a:pPr>
            <a:r>
              <a:rPr lang="en-US" sz="1200" dirty="0">
                <a:solidFill>
                  <a:schemeClr val="dk1"/>
                </a:solidFill>
                <a:latin typeface="Times New Roman"/>
                <a:cs typeface="Times New Roman"/>
              </a:rPr>
              <a:t>The forward method takes a data object, which contains the node features (</a:t>
            </a:r>
            <a:r>
              <a:rPr lang="en-US" sz="1200" dirty="0" err="1">
                <a:solidFill>
                  <a:schemeClr val="dk1"/>
                </a:solidFill>
                <a:latin typeface="Times New Roman"/>
                <a:cs typeface="Times New Roman"/>
              </a:rPr>
              <a:t>data.x</a:t>
            </a:r>
            <a:r>
              <a:rPr lang="en-US" sz="1200" dirty="0">
                <a:solidFill>
                  <a:schemeClr val="dk1"/>
                </a:solidFill>
                <a:latin typeface="Times New Roman"/>
                <a:cs typeface="Times New Roman"/>
              </a:rPr>
              <a:t>) and the graph's edge connections (</a:t>
            </a:r>
            <a:r>
              <a:rPr lang="en-US" sz="1200" dirty="0" err="1">
                <a:solidFill>
                  <a:schemeClr val="dk1"/>
                </a:solidFill>
                <a:latin typeface="Times New Roman"/>
                <a:cs typeface="Times New Roman"/>
              </a:rPr>
              <a:t>data.edge_index</a:t>
            </a:r>
            <a:r>
              <a:rPr lang="en-US" sz="1200" dirty="0">
                <a:solidFill>
                  <a:schemeClr val="dk1"/>
                </a:solidFill>
                <a:latin typeface="Times New Roman"/>
                <a:cs typeface="Times New Roman"/>
              </a:rPr>
              <a:t>).</a:t>
            </a:r>
          </a:p>
          <a:p>
            <a:pPr indent="-334010" algn="just">
              <a:lnSpc>
                <a:spcPct val="130000"/>
              </a:lnSpc>
              <a:buClr>
                <a:schemeClr val="dk1"/>
              </a:buClr>
              <a:buSzPct val="90000"/>
              <a:buFont typeface="Times New Roman"/>
              <a:buChar char="●"/>
            </a:pPr>
            <a:r>
              <a:rPr lang="en-US" sz="1200" dirty="0">
                <a:solidFill>
                  <a:schemeClr val="dk1"/>
                </a:solidFill>
                <a:latin typeface="Times New Roman"/>
                <a:cs typeface="Times New Roman"/>
              </a:rPr>
              <a:t>The node features x are passed through the first graph convolutional layer conv1, along with the graph's edge information </a:t>
            </a:r>
            <a:r>
              <a:rPr lang="en-US" sz="1200" dirty="0" err="1">
                <a:solidFill>
                  <a:schemeClr val="dk1"/>
                </a:solidFill>
                <a:latin typeface="Times New Roman"/>
                <a:cs typeface="Times New Roman"/>
              </a:rPr>
              <a:t>edge_index</a:t>
            </a:r>
            <a:r>
              <a:rPr lang="en-US" sz="1200" dirty="0">
                <a:solidFill>
                  <a:schemeClr val="dk1"/>
                </a:solidFill>
                <a:latin typeface="Times New Roman"/>
                <a:cs typeface="Times New Roman"/>
              </a:rPr>
              <a:t>.</a:t>
            </a:r>
          </a:p>
          <a:p>
            <a:pPr indent="-334010" algn="just">
              <a:lnSpc>
                <a:spcPct val="130000"/>
              </a:lnSpc>
              <a:buClr>
                <a:schemeClr val="dk1"/>
              </a:buClr>
              <a:buSzPct val="90000"/>
              <a:buFont typeface="Times New Roman"/>
              <a:buChar char="●"/>
            </a:pPr>
            <a:r>
              <a:rPr lang="en-US" sz="1200" dirty="0">
                <a:solidFill>
                  <a:schemeClr val="dk1"/>
                </a:solidFill>
                <a:latin typeface="Times New Roman"/>
                <a:cs typeface="Times New Roman"/>
              </a:rPr>
              <a:t>The output is passed through a </a:t>
            </a:r>
            <a:r>
              <a:rPr lang="en-US" sz="1200" dirty="0" err="1">
                <a:solidFill>
                  <a:schemeClr val="dk1"/>
                </a:solidFill>
                <a:latin typeface="Times New Roman"/>
                <a:cs typeface="Times New Roman"/>
              </a:rPr>
              <a:t>ReLU</a:t>
            </a:r>
            <a:r>
              <a:rPr lang="en-US" sz="1200" dirty="0">
                <a:solidFill>
                  <a:schemeClr val="dk1"/>
                </a:solidFill>
                <a:latin typeface="Times New Roman"/>
                <a:cs typeface="Times New Roman"/>
              </a:rPr>
              <a:t> activation function (</a:t>
            </a:r>
            <a:r>
              <a:rPr lang="en-US" sz="1200" dirty="0" err="1">
                <a:solidFill>
                  <a:schemeClr val="dk1"/>
                </a:solidFill>
                <a:latin typeface="Times New Roman"/>
                <a:cs typeface="Times New Roman"/>
              </a:rPr>
              <a:t>F.relu</a:t>
            </a:r>
            <a:r>
              <a:rPr lang="en-US" sz="1200" dirty="0">
                <a:solidFill>
                  <a:schemeClr val="dk1"/>
                </a:solidFill>
                <a:latin typeface="Times New Roman"/>
                <a:cs typeface="Times New Roman"/>
              </a:rPr>
              <a:t>), introducing non-linearity.</a:t>
            </a:r>
          </a:p>
          <a:p>
            <a:pPr indent="-334010" algn="just">
              <a:lnSpc>
                <a:spcPct val="130000"/>
              </a:lnSpc>
              <a:buClr>
                <a:schemeClr val="dk1"/>
              </a:buClr>
              <a:buSzPct val="90000"/>
              <a:buFont typeface="Times New Roman"/>
              <a:buChar char="●"/>
            </a:pPr>
            <a:r>
              <a:rPr lang="en-US" sz="1200" dirty="0">
                <a:solidFill>
                  <a:schemeClr val="dk1"/>
                </a:solidFill>
                <a:latin typeface="Times New Roman"/>
                <a:cs typeface="Times New Roman"/>
              </a:rPr>
              <a:t>The transformed features are then passed through the second graph convolutional layer conv2, again followed by a </a:t>
            </a:r>
            <a:r>
              <a:rPr lang="en-US" sz="1200" dirty="0" err="1">
                <a:solidFill>
                  <a:schemeClr val="dk1"/>
                </a:solidFill>
                <a:latin typeface="Times New Roman"/>
                <a:cs typeface="Times New Roman"/>
              </a:rPr>
              <a:t>ReLU</a:t>
            </a:r>
            <a:r>
              <a:rPr lang="en-US" sz="1200" dirty="0">
                <a:solidFill>
                  <a:schemeClr val="dk1"/>
                </a:solidFill>
                <a:latin typeface="Times New Roman"/>
                <a:cs typeface="Times New Roman"/>
              </a:rPr>
              <a:t> activation.</a:t>
            </a:r>
          </a:p>
          <a:p>
            <a:pPr indent="-334010" algn="just">
              <a:lnSpc>
                <a:spcPct val="130000"/>
              </a:lnSpc>
              <a:buClr>
                <a:schemeClr val="dk1"/>
              </a:buClr>
              <a:buSzPct val="90000"/>
              <a:buFont typeface="Times New Roman"/>
              <a:buChar char="●"/>
            </a:pPr>
            <a:r>
              <a:rPr lang="en-US" sz="1200" dirty="0">
                <a:solidFill>
                  <a:schemeClr val="dk1"/>
                </a:solidFill>
                <a:latin typeface="Times New Roman"/>
                <a:cs typeface="Times New Roman"/>
              </a:rPr>
              <a:t>The output of the second graph convolutional layer is fed into a fully connected layer (fc) to produce the final predicted value for each node.</a:t>
            </a:r>
          </a:p>
          <a:p>
            <a:pPr marL="114300" indent="0">
              <a:lnSpc>
                <a:spcPct val="150000"/>
              </a:lnSpc>
              <a:buNone/>
            </a:pP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6" name="Google Shape;113;p20">
            <a:extLst>
              <a:ext uri="{FF2B5EF4-FFF2-40B4-BE49-F238E27FC236}">
                <a16:creationId xmlns:a16="http://schemas.microsoft.com/office/drawing/2014/main" id="{667E0B6F-305F-EBE0-DDD4-C2BE4AFC5973}"/>
              </a:ext>
            </a:extLst>
          </p:cNvPr>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1;p20">
            <a:extLst>
              <a:ext uri="{FF2B5EF4-FFF2-40B4-BE49-F238E27FC236}">
                <a16:creationId xmlns:a16="http://schemas.microsoft.com/office/drawing/2014/main" id="{AFC29D4E-3DF6-AA9B-72D3-A8E11E2443B1}"/>
              </a:ext>
            </a:extLst>
          </p:cNvPr>
          <p:cNvSpPr/>
          <p:nvPr/>
        </p:nvSpPr>
        <p:spPr>
          <a:xfrm>
            <a:off x="328574" y="843856"/>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 Placeholder 2">
            <a:extLst>
              <a:ext uri="{FF2B5EF4-FFF2-40B4-BE49-F238E27FC236}">
                <a16:creationId xmlns:a16="http://schemas.microsoft.com/office/drawing/2014/main" id="{59A2C058-7E5A-2D62-8265-D0D755DA427D}"/>
              </a:ext>
            </a:extLst>
          </p:cNvPr>
          <p:cNvSpPr txBox="1">
            <a:spLocks/>
          </p:cNvSpPr>
          <p:nvPr/>
        </p:nvSpPr>
        <p:spPr>
          <a:xfrm>
            <a:off x="4917632" y="1181230"/>
            <a:ext cx="3828022" cy="350269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nSpc>
                <a:spcPct val="150000"/>
              </a:lnSpc>
              <a:buFont typeface="Arial"/>
              <a:buNone/>
            </a:pPr>
            <a:r>
              <a:rPr lang="en-US" sz="1200" b="1" dirty="0">
                <a:solidFill>
                  <a:schemeClr val="tx1"/>
                </a:solidFill>
                <a:latin typeface="Times New Roman" panose="02020603050405020304" pitchFamily="18" charset="0"/>
                <a:cs typeface="Times New Roman" panose="02020603050405020304" pitchFamily="18" charset="0"/>
              </a:rPr>
              <a:t>Backpropagation and Optimization</a:t>
            </a:r>
          </a:p>
          <a:p>
            <a:pPr>
              <a:lnSpc>
                <a:spcPct val="150000"/>
              </a:lnSpc>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Loss Calculation: The predicted values are compared to the Actual values using a loss function mean squared error is used to determine the loss in regression task.</a:t>
            </a:r>
          </a:p>
          <a:p>
            <a:pPr>
              <a:lnSpc>
                <a:spcPct val="150000"/>
              </a:lnSpc>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Gradient Calculation: Gradients of the loss with respect to the model parameters are computed.</a:t>
            </a:r>
          </a:p>
          <a:p>
            <a:pPr>
              <a:lnSpc>
                <a:spcPct val="150000"/>
              </a:lnSpc>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Parameter Update: Using ADAM  optimizer the model parameters are updated to minimize the loss.</a:t>
            </a:r>
            <a:endParaRPr lang="en-US" sz="1200" dirty="0">
              <a:solidFill>
                <a:schemeClr val="tx1"/>
              </a:solidFill>
              <a:latin typeface="Times New Roman"/>
              <a:cs typeface="Times New Roman"/>
            </a:endParaRPr>
          </a:p>
          <a:p>
            <a:pPr>
              <a:lnSpc>
                <a:spcPct val="150000"/>
              </a:lnSpc>
              <a:buFont typeface="Arial" panose="020B0604020202020204" pitchFamily="34" charset="0"/>
              <a:buChar char="•"/>
            </a:pPr>
            <a:r>
              <a:rPr lang="en-US" sz="1200" dirty="0">
                <a:solidFill>
                  <a:schemeClr val="tx1"/>
                </a:solidFill>
                <a:latin typeface="Times New Roman"/>
                <a:cs typeface="Times New Roman"/>
              </a:rPr>
              <a:t>Learning rate is fixed as “0.01”</a:t>
            </a:r>
            <a:endParaRPr lang="en-US"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7306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27199" y="394842"/>
            <a:ext cx="8520601"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solidFill>
                  <a:srgbClr val="FF0000"/>
                </a:solidFill>
                <a:latin typeface="Times New Roman"/>
                <a:ea typeface="Times New Roman"/>
                <a:cs typeface="Times New Roman"/>
                <a:sym typeface="Times New Roman"/>
              </a:rPr>
              <a:t>Agenda: -</a:t>
            </a:r>
            <a:endParaRPr dirty="0">
              <a:solidFill>
                <a:srgbClr val="FF0000"/>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63" name="Google Shape;63;p14"/>
          <p:cNvSpPr txBox="1">
            <a:spLocks noGrp="1"/>
          </p:cNvSpPr>
          <p:nvPr>
            <p:ph type="body" idx="1"/>
          </p:nvPr>
        </p:nvSpPr>
        <p:spPr>
          <a:xfrm>
            <a:off x="963484" y="1053842"/>
            <a:ext cx="7248030" cy="3749010"/>
          </a:xfrm>
          <a:prstGeom prst="rect">
            <a:avLst/>
          </a:prstGeom>
        </p:spPr>
        <p:txBody>
          <a:bodyPr spcFirstLastPara="1" wrap="square" lIns="91425" tIns="91425" rIns="91425" bIns="91425" numCol="1" anchor="t" anchorCtr="0">
            <a:noAutofit/>
          </a:bodyPr>
          <a:lstStyle/>
          <a:p>
            <a:pPr indent="-334010" algn="just">
              <a:lnSpc>
                <a:spcPct val="150000"/>
              </a:lnSpc>
              <a:buClr>
                <a:schemeClr val="dk1"/>
              </a:buClr>
              <a:buSzPct val="90000"/>
              <a:buFont typeface="Times New Roman"/>
              <a:buChar char="●"/>
            </a:pPr>
            <a:r>
              <a:rPr lang="en-IN" sz="1400" dirty="0">
                <a:solidFill>
                  <a:schemeClr val="dk1"/>
                </a:solidFill>
                <a:latin typeface="Times New Roman"/>
                <a:cs typeface="Times New Roman"/>
                <a:sym typeface="Times New Roman"/>
              </a:rPr>
              <a:t>Introduction</a:t>
            </a:r>
          </a:p>
          <a:p>
            <a:pPr indent="-334010" algn="just">
              <a:lnSpc>
                <a:spcPct val="150000"/>
              </a:lnSpc>
              <a:buClr>
                <a:schemeClr val="dk1"/>
              </a:buClr>
              <a:buSzPct val="90000"/>
              <a:buFont typeface="Times New Roman"/>
              <a:buChar char="●"/>
            </a:pPr>
            <a:r>
              <a:rPr lang="en-US" sz="1400" dirty="0">
                <a:solidFill>
                  <a:schemeClr val="dk1"/>
                </a:solidFill>
                <a:latin typeface="Times New Roman"/>
                <a:cs typeface="Times New Roman"/>
                <a:sym typeface="Times New Roman"/>
              </a:rPr>
              <a:t>Objective</a:t>
            </a:r>
            <a:endParaRPr lang="en-IN" sz="1400" dirty="0">
              <a:solidFill>
                <a:schemeClr val="dk1"/>
              </a:solidFill>
              <a:latin typeface="Times New Roman"/>
              <a:cs typeface="Times New Roman"/>
              <a:sym typeface="Times New Roman"/>
            </a:endParaRPr>
          </a:p>
          <a:p>
            <a:pPr indent="-334010" algn="just">
              <a:lnSpc>
                <a:spcPct val="150000"/>
              </a:lnSpc>
              <a:buClr>
                <a:schemeClr val="dk1"/>
              </a:buClr>
              <a:buSzPct val="90000"/>
              <a:buFont typeface="Times New Roman"/>
              <a:buChar char="●"/>
            </a:pPr>
            <a:r>
              <a:rPr lang="en-US" sz="1400" dirty="0">
                <a:solidFill>
                  <a:schemeClr val="dk1"/>
                </a:solidFill>
                <a:latin typeface="Times New Roman"/>
                <a:cs typeface="Times New Roman"/>
                <a:sym typeface="Times New Roman"/>
              </a:rPr>
              <a:t>Scope of the Project </a:t>
            </a:r>
          </a:p>
          <a:p>
            <a:pPr indent="-334010" algn="just">
              <a:lnSpc>
                <a:spcPct val="150000"/>
              </a:lnSpc>
              <a:buClr>
                <a:schemeClr val="dk1"/>
              </a:buClr>
              <a:buSzPct val="90000"/>
              <a:buFont typeface="Times New Roman"/>
              <a:buChar char="●"/>
            </a:pPr>
            <a:r>
              <a:rPr lang="en-US" sz="1400" dirty="0">
                <a:solidFill>
                  <a:schemeClr val="dk1"/>
                </a:solidFill>
                <a:latin typeface="Times New Roman"/>
                <a:cs typeface="Times New Roman"/>
                <a:sym typeface="Times New Roman"/>
              </a:rPr>
              <a:t>Literature Survey</a:t>
            </a:r>
            <a:endParaRPr lang="en" sz="1400" dirty="0">
              <a:solidFill>
                <a:schemeClr val="dk1"/>
              </a:solidFill>
              <a:latin typeface="Times New Roman"/>
              <a:cs typeface="Times New Roman"/>
              <a:sym typeface="Times New Roman"/>
            </a:endParaRPr>
          </a:p>
          <a:p>
            <a:pPr indent="-334010" algn="just">
              <a:lnSpc>
                <a:spcPct val="150000"/>
              </a:lnSpc>
              <a:buClr>
                <a:schemeClr val="dk1"/>
              </a:buClr>
              <a:buSzPct val="90000"/>
              <a:buFont typeface="Times New Roman"/>
              <a:buChar char="●"/>
            </a:pPr>
            <a:r>
              <a:rPr lang="en" sz="1400" dirty="0">
                <a:solidFill>
                  <a:schemeClr val="tx1"/>
                </a:solidFill>
                <a:latin typeface="Times New Roman"/>
                <a:cs typeface="Times New Roman"/>
                <a:sym typeface="Times New Roman"/>
              </a:rPr>
              <a:t>Drawbacks of existing system</a:t>
            </a:r>
          </a:p>
          <a:p>
            <a:pPr indent="-334010" algn="just">
              <a:lnSpc>
                <a:spcPct val="150000"/>
              </a:lnSpc>
              <a:buClr>
                <a:schemeClr val="dk1"/>
              </a:buClr>
              <a:buSzPct val="90000"/>
              <a:buFont typeface="Times New Roman"/>
              <a:buChar char="●"/>
            </a:pPr>
            <a:r>
              <a:rPr lang="en" sz="1400" dirty="0">
                <a:solidFill>
                  <a:schemeClr val="dk1"/>
                </a:solidFill>
                <a:latin typeface="Times New Roman"/>
                <a:cs typeface="Times New Roman"/>
                <a:sym typeface="Times New Roman"/>
              </a:rPr>
              <a:t>Proposed Methodology</a:t>
            </a:r>
          </a:p>
          <a:p>
            <a:pPr indent="-334010" algn="just">
              <a:lnSpc>
                <a:spcPct val="150000"/>
              </a:lnSpc>
              <a:buClr>
                <a:schemeClr val="dk1"/>
              </a:buClr>
              <a:buSzPct val="90000"/>
              <a:buFont typeface="Times New Roman"/>
              <a:buChar char="●"/>
            </a:pPr>
            <a:r>
              <a:rPr lang="en" sz="1400" dirty="0">
                <a:solidFill>
                  <a:schemeClr val="dk1"/>
                </a:solidFill>
                <a:latin typeface="Times New Roman"/>
                <a:cs typeface="Times New Roman"/>
                <a:sym typeface="Times New Roman"/>
              </a:rPr>
              <a:t>Dataset</a:t>
            </a:r>
          </a:p>
          <a:p>
            <a:pPr indent="-334010" algn="just">
              <a:lnSpc>
                <a:spcPct val="150000"/>
              </a:lnSpc>
              <a:buClr>
                <a:schemeClr val="dk1"/>
              </a:buClr>
              <a:buSzPct val="90000"/>
              <a:buFont typeface="Times New Roman"/>
              <a:buChar char="●"/>
            </a:pPr>
            <a:r>
              <a:rPr lang="en" sz="1400" dirty="0">
                <a:solidFill>
                  <a:schemeClr val="dk1"/>
                </a:solidFill>
                <a:latin typeface="Times New Roman"/>
                <a:cs typeface="Times New Roman"/>
                <a:sym typeface="Times New Roman"/>
              </a:rPr>
              <a:t>Block Diagram </a:t>
            </a:r>
          </a:p>
          <a:p>
            <a:pPr indent="-334010" algn="just">
              <a:lnSpc>
                <a:spcPct val="150000"/>
              </a:lnSpc>
              <a:buClr>
                <a:schemeClr val="dk1"/>
              </a:buClr>
              <a:buSzPct val="90000"/>
              <a:buFont typeface="Times New Roman"/>
              <a:buChar char="●"/>
            </a:pPr>
            <a:r>
              <a:rPr lang="en-IN" sz="1400" dirty="0">
                <a:solidFill>
                  <a:schemeClr val="dk1"/>
                </a:solidFill>
                <a:latin typeface="Times New Roman"/>
                <a:cs typeface="Times New Roman"/>
                <a:sym typeface="Times New Roman"/>
              </a:rPr>
              <a:t>Model and Algorithms</a:t>
            </a:r>
            <a:endParaRPr lang="en" sz="1400" dirty="0">
              <a:solidFill>
                <a:schemeClr val="dk1"/>
              </a:solidFill>
              <a:latin typeface="Times New Roman"/>
              <a:cs typeface="Times New Roman"/>
              <a:sym typeface="Times New Roman"/>
            </a:endParaRPr>
          </a:p>
          <a:p>
            <a:pPr indent="-334010" algn="just">
              <a:lnSpc>
                <a:spcPct val="150000"/>
              </a:lnSpc>
              <a:buClr>
                <a:schemeClr val="dk1"/>
              </a:buClr>
              <a:buSzPct val="90000"/>
              <a:buFont typeface="Times New Roman"/>
              <a:buChar char="●"/>
            </a:pPr>
            <a:r>
              <a:rPr lang="en" sz="1400" dirty="0">
                <a:solidFill>
                  <a:schemeClr val="dk1"/>
                </a:solidFill>
                <a:latin typeface="Times New Roman"/>
                <a:cs typeface="Times New Roman"/>
                <a:sym typeface="Times New Roman"/>
              </a:rPr>
              <a:t>Requirements</a:t>
            </a:r>
          </a:p>
          <a:p>
            <a:pPr indent="-334010" algn="just">
              <a:lnSpc>
                <a:spcPct val="150000"/>
              </a:lnSpc>
              <a:buClr>
                <a:schemeClr val="dk1"/>
              </a:buClr>
              <a:buSzPct val="90000"/>
              <a:buFont typeface="Times New Roman"/>
              <a:buChar char="●"/>
            </a:pPr>
            <a:r>
              <a:rPr lang="en" sz="1400" dirty="0">
                <a:solidFill>
                  <a:schemeClr val="dk1"/>
                </a:solidFill>
                <a:latin typeface="Times New Roman"/>
                <a:cs typeface="Times New Roman"/>
                <a:sym typeface="Times New Roman"/>
              </a:rPr>
              <a:t>Timeline</a:t>
            </a:r>
          </a:p>
          <a:p>
            <a:pPr indent="-334010" algn="just">
              <a:lnSpc>
                <a:spcPct val="150000"/>
              </a:lnSpc>
              <a:buClr>
                <a:schemeClr val="dk1"/>
              </a:buClr>
              <a:buSzPct val="90000"/>
              <a:buFont typeface="Times New Roman"/>
              <a:buChar char="●"/>
            </a:pPr>
            <a:r>
              <a:rPr lang="en" sz="1400" dirty="0">
                <a:solidFill>
                  <a:schemeClr val="dk1"/>
                </a:solidFill>
                <a:latin typeface="Times New Roman"/>
                <a:cs typeface="Times New Roman"/>
                <a:sym typeface="Times New Roman"/>
              </a:rPr>
              <a:t>References</a:t>
            </a:r>
            <a:endParaRPr sz="1400" dirty="0">
              <a:solidFill>
                <a:schemeClr val="dk1"/>
              </a:solidFill>
              <a:latin typeface="Times New Roman"/>
              <a:cs typeface="Times New Roman"/>
              <a:sym typeface="Times New Roman"/>
            </a:endParaRPr>
          </a:p>
          <a:p>
            <a:pPr marL="285750" lvl="0" indent="-285750" algn="just" rtl="0">
              <a:spcBef>
                <a:spcPts val="1200"/>
              </a:spcBef>
              <a:spcAft>
                <a:spcPts val="1200"/>
              </a:spcAft>
              <a:buFont typeface="Arial" panose="020B0604020202020204" pitchFamily="34" charset="0"/>
              <a:buChar char="•"/>
            </a:pPr>
            <a:endParaRPr sz="1600" dirty="0"/>
          </a:p>
        </p:txBody>
      </p:sp>
      <p:sp>
        <p:nvSpPr>
          <p:cNvPr id="64" name="Google Shape;64;p14"/>
          <p:cNvSpPr/>
          <p:nvPr/>
        </p:nvSpPr>
        <p:spPr>
          <a:xfrm>
            <a:off x="327199" y="1106399"/>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C27F6-FE01-1875-A590-FBC01B522FF3}"/>
              </a:ext>
            </a:extLst>
          </p:cNvPr>
          <p:cNvSpPr>
            <a:spLocks noGrp="1"/>
          </p:cNvSpPr>
          <p:nvPr>
            <p:ph type="title"/>
          </p:nvPr>
        </p:nvSpPr>
        <p:spPr>
          <a:xfrm>
            <a:off x="294825" y="271156"/>
            <a:ext cx="8520601" cy="572700"/>
          </a:xfrm>
        </p:spPr>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rPr>
              <a:t>Graph Neural Network : -</a:t>
            </a:r>
            <a:endParaRPr lang="en-IN" dirty="0"/>
          </a:p>
        </p:txBody>
      </p:sp>
      <p:sp>
        <p:nvSpPr>
          <p:cNvPr id="3" name="Text Placeholder 2">
            <a:extLst>
              <a:ext uri="{FF2B5EF4-FFF2-40B4-BE49-F238E27FC236}">
                <a16:creationId xmlns:a16="http://schemas.microsoft.com/office/drawing/2014/main" id="{1F500B2D-4A1F-D939-D9D6-B56BC39F70B5}"/>
              </a:ext>
            </a:extLst>
          </p:cNvPr>
          <p:cNvSpPr>
            <a:spLocks noGrp="1"/>
          </p:cNvSpPr>
          <p:nvPr>
            <p:ph type="body" idx="1"/>
          </p:nvPr>
        </p:nvSpPr>
        <p:spPr>
          <a:xfrm>
            <a:off x="546009" y="984312"/>
            <a:ext cx="7459926" cy="3717578"/>
          </a:xfrm>
        </p:spPr>
        <p:txBody>
          <a:bodyPr>
            <a:normAutofit/>
          </a:bodyPr>
          <a:lstStyle/>
          <a:p>
            <a:pPr indent="-334010" algn="just">
              <a:lnSpc>
                <a:spcPct val="130000"/>
              </a:lnSpc>
              <a:buClr>
                <a:schemeClr val="dk1"/>
              </a:buClr>
              <a:buSzPct val="90000"/>
              <a:buFont typeface="Times New Roman"/>
              <a:buChar char="●"/>
            </a:pPr>
            <a:r>
              <a:rPr lang="en-US" sz="1400" dirty="0">
                <a:solidFill>
                  <a:schemeClr val="dk1"/>
                </a:solidFill>
                <a:latin typeface="Times New Roman"/>
                <a:cs typeface="Times New Roman"/>
              </a:rPr>
              <a:t>Graph Network is created using </a:t>
            </a:r>
            <a:r>
              <a:rPr lang="en-US" sz="1400" dirty="0" err="1">
                <a:solidFill>
                  <a:schemeClr val="dk1"/>
                </a:solidFill>
                <a:latin typeface="Times New Roman"/>
                <a:cs typeface="Times New Roman"/>
              </a:rPr>
              <a:t>Networkx</a:t>
            </a:r>
            <a:r>
              <a:rPr lang="en-US" sz="1400" dirty="0">
                <a:solidFill>
                  <a:schemeClr val="dk1"/>
                </a:solidFill>
                <a:latin typeface="Times New Roman"/>
                <a:cs typeface="Times New Roman"/>
              </a:rPr>
              <a:t> library from the </a:t>
            </a:r>
            <a:r>
              <a:rPr lang="en-US" sz="1400" dirty="0" err="1">
                <a:solidFill>
                  <a:schemeClr val="dk1"/>
                </a:solidFill>
                <a:latin typeface="Times New Roman"/>
                <a:cs typeface="Times New Roman"/>
              </a:rPr>
              <a:t>Augmented_dataset</a:t>
            </a:r>
            <a:r>
              <a:rPr lang="en-US" sz="1400" dirty="0">
                <a:solidFill>
                  <a:schemeClr val="dk1"/>
                </a:solidFill>
                <a:latin typeface="Times New Roman"/>
                <a:cs typeface="Times New Roman"/>
              </a:rPr>
              <a:t>.</a:t>
            </a:r>
          </a:p>
          <a:p>
            <a:pPr indent="-334010" algn="just">
              <a:lnSpc>
                <a:spcPct val="130000"/>
              </a:lnSpc>
              <a:buClr>
                <a:schemeClr val="dk1"/>
              </a:buClr>
              <a:buSzPct val="90000"/>
              <a:buFont typeface="Times New Roman"/>
              <a:buChar char="●"/>
            </a:pPr>
            <a:r>
              <a:rPr lang="en-US" sz="1400" dirty="0">
                <a:solidFill>
                  <a:schemeClr val="dk1"/>
                </a:solidFill>
                <a:latin typeface="Times New Roman"/>
                <a:cs typeface="Times New Roman"/>
              </a:rPr>
              <a:t>Three types of graph network model has been created. </a:t>
            </a:r>
          </a:p>
          <a:p>
            <a:pPr indent="-334010" algn="just">
              <a:lnSpc>
                <a:spcPct val="130000"/>
              </a:lnSpc>
              <a:buClr>
                <a:schemeClr val="dk1"/>
              </a:buClr>
              <a:buSzPct val="90000"/>
              <a:buFont typeface="Times New Roman"/>
              <a:buChar char="●"/>
            </a:pPr>
            <a:r>
              <a:rPr lang="en-US" sz="1400" dirty="0">
                <a:solidFill>
                  <a:schemeClr val="dk1"/>
                </a:solidFill>
                <a:latin typeface="Times New Roman"/>
                <a:cs typeface="Times New Roman"/>
              </a:rPr>
              <a:t>Spatial graph, Similarity graph , Application graph.</a:t>
            </a:r>
            <a:endParaRPr lang="en-IN" sz="1400" dirty="0">
              <a:solidFill>
                <a:schemeClr val="dk1"/>
              </a:solidFill>
              <a:latin typeface="Times New Roman"/>
              <a:cs typeface="Times New Roman"/>
            </a:endParaRPr>
          </a:p>
          <a:p>
            <a:pPr indent="-334010" algn="just">
              <a:lnSpc>
                <a:spcPct val="130000"/>
              </a:lnSpc>
              <a:buClr>
                <a:schemeClr val="dk1"/>
              </a:buClr>
              <a:buSzPct val="90000"/>
              <a:buFont typeface="Times New Roman"/>
              <a:buChar char="●"/>
            </a:pPr>
            <a:r>
              <a:rPr lang="en-IN" sz="1400" dirty="0">
                <a:solidFill>
                  <a:schemeClr val="dk1"/>
                </a:solidFill>
                <a:latin typeface="Times New Roman"/>
                <a:cs typeface="Times New Roman"/>
              </a:rPr>
              <a:t>Each graph is trained using GNN and evaluated through metrics such as</a:t>
            </a:r>
          </a:p>
          <a:p>
            <a:pPr marL="923290" lvl="1" algn="just">
              <a:lnSpc>
                <a:spcPct val="130000"/>
              </a:lnSpc>
              <a:buClr>
                <a:schemeClr val="dk1"/>
              </a:buClr>
              <a:buSzPct val="90000"/>
              <a:buFont typeface="+mj-lt"/>
              <a:buAutoNum type="arabicPeriod"/>
            </a:pPr>
            <a:r>
              <a:rPr lang="en-US" dirty="0">
                <a:solidFill>
                  <a:schemeClr val="dk1"/>
                </a:solidFill>
                <a:latin typeface="Times New Roman"/>
                <a:cs typeface="Times New Roman"/>
              </a:rPr>
              <a:t>MAE</a:t>
            </a:r>
          </a:p>
          <a:p>
            <a:pPr marL="923290" lvl="1" algn="just">
              <a:lnSpc>
                <a:spcPct val="130000"/>
              </a:lnSpc>
              <a:buClr>
                <a:schemeClr val="dk1"/>
              </a:buClr>
              <a:buSzPct val="90000"/>
              <a:buFont typeface="+mj-lt"/>
              <a:buAutoNum type="arabicPeriod"/>
            </a:pPr>
            <a:r>
              <a:rPr lang="en-US" dirty="0">
                <a:solidFill>
                  <a:schemeClr val="dk1"/>
                </a:solidFill>
                <a:latin typeface="Times New Roman"/>
                <a:cs typeface="Times New Roman"/>
              </a:rPr>
              <a:t>MSE</a:t>
            </a:r>
          </a:p>
          <a:p>
            <a:pPr marL="923290" lvl="1" algn="just">
              <a:lnSpc>
                <a:spcPct val="130000"/>
              </a:lnSpc>
              <a:buClr>
                <a:schemeClr val="dk1"/>
              </a:buClr>
              <a:buSzPct val="90000"/>
              <a:buFont typeface="+mj-lt"/>
              <a:buAutoNum type="arabicPeriod"/>
            </a:pPr>
            <a:r>
              <a:rPr lang="en-US" dirty="0">
                <a:solidFill>
                  <a:schemeClr val="dk1"/>
                </a:solidFill>
                <a:latin typeface="Times New Roman"/>
                <a:cs typeface="Times New Roman"/>
              </a:rPr>
              <a:t>RMSE</a:t>
            </a:r>
          </a:p>
          <a:p>
            <a:pPr marL="923290" lvl="1" algn="just">
              <a:lnSpc>
                <a:spcPct val="130000"/>
              </a:lnSpc>
              <a:buClr>
                <a:schemeClr val="dk1"/>
              </a:buClr>
              <a:buSzPct val="90000"/>
              <a:buFont typeface="+mj-lt"/>
              <a:buAutoNum type="arabicPeriod"/>
            </a:pPr>
            <a:r>
              <a:rPr lang="en-US" dirty="0">
                <a:solidFill>
                  <a:schemeClr val="dk1"/>
                </a:solidFill>
                <a:latin typeface="Times New Roman"/>
                <a:cs typeface="Times New Roman"/>
              </a:rPr>
              <a:t>MAPE </a:t>
            </a:r>
          </a:p>
          <a:p>
            <a:pPr marL="923290" lvl="1" algn="just">
              <a:lnSpc>
                <a:spcPct val="130000"/>
              </a:lnSpc>
              <a:buClr>
                <a:schemeClr val="dk1"/>
              </a:buClr>
              <a:buSzPct val="90000"/>
              <a:buFont typeface="+mj-lt"/>
              <a:buAutoNum type="arabicPeriod"/>
            </a:pPr>
            <a:r>
              <a:rPr lang="en-US" dirty="0">
                <a:solidFill>
                  <a:schemeClr val="dk1"/>
                </a:solidFill>
                <a:latin typeface="Times New Roman"/>
                <a:cs typeface="Times New Roman"/>
              </a:rPr>
              <a:t>R-squared </a:t>
            </a:r>
          </a:p>
          <a:p>
            <a:pPr marL="923290" lvl="1" algn="just">
              <a:lnSpc>
                <a:spcPct val="130000"/>
              </a:lnSpc>
              <a:buClr>
                <a:schemeClr val="dk1"/>
              </a:buClr>
              <a:buSzPct val="90000"/>
              <a:buFont typeface="+mj-lt"/>
              <a:buAutoNum type="arabicPeriod"/>
            </a:pPr>
            <a:r>
              <a:rPr lang="en-US" dirty="0">
                <a:solidFill>
                  <a:schemeClr val="dk1"/>
                </a:solidFill>
                <a:latin typeface="Times New Roman"/>
                <a:cs typeface="Times New Roman"/>
              </a:rPr>
              <a:t>F1 Score	</a:t>
            </a:r>
          </a:p>
        </p:txBody>
      </p:sp>
      <p:sp>
        <p:nvSpPr>
          <p:cNvPr id="6" name="Google Shape;113;p20">
            <a:extLst>
              <a:ext uri="{FF2B5EF4-FFF2-40B4-BE49-F238E27FC236}">
                <a16:creationId xmlns:a16="http://schemas.microsoft.com/office/drawing/2014/main" id="{667E0B6F-305F-EBE0-DDD4-C2BE4AFC5973}"/>
              </a:ext>
            </a:extLst>
          </p:cNvPr>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1;p20">
            <a:extLst>
              <a:ext uri="{FF2B5EF4-FFF2-40B4-BE49-F238E27FC236}">
                <a16:creationId xmlns:a16="http://schemas.microsoft.com/office/drawing/2014/main" id="{AFC29D4E-3DF6-AA9B-72D3-A8E11E2443B1}"/>
              </a:ext>
            </a:extLst>
          </p:cNvPr>
          <p:cNvSpPr/>
          <p:nvPr/>
        </p:nvSpPr>
        <p:spPr>
          <a:xfrm>
            <a:off x="328574" y="843856"/>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1535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C27F6-FE01-1875-A590-FBC01B522FF3}"/>
              </a:ext>
            </a:extLst>
          </p:cNvPr>
          <p:cNvSpPr>
            <a:spLocks noGrp="1"/>
          </p:cNvSpPr>
          <p:nvPr>
            <p:ph type="title"/>
          </p:nvPr>
        </p:nvSpPr>
        <p:spPr>
          <a:xfrm>
            <a:off x="294825" y="271156"/>
            <a:ext cx="8520601" cy="572700"/>
          </a:xfrm>
        </p:spPr>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rPr>
              <a:t>Spatial Graph : -</a:t>
            </a:r>
            <a:endParaRPr lang="en-IN" dirty="0"/>
          </a:p>
        </p:txBody>
      </p:sp>
      <p:sp>
        <p:nvSpPr>
          <p:cNvPr id="3" name="Text Placeholder 2">
            <a:extLst>
              <a:ext uri="{FF2B5EF4-FFF2-40B4-BE49-F238E27FC236}">
                <a16:creationId xmlns:a16="http://schemas.microsoft.com/office/drawing/2014/main" id="{1F500B2D-4A1F-D939-D9D6-B56BC39F70B5}"/>
              </a:ext>
            </a:extLst>
          </p:cNvPr>
          <p:cNvSpPr>
            <a:spLocks noGrp="1"/>
          </p:cNvSpPr>
          <p:nvPr>
            <p:ph type="body" idx="1"/>
          </p:nvPr>
        </p:nvSpPr>
        <p:spPr>
          <a:xfrm>
            <a:off x="328574" y="1050510"/>
            <a:ext cx="4639235" cy="3577764"/>
          </a:xfrm>
        </p:spPr>
        <p:txBody>
          <a:bodyPr>
            <a:normAutofit/>
          </a:bodyPr>
          <a:lstStyle/>
          <a:p>
            <a:pPr indent="-334010" algn="just">
              <a:lnSpc>
                <a:spcPct val="130000"/>
              </a:lnSpc>
              <a:buClr>
                <a:schemeClr val="dk1"/>
              </a:buClr>
              <a:buSzPct val="90000"/>
              <a:buFont typeface="Times New Roman"/>
              <a:buChar char="●"/>
            </a:pPr>
            <a:r>
              <a:rPr lang="en-IN" sz="1400" dirty="0">
                <a:solidFill>
                  <a:schemeClr val="dk1"/>
                </a:solidFill>
                <a:latin typeface="Times New Roman"/>
                <a:cs typeface="Times New Roman"/>
              </a:rPr>
              <a:t>Spatial coordinates are used in the augmented dataset</a:t>
            </a:r>
          </a:p>
          <a:p>
            <a:pPr indent="-334010" algn="just">
              <a:lnSpc>
                <a:spcPct val="130000"/>
              </a:lnSpc>
              <a:buClr>
                <a:schemeClr val="dk1"/>
              </a:buClr>
              <a:buSzPct val="90000"/>
              <a:buFont typeface="Times New Roman"/>
              <a:buChar char="●"/>
            </a:pPr>
            <a:r>
              <a:rPr lang="en-US" sz="1400" dirty="0">
                <a:solidFill>
                  <a:schemeClr val="dk1"/>
                </a:solidFill>
                <a:latin typeface="Times New Roman"/>
                <a:cs typeface="Times New Roman"/>
              </a:rPr>
              <a:t>100 X 100 units coverage area defined</a:t>
            </a:r>
            <a:r>
              <a:rPr lang="en-IN" sz="1400" dirty="0">
                <a:solidFill>
                  <a:schemeClr val="dk1"/>
                </a:solidFill>
                <a:latin typeface="Times New Roman"/>
                <a:cs typeface="Times New Roman"/>
              </a:rPr>
              <a:t>.</a:t>
            </a:r>
          </a:p>
          <a:p>
            <a:pPr indent="-334010" algn="just">
              <a:lnSpc>
                <a:spcPct val="130000"/>
              </a:lnSpc>
              <a:buClr>
                <a:schemeClr val="dk1"/>
              </a:buClr>
              <a:buSzPct val="90000"/>
              <a:buFont typeface="Times New Roman"/>
              <a:buChar char="●"/>
            </a:pPr>
            <a:r>
              <a:rPr lang="en-IN" sz="1400" dirty="0">
                <a:solidFill>
                  <a:schemeClr val="dk1"/>
                </a:solidFill>
                <a:latin typeface="Times New Roman"/>
                <a:cs typeface="Times New Roman"/>
              </a:rPr>
              <a:t>Each node is connected to the nodes that are located below the threshold of 15 units.</a:t>
            </a:r>
          </a:p>
          <a:p>
            <a:pPr indent="-334010" algn="just">
              <a:lnSpc>
                <a:spcPct val="130000"/>
              </a:lnSpc>
              <a:buClr>
                <a:schemeClr val="dk1"/>
              </a:buClr>
              <a:buSzPct val="90000"/>
              <a:buFont typeface="Times New Roman"/>
              <a:buChar char="●"/>
            </a:pPr>
            <a:r>
              <a:rPr lang="en-IN" sz="1400" dirty="0">
                <a:solidFill>
                  <a:schemeClr val="dk1"/>
                </a:solidFill>
                <a:latin typeface="Times New Roman"/>
                <a:cs typeface="Times New Roman"/>
              </a:rPr>
              <a:t>Euclidean distance measure is used to calculate the distance between a pair of node.</a:t>
            </a:r>
          </a:p>
          <a:p>
            <a:pPr indent="-334010" algn="just">
              <a:lnSpc>
                <a:spcPct val="130000"/>
              </a:lnSpc>
              <a:buClr>
                <a:schemeClr val="dk1"/>
              </a:buClr>
              <a:buSzPct val="90000"/>
              <a:buFont typeface="Times New Roman"/>
              <a:buChar char="●"/>
            </a:pPr>
            <a:r>
              <a:rPr lang="en-IN" sz="1400" dirty="0">
                <a:solidFill>
                  <a:schemeClr val="dk1"/>
                </a:solidFill>
                <a:latin typeface="Times New Roman"/>
                <a:cs typeface="Times New Roman"/>
              </a:rPr>
              <a:t>Graph network is created with node embeddings of size 7</a:t>
            </a:r>
          </a:p>
          <a:p>
            <a:pPr indent="-334010" algn="just">
              <a:lnSpc>
                <a:spcPct val="130000"/>
              </a:lnSpc>
              <a:buClr>
                <a:schemeClr val="dk1"/>
              </a:buClr>
              <a:buSzPct val="90000"/>
              <a:buFont typeface="Times New Roman"/>
              <a:buChar char="●"/>
            </a:pPr>
            <a:r>
              <a:rPr lang="en-IN" sz="1400" dirty="0">
                <a:solidFill>
                  <a:schemeClr val="dk1"/>
                </a:solidFill>
                <a:latin typeface="Times New Roman"/>
                <a:cs typeface="Times New Roman"/>
              </a:rPr>
              <a:t>Trained over GNN model to predict the Resource Allocation.</a:t>
            </a:r>
          </a:p>
          <a:p>
            <a:pPr marL="123190" indent="0" algn="just">
              <a:lnSpc>
                <a:spcPct val="130000"/>
              </a:lnSpc>
              <a:buClr>
                <a:schemeClr val="dk1"/>
              </a:buClr>
              <a:buSzPct val="90000"/>
              <a:buNone/>
            </a:pPr>
            <a:endParaRPr lang="en-IN" sz="1400" dirty="0">
              <a:solidFill>
                <a:schemeClr val="dk1"/>
              </a:solidFill>
              <a:latin typeface="Times New Roman"/>
              <a:cs typeface="Times New Roman"/>
            </a:endParaRPr>
          </a:p>
          <a:p>
            <a:pPr indent="-334010" algn="just">
              <a:lnSpc>
                <a:spcPct val="130000"/>
              </a:lnSpc>
              <a:buClr>
                <a:schemeClr val="dk1"/>
              </a:buClr>
              <a:buSzPct val="90000"/>
              <a:buFont typeface="Times New Roman"/>
              <a:buChar char="●"/>
            </a:pPr>
            <a:endParaRPr lang="en-IN" sz="1400" dirty="0">
              <a:solidFill>
                <a:schemeClr val="dk1"/>
              </a:solidFill>
              <a:latin typeface="Times New Roman"/>
              <a:cs typeface="Times New Roman"/>
            </a:endParaRPr>
          </a:p>
        </p:txBody>
      </p:sp>
      <p:sp>
        <p:nvSpPr>
          <p:cNvPr id="6" name="Google Shape;113;p20">
            <a:extLst>
              <a:ext uri="{FF2B5EF4-FFF2-40B4-BE49-F238E27FC236}">
                <a16:creationId xmlns:a16="http://schemas.microsoft.com/office/drawing/2014/main" id="{667E0B6F-305F-EBE0-DDD4-C2BE4AFC5973}"/>
              </a:ext>
            </a:extLst>
          </p:cNvPr>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1;p20">
            <a:extLst>
              <a:ext uri="{FF2B5EF4-FFF2-40B4-BE49-F238E27FC236}">
                <a16:creationId xmlns:a16="http://schemas.microsoft.com/office/drawing/2014/main" id="{AFC29D4E-3DF6-AA9B-72D3-A8E11E2443B1}"/>
              </a:ext>
            </a:extLst>
          </p:cNvPr>
          <p:cNvSpPr/>
          <p:nvPr/>
        </p:nvSpPr>
        <p:spPr>
          <a:xfrm>
            <a:off x="328574" y="843856"/>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Picture 8">
            <a:extLst>
              <a:ext uri="{FF2B5EF4-FFF2-40B4-BE49-F238E27FC236}">
                <a16:creationId xmlns:a16="http://schemas.microsoft.com/office/drawing/2014/main" id="{20F1AB6E-6E9F-B084-249B-29A42F5C724A}"/>
              </a:ext>
            </a:extLst>
          </p:cNvPr>
          <p:cNvPicPr>
            <a:picLocks noChangeAspect="1"/>
          </p:cNvPicPr>
          <p:nvPr/>
        </p:nvPicPr>
        <p:blipFill>
          <a:blip r:embed="rId2"/>
          <a:stretch>
            <a:fillRect/>
          </a:stretch>
        </p:blipFill>
        <p:spPr>
          <a:xfrm>
            <a:off x="5419118" y="1039628"/>
            <a:ext cx="3234402" cy="3307406"/>
          </a:xfrm>
          <a:prstGeom prst="rect">
            <a:avLst/>
          </a:prstGeom>
        </p:spPr>
      </p:pic>
    </p:spTree>
    <p:extLst>
      <p:ext uri="{BB962C8B-B14F-4D97-AF65-F5344CB8AC3E}">
        <p14:creationId xmlns:p14="http://schemas.microsoft.com/office/powerpoint/2010/main" val="1277309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C27F6-FE01-1875-A590-FBC01B522FF3}"/>
              </a:ext>
            </a:extLst>
          </p:cNvPr>
          <p:cNvSpPr>
            <a:spLocks noGrp="1"/>
          </p:cNvSpPr>
          <p:nvPr>
            <p:ph type="title"/>
          </p:nvPr>
        </p:nvSpPr>
        <p:spPr>
          <a:xfrm>
            <a:off x="294825" y="271156"/>
            <a:ext cx="8520601" cy="572700"/>
          </a:xfrm>
        </p:spPr>
        <p:txBody>
          <a:bodyPr>
            <a:normAutofit fontScale="90000"/>
          </a:bodyPr>
          <a:lstStyle/>
          <a:p>
            <a:r>
              <a:rPr lang="en-US" dirty="0">
                <a:solidFill>
                  <a:srgbClr val="FF0000"/>
                </a:solidFill>
                <a:latin typeface="Times New Roman"/>
                <a:cs typeface="Times New Roman"/>
                <a:sym typeface="Times New Roman"/>
              </a:rPr>
              <a:t>Spatial</a:t>
            </a:r>
            <a:r>
              <a:rPr lang="en-US" sz="2800" dirty="0">
                <a:solidFill>
                  <a:srgbClr val="FF0000"/>
                </a:solidFill>
                <a:latin typeface="Times New Roman"/>
                <a:cs typeface="Times New Roman"/>
                <a:sym typeface="Times New Roman"/>
              </a:rPr>
              <a:t> Graph Result Analysis </a:t>
            </a:r>
            <a:br>
              <a:rPr lang="en-US" sz="2800" dirty="0">
                <a:solidFill>
                  <a:srgbClr val="FF0000"/>
                </a:solidFill>
                <a:latin typeface="Times New Roman"/>
                <a:cs typeface="Times New Roman"/>
                <a:sym typeface="Times New Roman"/>
              </a:rPr>
            </a:br>
            <a:endParaRPr lang="en-IN" dirty="0"/>
          </a:p>
        </p:txBody>
      </p:sp>
      <p:sp>
        <p:nvSpPr>
          <p:cNvPr id="6" name="Google Shape;113;p20">
            <a:extLst>
              <a:ext uri="{FF2B5EF4-FFF2-40B4-BE49-F238E27FC236}">
                <a16:creationId xmlns:a16="http://schemas.microsoft.com/office/drawing/2014/main" id="{667E0B6F-305F-EBE0-DDD4-C2BE4AFC5973}"/>
              </a:ext>
            </a:extLst>
          </p:cNvPr>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1;p20">
            <a:extLst>
              <a:ext uri="{FF2B5EF4-FFF2-40B4-BE49-F238E27FC236}">
                <a16:creationId xmlns:a16="http://schemas.microsoft.com/office/drawing/2014/main" id="{AFC29D4E-3DF6-AA9B-72D3-A8E11E2443B1}"/>
              </a:ext>
            </a:extLst>
          </p:cNvPr>
          <p:cNvSpPr/>
          <p:nvPr/>
        </p:nvSpPr>
        <p:spPr>
          <a:xfrm>
            <a:off x="328574" y="843856"/>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050311E4-6D62-A981-0D00-8403AF00FDAD}"/>
              </a:ext>
            </a:extLst>
          </p:cNvPr>
          <p:cNvPicPr>
            <a:picLocks noChangeAspect="1"/>
          </p:cNvPicPr>
          <p:nvPr/>
        </p:nvPicPr>
        <p:blipFill>
          <a:blip r:embed="rId2"/>
          <a:stretch>
            <a:fillRect/>
          </a:stretch>
        </p:blipFill>
        <p:spPr>
          <a:xfrm>
            <a:off x="328574" y="1416556"/>
            <a:ext cx="4906060" cy="2029108"/>
          </a:xfrm>
          <a:prstGeom prst="rect">
            <a:avLst/>
          </a:prstGeom>
        </p:spPr>
      </p:pic>
      <p:pic>
        <p:nvPicPr>
          <p:cNvPr id="9" name="Picture 8">
            <a:extLst>
              <a:ext uri="{FF2B5EF4-FFF2-40B4-BE49-F238E27FC236}">
                <a16:creationId xmlns:a16="http://schemas.microsoft.com/office/drawing/2014/main" id="{2B10231D-93B0-7E29-CB41-49A00EFE93FC}"/>
              </a:ext>
            </a:extLst>
          </p:cNvPr>
          <p:cNvPicPr>
            <a:picLocks noChangeAspect="1"/>
          </p:cNvPicPr>
          <p:nvPr/>
        </p:nvPicPr>
        <p:blipFill>
          <a:blip r:embed="rId3"/>
          <a:stretch>
            <a:fillRect/>
          </a:stretch>
        </p:blipFill>
        <p:spPr>
          <a:xfrm>
            <a:off x="5398908" y="1416556"/>
            <a:ext cx="3153215" cy="1238423"/>
          </a:xfrm>
          <a:prstGeom prst="rect">
            <a:avLst/>
          </a:prstGeom>
        </p:spPr>
      </p:pic>
    </p:spTree>
    <p:extLst>
      <p:ext uri="{BB962C8B-B14F-4D97-AF65-F5344CB8AC3E}">
        <p14:creationId xmlns:p14="http://schemas.microsoft.com/office/powerpoint/2010/main" val="402816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C27F6-FE01-1875-A590-FBC01B522FF3}"/>
              </a:ext>
            </a:extLst>
          </p:cNvPr>
          <p:cNvSpPr>
            <a:spLocks noGrp="1"/>
          </p:cNvSpPr>
          <p:nvPr>
            <p:ph type="title"/>
          </p:nvPr>
        </p:nvSpPr>
        <p:spPr>
          <a:xfrm>
            <a:off x="294825" y="271156"/>
            <a:ext cx="8520601" cy="572700"/>
          </a:xfrm>
        </p:spPr>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rPr>
              <a:t>Similarity based Graph: -</a:t>
            </a:r>
            <a:endParaRPr lang="en-IN" dirty="0"/>
          </a:p>
        </p:txBody>
      </p:sp>
      <p:sp>
        <p:nvSpPr>
          <p:cNvPr id="6" name="Google Shape;113;p20">
            <a:extLst>
              <a:ext uri="{FF2B5EF4-FFF2-40B4-BE49-F238E27FC236}">
                <a16:creationId xmlns:a16="http://schemas.microsoft.com/office/drawing/2014/main" id="{667E0B6F-305F-EBE0-DDD4-C2BE4AFC5973}"/>
              </a:ext>
            </a:extLst>
          </p:cNvPr>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1;p20">
            <a:extLst>
              <a:ext uri="{FF2B5EF4-FFF2-40B4-BE49-F238E27FC236}">
                <a16:creationId xmlns:a16="http://schemas.microsoft.com/office/drawing/2014/main" id="{AFC29D4E-3DF6-AA9B-72D3-A8E11E2443B1}"/>
              </a:ext>
            </a:extLst>
          </p:cNvPr>
          <p:cNvSpPr/>
          <p:nvPr/>
        </p:nvSpPr>
        <p:spPr>
          <a:xfrm>
            <a:off x="328574" y="843856"/>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3AB23595-A0F2-42D7-26B3-794C54B901A0}"/>
              </a:ext>
            </a:extLst>
          </p:cNvPr>
          <p:cNvPicPr>
            <a:picLocks noChangeAspect="1"/>
          </p:cNvPicPr>
          <p:nvPr/>
        </p:nvPicPr>
        <p:blipFill>
          <a:blip r:embed="rId2"/>
          <a:stretch>
            <a:fillRect/>
          </a:stretch>
        </p:blipFill>
        <p:spPr>
          <a:xfrm>
            <a:off x="4210146" y="892531"/>
            <a:ext cx="4525375" cy="4002673"/>
          </a:xfrm>
          <a:prstGeom prst="rect">
            <a:avLst/>
          </a:prstGeom>
        </p:spPr>
      </p:pic>
      <p:sp>
        <p:nvSpPr>
          <p:cNvPr id="4" name="TextBox 3">
            <a:extLst>
              <a:ext uri="{FF2B5EF4-FFF2-40B4-BE49-F238E27FC236}">
                <a16:creationId xmlns:a16="http://schemas.microsoft.com/office/drawing/2014/main" id="{E455736B-0E5C-97A4-387B-EEF692D6E5DC}"/>
              </a:ext>
            </a:extLst>
          </p:cNvPr>
          <p:cNvSpPr txBox="1"/>
          <p:nvPr/>
        </p:nvSpPr>
        <p:spPr>
          <a:xfrm>
            <a:off x="328574" y="1059125"/>
            <a:ext cx="4098701" cy="3416320"/>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Similarity Based graph was created using the features Required Bandwidth and Allocated Bandwidth</a:t>
            </a:r>
          </a:p>
          <a:p>
            <a:pPr marL="171450" indent="-171450">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Euclidean Distance was calculated between the nodes for this Graph.</a:t>
            </a:r>
          </a:p>
          <a:p>
            <a:pPr marL="171450" indent="-171450">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Threshold for the edge creation was based on the Percentile Measure of 90</a:t>
            </a:r>
          </a:p>
          <a:p>
            <a:pPr marL="171450" indent="-171450">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Graph network was created using the network library which contains node with 5 embeddings.</a:t>
            </a:r>
          </a:p>
          <a:p>
            <a:pPr marL="171450" indent="-171450">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GNN was defined to take the graph input and predict the Resource allocation.</a:t>
            </a:r>
          </a:p>
          <a:p>
            <a:pPr marL="171450" indent="-171450">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Trained and tested over the Augmented dataset.</a:t>
            </a:r>
          </a:p>
          <a:p>
            <a:pPr marL="171450" indent="-171450">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7922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C27F6-FE01-1875-A590-FBC01B522FF3}"/>
              </a:ext>
            </a:extLst>
          </p:cNvPr>
          <p:cNvSpPr>
            <a:spLocks noGrp="1"/>
          </p:cNvSpPr>
          <p:nvPr>
            <p:ph type="title"/>
          </p:nvPr>
        </p:nvSpPr>
        <p:spPr>
          <a:xfrm>
            <a:off x="294825" y="271156"/>
            <a:ext cx="8520601" cy="572700"/>
          </a:xfrm>
        </p:spPr>
        <p:txBody>
          <a:bodyPr>
            <a:normAutofit fontScale="90000"/>
          </a:bodyPr>
          <a:lstStyle/>
          <a:p>
            <a:r>
              <a:rPr lang="en-US" sz="2800" dirty="0">
                <a:solidFill>
                  <a:srgbClr val="FF0000"/>
                </a:solidFill>
                <a:latin typeface="Times New Roman"/>
                <a:cs typeface="Times New Roman"/>
                <a:sym typeface="Times New Roman"/>
              </a:rPr>
              <a:t>Similarity Graph Result Analysis </a:t>
            </a:r>
            <a:br>
              <a:rPr lang="en-US" sz="2800" dirty="0">
                <a:solidFill>
                  <a:srgbClr val="FF0000"/>
                </a:solidFill>
                <a:latin typeface="Times New Roman"/>
                <a:cs typeface="Times New Roman"/>
                <a:sym typeface="Times New Roman"/>
              </a:rPr>
            </a:br>
            <a:endParaRPr lang="en-IN" dirty="0"/>
          </a:p>
        </p:txBody>
      </p:sp>
      <p:sp>
        <p:nvSpPr>
          <p:cNvPr id="6" name="Google Shape;113;p20">
            <a:extLst>
              <a:ext uri="{FF2B5EF4-FFF2-40B4-BE49-F238E27FC236}">
                <a16:creationId xmlns:a16="http://schemas.microsoft.com/office/drawing/2014/main" id="{667E0B6F-305F-EBE0-DDD4-C2BE4AFC5973}"/>
              </a:ext>
            </a:extLst>
          </p:cNvPr>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1;p20">
            <a:extLst>
              <a:ext uri="{FF2B5EF4-FFF2-40B4-BE49-F238E27FC236}">
                <a16:creationId xmlns:a16="http://schemas.microsoft.com/office/drawing/2014/main" id="{AFC29D4E-3DF6-AA9B-72D3-A8E11E2443B1}"/>
              </a:ext>
            </a:extLst>
          </p:cNvPr>
          <p:cNvSpPr/>
          <p:nvPr/>
        </p:nvSpPr>
        <p:spPr>
          <a:xfrm>
            <a:off x="328574" y="843856"/>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27365510-35BF-DA87-DAFB-2D9C43C9452E}"/>
              </a:ext>
            </a:extLst>
          </p:cNvPr>
          <p:cNvPicPr>
            <a:picLocks noChangeAspect="1"/>
          </p:cNvPicPr>
          <p:nvPr/>
        </p:nvPicPr>
        <p:blipFill>
          <a:blip r:embed="rId2"/>
          <a:stretch>
            <a:fillRect/>
          </a:stretch>
        </p:blipFill>
        <p:spPr>
          <a:xfrm>
            <a:off x="474243" y="2108942"/>
            <a:ext cx="5236988" cy="1132603"/>
          </a:xfrm>
          <a:prstGeom prst="rect">
            <a:avLst/>
          </a:prstGeom>
        </p:spPr>
      </p:pic>
      <p:pic>
        <p:nvPicPr>
          <p:cNvPr id="4" name="Picture 3">
            <a:extLst>
              <a:ext uri="{FF2B5EF4-FFF2-40B4-BE49-F238E27FC236}">
                <a16:creationId xmlns:a16="http://schemas.microsoft.com/office/drawing/2014/main" id="{67CF89EA-4A77-715D-040F-84544326580B}"/>
              </a:ext>
            </a:extLst>
          </p:cNvPr>
          <p:cNvPicPr>
            <a:picLocks noChangeAspect="1"/>
          </p:cNvPicPr>
          <p:nvPr/>
        </p:nvPicPr>
        <p:blipFill rotWithShape="1">
          <a:blip r:embed="rId3"/>
          <a:srcRect l="24429" t="37969" r="52643" b="39661"/>
          <a:stretch/>
        </p:blipFill>
        <p:spPr>
          <a:xfrm>
            <a:off x="5832554" y="1982911"/>
            <a:ext cx="2999821" cy="1384663"/>
          </a:xfrm>
          <a:prstGeom prst="rect">
            <a:avLst/>
          </a:prstGeom>
        </p:spPr>
      </p:pic>
    </p:spTree>
    <p:extLst>
      <p:ext uri="{BB962C8B-B14F-4D97-AF65-F5344CB8AC3E}">
        <p14:creationId xmlns:p14="http://schemas.microsoft.com/office/powerpoint/2010/main" val="2116149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C27F6-FE01-1875-A590-FBC01B522FF3}"/>
              </a:ext>
            </a:extLst>
          </p:cNvPr>
          <p:cNvSpPr>
            <a:spLocks noGrp="1"/>
          </p:cNvSpPr>
          <p:nvPr>
            <p:ph type="title"/>
          </p:nvPr>
        </p:nvSpPr>
        <p:spPr>
          <a:xfrm>
            <a:off x="294825" y="271156"/>
            <a:ext cx="8520601" cy="572700"/>
          </a:xfrm>
        </p:spPr>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rPr>
              <a:t>Application based Graph: -</a:t>
            </a:r>
            <a:endParaRPr lang="en-IN" dirty="0"/>
          </a:p>
        </p:txBody>
      </p:sp>
      <p:sp>
        <p:nvSpPr>
          <p:cNvPr id="6" name="Google Shape;113;p20">
            <a:extLst>
              <a:ext uri="{FF2B5EF4-FFF2-40B4-BE49-F238E27FC236}">
                <a16:creationId xmlns:a16="http://schemas.microsoft.com/office/drawing/2014/main" id="{667E0B6F-305F-EBE0-DDD4-C2BE4AFC5973}"/>
              </a:ext>
            </a:extLst>
          </p:cNvPr>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1;p20">
            <a:extLst>
              <a:ext uri="{FF2B5EF4-FFF2-40B4-BE49-F238E27FC236}">
                <a16:creationId xmlns:a16="http://schemas.microsoft.com/office/drawing/2014/main" id="{AFC29D4E-3DF6-AA9B-72D3-A8E11E2443B1}"/>
              </a:ext>
            </a:extLst>
          </p:cNvPr>
          <p:cNvSpPr/>
          <p:nvPr/>
        </p:nvSpPr>
        <p:spPr>
          <a:xfrm>
            <a:off x="328574" y="843856"/>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E455736B-0E5C-97A4-387B-EEF692D6E5DC}"/>
              </a:ext>
            </a:extLst>
          </p:cNvPr>
          <p:cNvSpPr txBox="1"/>
          <p:nvPr/>
        </p:nvSpPr>
        <p:spPr>
          <a:xfrm>
            <a:off x="328574" y="1059125"/>
            <a:ext cx="4098701" cy="3970318"/>
          </a:xfrm>
          <a:prstGeom prst="rect">
            <a:avLst/>
          </a:prstGeom>
          <a:noFill/>
        </p:spPr>
        <p:txBody>
          <a:bodyPr wrap="square" rtlCol="0">
            <a:spAutoFit/>
          </a:bodyPr>
          <a:lstStyle/>
          <a:p>
            <a:pPr marL="171450" indent="-171450">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Each Application unique application is created as a node known as application node.</a:t>
            </a:r>
          </a:p>
          <a:p>
            <a:pPr marL="171450" indent="-171450">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Each user node is taken and analyzed for the application type and then connected to the respective application node.</a:t>
            </a:r>
          </a:p>
          <a:p>
            <a:pPr marL="171450" indent="-171450">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Applications node are connected to the other application node.</a:t>
            </a:r>
          </a:p>
          <a:p>
            <a:pPr marL="171450" indent="-171450">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GNN was defined to take the graph input with node embeddings and predict the Resource allocation.</a:t>
            </a:r>
          </a:p>
          <a:p>
            <a:pPr marL="171450" indent="-171450">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Trained and tested over the Augmented dataset.</a:t>
            </a:r>
          </a:p>
          <a:p>
            <a:pPr marL="171450" indent="-171450">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DD0C8703-36A3-F53D-9310-E7D8FC6440A1}"/>
              </a:ext>
            </a:extLst>
          </p:cNvPr>
          <p:cNvPicPr>
            <a:picLocks noChangeAspect="1"/>
          </p:cNvPicPr>
          <p:nvPr/>
        </p:nvPicPr>
        <p:blipFill>
          <a:blip r:embed="rId2"/>
          <a:stretch>
            <a:fillRect/>
          </a:stretch>
        </p:blipFill>
        <p:spPr>
          <a:xfrm>
            <a:off x="4322019" y="897190"/>
            <a:ext cx="4388151" cy="3993432"/>
          </a:xfrm>
          <a:prstGeom prst="rect">
            <a:avLst/>
          </a:prstGeom>
        </p:spPr>
      </p:pic>
    </p:spTree>
    <p:extLst>
      <p:ext uri="{BB962C8B-B14F-4D97-AF65-F5344CB8AC3E}">
        <p14:creationId xmlns:p14="http://schemas.microsoft.com/office/powerpoint/2010/main" val="9572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C27F6-FE01-1875-A590-FBC01B522FF3}"/>
              </a:ext>
            </a:extLst>
          </p:cNvPr>
          <p:cNvSpPr>
            <a:spLocks noGrp="1"/>
          </p:cNvSpPr>
          <p:nvPr>
            <p:ph type="title"/>
          </p:nvPr>
        </p:nvSpPr>
        <p:spPr>
          <a:xfrm>
            <a:off x="294825" y="271156"/>
            <a:ext cx="8520601" cy="572700"/>
          </a:xfrm>
        </p:spPr>
        <p:txBody>
          <a:bodyPr>
            <a:normAutofit fontScale="90000"/>
          </a:bodyPr>
          <a:lstStyle/>
          <a:p>
            <a:r>
              <a:rPr lang="en-US" sz="2800" dirty="0">
                <a:solidFill>
                  <a:srgbClr val="FF0000"/>
                </a:solidFill>
                <a:latin typeface="Times New Roman"/>
                <a:cs typeface="Times New Roman"/>
                <a:sym typeface="Times New Roman"/>
              </a:rPr>
              <a:t>Application Graph Result Analysis </a:t>
            </a:r>
            <a:br>
              <a:rPr lang="en-US" sz="2800" dirty="0">
                <a:solidFill>
                  <a:srgbClr val="FF0000"/>
                </a:solidFill>
                <a:latin typeface="Times New Roman"/>
                <a:cs typeface="Times New Roman"/>
                <a:sym typeface="Times New Roman"/>
              </a:rPr>
            </a:br>
            <a:endParaRPr lang="en-IN" dirty="0"/>
          </a:p>
        </p:txBody>
      </p:sp>
      <p:sp>
        <p:nvSpPr>
          <p:cNvPr id="6" name="Google Shape;113;p20">
            <a:extLst>
              <a:ext uri="{FF2B5EF4-FFF2-40B4-BE49-F238E27FC236}">
                <a16:creationId xmlns:a16="http://schemas.microsoft.com/office/drawing/2014/main" id="{667E0B6F-305F-EBE0-DDD4-C2BE4AFC5973}"/>
              </a:ext>
            </a:extLst>
          </p:cNvPr>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1;p20">
            <a:extLst>
              <a:ext uri="{FF2B5EF4-FFF2-40B4-BE49-F238E27FC236}">
                <a16:creationId xmlns:a16="http://schemas.microsoft.com/office/drawing/2014/main" id="{AFC29D4E-3DF6-AA9B-72D3-A8E11E2443B1}"/>
              </a:ext>
            </a:extLst>
          </p:cNvPr>
          <p:cNvSpPr/>
          <p:nvPr/>
        </p:nvSpPr>
        <p:spPr>
          <a:xfrm>
            <a:off x="328574" y="843856"/>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Picture 11">
            <a:extLst>
              <a:ext uri="{FF2B5EF4-FFF2-40B4-BE49-F238E27FC236}">
                <a16:creationId xmlns:a16="http://schemas.microsoft.com/office/drawing/2014/main" id="{0BE8BEC4-7BCD-9004-AB9F-F4124075449C}"/>
              </a:ext>
            </a:extLst>
          </p:cNvPr>
          <p:cNvPicPr>
            <a:picLocks noChangeAspect="1"/>
          </p:cNvPicPr>
          <p:nvPr/>
        </p:nvPicPr>
        <p:blipFill>
          <a:blip r:embed="rId2"/>
          <a:stretch>
            <a:fillRect/>
          </a:stretch>
        </p:blipFill>
        <p:spPr>
          <a:xfrm>
            <a:off x="614574" y="1637178"/>
            <a:ext cx="4781550" cy="1295400"/>
          </a:xfrm>
          <a:prstGeom prst="rect">
            <a:avLst/>
          </a:prstGeom>
        </p:spPr>
      </p:pic>
      <p:pic>
        <p:nvPicPr>
          <p:cNvPr id="4" name="Picture 3">
            <a:extLst>
              <a:ext uri="{FF2B5EF4-FFF2-40B4-BE49-F238E27FC236}">
                <a16:creationId xmlns:a16="http://schemas.microsoft.com/office/drawing/2014/main" id="{F5EA7F4E-04EB-62AF-D7BD-A9CB1ED6E5E3}"/>
              </a:ext>
            </a:extLst>
          </p:cNvPr>
          <p:cNvPicPr>
            <a:picLocks noChangeAspect="1"/>
          </p:cNvPicPr>
          <p:nvPr/>
        </p:nvPicPr>
        <p:blipFill rotWithShape="1">
          <a:blip r:embed="rId3"/>
          <a:srcRect l="24039" t="38666" r="51458" b="40310"/>
          <a:stretch/>
        </p:blipFill>
        <p:spPr>
          <a:xfrm>
            <a:off x="5697015" y="1528247"/>
            <a:ext cx="3135360" cy="1513261"/>
          </a:xfrm>
          <a:prstGeom prst="rect">
            <a:avLst/>
          </a:prstGeom>
        </p:spPr>
      </p:pic>
    </p:spTree>
    <p:extLst>
      <p:ext uri="{BB962C8B-B14F-4D97-AF65-F5344CB8AC3E}">
        <p14:creationId xmlns:p14="http://schemas.microsoft.com/office/powerpoint/2010/main" val="1860523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C27F6-FE01-1875-A590-FBC01B522FF3}"/>
              </a:ext>
            </a:extLst>
          </p:cNvPr>
          <p:cNvSpPr>
            <a:spLocks noGrp="1"/>
          </p:cNvSpPr>
          <p:nvPr>
            <p:ph type="title"/>
          </p:nvPr>
        </p:nvSpPr>
        <p:spPr>
          <a:xfrm>
            <a:off x="294825" y="271156"/>
            <a:ext cx="8520601" cy="572700"/>
          </a:xfrm>
        </p:spPr>
        <p:txBody>
          <a:bodyPr>
            <a:normAutofit fontScale="90000"/>
          </a:bodyPr>
          <a:lstStyle/>
          <a:p>
            <a:r>
              <a:rPr lang="en-US" dirty="0">
                <a:solidFill>
                  <a:srgbClr val="FF0000"/>
                </a:solidFill>
                <a:latin typeface="Times New Roman"/>
                <a:cs typeface="Times New Roman"/>
                <a:sym typeface="Times New Roman"/>
              </a:rPr>
              <a:t>Comparison of</a:t>
            </a:r>
            <a:r>
              <a:rPr lang="en-US" sz="2800" dirty="0">
                <a:solidFill>
                  <a:srgbClr val="FF0000"/>
                </a:solidFill>
                <a:latin typeface="Times New Roman"/>
                <a:cs typeface="Times New Roman"/>
                <a:sym typeface="Times New Roman"/>
              </a:rPr>
              <a:t> Graph Result Analysis </a:t>
            </a:r>
            <a:br>
              <a:rPr lang="en-US" sz="2800" dirty="0">
                <a:solidFill>
                  <a:srgbClr val="FF0000"/>
                </a:solidFill>
                <a:latin typeface="Times New Roman"/>
                <a:cs typeface="Times New Roman"/>
                <a:sym typeface="Times New Roman"/>
              </a:rPr>
            </a:br>
            <a:endParaRPr lang="en-IN" dirty="0"/>
          </a:p>
        </p:txBody>
      </p:sp>
      <p:sp>
        <p:nvSpPr>
          <p:cNvPr id="6" name="Google Shape;113;p20">
            <a:extLst>
              <a:ext uri="{FF2B5EF4-FFF2-40B4-BE49-F238E27FC236}">
                <a16:creationId xmlns:a16="http://schemas.microsoft.com/office/drawing/2014/main" id="{667E0B6F-305F-EBE0-DDD4-C2BE4AFC5973}"/>
              </a:ext>
            </a:extLst>
          </p:cNvPr>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1;p20">
            <a:extLst>
              <a:ext uri="{FF2B5EF4-FFF2-40B4-BE49-F238E27FC236}">
                <a16:creationId xmlns:a16="http://schemas.microsoft.com/office/drawing/2014/main" id="{AFC29D4E-3DF6-AA9B-72D3-A8E11E2443B1}"/>
              </a:ext>
            </a:extLst>
          </p:cNvPr>
          <p:cNvSpPr/>
          <p:nvPr/>
        </p:nvSpPr>
        <p:spPr>
          <a:xfrm>
            <a:off x="328574" y="843856"/>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 name="Picture 15">
            <a:extLst>
              <a:ext uri="{FF2B5EF4-FFF2-40B4-BE49-F238E27FC236}">
                <a16:creationId xmlns:a16="http://schemas.microsoft.com/office/drawing/2014/main" id="{04621362-1E60-3AAA-B2B4-8956AA24AF36}"/>
              </a:ext>
            </a:extLst>
          </p:cNvPr>
          <p:cNvPicPr>
            <a:picLocks noChangeAspect="1"/>
          </p:cNvPicPr>
          <p:nvPr/>
        </p:nvPicPr>
        <p:blipFill>
          <a:blip r:embed="rId2"/>
          <a:stretch>
            <a:fillRect/>
          </a:stretch>
        </p:blipFill>
        <p:spPr>
          <a:xfrm>
            <a:off x="328574" y="1219202"/>
            <a:ext cx="3072120" cy="3080442"/>
          </a:xfrm>
          <a:prstGeom prst="rect">
            <a:avLst/>
          </a:prstGeom>
        </p:spPr>
      </p:pic>
      <p:pic>
        <p:nvPicPr>
          <p:cNvPr id="8" name="Picture 7">
            <a:extLst>
              <a:ext uri="{FF2B5EF4-FFF2-40B4-BE49-F238E27FC236}">
                <a16:creationId xmlns:a16="http://schemas.microsoft.com/office/drawing/2014/main" id="{9BFD1BBF-38EA-B4BC-67C2-76A0D1F1BA1B}"/>
              </a:ext>
            </a:extLst>
          </p:cNvPr>
          <p:cNvPicPr>
            <a:picLocks noChangeAspect="1"/>
          </p:cNvPicPr>
          <p:nvPr/>
        </p:nvPicPr>
        <p:blipFill>
          <a:blip r:embed="rId3"/>
          <a:stretch>
            <a:fillRect/>
          </a:stretch>
        </p:blipFill>
        <p:spPr>
          <a:xfrm>
            <a:off x="3433405" y="1219202"/>
            <a:ext cx="2657131" cy="3080442"/>
          </a:xfrm>
          <a:prstGeom prst="rect">
            <a:avLst/>
          </a:prstGeom>
        </p:spPr>
      </p:pic>
      <p:pic>
        <p:nvPicPr>
          <p:cNvPr id="5" name="Picture 4">
            <a:extLst>
              <a:ext uri="{FF2B5EF4-FFF2-40B4-BE49-F238E27FC236}">
                <a16:creationId xmlns:a16="http://schemas.microsoft.com/office/drawing/2014/main" id="{22085CF0-4836-50EC-DB1A-0A97566ED93B}"/>
              </a:ext>
            </a:extLst>
          </p:cNvPr>
          <p:cNvPicPr>
            <a:picLocks noChangeAspect="1"/>
          </p:cNvPicPr>
          <p:nvPr/>
        </p:nvPicPr>
        <p:blipFill>
          <a:blip r:embed="rId4"/>
          <a:stretch>
            <a:fillRect/>
          </a:stretch>
        </p:blipFill>
        <p:spPr>
          <a:xfrm>
            <a:off x="6104726" y="1135130"/>
            <a:ext cx="2822350" cy="3164514"/>
          </a:xfrm>
          <a:prstGeom prst="rect">
            <a:avLst/>
          </a:prstGeom>
        </p:spPr>
      </p:pic>
    </p:spTree>
    <p:extLst>
      <p:ext uri="{BB962C8B-B14F-4D97-AF65-F5344CB8AC3E}">
        <p14:creationId xmlns:p14="http://schemas.microsoft.com/office/powerpoint/2010/main" val="858096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C27F6-FE01-1875-A590-FBC01B522FF3}"/>
              </a:ext>
            </a:extLst>
          </p:cNvPr>
          <p:cNvSpPr>
            <a:spLocks noGrp="1"/>
          </p:cNvSpPr>
          <p:nvPr>
            <p:ph type="title"/>
          </p:nvPr>
        </p:nvSpPr>
        <p:spPr>
          <a:xfrm>
            <a:off x="294825" y="271156"/>
            <a:ext cx="8520601" cy="572700"/>
          </a:xfrm>
        </p:spPr>
        <p:txBody>
          <a:bodyPr>
            <a:normAutofit fontScale="90000"/>
          </a:bodyPr>
          <a:lstStyle/>
          <a:p>
            <a:r>
              <a:rPr lang="en-US" dirty="0">
                <a:solidFill>
                  <a:srgbClr val="FF0000"/>
                </a:solidFill>
                <a:latin typeface="Times New Roman"/>
                <a:cs typeface="Times New Roman"/>
                <a:sym typeface="Times New Roman"/>
              </a:rPr>
              <a:t>Comparison of</a:t>
            </a:r>
            <a:r>
              <a:rPr lang="en-US" sz="2800" dirty="0">
                <a:solidFill>
                  <a:srgbClr val="FF0000"/>
                </a:solidFill>
                <a:latin typeface="Times New Roman"/>
                <a:cs typeface="Times New Roman"/>
                <a:sym typeface="Times New Roman"/>
              </a:rPr>
              <a:t> Graph Result Analysis </a:t>
            </a:r>
            <a:br>
              <a:rPr lang="en-US" sz="2800" dirty="0">
                <a:solidFill>
                  <a:srgbClr val="FF0000"/>
                </a:solidFill>
                <a:latin typeface="Times New Roman"/>
                <a:cs typeface="Times New Roman"/>
                <a:sym typeface="Times New Roman"/>
              </a:rPr>
            </a:br>
            <a:endParaRPr lang="en-IN" dirty="0"/>
          </a:p>
        </p:txBody>
      </p:sp>
      <p:sp>
        <p:nvSpPr>
          <p:cNvPr id="6" name="Google Shape;113;p20">
            <a:extLst>
              <a:ext uri="{FF2B5EF4-FFF2-40B4-BE49-F238E27FC236}">
                <a16:creationId xmlns:a16="http://schemas.microsoft.com/office/drawing/2014/main" id="{667E0B6F-305F-EBE0-DDD4-C2BE4AFC5973}"/>
              </a:ext>
            </a:extLst>
          </p:cNvPr>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1;p20">
            <a:extLst>
              <a:ext uri="{FF2B5EF4-FFF2-40B4-BE49-F238E27FC236}">
                <a16:creationId xmlns:a16="http://schemas.microsoft.com/office/drawing/2014/main" id="{AFC29D4E-3DF6-AA9B-72D3-A8E11E2443B1}"/>
              </a:ext>
            </a:extLst>
          </p:cNvPr>
          <p:cNvSpPr/>
          <p:nvPr/>
        </p:nvSpPr>
        <p:spPr>
          <a:xfrm>
            <a:off x="328574" y="843856"/>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F0D539F8-EEEA-548D-33A3-33FEF37CB4A6}"/>
              </a:ext>
            </a:extLst>
          </p:cNvPr>
          <p:cNvPicPr>
            <a:picLocks noChangeAspect="1"/>
          </p:cNvPicPr>
          <p:nvPr/>
        </p:nvPicPr>
        <p:blipFill>
          <a:blip r:embed="rId2"/>
          <a:stretch>
            <a:fillRect/>
          </a:stretch>
        </p:blipFill>
        <p:spPr>
          <a:xfrm>
            <a:off x="269680" y="1355811"/>
            <a:ext cx="2716927" cy="2927032"/>
          </a:xfrm>
          <a:prstGeom prst="rect">
            <a:avLst/>
          </a:prstGeom>
        </p:spPr>
      </p:pic>
      <p:pic>
        <p:nvPicPr>
          <p:cNvPr id="9" name="Picture 8">
            <a:extLst>
              <a:ext uri="{FF2B5EF4-FFF2-40B4-BE49-F238E27FC236}">
                <a16:creationId xmlns:a16="http://schemas.microsoft.com/office/drawing/2014/main" id="{47E6A75A-CCE5-9530-F56C-1C718C99E6BE}"/>
              </a:ext>
            </a:extLst>
          </p:cNvPr>
          <p:cNvPicPr>
            <a:picLocks noChangeAspect="1"/>
          </p:cNvPicPr>
          <p:nvPr/>
        </p:nvPicPr>
        <p:blipFill>
          <a:blip r:embed="rId3"/>
          <a:stretch>
            <a:fillRect/>
          </a:stretch>
        </p:blipFill>
        <p:spPr>
          <a:xfrm>
            <a:off x="3177377" y="1355810"/>
            <a:ext cx="2875984" cy="2954573"/>
          </a:xfrm>
          <a:prstGeom prst="rect">
            <a:avLst/>
          </a:prstGeom>
        </p:spPr>
      </p:pic>
      <p:pic>
        <p:nvPicPr>
          <p:cNvPr id="11" name="Picture 10">
            <a:extLst>
              <a:ext uri="{FF2B5EF4-FFF2-40B4-BE49-F238E27FC236}">
                <a16:creationId xmlns:a16="http://schemas.microsoft.com/office/drawing/2014/main" id="{4D18800E-DAF4-6146-A621-DA5E0BC77D5A}"/>
              </a:ext>
            </a:extLst>
          </p:cNvPr>
          <p:cNvPicPr>
            <a:picLocks noChangeAspect="1"/>
          </p:cNvPicPr>
          <p:nvPr/>
        </p:nvPicPr>
        <p:blipFill>
          <a:blip r:embed="rId4"/>
          <a:stretch>
            <a:fillRect/>
          </a:stretch>
        </p:blipFill>
        <p:spPr>
          <a:xfrm>
            <a:off x="6244131" y="1344198"/>
            <a:ext cx="2716927" cy="2954573"/>
          </a:xfrm>
          <a:prstGeom prst="rect">
            <a:avLst/>
          </a:prstGeom>
        </p:spPr>
      </p:pic>
      <p:sp>
        <p:nvSpPr>
          <p:cNvPr id="5" name="TextBox 4">
            <a:extLst>
              <a:ext uri="{FF2B5EF4-FFF2-40B4-BE49-F238E27FC236}">
                <a16:creationId xmlns:a16="http://schemas.microsoft.com/office/drawing/2014/main" id="{00FB5842-746D-E608-29C4-1AA4830DB68C}"/>
              </a:ext>
            </a:extLst>
          </p:cNvPr>
          <p:cNvSpPr txBox="1"/>
          <p:nvPr/>
        </p:nvSpPr>
        <p:spPr>
          <a:xfrm>
            <a:off x="3768823" y="4446222"/>
            <a:ext cx="1616148"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Similarity based Graph</a:t>
            </a:r>
            <a:endParaRPr lang="en-IN" sz="1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B56DA90-1585-0D90-780F-DB5062025771}"/>
              </a:ext>
            </a:extLst>
          </p:cNvPr>
          <p:cNvSpPr txBox="1"/>
          <p:nvPr/>
        </p:nvSpPr>
        <p:spPr>
          <a:xfrm>
            <a:off x="777350" y="4462783"/>
            <a:ext cx="169309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Application based graph</a:t>
            </a:r>
            <a:endParaRPr lang="en-IN" sz="12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E79AEBE-2CB8-16DF-BCC8-C56E485F2EDC}"/>
              </a:ext>
            </a:extLst>
          </p:cNvPr>
          <p:cNvSpPr txBox="1"/>
          <p:nvPr/>
        </p:nvSpPr>
        <p:spPr>
          <a:xfrm>
            <a:off x="7157319" y="4457724"/>
            <a:ext cx="1003801"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Spatial graph</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056049"/>
      </p:ext>
    </p:extLst>
  </p:cSld>
  <p:clrMapOvr>
    <a:masterClrMapping/>
  </p:clrMapOvr>
  <mc:AlternateContent xmlns:mc="http://schemas.openxmlformats.org/markup-compatibility/2006" xmlns:p14="http://schemas.microsoft.com/office/powerpoint/2010/main">
    <mc:Choice Requires="p14">
      <p:transition spd="slow" p14:dur="2000" advTm="7500"/>
    </mc:Choice>
    <mc:Fallback xmlns="">
      <p:transition spd="slow" advTm="75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C27F6-FE01-1875-A590-FBC01B522FF3}"/>
              </a:ext>
            </a:extLst>
          </p:cNvPr>
          <p:cNvSpPr>
            <a:spLocks noGrp="1"/>
          </p:cNvSpPr>
          <p:nvPr>
            <p:ph type="title"/>
          </p:nvPr>
        </p:nvSpPr>
        <p:spPr>
          <a:xfrm>
            <a:off x="294825" y="271156"/>
            <a:ext cx="8520601" cy="572700"/>
          </a:xfrm>
        </p:spPr>
        <p:txBody>
          <a:bodyPr>
            <a:normAutofit fontScale="90000"/>
          </a:bodyPr>
          <a:lstStyle/>
          <a:p>
            <a:r>
              <a:rPr lang="en-US" dirty="0">
                <a:solidFill>
                  <a:srgbClr val="FF0000"/>
                </a:solidFill>
                <a:latin typeface="Times New Roman"/>
                <a:cs typeface="Times New Roman"/>
                <a:sym typeface="Times New Roman"/>
              </a:rPr>
              <a:t>Comparison of</a:t>
            </a:r>
            <a:r>
              <a:rPr lang="en-US" sz="2800" dirty="0">
                <a:solidFill>
                  <a:srgbClr val="FF0000"/>
                </a:solidFill>
                <a:latin typeface="Times New Roman"/>
                <a:cs typeface="Times New Roman"/>
                <a:sym typeface="Times New Roman"/>
              </a:rPr>
              <a:t> Graph Result Analysis </a:t>
            </a:r>
            <a:br>
              <a:rPr lang="en-US" sz="2800" dirty="0">
                <a:solidFill>
                  <a:srgbClr val="FF0000"/>
                </a:solidFill>
                <a:latin typeface="Times New Roman"/>
                <a:cs typeface="Times New Roman"/>
                <a:sym typeface="Times New Roman"/>
              </a:rPr>
            </a:br>
            <a:endParaRPr lang="en-IN" dirty="0"/>
          </a:p>
        </p:txBody>
      </p:sp>
      <p:sp>
        <p:nvSpPr>
          <p:cNvPr id="6" name="Google Shape;113;p20">
            <a:extLst>
              <a:ext uri="{FF2B5EF4-FFF2-40B4-BE49-F238E27FC236}">
                <a16:creationId xmlns:a16="http://schemas.microsoft.com/office/drawing/2014/main" id="{667E0B6F-305F-EBE0-DDD4-C2BE4AFC5973}"/>
              </a:ext>
            </a:extLst>
          </p:cNvPr>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1;p20">
            <a:extLst>
              <a:ext uri="{FF2B5EF4-FFF2-40B4-BE49-F238E27FC236}">
                <a16:creationId xmlns:a16="http://schemas.microsoft.com/office/drawing/2014/main" id="{AFC29D4E-3DF6-AA9B-72D3-A8E11E2443B1}"/>
              </a:ext>
            </a:extLst>
          </p:cNvPr>
          <p:cNvSpPr/>
          <p:nvPr/>
        </p:nvSpPr>
        <p:spPr>
          <a:xfrm>
            <a:off x="328574" y="843856"/>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2BD21CAC-CC02-6AAE-8D50-FD24A6722B90}"/>
              </a:ext>
            </a:extLst>
          </p:cNvPr>
          <p:cNvPicPr>
            <a:picLocks noChangeAspect="1"/>
          </p:cNvPicPr>
          <p:nvPr/>
        </p:nvPicPr>
        <p:blipFill>
          <a:blip r:embed="rId2"/>
          <a:stretch>
            <a:fillRect/>
          </a:stretch>
        </p:blipFill>
        <p:spPr>
          <a:xfrm>
            <a:off x="328574" y="1211290"/>
            <a:ext cx="2671184" cy="3137043"/>
          </a:xfrm>
          <a:prstGeom prst="rect">
            <a:avLst/>
          </a:prstGeom>
        </p:spPr>
      </p:pic>
      <p:pic>
        <p:nvPicPr>
          <p:cNvPr id="9" name="Picture 8">
            <a:extLst>
              <a:ext uri="{FF2B5EF4-FFF2-40B4-BE49-F238E27FC236}">
                <a16:creationId xmlns:a16="http://schemas.microsoft.com/office/drawing/2014/main" id="{6297227C-8B79-07F8-CBC5-B18FBD67ACB2}"/>
              </a:ext>
            </a:extLst>
          </p:cNvPr>
          <p:cNvPicPr>
            <a:picLocks noChangeAspect="1"/>
          </p:cNvPicPr>
          <p:nvPr/>
        </p:nvPicPr>
        <p:blipFill>
          <a:blip r:embed="rId3"/>
          <a:stretch>
            <a:fillRect/>
          </a:stretch>
        </p:blipFill>
        <p:spPr>
          <a:xfrm>
            <a:off x="3164032" y="1211290"/>
            <a:ext cx="2763121" cy="3248877"/>
          </a:xfrm>
          <a:prstGeom prst="rect">
            <a:avLst/>
          </a:prstGeom>
        </p:spPr>
      </p:pic>
      <p:pic>
        <p:nvPicPr>
          <p:cNvPr id="13" name="Picture 12">
            <a:extLst>
              <a:ext uri="{FF2B5EF4-FFF2-40B4-BE49-F238E27FC236}">
                <a16:creationId xmlns:a16="http://schemas.microsoft.com/office/drawing/2014/main" id="{D516CE39-A367-2940-92E5-4AE61629CDAE}"/>
              </a:ext>
            </a:extLst>
          </p:cNvPr>
          <p:cNvPicPr>
            <a:picLocks noChangeAspect="1"/>
          </p:cNvPicPr>
          <p:nvPr/>
        </p:nvPicPr>
        <p:blipFill>
          <a:blip r:embed="rId4"/>
          <a:stretch>
            <a:fillRect/>
          </a:stretch>
        </p:blipFill>
        <p:spPr>
          <a:xfrm>
            <a:off x="5999491" y="1295948"/>
            <a:ext cx="2832884" cy="3035584"/>
          </a:xfrm>
          <a:prstGeom prst="rect">
            <a:avLst/>
          </a:prstGeom>
        </p:spPr>
      </p:pic>
      <p:sp>
        <p:nvSpPr>
          <p:cNvPr id="3" name="TextBox 2">
            <a:extLst>
              <a:ext uri="{FF2B5EF4-FFF2-40B4-BE49-F238E27FC236}">
                <a16:creationId xmlns:a16="http://schemas.microsoft.com/office/drawing/2014/main" id="{5FDF4126-B6BF-9A9B-DF25-BEB2E1C6273F}"/>
              </a:ext>
            </a:extLst>
          </p:cNvPr>
          <p:cNvSpPr txBox="1"/>
          <p:nvPr/>
        </p:nvSpPr>
        <p:spPr>
          <a:xfrm>
            <a:off x="3768823" y="4446222"/>
            <a:ext cx="1616148"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Similarity based Graph</a:t>
            </a:r>
            <a:endParaRPr lang="en-IN" sz="1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65FAD41-D6FF-C1DB-DCD9-83C1BAEC0E33}"/>
              </a:ext>
            </a:extLst>
          </p:cNvPr>
          <p:cNvSpPr txBox="1"/>
          <p:nvPr/>
        </p:nvSpPr>
        <p:spPr>
          <a:xfrm>
            <a:off x="777350" y="4462783"/>
            <a:ext cx="169309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Application based graph</a:t>
            </a:r>
            <a:endParaRPr lang="en-IN" sz="1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4310876-F10E-948D-EE19-9EE8F6B5BF5E}"/>
              </a:ext>
            </a:extLst>
          </p:cNvPr>
          <p:cNvSpPr txBox="1"/>
          <p:nvPr/>
        </p:nvSpPr>
        <p:spPr>
          <a:xfrm>
            <a:off x="7157319" y="4457724"/>
            <a:ext cx="1003801"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Spatial graph</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1021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74" y="130460"/>
            <a:ext cx="8520601" cy="572700"/>
          </a:xfrm>
          <a:prstGeom prst="rect">
            <a:avLst/>
          </a:prstGeom>
        </p:spPr>
        <p:txBody>
          <a:bodyPr spcFirstLastPara="1" wrap="square" lIns="91425" tIns="91425" rIns="91425" bIns="91425" anchor="t" anchorCtr="0">
            <a:normAutofit fontScale="90000"/>
          </a:bodyPr>
          <a:lstStyle/>
          <a:p>
            <a:pPr lvl="0">
              <a:buSzPct val="39285"/>
            </a:pPr>
            <a:r>
              <a:rPr lang="en" dirty="0">
                <a:solidFill>
                  <a:srgbClr val="FF0000"/>
                </a:solidFill>
                <a:latin typeface="Times New Roman"/>
                <a:ea typeface="Times New Roman"/>
                <a:cs typeface="Times New Roman"/>
                <a:sym typeface="Times New Roman"/>
              </a:rPr>
              <a:t>Introduction: -</a:t>
            </a:r>
            <a:endParaRPr dirty="0"/>
          </a:p>
        </p:txBody>
      </p:sp>
      <p:sp>
        <p:nvSpPr>
          <p:cNvPr id="72" name="Google Shape;72;p15"/>
          <p:cNvSpPr/>
          <p:nvPr/>
        </p:nvSpPr>
        <p:spPr>
          <a:xfrm>
            <a:off x="328574" y="743217"/>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 Placeholder 4">
            <a:extLst>
              <a:ext uri="{FF2B5EF4-FFF2-40B4-BE49-F238E27FC236}">
                <a16:creationId xmlns:a16="http://schemas.microsoft.com/office/drawing/2014/main" id="{8A44E343-2916-E871-FB2F-7AC9B49CAA43}"/>
              </a:ext>
            </a:extLst>
          </p:cNvPr>
          <p:cNvSpPr>
            <a:spLocks noGrp="1" noChangeArrowheads="1"/>
          </p:cNvSpPr>
          <p:nvPr>
            <p:ph type="body" idx="1"/>
          </p:nvPr>
        </p:nvSpPr>
        <p:spPr bwMode="auto">
          <a:xfrm>
            <a:off x="474374" y="643626"/>
            <a:ext cx="8031480" cy="6641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23190" indent="0" algn="just" eaLnBrk="0" fontAlgn="base" hangingPunct="0">
              <a:lnSpc>
                <a:spcPct val="160000"/>
              </a:lnSpc>
              <a:buClr>
                <a:schemeClr val="dk1"/>
              </a:buClr>
              <a:buSzPct val="90000"/>
              <a:buNone/>
            </a:pPr>
            <a:r>
              <a:rPr lang="en-US" altLang="en-US" sz="1400" b="1" dirty="0">
                <a:solidFill>
                  <a:schemeClr val="dk1"/>
                </a:solidFill>
                <a:latin typeface="Times New Roman"/>
                <a:cs typeface="Times New Roman"/>
              </a:rPr>
              <a:t>Challenges in current 5G resource allocation:</a:t>
            </a:r>
          </a:p>
          <a:p>
            <a:pPr lvl="0" indent="-334010" algn="just" defTabSz="914400" eaLnBrk="0" fontAlgn="base" latinLnBrk="0" hangingPunct="0">
              <a:lnSpc>
                <a:spcPct val="160000"/>
              </a:lnSpc>
              <a:buClr>
                <a:schemeClr val="dk1"/>
              </a:buClr>
              <a:buSzPct val="90000"/>
              <a:buFont typeface="Times New Roman"/>
              <a:buChar char="●"/>
              <a:tabLst/>
            </a:pPr>
            <a:r>
              <a:rPr lang="en-US" altLang="en-US" sz="1400" dirty="0">
                <a:solidFill>
                  <a:schemeClr val="dk1"/>
                </a:solidFill>
                <a:latin typeface="Times New Roman"/>
                <a:cs typeface="Times New Roman"/>
              </a:rPr>
              <a:t>One of the key challenges with 5G is improper resource optimization. As the technology demands higher data rates and more reliable connections, managing the allocation of network resources effectively becomes critical. </a:t>
            </a:r>
          </a:p>
          <a:p>
            <a:pPr lvl="0" indent="-334010" algn="just" defTabSz="914400" eaLnBrk="0" fontAlgn="base" latinLnBrk="0" hangingPunct="0">
              <a:lnSpc>
                <a:spcPct val="160000"/>
              </a:lnSpc>
              <a:buClr>
                <a:schemeClr val="dk1"/>
              </a:buClr>
              <a:buSzPct val="90000"/>
              <a:buFont typeface="Times New Roman"/>
              <a:buChar char="●"/>
              <a:tabLst/>
            </a:pPr>
            <a:r>
              <a:rPr lang="en-US" altLang="en-US" sz="1400" dirty="0">
                <a:solidFill>
                  <a:schemeClr val="dk1"/>
                </a:solidFill>
                <a:latin typeface="Times New Roman"/>
                <a:cs typeface="Times New Roman"/>
              </a:rPr>
              <a:t>Inefficient use of these resources can lead to issues such as network congestion, increased latency, and reduced overall performance, affecting the quality of service for end users.</a:t>
            </a:r>
          </a:p>
          <a:p>
            <a:pPr marL="123190" lvl="0" indent="0" algn="just" defTabSz="914400" eaLnBrk="0" fontAlgn="base" latinLnBrk="0" hangingPunct="0">
              <a:lnSpc>
                <a:spcPct val="160000"/>
              </a:lnSpc>
              <a:buClr>
                <a:schemeClr val="dk1"/>
              </a:buClr>
              <a:buSzPct val="90000"/>
              <a:buNone/>
              <a:tabLst/>
            </a:pPr>
            <a:r>
              <a:rPr lang="en-US" altLang="en-US" sz="1400" b="1" dirty="0">
                <a:solidFill>
                  <a:schemeClr val="dk1"/>
                </a:solidFill>
                <a:latin typeface="Times New Roman"/>
                <a:cs typeface="Times New Roman"/>
              </a:rPr>
              <a:t>Solution:</a:t>
            </a:r>
          </a:p>
          <a:p>
            <a:pPr lvl="0" indent="-334010" algn="just" defTabSz="914400" eaLnBrk="0" fontAlgn="base" latinLnBrk="0" hangingPunct="0">
              <a:lnSpc>
                <a:spcPct val="160000"/>
              </a:lnSpc>
              <a:buClr>
                <a:schemeClr val="dk1"/>
              </a:buClr>
              <a:buSzPct val="90000"/>
              <a:buFont typeface="Times New Roman"/>
              <a:buChar char="●"/>
              <a:tabLst/>
            </a:pPr>
            <a:r>
              <a:rPr lang="en-US" altLang="en-US" sz="1400" dirty="0">
                <a:solidFill>
                  <a:schemeClr val="dk1"/>
                </a:solidFill>
                <a:latin typeface="Times New Roman"/>
                <a:cs typeface="Times New Roman"/>
              </a:rPr>
              <a:t>To solve this, Advanced Reinforcement Learning (RL) techniques are applied.</a:t>
            </a:r>
          </a:p>
          <a:p>
            <a:pPr indent="-334010" algn="just" eaLnBrk="0" fontAlgn="base" hangingPunct="0">
              <a:lnSpc>
                <a:spcPct val="160000"/>
              </a:lnSpc>
              <a:buClr>
                <a:schemeClr val="dk1"/>
              </a:buClr>
              <a:buSzPct val="90000"/>
              <a:buFont typeface="Times New Roman"/>
              <a:buChar char="●"/>
            </a:pPr>
            <a:r>
              <a:rPr lang="en-US" altLang="en-US" sz="1400" dirty="0">
                <a:solidFill>
                  <a:schemeClr val="dk1"/>
                </a:solidFill>
                <a:latin typeface="Times New Roman"/>
                <a:cs typeface="Times New Roman"/>
              </a:rPr>
              <a:t>These Techniques include Q-Learning, Deep Q-Networks (DQN), Deep Deterministic Policy Gradient (DDPG).</a:t>
            </a:r>
          </a:p>
          <a:p>
            <a:pPr indent="-334010" algn="just" eaLnBrk="0" fontAlgn="base" hangingPunct="0">
              <a:lnSpc>
                <a:spcPct val="160000"/>
              </a:lnSpc>
              <a:buClr>
                <a:schemeClr val="dk1"/>
              </a:buClr>
              <a:buSzPct val="90000"/>
              <a:buFont typeface="Times New Roman"/>
              <a:buChar char="●"/>
            </a:pPr>
            <a:r>
              <a:rPr lang="en-US" altLang="en-US" sz="1400" dirty="0">
                <a:solidFill>
                  <a:schemeClr val="dk1"/>
                </a:solidFill>
                <a:latin typeface="Times New Roman"/>
                <a:cs typeface="Times New Roman"/>
              </a:rPr>
              <a:t>State representation to these techniques are defined by application type, signal strength, latency, required bandwidth, allocated bandwidth and resource allocation.</a:t>
            </a:r>
          </a:p>
          <a:p>
            <a:pPr indent="-334010" algn="just" eaLnBrk="0" fontAlgn="base" hangingPunct="0">
              <a:lnSpc>
                <a:spcPct val="160000"/>
              </a:lnSpc>
              <a:buClr>
                <a:schemeClr val="dk1"/>
              </a:buClr>
              <a:buSzPct val="90000"/>
              <a:buFont typeface="Times New Roman"/>
              <a:buChar char="●"/>
            </a:pPr>
            <a:endParaRPr lang="en-US" altLang="en-US" sz="1400" dirty="0">
              <a:solidFill>
                <a:schemeClr val="dk1"/>
              </a:solidFill>
              <a:latin typeface="Times New Roman"/>
              <a:cs typeface="Times New Roman"/>
            </a:endParaRPr>
          </a:p>
          <a:p>
            <a:pPr lvl="0" indent="-334010" algn="just" defTabSz="914400" eaLnBrk="0" fontAlgn="base" latinLnBrk="0" hangingPunct="0">
              <a:lnSpc>
                <a:spcPct val="160000"/>
              </a:lnSpc>
              <a:buClr>
                <a:schemeClr val="dk1"/>
              </a:buClr>
              <a:buSzPct val="90000"/>
              <a:buFont typeface="Times New Roman"/>
              <a:buChar char="●"/>
              <a:tabLst/>
            </a:pPr>
            <a:endParaRPr lang="en-US" altLang="en-US" sz="1400" dirty="0">
              <a:solidFill>
                <a:schemeClr val="dk1"/>
              </a:solidFill>
              <a:latin typeface="Times New Roman"/>
              <a:cs typeface="Times New Roman"/>
            </a:endParaRPr>
          </a:p>
          <a:p>
            <a:pPr lvl="0" indent="-334010" algn="just" defTabSz="914400" eaLnBrk="0" fontAlgn="base" latinLnBrk="0" hangingPunct="0">
              <a:lnSpc>
                <a:spcPct val="160000"/>
              </a:lnSpc>
              <a:buClr>
                <a:schemeClr val="dk1"/>
              </a:buClr>
              <a:buSzPct val="90000"/>
              <a:buFont typeface="Times New Roman"/>
              <a:buChar char="●"/>
              <a:tabLst/>
            </a:pPr>
            <a:endParaRPr lang="en-US" altLang="en-US" sz="1400" dirty="0">
              <a:solidFill>
                <a:schemeClr val="dk1"/>
              </a:solidFill>
              <a:latin typeface="Times New Roman"/>
              <a:cs typeface="Times New Roman"/>
            </a:endParaRPr>
          </a:p>
          <a:p>
            <a:pPr lvl="0" indent="-334010" algn="just" defTabSz="914400" eaLnBrk="0" fontAlgn="base" latinLnBrk="0" hangingPunct="0">
              <a:lnSpc>
                <a:spcPct val="160000"/>
              </a:lnSpc>
              <a:buClr>
                <a:schemeClr val="dk1"/>
              </a:buClr>
              <a:buSzPct val="90000"/>
              <a:buFont typeface="Times New Roman"/>
              <a:buChar char="●"/>
              <a:tabLst/>
            </a:pPr>
            <a:endParaRPr lang="en-US" altLang="en-US" sz="1400" dirty="0">
              <a:solidFill>
                <a:schemeClr val="dk1"/>
              </a:solidFill>
              <a:latin typeface="Times New Roman"/>
              <a:cs typeface="Times New Roman"/>
            </a:endParaRPr>
          </a:p>
          <a:p>
            <a:pPr lvl="0" indent="-334010" algn="just" defTabSz="914400" eaLnBrk="0" fontAlgn="base" latinLnBrk="0" hangingPunct="0">
              <a:lnSpc>
                <a:spcPct val="160000"/>
              </a:lnSpc>
              <a:buClr>
                <a:schemeClr val="dk1"/>
              </a:buClr>
              <a:buSzPct val="90000"/>
              <a:buFont typeface="Times New Roman"/>
              <a:buChar char="●"/>
              <a:tabLst/>
            </a:pPr>
            <a:endParaRPr lang="en-US" altLang="en-US" sz="1400" dirty="0">
              <a:solidFill>
                <a:schemeClr val="dk1"/>
              </a:solidFill>
              <a:latin typeface="Times New Roman"/>
              <a:cs typeface="Times New Roman"/>
            </a:endParaRPr>
          </a:p>
          <a:p>
            <a:pPr lvl="0" indent="-334010" algn="just" defTabSz="914400" eaLnBrk="0" fontAlgn="base" latinLnBrk="0" hangingPunct="0">
              <a:lnSpc>
                <a:spcPct val="160000"/>
              </a:lnSpc>
              <a:buClr>
                <a:schemeClr val="dk1"/>
              </a:buClr>
              <a:buSzPct val="90000"/>
              <a:buFont typeface="Times New Roman"/>
              <a:buChar char="●"/>
              <a:tabLst/>
            </a:pPr>
            <a:endParaRPr lang="en-US" altLang="en-US" sz="1400" dirty="0">
              <a:solidFill>
                <a:schemeClr val="dk1"/>
              </a:solidFill>
              <a:latin typeface="Times New Roman"/>
              <a:cs typeface="Times New Roman"/>
            </a:endParaRPr>
          </a:p>
          <a:p>
            <a:pPr marL="123190" lvl="0" indent="0" algn="just" defTabSz="914400" eaLnBrk="0" fontAlgn="base" latinLnBrk="0" hangingPunct="0">
              <a:lnSpc>
                <a:spcPct val="160000"/>
              </a:lnSpc>
              <a:buClr>
                <a:schemeClr val="dk1"/>
              </a:buClr>
              <a:buSzPct val="90000"/>
              <a:buNone/>
              <a:tabLst/>
            </a:pPr>
            <a:endParaRPr lang="en-US" altLang="en-US" sz="1400" dirty="0">
              <a:solidFill>
                <a:schemeClr val="dk1"/>
              </a:solidFill>
              <a:latin typeface="Times New Roman"/>
              <a:cs typeface="Times New Roman"/>
            </a:endParaRPr>
          </a:p>
        </p:txBody>
      </p:sp>
    </p:spTree>
    <p:extLst>
      <p:ext uri="{BB962C8B-B14F-4D97-AF65-F5344CB8AC3E}">
        <p14:creationId xmlns:p14="http://schemas.microsoft.com/office/powerpoint/2010/main" val="2555283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C27F6-FE01-1875-A590-FBC01B522FF3}"/>
              </a:ext>
            </a:extLst>
          </p:cNvPr>
          <p:cNvSpPr>
            <a:spLocks noGrp="1"/>
          </p:cNvSpPr>
          <p:nvPr>
            <p:ph type="title"/>
          </p:nvPr>
        </p:nvSpPr>
        <p:spPr>
          <a:xfrm>
            <a:off x="294825" y="271156"/>
            <a:ext cx="8520601" cy="572700"/>
          </a:xfrm>
        </p:spPr>
        <p:txBody>
          <a:bodyPr>
            <a:normAutofit fontScale="90000"/>
          </a:bodyPr>
          <a:lstStyle/>
          <a:p>
            <a:r>
              <a:rPr lang="en-US" dirty="0">
                <a:solidFill>
                  <a:srgbClr val="FF0000"/>
                </a:solidFill>
                <a:latin typeface="Times New Roman"/>
                <a:cs typeface="Times New Roman"/>
                <a:sym typeface="Times New Roman"/>
              </a:rPr>
              <a:t>Comparison of</a:t>
            </a:r>
            <a:r>
              <a:rPr lang="en-US" sz="2800" dirty="0">
                <a:solidFill>
                  <a:srgbClr val="FF0000"/>
                </a:solidFill>
                <a:latin typeface="Times New Roman"/>
                <a:cs typeface="Times New Roman"/>
                <a:sym typeface="Times New Roman"/>
              </a:rPr>
              <a:t> Graph Result Analysis </a:t>
            </a:r>
            <a:br>
              <a:rPr lang="en-US" sz="2800" dirty="0">
                <a:solidFill>
                  <a:srgbClr val="FF0000"/>
                </a:solidFill>
                <a:latin typeface="Times New Roman"/>
                <a:cs typeface="Times New Roman"/>
                <a:sym typeface="Times New Roman"/>
              </a:rPr>
            </a:br>
            <a:endParaRPr lang="en-IN" dirty="0"/>
          </a:p>
        </p:txBody>
      </p:sp>
      <p:sp>
        <p:nvSpPr>
          <p:cNvPr id="6" name="Google Shape;113;p20">
            <a:extLst>
              <a:ext uri="{FF2B5EF4-FFF2-40B4-BE49-F238E27FC236}">
                <a16:creationId xmlns:a16="http://schemas.microsoft.com/office/drawing/2014/main" id="{667E0B6F-305F-EBE0-DDD4-C2BE4AFC5973}"/>
              </a:ext>
            </a:extLst>
          </p:cNvPr>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1;p20">
            <a:extLst>
              <a:ext uri="{FF2B5EF4-FFF2-40B4-BE49-F238E27FC236}">
                <a16:creationId xmlns:a16="http://schemas.microsoft.com/office/drawing/2014/main" id="{AFC29D4E-3DF6-AA9B-72D3-A8E11E2443B1}"/>
              </a:ext>
            </a:extLst>
          </p:cNvPr>
          <p:cNvSpPr/>
          <p:nvPr/>
        </p:nvSpPr>
        <p:spPr>
          <a:xfrm>
            <a:off x="328574" y="843856"/>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epoch_visual">
            <a:hlinkClick r:id="" action="ppaction://media"/>
            <a:extLst>
              <a:ext uri="{FF2B5EF4-FFF2-40B4-BE49-F238E27FC236}">
                <a16:creationId xmlns:a16="http://schemas.microsoft.com/office/drawing/2014/main" id="{F07AE81D-6620-C191-3550-DEA8ADFEE0B2}"/>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282792" y="1021851"/>
            <a:ext cx="6190290" cy="3406535"/>
          </a:xfrm>
          <a:prstGeom prst="rect">
            <a:avLst/>
          </a:prstGeom>
        </p:spPr>
      </p:pic>
    </p:spTree>
    <p:extLst>
      <p:ext uri="{BB962C8B-B14F-4D97-AF65-F5344CB8AC3E}">
        <p14:creationId xmlns:p14="http://schemas.microsoft.com/office/powerpoint/2010/main" val="354706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7500"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12"/>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12"/>
                                        </p:tgtEl>
                                      </p:cBhvr>
                                    </p:cmd>
                                  </p:childTnLst>
                                </p:cTn>
                              </p:par>
                            </p:childTnLst>
                          </p:cTn>
                        </p:par>
                      </p:childTnLst>
                    </p:cTn>
                  </p:par>
                </p:childTnLst>
              </p:cTn>
              <p:nextCondLst>
                <p:cond evt="onClick" delay="0">
                  <p:tgtEl>
                    <p:spTgt spid="12"/>
                  </p:tgtEl>
                </p:cond>
              </p:nextCondLst>
            </p:seq>
            <p:video>
              <p:cMediaNode vol="80000">
                <p:cTn id="12" fill="hold" display="0">
                  <p:stCondLst>
                    <p:cond delay="indefinite"/>
                  </p:stCondLst>
                </p:cTn>
                <p:tgtEl>
                  <p:spTgt spid="12"/>
                </p:tgtEl>
              </p:cMediaNode>
            </p:video>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20173" y="305897"/>
            <a:ext cx="8520601"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solidFill>
                  <a:srgbClr val="FF0000"/>
                </a:solidFill>
                <a:latin typeface="Times New Roman" panose="02020603050405020304" pitchFamily="18" charset="0"/>
                <a:cs typeface="Times New Roman" panose="02020603050405020304" pitchFamily="18" charset="0"/>
              </a:rPr>
              <a:t>Reinforcement Learning: -</a:t>
            </a:r>
            <a:endParaRPr dirty="0">
              <a:solidFill>
                <a:srgbClr val="FF0000"/>
              </a:solidFill>
              <a:latin typeface="Times New Roman" panose="02020603050405020304" pitchFamily="18" charset="0"/>
              <a:cs typeface="Times New Roman" panose="02020603050405020304" pitchFamily="18" charset="0"/>
            </a:endParaRPr>
          </a:p>
        </p:txBody>
      </p:sp>
      <p:sp>
        <p:nvSpPr>
          <p:cNvPr id="79" name="Google Shape;79;p16"/>
          <p:cNvSpPr txBox="1">
            <a:spLocks noGrp="1"/>
          </p:cNvSpPr>
          <p:nvPr>
            <p:ph type="body" idx="1"/>
          </p:nvPr>
        </p:nvSpPr>
        <p:spPr>
          <a:xfrm>
            <a:off x="667121" y="1160203"/>
            <a:ext cx="8073019" cy="2186357"/>
          </a:xfrm>
          <a:prstGeom prst="rect">
            <a:avLst/>
          </a:prstGeom>
        </p:spPr>
        <p:txBody>
          <a:bodyPr spcFirstLastPara="1" wrap="square" lIns="91425" tIns="91425" rIns="91425" bIns="91425" anchor="t" anchorCtr="0">
            <a:noAutofit/>
          </a:bodyPr>
          <a:lstStyle/>
          <a:p>
            <a:pPr marL="123190" indent="0">
              <a:lnSpc>
                <a:spcPct val="130000"/>
              </a:lnSpc>
              <a:buClr>
                <a:schemeClr val="dk1"/>
              </a:buClr>
              <a:buSzPct val="90000"/>
              <a:buNone/>
            </a:pPr>
            <a:r>
              <a:rPr lang="en-US" sz="1400" b="1" dirty="0">
                <a:solidFill>
                  <a:srgbClr val="FF0000"/>
                </a:solidFill>
                <a:latin typeface="Times New Roman"/>
                <a:cs typeface="Times New Roman"/>
              </a:rPr>
              <a:t>Q-Learning: </a:t>
            </a:r>
          </a:p>
          <a:p>
            <a:pPr indent="-334010" algn="just">
              <a:lnSpc>
                <a:spcPct val="170000"/>
              </a:lnSpc>
              <a:buClr>
                <a:schemeClr val="dk1"/>
              </a:buClr>
              <a:buSzPct val="90000"/>
              <a:buFont typeface="Times New Roman"/>
              <a:buChar char="●"/>
            </a:pPr>
            <a:r>
              <a:rPr lang="en-US" sz="1400" dirty="0">
                <a:solidFill>
                  <a:schemeClr val="tx1"/>
                </a:solidFill>
                <a:latin typeface="Times New Roman"/>
                <a:cs typeface="Times New Roman"/>
                <a:sym typeface="Times New Roman"/>
              </a:rPr>
              <a:t>Q-Learning works on discretized states, so the continuous feature values are discretized using distance based binning method.</a:t>
            </a:r>
          </a:p>
          <a:p>
            <a:pPr indent="-334010" algn="just">
              <a:lnSpc>
                <a:spcPct val="170000"/>
              </a:lnSpc>
              <a:buClr>
                <a:schemeClr val="dk1"/>
              </a:buClr>
              <a:buSzPct val="90000"/>
              <a:buFont typeface="Times New Roman"/>
              <a:buChar char="●"/>
            </a:pPr>
            <a:r>
              <a:rPr lang="en-US" sz="1400" dirty="0">
                <a:solidFill>
                  <a:schemeClr val="tx1"/>
                </a:solidFill>
                <a:latin typeface="Times New Roman"/>
                <a:cs typeface="Times New Roman"/>
                <a:sym typeface="Times New Roman"/>
              </a:rPr>
              <a:t>The action spaces are increase, decrease or maintain allocated bandwidth based on the given instance state representation of feature.</a:t>
            </a:r>
          </a:p>
        </p:txBody>
      </p:sp>
      <p:sp>
        <p:nvSpPr>
          <p:cNvPr id="80" name="Google Shape;80;p16"/>
          <p:cNvSpPr/>
          <p:nvPr/>
        </p:nvSpPr>
        <p:spPr>
          <a:xfrm>
            <a:off x="328574" y="1011000"/>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6"/>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79;p16">
            <a:extLst>
              <a:ext uri="{FF2B5EF4-FFF2-40B4-BE49-F238E27FC236}">
                <a16:creationId xmlns:a16="http://schemas.microsoft.com/office/drawing/2014/main" id="{CC27BF01-36AD-487F-326D-A11EAEBA9F89}"/>
              </a:ext>
            </a:extLst>
          </p:cNvPr>
          <p:cNvSpPr txBox="1">
            <a:spLocks/>
          </p:cNvSpPr>
          <p:nvPr/>
        </p:nvSpPr>
        <p:spPr>
          <a:xfrm>
            <a:off x="739160" y="3131023"/>
            <a:ext cx="8503801" cy="9495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23190" indent="0" algn="just">
              <a:lnSpc>
                <a:spcPct val="170000"/>
              </a:lnSpc>
              <a:buClr>
                <a:schemeClr val="dk1"/>
              </a:buClr>
              <a:buSzPct val="90000"/>
              <a:buNone/>
            </a:pPr>
            <a:r>
              <a:rPr lang="en-US" sz="1400" b="1" dirty="0">
                <a:solidFill>
                  <a:srgbClr val="FF0000"/>
                </a:solidFill>
                <a:latin typeface="Times New Roman"/>
                <a:cs typeface="Times New Roman"/>
                <a:sym typeface="Times New Roman"/>
              </a:rPr>
              <a:t>Total States </a:t>
            </a:r>
            <a:r>
              <a:rPr lang="en-US" sz="1400" dirty="0">
                <a:solidFill>
                  <a:srgbClr val="FF0000"/>
                </a:solidFill>
                <a:latin typeface="Times New Roman"/>
                <a:cs typeface="Times New Roman"/>
                <a:sym typeface="Times New Roman"/>
              </a:rPr>
              <a:t>=</a:t>
            </a:r>
            <a:r>
              <a:rPr lang="en-US" sz="1400" dirty="0">
                <a:solidFill>
                  <a:schemeClr val="tx1"/>
                </a:solidFill>
                <a:latin typeface="Times New Roman"/>
                <a:cs typeface="Times New Roman"/>
                <a:sym typeface="Times New Roman"/>
              </a:rPr>
              <a:t> Application Type</a:t>
            </a:r>
            <a:r>
              <a:rPr lang="en-US" sz="1400" dirty="0">
                <a:solidFill>
                  <a:srgbClr val="FF0000"/>
                </a:solidFill>
                <a:latin typeface="Times New Roman"/>
                <a:cs typeface="Times New Roman"/>
                <a:sym typeface="Times New Roman"/>
              </a:rPr>
              <a:t>*</a:t>
            </a:r>
            <a:r>
              <a:rPr lang="en-US" sz="1400" dirty="0">
                <a:solidFill>
                  <a:schemeClr val="tx1"/>
                </a:solidFill>
                <a:latin typeface="Times New Roman"/>
                <a:cs typeface="Times New Roman"/>
                <a:sym typeface="Times New Roman"/>
              </a:rPr>
              <a:t>Signal Strength</a:t>
            </a:r>
            <a:r>
              <a:rPr lang="en-US" sz="1400" dirty="0">
                <a:solidFill>
                  <a:srgbClr val="FF0000"/>
                </a:solidFill>
                <a:latin typeface="Times New Roman"/>
                <a:cs typeface="Times New Roman"/>
                <a:sym typeface="Times New Roman"/>
              </a:rPr>
              <a:t>*</a:t>
            </a:r>
            <a:r>
              <a:rPr lang="en-US" sz="1400" dirty="0">
                <a:solidFill>
                  <a:schemeClr val="tx1"/>
                </a:solidFill>
                <a:latin typeface="Times New Roman"/>
                <a:cs typeface="Times New Roman"/>
                <a:sym typeface="Times New Roman"/>
              </a:rPr>
              <a:t>Latency</a:t>
            </a:r>
            <a:r>
              <a:rPr lang="en-US" sz="1400" dirty="0">
                <a:solidFill>
                  <a:srgbClr val="FF0000"/>
                </a:solidFill>
                <a:latin typeface="Times New Roman"/>
                <a:cs typeface="Times New Roman"/>
                <a:sym typeface="Times New Roman"/>
              </a:rPr>
              <a:t>*</a:t>
            </a:r>
            <a:r>
              <a:rPr lang="en-US" sz="1400" dirty="0">
                <a:solidFill>
                  <a:schemeClr val="tx1"/>
                </a:solidFill>
                <a:latin typeface="Times New Roman"/>
                <a:cs typeface="Times New Roman"/>
                <a:sym typeface="Times New Roman"/>
              </a:rPr>
              <a:t>Required Bandwidth</a:t>
            </a:r>
            <a:r>
              <a:rPr lang="en-US" sz="1400" dirty="0">
                <a:solidFill>
                  <a:srgbClr val="FF0000"/>
                </a:solidFill>
                <a:latin typeface="Times New Roman"/>
                <a:cs typeface="Times New Roman"/>
                <a:sym typeface="Times New Roman"/>
              </a:rPr>
              <a:t>*</a:t>
            </a:r>
            <a:r>
              <a:rPr lang="en-US" sz="1400" dirty="0">
                <a:solidFill>
                  <a:schemeClr val="tx1"/>
                </a:solidFill>
                <a:latin typeface="Times New Roman"/>
                <a:cs typeface="Times New Roman"/>
                <a:sym typeface="Times New Roman"/>
              </a:rPr>
              <a:t>Allocated                   	               	      Bandwidth</a:t>
            </a:r>
            <a:r>
              <a:rPr lang="en-US" sz="1400" dirty="0">
                <a:solidFill>
                  <a:srgbClr val="FF0000"/>
                </a:solidFill>
                <a:latin typeface="Times New Roman"/>
                <a:cs typeface="Times New Roman"/>
                <a:sym typeface="Times New Roman"/>
              </a:rPr>
              <a:t>*</a:t>
            </a:r>
            <a:r>
              <a:rPr lang="en-US" sz="1400" dirty="0">
                <a:solidFill>
                  <a:schemeClr val="tx1"/>
                </a:solidFill>
                <a:latin typeface="Times New Roman"/>
                <a:cs typeface="Times New Roman"/>
                <a:sym typeface="Times New Roman"/>
              </a:rPr>
              <a:t>Resource Allocation</a:t>
            </a:r>
            <a:r>
              <a:rPr lang="en-US" sz="1400" dirty="0">
                <a:solidFill>
                  <a:srgbClr val="FF0000"/>
                </a:solidFill>
                <a:latin typeface="Times New Roman"/>
                <a:cs typeface="Times New Roman"/>
                <a:sym typeface="Times New Roman"/>
              </a:rPr>
              <a:t>*</a:t>
            </a:r>
            <a:r>
              <a:rPr lang="en-US" sz="1400" dirty="0">
                <a:solidFill>
                  <a:schemeClr val="tx1"/>
                </a:solidFill>
                <a:latin typeface="Times New Roman"/>
                <a:cs typeface="Times New Roman"/>
                <a:sym typeface="Times New Roman"/>
              </a:rPr>
              <a:t>Action Space</a:t>
            </a:r>
          </a:p>
          <a:p>
            <a:pPr marL="123190" indent="0" algn="just">
              <a:lnSpc>
                <a:spcPct val="170000"/>
              </a:lnSpc>
              <a:buClr>
                <a:schemeClr val="dk1"/>
              </a:buClr>
              <a:buSzPct val="90000"/>
              <a:buNone/>
            </a:pPr>
            <a:r>
              <a:rPr lang="en-US" sz="1400" dirty="0">
                <a:solidFill>
                  <a:srgbClr val="FF0000"/>
                </a:solidFill>
                <a:latin typeface="Times New Roman"/>
                <a:cs typeface="Times New Roman"/>
                <a:sym typeface="Times New Roman"/>
              </a:rPr>
              <a:t>                     = </a:t>
            </a:r>
            <a:r>
              <a:rPr lang="en-US" sz="1400" dirty="0">
                <a:solidFill>
                  <a:schemeClr val="tx1"/>
                </a:solidFill>
                <a:latin typeface="Times New Roman"/>
                <a:cs typeface="Times New Roman"/>
                <a:sym typeface="Times New Roman"/>
              </a:rPr>
              <a:t>11</a:t>
            </a:r>
            <a:r>
              <a:rPr lang="en-US" sz="1400" dirty="0">
                <a:solidFill>
                  <a:srgbClr val="FF0000"/>
                </a:solidFill>
                <a:latin typeface="Times New Roman"/>
                <a:cs typeface="Times New Roman"/>
                <a:sym typeface="Times New Roman"/>
              </a:rPr>
              <a:t>*</a:t>
            </a:r>
            <a:r>
              <a:rPr lang="en-US" sz="1400" dirty="0">
                <a:solidFill>
                  <a:schemeClr val="tx1"/>
                </a:solidFill>
                <a:latin typeface="Times New Roman"/>
                <a:cs typeface="Times New Roman"/>
                <a:sym typeface="Times New Roman"/>
              </a:rPr>
              <a:t>12</a:t>
            </a:r>
            <a:r>
              <a:rPr lang="en-US" sz="1400" dirty="0">
                <a:solidFill>
                  <a:srgbClr val="FF0000"/>
                </a:solidFill>
                <a:latin typeface="Times New Roman"/>
                <a:cs typeface="Times New Roman"/>
                <a:sym typeface="Times New Roman"/>
              </a:rPr>
              <a:t>*</a:t>
            </a:r>
            <a:r>
              <a:rPr lang="en-US" sz="1400" dirty="0">
                <a:solidFill>
                  <a:schemeClr val="tx1"/>
                </a:solidFill>
                <a:latin typeface="Times New Roman"/>
                <a:cs typeface="Times New Roman"/>
                <a:sym typeface="Times New Roman"/>
              </a:rPr>
              <a:t>20</a:t>
            </a:r>
            <a:r>
              <a:rPr lang="en-US" sz="1400" dirty="0">
                <a:solidFill>
                  <a:srgbClr val="FF0000"/>
                </a:solidFill>
                <a:latin typeface="Times New Roman"/>
                <a:cs typeface="Times New Roman"/>
                <a:sym typeface="Times New Roman"/>
              </a:rPr>
              <a:t>*</a:t>
            </a:r>
            <a:r>
              <a:rPr lang="en-US" sz="1400" dirty="0">
                <a:solidFill>
                  <a:schemeClr val="tx1"/>
                </a:solidFill>
                <a:latin typeface="Times New Roman"/>
                <a:cs typeface="Times New Roman"/>
                <a:sym typeface="Times New Roman"/>
              </a:rPr>
              <a:t>2000</a:t>
            </a:r>
            <a:r>
              <a:rPr lang="en-US" sz="1400" dirty="0">
                <a:solidFill>
                  <a:srgbClr val="FF0000"/>
                </a:solidFill>
                <a:latin typeface="Times New Roman"/>
                <a:cs typeface="Times New Roman"/>
                <a:sym typeface="Times New Roman"/>
              </a:rPr>
              <a:t>*</a:t>
            </a:r>
            <a:r>
              <a:rPr lang="en-US" sz="1400" dirty="0">
                <a:solidFill>
                  <a:schemeClr val="tx1"/>
                </a:solidFill>
                <a:latin typeface="Times New Roman"/>
                <a:cs typeface="Times New Roman"/>
                <a:sym typeface="Times New Roman"/>
              </a:rPr>
              <a:t>2000</a:t>
            </a:r>
            <a:r>
              <a:rPr lang="en-US" sz="1400" dirty="0">
                <a:solidFill>
                  <a:srgbClr val="FF0000"/>
                </a:solidFill>
                <a:latin typeface="Times New Roman"/>
                <a:cs typeface="Times New Roman"/>
                <a:sym typeface="Times New Roman"/>
              </a:rPr>
              <a:t>*</a:t>
            </a:r>
            <a:r>
              <a:rPr lang="en-US" sz="1400" dirty="0">
                <a:solidFill>
                  <a:schemeClr val="tx1"/>
                </a:solidFill>
                <a:latin typeface="Times New Roman"/>
                <a:cs typeface="Times New Roman"/>
                <a:sym typeface="Times New Roman"/>
              </a:rPr>
              <a:t>20</a:t>
            </a:r>
            <a:r>
              <a:rPr lang="en-US" sz="1400" dirty="0">
                <a:solidFill>
                  <a:srgbClr val="FF0000"/>
                </a:solidFill>
                <a:latin typeface="Times New Roman"/>
                <a:cs typeface="Times New Roman"/>
                <a:sym typeface="Times New Roman"/>
              </a:rPr>
              <a:t>*</a:t>
            </a:r>
            <a:r>
              <a:rPr lang="en-US" sz="1400" dirty="0">
                <a:solidFill>
                  <a:schemeClr val="tx1"/>
                </a:solidFill>
                <a:latin typeface="Times New Roman"/>
                <a:cs typeface="Times New Roman"/>
                <a:sym typeface="Times New Roman"/>
              </a:rPr>
              <a:t>3</a:t>
            </a:r>
          </a:p>
          <a:p>
            <a:pPr marL="123190" indent="0" algn="just">
              <a:lnSpc>
                <a:spcPct val="170000"/>
              </a:lnSpc>
              <a:buClr>
                <a:schemeClr val="dk1"/>
              </a:buClr>
              <a:buSzPct val="90000"/>
              <a:buNone/>
            </a:pPr>
            <a:r>
              <a:rPr lang="en-US" sz="1400" dirty="0">
                <a:solidFill>
                  <a:srgbClr val="FF0000"/>
                </a:solidFill>
                <a:latin typeface="Times New Roman"/>
                <a:cs typeface="Times New Roman"/>
                <a:sym typeface="Times New Roman"/>
              </a:rPr>
              <a:t>                     = </a:t>
            </a:r>
            <a:r>
              <a:rPr lang="en-US" sz="1400" dirty="0">
                <a:solidFill>
                  <a:schemeClr val="tx1"/>
                </a:solidFill>
                <a:latin typeface="Times New Roman"/>
                <a:cs typeface="Times New Roman"/>
                <a:sym typeface="Times New Roman"/>
              </a:rPr>
              <a:t>633,600,000,000 </a:t>
            </a:r>
          </a:p>
        </p:txBody>
      </p:sp>
    </p:spTree>
    <p:extLst>
      <p:ext uri="{BB962C8B-B14F-4D97-AF65-F5344CB8AC3E}">
        <p14:creationId xmlns:p14="http://schemas.microsoft.com/office/powerpoint/2010/main" val="15914697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699" y="135674"/>
            <a:ext cx="8520601"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solidFill>
                  <a:srgbClr val="FF0000"/>
                </a:solidFill>
                <a:latin typeface="Times New Roman" panose="02020603050405020304" pitchFamily="18" charset="0"/>
                <a:cs typeface="Times New Roman" panose="02020603050405020304" pitchFamily="18" charset="0"/>
              </a:rPr>
              <a:t>Reinforcement Learning: -</a:t>
            </a:r>
            <a:endParaRPr dirty="0">
              <a:solidFill>
                <a:srgbClr val="FF0000"/>
              </a:solidFill>
              <a:latin typeface="Times New Roman" panose="02020603050405020304" pitchFamily="18" charset="0"/>
              <a:cs typeface="Times New Roman" panose="02020603050405020304" pitchFamily="18" charset="0"/>
            </a:endParaRPr>
          </a:p>
        </p:txBody>
      </p:sp>
      <p:sp>
        <p:nvSpPr>
          <p:cNvPr id="80" name="Google Shape;80;p16"/>
          <p:cNvSpPr/>
          <p:nvPr/>
        </p:nvSpPr>
        <p:spPr>
          <a:xfrm>
            <a:off x="409949" y="678944"/>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6"/>
          <p:cNvSpPr/>
          <p:nvPr/>
        </p:nvSpPr>
        <p:spPr>
          <a:xfrm>
            <a:off x="148800" y="15165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a:extLst>
              <a:ext uri="{FF2B5EF4-FFF2-40B4-BE49-F238E27FC236}">
                <a16:creationId xmlns:a16="http://schemas.microsoft.com/office/drawing/2014/main" id="{C6B67158-0E18-4A70-993E-A624E6B0B99B}"/>
              </a:ext>
            </a:extLst>
          </p:cNvPr>
          <p:cNvPicPr>
            <a:picLocks noChangeAspect="1"/>
          </p:cNvPicPr>
          <p:nvPr/>
        </p:nvPicPr>
        <p:blipFill rotWithShape="1">
          <a:blip r:embed="rId3"/>
          <a:srcRect l="50000" t="31498" r="20231" b="11395"/>
          <a:stretch/>
        </p:blipFill>
        <p:spPr>
          <a:xfrm>
            <a:off x="2486463" y="881780"/>
            <a:ext cx="3636499" cy="3924034"/>
          </a:xfrm>
          <a:prstGeom prst="rect">
            <a:avLst/>
          </a:prstGeom>
        </p:spPr>
      </p:pic>
    </p:spTree>
    <p:extLst>
      <p:ext uri="{BB962C8B-B14F-4D97-AF65-F5344CB8AC3E}">
        <p14:creationId xmlns:p14="http://schemas.microsoft.com/office/powerpoint/2010/main" val="11598585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20173" y="305897"/>
            <a:ext cx="8520601"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solidFill>
                  <a:srgbClr val="FF0000"/>
                </a:solidFill>
                <a:latin typeface="Times New Roman" panose="02020603050405020304" pitchFamily="18" charset="0"/>
                <a:cs typeface="Times New Roman" panose="02020603050405020304" pitchFamily="18" charset="0"/>
              </a:rPr>
              <a:t>Reinforcement Learning: -</a:t>
            </a:r>
            <a:endParaRPr dirty="0">
              <a:solidFill>
                <a:srgbClr val="FF0000"/>
              </a:solidFill>
              <a:latin typeface="Times New Roman" panose="02020603050405020304" pitchFamily="18" charset="0"/>
              <a:cs typeface="Times New Roman" panose="02020603050405020304" pitchFamily="18" charset="0"/>
            </a:endParaRPr>
          </a:p>
        </p:txBody>
      </p:sp>
      <p:sp>
        <p:nvSpPr>
          <p:cNvPr id="80" name="Google Shape;80;p16"/>
          <p:cNvSpPr/>
          <p:nvPr/>
        </p:nvSpPr>
        <p:spPr>
          <a:xfrm>
            <a:off x="328574" y="1011000"/>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6"/>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563719A2-52AD-1756-D77B-AEC926126E55}"/>
              </a:ext>
            </a:extLst>
          </p:cNvPr>
          <p:cNvPicPr>
            <a:picLocks noChangeAspect="1"/>
          </p:cNvPicPr>
          <p:nvPr/>
        </p:nvPicPr>
        <p:blipFill>
          <a:blip r:embed="rId3"/>
          <a:stretch>
            <a:fillRect/>
          </a:stretch>
        </p:blipFill>
        <p:spPr>
          <a:xfrm>
            <a:off x="1721492" y="1981863"/>
            <a:ext cx="5371708" cy="2623599"/>
          </a:xfrm>
          <a:prstGeom prst="rect">
            <a:avLst/>
          </a:prstGeom>
        </p:spPr>
      </p:pic>
      <p:sp>
        <p:nvSpPr>
          <p:cNvPr id="4" name="Google Shape;177;p16">
            <a:extLst>
              <a:ext uri="{FF2B5EF4-FFF2-40B4-BE49-F238E27FC236}">
                <a16:creationId xmlns:a16="http://schemas.microsoft.com/office/drawing/2014/main" id="{E5532112-D5AD-814D-B828-BFDF3F47CB3F}"/>
              </a:ext>
            </a:extLst>
          </p:cNvPr>
          <p:cNvSpPr txBox="1">
            <a:spLocks/>
          </p:cNvSpPr>
          <p:nvPr/>
        </p:nvSpPr>
        <p:spPr>
          <a:xfrm>
            <a:off x="2008346" y="1321783"/>
            <a:ext cx="5371708" cy="5108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580390" lvl="3" indent="0" algn="just">
              <a:lnSpc>
                <a:spcPct val="100000"/>
              </a:lnSpc>
              <a:buClr>
                <a:schemeClr val="dk1"/>
              </a:buClr>
              <a:buSzPct val="90000"/>
              <a:buFont typeface="Arial"/>
              <a:buNone/>
            </a:pPr>
            <a:r>
              <a:rPr lang="en-US" sz="1600" dirty="0">
                <a:solidFill>
                  <a:srgbClr val="FF0000"/>
                </a:solidFill>
                <a:latin typeface="Times New Roman"/>
                <a:cs typeface="Times New Roman"/>
                <a:sym typeface="Times New Roman"/>
              </a:rPr>
              <a:t>Q-Learning Result Analysis </a:t>
            </a:r>
            <a:r>
              <a:rPr lang="en-US" sz="1600" dirty="0">
                <a:solidFill>
                  <a:schemeClr val="tx1"/>
                </a:solidFill>
                <a:latin typeface="Times New Roman"/>
                <a:cs typeface="Times New Roman"/>
                <a:sym typeface="Times New Roman"/>
              </a:rPr>
              <a:t>(for 100 episode)</a:t>
            </a:r>
            <a:endParaRPr lang="en-US" sz="1600" dirty="0">
              <a:solidFill>
                <a:srgbClr val="FF0000"/>
              </a:solidFill>
              <a:latin typeface="Times New Roman"/>
              <a:cs typeface="Times New Roman"/>
              <a:sym typeface="Times New Roman"/>
            </a:endParaRPr>
          </a:p>
        </p:txBody>
      </p:sp>
    </p:spTree>
    <p:extLst>
      <p:ext uri="{BB962C8B-B14F-4D97-AF65-F5344CB8AC3E}">
        <p14:creationId xmlns:p14="http://schemas.microsoft.com/office/powerpoint/2010/main" val="8674832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20173" y="305897"/>
            <a:ext cx="8520601"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solidFill>
                  <a:srgbClr val="FF0000"/>
                </a:solidFill>
                <a:latin typeface="Times New Roman" panose="02020603050405020304" pitchFamily="18" charset="0"/>
                <a:cs typeface="Times New Roman" panose="02020603050405020304" pitchFamily="18" charset="0"/>
              </a:rPr>
              <a:t>Reinforcement Learning: -</a:t>
            </a:r>
            <a:endParaRPr dirty="0">
              <a:solidFill>
                <a:srgbClr val="FF0000"/>
              </a:solidFill>
              <a:latin typeface="Times New Roman" panose="02020603050405020304" pitchFamily="18" charset="0"/>
              <a:cs typeface="Times New Roman" panose="02020603050405020304" pitchFamily="18" charset="0"/>
            </a:endParaRPr>
          </a:p>
        </p:txBody>
      </p:sp>
      <p:sp>
        <p:nvSpPr>
          <p:cNvPr id="80" name="Google Shape;80;p16"/>
          <p:cNvSpPr/>
          <p:nvPr/>
        </p:nvSpPr>
        <p:spPr>
          <a:xfrm>
            <a:off x="328574" y="1011000"/>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6"/>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854D8868-2B2D-C58F-DD61-6D535056B41A}"/>
              </a:ext>
            </a:extLst>
          </p:cNvPr>
          <p:cNvPicPr>
            <a:picLocks noChangeAspect="1"/>
          </p:cNvPicPr>
          <p:nvPr/>
        </p:nvPicPr>
        <p:blipFill>
          <a:blip r:embed="rId3"/>
          <a:stretch>
            <a:fillRect/>
          </a:stretch>
        </p:blipFill>
        <p:spPr>
          <a:xfrm>
            <a:off x="1985206" y="1536443"/>
            <a:ext cx="5448300" cy="2661007"/>
          </a:xfrm>
          <a:prstGeom prst="rect">
            <a:avLst/>
          </a:prstGeom>
        </p:spPr>
      </p:pic>
      <p:sp>
        <p:nvSpPr>
          <p:cNvPr id="5" name="Google Shape;177;p16">
            <a:extLst>
              <a:ext uri="{FF2B5EF4-FFF2-40B4-BE49-F238E27FC236}">
                <a16:creationId xmlns:a16="http://schemas.microsoft.com/office/drawing/2014/main" id="{BE663F76-C7A7-AAAE-8AB3-3A817D86336C}"/>
              </a:ext>
            </a:extLst>
          </p:cNvPr>
          <p:cNvSpPr txBox="1">
            <a:spLocks/>
          </p:cNvSpPr>
          <p:nvPr/>
        </p:nvSpPr>
        <p:spPr>
          <a:xfrm>
            <a:off x="2103512" y="1112355"/>
            <a:ext cx="5211688" cy="4276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580390" lvl="3" indent="0" algn="just">
              <a:lnSpc>
                <a:spcPct val="100000"/>
              </a:lnSpc>
              <a:buClr>
                <a:schemeClr val="dk1"/>
              </a:buClr>
              <a:buSzPct val="90000"/>
              <a:buFont typeface="Arial"/>
              <a:buNone/>
            </a:pPr>
            <a:r>
              <a:rPr lang="en-US" sz="1600" dirty="0">
                <a:solidFill>
                  <a:srgbClr val="FF0000"/>
                </a:solidFill>
                <a:latin typeface="Times New Roman"/>
                <a:cs typeface="Times New Roman"/>
                <a:sym typeface="Times New Roman"/>
              </a:rPr>
              <a:t>Q-Learning Result Analysis </a:t>
            </a:r>
            <a:r>
              <a:rPr lang="en-US" sz="1600" dirty="0">
                <a:solidFill>
                  <a:schemeClr val="tx1"/>
                </a:solidFill>
                <a:latin typeface="Times New Roman"/>
                <a:cs typeface="Times New Roman"/>
                <a:sym typeface="Times New Roman"/>
              </a:rPr>
              <a:t>(for 1000 episode)</a:t>
            </a:r>
          </a:p>
        </p:txBody>
      </p:sp>
      <p:sp>
        <p:nvSpPr>
          <p:cNvPr id="6" name="Google Shape;177;p16">
            <a:extLst>
              <a:ext uri="{FF2B5EF4-FFF2-40B4-BE49-F238E27FC236}">
                <a16:creationId xmlns:a16="http://schemas.microsoft.com/office/drawing/2014/main" id="{F410B481-1038-6BB0-60C9-B71851DC8049}"/>
              </a:ext>
            </a:extLst>
          </p:cNvPr>
          <p:cNvSpPr txBox="1">
            <a:spLocks/>
          </p:cNvSpPr>
          <p:nvPr/>
        </p:nvSpPr>
        <p:spPr>
          <a:xfrm>
            <a:off x="421277" y="3940874"/>
            <a:ext cx="8301445" cy="9781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23190" lvl="2" indent="0" algn="just">
              <a:lnSpc>
                <a:spcPct val="100000"/>
              </a:lnSpc>
              <a:buClr>
                <a:schemeClr val="dk1"/>
              </a:buClr>
              <a:buSzPct val="90000"/>
              <a:buNone/>
            </a:pPr>
            <a:r>
              <a:rPr lang="en-US" sz="1300" dirty="0">
                <a:solidFill>
                  <a:schemeClr val="tx1"/>
                </a:solidFill>
                <a:latin typeface="Times New Roman"/>
                <a:cs typeface="Times New Roman"/>
                <a:sym typeface="Times New Roman"/>
              </a:rPr>
              <a:t>Inference:</a:t>
            </a:r>
          </a:p>
          <a:p>
            <a:pPr marL="923290" lvl="3" indent="-342900" algn="just">
              <a:lnSpc>
                <a:spcPct val="100000"/>
              </a:lnSpc>
              <a:buClr>
                <a:schemeClr val="dk1"/>
              </a:buClr>
              <a:buSzPct val="90000"/>
              <a:buAutoNum type="arabicPeriod"/>
            </a:pPr>
            <a:r>
              <a:rPr lang="en-US" sz="1300" dirty="0">
                <a:solidFill>
                  <a:schemeClr val="tx1"/>
                </a:solidFill>
                <a:latin typeface="Times New Roman"/>
                <a:cs typeface="Times New Roman"/>
                <a:sym typeface="Times New Roman"/>
              </a:rPr>
              <a:t>The reward increases over the episodes, which states that model learns to make appropriate actions for the states.</a:t>
            </a:r>
          </a:p>
          <a:p>
            <a:pPr marL="923290" lvl="3" indent="-342900" algn="just">
              <a:lnSpc>
                <a:spcPct val="100000"/>
              </a:lnSpc>
              <a:buClr>
                <a:schemeClr val="dk1"/>
              </a:buClr>
              <a:buSzPct val="90000"/>
              <a:buAutoNum type="arabicPeriod"/>
            </a:pPr>
            <a:r>
              <a:rPr lang="en-US" sz="1300" dirty="0">
                <a:solidFill>
                  <a:schemeClr val="tx1"/>
                </a:solidFill>
                <a:latin typeface="Times New Roman"/>
                <a:cs typeface="Times New Roman"/>
                <a:sym typeface="Times New Roman"/>
              </a:rPr>
              <a:t>Bandwidth difference decreases over episodes, which states that model actions optimizes the bandwidth.</a:t>
            </a:r>
          </a:p>
        </p:txBody>
      </p:sp>
    </p:spTree>
    <p:extLst>
      <p:ext uri="{BB962C8B-B14F-4D97-AF65-F5344CB8AC3E}">
        <p14:creationId xmlns:p14="http://schemas.microsoft.com/office/powerpoint/2010/main" val="16388464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20173" y="305897"/>
            <a:ext cx="8520601"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solidFill>
                  <a:srgbClr val="FF0000"/>
                </a:solidFill>
                <a:latin typeface="Times New Roman" panose="02020603050405020304" pitchFamily="18" charset="0"/>
                <a:cs typeface="Times New Roman" panose="02020603050405020304" pitchFamily="18" charset="0"/>
              </a:rPr>
              <a:t>Dynamic Data Generator: -</a:t>
            </a:r>
            <a:endParaRPr dirty="0">
              <a:solidFill>
                <a:srgbClr val="FF0000"/>
              </a:solidFill>
              <a:latin typeface="Times New Roman" panose="02020603050405020304" pitchFamily="18" charset="0"/>
              <a:cs typeface="Times New Roman" panose="02020603050405020304" pitchFamily="18" charset="0"/>
            </a:endParaRPr>
          </a:p>
        </p:txBody>
      </p:sp>
      <p:sp>
        <p:nvSpPr>
          <p:cNvPr id="79" name="Google Shape;79;p16"/>
          <p:cNvSpPr txBox="1">
            <a:spLocks noGrp="1"/>
          </p:cNvSpPr>
          <p:nvPr>
            <p:ph type="body" idx="1"/>
          </p:nvPr>
        </p:nvSpPr>
        <p:spPr>
          <a:xfrm>
            <a:off x="647527" y="1356146"/>
            <a:ext cx="8073019" cy="2186357"/>
          </a:xfrm>
          <a:prstGeom prst="rect">
            <a:avLst/>
          </a:prstGeom>
        </p:spPr>
        <p:txBody>
          <a:bodyPr spcFirstLastPara="1" wrap="square" lIns="91425" tIns="91425" rIns="91425" bIns="91425" anchor="t" anchorCtr="0">
            <a:noAutofit/>
          </a:bodyPr>
          <a:lstStyle/>
          <a:p>
            <a:pPr indent="-334010" algn="just">
              <a:lnSpc>
                <a:spcPct val="170000"/>
              </a:lnSpc>
              <a:buClr>
                <a:schemeClr val="dk1"/>
              </a:buClr>
              <a:buSzPct val="90000"/>
              <a:buFont typeface="Times New Roman"/>
              <a:buChar char="●"/>
            </a:pPr>
            <a:r>
              <a:rPr lang="en-US" sz="1400" dirty="0">
                <a:solidFill>
                  <a:schemeClr val="tx1"/>
                </a:solidFill>
                <a:latin typeface="Times New Roman"/>
                <a:cs typeface="Times New Roman"/>
                <a:sym typeface="Times New Roman"/>
              </a:rPr>
              <a:t>The dynamic data generator program uses MLP, where the MLP model is trained over the original dataset.</a:t>
            </a:r>
          </a:p>
          <a:p>
            <a:pPr indent="-334010" algn="just">
              <a:lnSpc>
                <a:spcPct val="170000"/>
              </a:lnSpc>
              <a:buClr>
                <a:schemeClr val="dk1"/>
              </a:buClr>
              <a:buSzPct val="90000"/>
              <a:buFont typeface="Times New Roman"/>
              <a:buChar char="●"/>
            </a:pPr>
            <a:r>
              <a:rPr lang="en-US" sz="1400" dirty="0">
                <a:solidFill>
                  <a:schemeClr val="tx1"/>
                </a:solidFill>
                <a:latin typeface="Times New Roman"/>
                <a:cs typeface="Times New Roman"/>
                <a:sym typeface="Times New Roman"/>
              </a:rPr>
              <a:t>Based on the data in the original dataset the code modifies the feature values and MLP used to predict the data label.</a:t>
            </a:r>
          </a:p>
          <a:p>
            <a:pPr indent="-334010" algn="just">
              <a:lnSpc>
                <a:spcPct val="170000"/>
              </a:lnSpc>
              <a:buClr>
                <a:schemeClr val="dk1"/>
              </a:buClr>
              <a:buSzPct val="90000"/>
              <a:buFont typeface="Times New Roman"/>
              <a:buChar char="●"/>
            </a:pPr>
            <a:r>
              <a:rPr lang="en-US" sz="1400" dirty="0">
                <a:solidFill>
                  <a:schemeClr val="tx1"/>
                </a:solidFill>
                <a:latin typeface="Times New Roman"/>
                <a:cs typeface="Times New Roman"/>
                <a:sym typeface="Times New Roman"/>
              </a:rPr>
              <a:t>The program dynamically generates data similar to original data in the dataset.</a:t>
            </a:r>
          </a:p>
        </p:txBody>
      </p:sp>
      <p:sp>
        <p:nvSpPr>
          <p:cNvPr id="80" name="Google Shape;80;p16"/>
          <p:cNvSpPr/>
          <p:nvPr/>
        </p:nvSpPr>
        <p:spPr>
          <a:xfrm>
            <a:off x="328574" y="1011000"/>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6"/>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986CE2DC-4C5C-AECA-30CA-6B6351088093}"/>
              </a:ext>
            </a:extLst>
          </p:cNvPr>
          <p:cNvPicPr>
            <a:picLocks noChangeAspect="1"/>
          </p:cNvPicPr>
          <p:nvPr/>
        </p:nvPicPr>
        <p:blipFill rotWithShape="1">
          <a:blip r:embed="rId3"/>
          <a:srcRect t="3798"/>
          <a:stretch/>
        </p:blipFill>
        <p:spPr>
          <a:xfrm>
            <a:off x="2264500" y="3531957"/>
            <a:ext cx="3587661" cy="1201086"/>
          </a:xfrm>
          <a:prstGeom prst="rect">
            <a:avLst/>
          </a:prstGeom>
        </p:spPr>
      </p:pic>
    </p:spTree>
    <p:extLst>
      <p:ext uri="{BB962C8B-B14F-4D97-AF65-F5344CB8AC3E}">
        <p14:creationId xmlns:p14="http://schemas.microsoft.com/office/powerpoint/2010/main" val="37114067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6"/>
          <p:cNvSpPr txBox="1">
            <a:spLocks noGrp="1"/>
          </p:cNvSpPr>
          <p:nvPr>
            <p:ph type="title"/>
          </p:nvPr>
        </p:nvSpPr>
        <p:spPr>
          <a:xfrm>
            <a:off x="311700" y="311163"/>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400"/>
              </a:spcAft>
              <a:buSzPct val="50925"/>
              <a:buNone/>
            </a:pPr>
            <a:r>
              <a:rPr lang="en" sz="2500" dirty="0">
                <a:solidFill>
                  <a:srgbClr val="FF0000"/>
                </a:solidFill>
                <a:highlight>
                  <a:schemeClr val="lt1"/>
                </a:highlight>
                <a:latin typeface="Times New Roman"/>
                <a:ea typeface="Times New Roman"/>
                <a:cs typeface="Times New Roman"/>
                <a:sym typeface="Times New Roman"/>
              </a:rPr>
              <a:t>Requirements: -</a:t>
            </a:r>
            <a:endParaRPr sz="2500" dirty="0">
              <a:solidFill>
                <a:srgbClr val="FF0000"/>
              </a:solidFill>
              <a:highlight>
                <a:schemeClr val="lt1"/>
              </a:highlight>
              <a:latin typeface="Times New Roman"/>
              <a:ea typeface="Times New Roman"/>
              <a:cs typeface="Times New Roman"/>
              <a:sym typeface="Times New Roman"/>
            </a:endParaRPr>
          </a:p>
        </p:txBody>
      </p:sp>
      <p:sp>
        <p:nvSpPr>
          <p:cNvPr id="177" name="Google Shape;177;p16"/>
          <p:cNvSpPr txBox="1">
            <a:spLocks noGrp="1"/>
          </p:cNvSpPr>
          <p:nvPr>
            <p:ph type="body" idx="1"/>
          </p:nvPr>
        </p:nvSpPr>
        <p:spPr>
          <a:xfrm>
            <a:off x="328575" y="1051370"/>
            <a:ext cx="8503725" cy="3927830"/>
          </a:xfrm>
          <a:prstGeom prst="rect">
            <a:avLst/>
          </a:prstGeom>
          <a:noFill/>
          <a:ln>
            <a:noFill/>
          </a:ln>
        </p:spPr>
        <p:txBody>
          <a:bodyPr spcFirstLastPara="1" wrap="square" lIns="91425" tIns="91425" rIns="91425" bIns="91425" anchor="t" anchorCtr="0">
            <a:noAutofit/>
          </a:bodyPr>
          <a:lstStyle/>
          <a:p>
            <a:pPr marL="123190" lvl="0" indent="0" algn="just">
              <a:lnSpc>
                <a:spcPct val="100000"/>
              </a:lnSpc>
              <a:buClr>
                <a:schemeClr val="dk1"/>
              </a:buClr>
              <a:buSzPct val="90000"/>
              <a:buNone/>
            </a:pPr>
            <a:r>
              <a:rPr lang="en-US" sz="1600" b="1" dirty="0">
                <a:solidFill>
                  <a:schemeClr val="dk1"/>
                </a:solidFill>
                <a:latin typeface="Times New Roman"/>
                <a:cs typeface="Times New Roman"/>
                <a:sym typeface="Times New Roman"/>
              </a:rPr>
              <a:t>Hardware Requirements</a:t>
            </a:r>
          </a:p>
          <a:p>
            <a:pPr lvl="0" indent="-334010" algn="just">
              <a:lnSpc>
                <a:spcPct val="100000"/>
              </a:lnSpc>
              <a:buClr>
                <a:schemeClr val="dk1"/>
              </a:buClr>
              <a:buSzPct val="90000"/>
              <a:buFont typeface="Times New Roman"/>
              <a:buChar char="●"/>
            </a:pPr>
            <a:endParaRPr lang="en-US" sz="1600" dirty="0">
              <a:solidFill>
                <a:schemeClr val="dk1"/>
              </a:solidFill>
              <a:latin typeface="Times New Roman"/>
              <a:cs typeface="Times New Roman"/>
              <a:sym typeface="Times New Roman"/>
            </a:endParaRPr>
          </a:p>
          <a:p>
            <a:pPr marL="914400" lvl="3" indent="-334010" algn="just">
              <a:lnSpc>
                <a:spcPct val="100000"/>
              </a:lnSpc>
              <a:buClr>
                <a:schemeClr val="dk1"/>
              </a:buClr>
              <a:buSzPct val="90000"/>
              <a:buFont typeface="Times New Roman"/>
              <a:buChar char="●"/>
            </a:pPr>
            <a:r>
              <a:rPr lang="en-IN" dirty="0">
                <a:solidFill>
                  <a:schemeClr val="dk1"/>
                </a:solidFill>
                <a:latin typeface="Times New Roman"/>
                <a:cs typeface="Times New Roman"/>
              </a:rPr>
              <a:t>Processor: Intel i5 series</a:t>
            </a:r>
          </a:p>
          <a:p>
            <a:pPr marL="914400" lvl="3" indent="-334010" algn="just">
              <a:lnSpc>
                <a:spcPct val="100000"/>
              </a:lnSpc>
              <a:buClr>
                <a:schemeClr val="dk1"/>
              </a:buClr>
              <a:buSzPct val="90000"/>
              <a:buFont typeface="Times New Roman"/>
              <a:buChar char="●"/>
            </a:pPr>
            <a:endParaRPr lang="en-IN" dirty="0">
              <a:solidFill>
                <a:schemeClr val="dk1"/>
              </a:solidFill>
              <a:latin typeface="Times New Roman"/>
              <a:cs typeface="Times New Roman"/>
            </a:endParaRPr>
          </a:p>
          <a:p>
            <a:pPr marL="914400" lvl="3" indent="-334010" algn="just">
              <a:lnSpc>
                <a:spcPct val="100000"/>
              </a:lnSpc>
              <a:buClr>
                <a:schemeClr val="dk1"/>
              </a:buClr>
              <a:buSzPct val="90000"/>
              <a:buFont typeface="Times New Roman"/>
              <a:buChar char="●"/>
            </a:pPr>
            <a:r>
              <a:rPr lang="en-IN" dirty="0">
                <a:solidFill>
                  <a:schemeClr val="dk1"/>
                </a:solidFill>
                <a:latin typeface="Times New Roman"/>
                <a:cs typeface="Times New Roman"/>
              </a:rPr>
              <a:t>RAM: 8 GB </a:t>
            </a:r>
          </a:p>
          <a:p>
            <a:pPr marL="914400" lvl="3" indent="-334010" algn="just">
              <a:lnSpc>
                <a:spcPct val="100000"/>
              </a:lnSpc>
              <a:buClr>
                <a:schemeClr val="dk1"/>
              </a:buClr>
              <a:buSzPct val="90000"/>
              <a:buFont typeface="Times New Roman"/>
              <a:buChar char="●"/>
            </a:pPr>
            <a:endParaRPr lang="en-IN" dirty="0">
              <a:solidFill>
                <a:schemeClr val="dk1"/>
              </a:solidFill>
              <a:latin typeface="Times New Roman"/>
              <a:cs typeface="Times New Roman"/>
            </a:endParaRPr>
          </a:p>
          <a:p>
            <a:pPr marL="914400" lvl="3" indent="-334010" algn="just">
              <a:lnSpc>
                <a:spcPct val="100000"/>
              </a:lnSpc>
              <a:buClr>
                <a:schemeClr val="dk1"/>
              </a:buClr>
              <a:buSzPct val="90000"/>
              <a:buFont typeface="Times New Roman"/>
              <a:buChar char="●"/>
            </a:pPr>
            <a:r>
              <a:rPr lang="en-IN" dirty="0">
                <a:solidFill>
                  <a:schemeClr val="dk1"/>
                </a:solidFill>
                <a:latin typeface="Times New Roman"/>
                <a:cs typeface="Times New Roman"/>
              </a:rPr>
              <a:t>GPU: 4 GB</a:t>
            </a:r>
          </a:p>
          <a:p>
            <a:pPr marL="123190" indent="0" algn="just">
              <a:lnSpc>
                <a:spcPct val="100000"/>
              </a:lnSpc>
              <a:buClr>
                <a:schemeClr val="dk1"/>
              </a:buClr>
              <a:buSzPct val="90000"/>
              <a:buFont typeface="Arial"/>
              <a:buNone/>
            </a:pPr>
            <a:endParaRPr lang="en-IN" sz="1600" dirty="0">
              <a:solidFill>
                <a:schemeClr val="dk1"/>
              </a:solidFill>
              <a:latin typeface="Times New Roman"/>
              <a:cs typeface="Times New Roman"/>
            </a:endParaRPr>
          </a:p>
          <a:p>
            <a:pPr marL="123190" indent="0" algn="just">
              <a:lnSpc>
                <a:spcPct val="100000"/>
              </a:lnSpc>
              <a:buClr>
                <a:schemeClr val="dk1"/>
              </a:buClr>
              <a:buSzPct val="90000"/>
              <a:buFont typeface="Arial"/>
              <a:buNone/>
            </a:pPr>
            <a:r>
              <a:rPr lang="en-US" sz="1600" b="1" dirty="0">
                <a:solidFill>
                  <a:schemeClr val="dk1"/>
                </a:solidFill>
                <a:latin typeface="Times New Roman"/>
                <a:cs typeface="Times New Roman"/>
                <a:sym typeface="Times New Roman"/>
              </a:rPr>
              <a:t>Software Requirements</a:t>
            </a:r>
          </a:p>
          <a:p>
            <a:pPr marL="123190" indent="0" algn="just">
              <a:lnSpc>
                <a:spcPct val="100000"/>
              </a:lnSpc>
              <a:buClr>
                <a:schemeClr val="dk1"/>
              </a:buClr>
              <a:buSzPct val="90000"/>
              <a:buFont typeface="Arial"/>
              <a:buNone/>
            </a:pPr>
            <a:endParaRPr lang="en-IN" sz="1600" dirty="0">
              <a:solidFill>
                <a:schemeClr val="dk1"/>
              </a:solidFill>
              <a:latin typeface="Times New Roman"/>
              <a:cs typeface="Times New Roman"/>
              <a:sym typeface="Times New Roman"/>
            </a:endParaRPr>
          </a:p>
          <a:p>
            <a:pPr lvl="1" indent="-334010" algn="just">
              <a:lnSpc>
                <a:spcPct val="100000"/>
              </a:lnSpc>
              <a:buClr>
                <a:schemeClr val="dk1"/>
              </a:buClr>
              <a:buSzPct val="90000"/>
              <a:buFont typeface="Times New Roman"/>
              <a:buChar char="●"/>
            </a:pPr>
            <a:r>
              <a:rPr lang="en-IN" dirty="0">
                <a:solidFill>
                  <a:schemeClr val="dk1"/>
                </a:solidFill>
                <a:latin typeface="Times New Roman"/>
                <a:cs typeface="Times New Roman"/>
              </a:rPr>
              <a:t>Operating System: Windows 10, MacOS </a:t>
            </a:r>
          </a:p>
          <a:p>
            <a:pPr lvl="1" indent="-334010" algn="just">
              <a:lnSpc>
                <a:spcPct val="100000"/>
              </a:lnSpc>
              <a:buClr>
                <a:schemeClr val="dk1"/>
              </a:buClr>
              <a:buSzPct val="90000"/>
              <a:buFont typeface="Times New Roman"/>
              <a:buChar char="●"/>
            </a:pPr>
            <a:endParaRPr lang="en-IN" dirty="0">
              <a:solidFill>
                <a:schemeClr val="dk1"/>
              </a:solidFill>
              <a:latin typeface="Times New Roman"/>
              <a:cs typeface="Times New Roman"/>
            </a:endParaRPr>
          </a:p>
          <a:p>
            <a:pPr lvl="1" indent="-334010" algn="just">
              <a:lnSpc>
                <a:spcPct val="100000"/>
              </a:lnSpc>
              <a:buClr>
                <a:schemeClr val="dk1"/>
              </a:buClr>
              <a:buSzPct val="90000"/>
              <a:buFont typeface="Times New Roman"/>
              <a:buChar char="●"/>
            </a:pPr>
            <a:r>
              <a:rPr lang="en-IN" dirty="0">
                <a:solidFill>
                  <a:schemeClr val="dk1"/>
                </a:solidFill>
                <a:latin typeface="Times New Roman"/>
                <a:cs typeface="Times New Roman"/>
              </a:rPr>
              <a:t>Coding Language: Python, JavaScript </a:t>
            </a:r>
          </a:p>
          <a:p>
            <a:pPr lvl="1" indent="-334010" algn="just">
              <a:lnSpc>
                <a:spcPct val="100000"/>
              </a:lnSpc>
              <a:buClr>
                <a:schemeClr val="dk1"/>
              </a:buClr>
              <a:buSzPct val="90000"/>
              <a:buFont typeface="Times New Roman"/>
              <a:buChar char="●"/>
            </a:pPr>
            <a:endParaRPr lang="en-IN" dirty="0">
              <a:solidFill>
                <a:schemeClr val="dk1"/>
              </a:solidFill>
              <a:latin typeface="Times New Roman"/>
              <a:cs typeface="Times New Roman"/>
            </a:endParaRPr>
          </a:p>
          <a:p>
            <a:pPr lvl="1" indent="-334010" algn="just">
              <a:lnSpc>
                <a:spcPct val="100000"/>
              </a:lnSpc>
              <a:buClr>
                <a:schemeClr val="dk1"/>
              </a:buClr>
              <a:buSzPct val="90000"/>
              <a:buFont typeface="Times New Roman"/>
              <a:buChar char="●"/>
            </a:pPr>
            <a:r>
              <a:rPr lang="en-IN" dirty="0">
                <a:solidFill>
                  <a:schemeClr val="dk1"/>
                </a:solidFill>
                <a:latin typeface="Times New Roman"/>
                <a:cs typeface="Times New Roman"/>
              </a:rPr>
              <a:t>Packages: </a:t>
            </a:r>
            <a:r>
              <a:rPr lang="en-IN" dirty="0" err="1">
                <a:solidFill>
                  <a:schemeClr val="dk1"/>
                </a:solidFill>
                <a:latin typeface="Times New Roman"/>
                <a:cs typeface="Times New Roman"/>
              </a:rPr>
              <a:t>Keras</a:t>
            </a:r>
            <a:r>
              <a:rPr lang="en-IN" dirty="0">
                <a:solidFill>
                  <a:schemeClr val="dk1"/>
                </a:solidFill>
                <a:latin typeface="Times New Roman"/>
                <a:cs typeface="Times New Roman"/>
              </a:rPr>
              <a:t>, Torch, Matplotlib, TensorFlow, Random, Pandas, Scikit-learn, NumPy </a:t>
            </a:r>
          </a:p>
          <a:p>
            <a:pPr lvl="1" indent="-334010" algn="just">
              <a:lnSpc>
                <a:spcPct val="100000"/>
              </a:lnSpc>
              <a:buClr>
                <a:schemeClr val="dk1"/>
              </a:buClr>
              <a:buSzPct val="90000"/>
              <a:buFont typeface="Times New Roman"/>
              <a:buChar char="●"/>
            </a:pPr>
            <a:endParaRPr lang="en-IN" dirty="0">
              <a:solidFill>
                <a:schemeClr val="dk1"/>
              </a:solidFill>
              <a:latin typeface="Times New Roman"/>
              <a:cs typeface="Times New Roman"/>
            </a:endParaRPr>
          </a:p>
          <a:p>
            <a:pPr lvl="1" indent="-334010" algn="just">
              <a:lnSpc>
                <a:spcPct val="100000"/>
              </a:lnSpc>
              <a:buClr>
                <a:schemeClr val="dk1"/>
              </a:buClr>
              <a:buSzPct val="90000"/>
              <a:buFont typeface="Times New Roman"/>
              <a:buChar char="●"/>
            </a:pPr>
            <a:r>
              <a:rPr lang="en-IN" dirty="0">
                <a:solidFill>
                  <a:schemeClr val="dk1"/>
                </a:solidFill>
                <a:latin typeface="Times New Roman"/>
                <a:cs typeface="Times New Roman"/>
              </a:rPr>
              <a:t>IDE: Google </a:t>
            </a:r>
            <a:r>
              <a:rPr lang="en-IN" dirty="0" err="1">
                <a:solidFill>
                  <a:schemeClr val="dk1"/>
                </a:solidFill>
                <a:latin typeface="Times New Roman"/>
                <a:cs typeface="Times New Roman"/>
              </a:rPr>
              <a:t>Colaboratory</a:t>
            </a:r>
            <a:r>
              <a:rPr lang="en-IN" dirty="0">
                <a:solidFill>
                  <a:schemeClr val="dk1"/>
                </a:solidFill>
                <a:latin typeface="Times New Roman"/>
                <a:cs typeface="Times New Roman"/>
              </a:rPr>
              <a:t>, Visual Studio Code </a:t>
            </a:r>
          </a:p>
          <a:p>
            <a:pPr marL="914400" lvl="3" indent="-334010" algn="just">
              <a:lnSpc>
                <a:spcPct val="100000"/>
              </a:lnSpc>
              <a:buClr>
                <a:schemeClr val="dk1"/>
              </a:buClr>
              <a:buSzPct val="90000"/>
              <a:buFont typeface="Times New Roman"/>
              <a:buChar char="●"/>
            </a:pPr>
            <a:endParaRPr lang="en-US" sz="1600" dirty="0">
              <a:solidFill>
                <a:schemeClr val="dk1"/>
              </a:solidFill>
              <a:latin typeface="Times New Roman"/>
              <a:cs typeface="Times New Roman"/>
              <a:sym typeface="Times New Roman"/>
            </a:endParaRPr>
          </a:p>
        </p:txBody>
      </p:sp>
      <p:sp>
        <p:nvSpPr>
          <p:cNvPr id="178" name="Google Shape;178;p16"/>
          <p:cNvSpPr/>
          <p:nvPr/>
        </p:nvSpPr>
        <p:spPr>
          <a:xfrm>
            <a:off x="328575" y="1011000"/>
            <a:ext cx="8503800"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6"/>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156339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6"/>
          <p:cNvSpPr txBox="1">
            <a:spLocks noGrp="1"/>
          </p:cNvSpPr>
          <p:nvPr>
            <p:ph type="title"/>
          </p:nvPr>
        </p:nvSpPr>
        <p:spPr>
          <a:xfrm>
            <a:off x="311700" y="445025"/>
            <a:ext cx="8520601"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dirty="0">
                <a:solidFill>
                  <a:srgbClr val="FF0000"/>
                </a:solidFill>
                <a:latin typeface="Times New Roman" panose="02020603050405020304"/>
                <a:ea typeface="Times New Roman" panose="02020603050405020304"/>
                <a:cs typeface="Times New Roman" panose="02020603050405020304"/>
                <a:sym typeface="Times New Roman" panose="02020603050405020304"/>
              </a:rPr>
              <a:t>Timeline chart: -</a:t>
            </a:r>
          </a:p>
        </p:txBody>
      </p:sp>
      <p:sp>
        <p:nvSpPr>
          <p:cNvPr id="250" name="Google Shape;250;p36"/>
          <p:cNvSpPr/>
          <p:nvPr/>
        </p:nvSpPr>
        <p:spPr>
          <a:xfrm>
            <a:off x="328574" y="1011000"/>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6"/>
          <p:cNvSpPr/>
          <p:nvPr/>
        </p:nvSpPr>
        <p:spPr>
          <a:xfrm>
            <a:off x="503501" y="1162139"/>
            <a:ext cx="236100" cy="2193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6"/>
          <p:cNvSpPr txBox="1"/>
          <p:nvPr/>
        </p:nvSpPr>
        <p:spPr>
          <a:xfrm>
            <a:off x="725300" y="1071750"/>
            <a:ext cx="18468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latin typeface="Times New Roman" panose="02020603050405020304"/>
                <a:ea typeface="Times New Roman" panose="02020603050405020304"/>
                <a:cs typeface="Times New Roman" panose="02020603050405020304"/>
                <a:sym typeface="Times New Roman" panose="02020603050405020304"/>
              </a:rPr>
              <a:t>Works Done</a:t>
            </a:r>
            <a:endParaRPr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253" name="Google Shape;253;p36"/>
          <p:cNvSpPr/>
          <p:nvPr/>
        </p:nvSpPr>
        <p:spPr>
          <a:xfrm>
            <a:off x="7036336" y="1170889"/>
            <a:ext cx="236100" cy="219300"/>
          </a:xfrm>
          <a:prstGeom prst="rect">
            <a:avLst/>
          </a:prstGeom>
          <a:solidFill>
            <a:srgbClr val="E84A4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6"/>
          <p:cNvSpPr txBox="1"/>
          <p:nvPr/>
        </p:nvSpPr>
        <p:spPr>
          <a:xfrm>
            <a:off x="7267876" y="1071750"/>
            <a:ext cx="15645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Works to be done</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256" name="Google Shape;256;p36"/>
          <p:cNvSpPr txBox="1"/>
          <p:nvPr/>
        </p:nvSpPr>
        <p:spPr>
          <a:xfrm>
            <a:off x="3703126" y="1080500"/>
            <a:ext cx="18468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Works Assigned</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258" name="Google Shape;258;p36"/>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Rectangle 4">
            <a:extLst>
              <a:ext uri="{FF2B5EF4-FFF2-40B4-BE49-F238E27FC236}">
                <a16:creationId xmlns:a16="http://schemas.microsoft.com/office/drawing/2014/main" id="{FF586B71-CFA8-1DE8-8304-B6C5C1FC61A8}"/>
              </a:ext>
            </a:extLst>
          </p:cNvPr>
          <p:cNvSpPr>
            <a:spLocks noChangeArrowheads="1"/>
          </p:cNvSpPr>
          <p:nvPr/>
        </p:nvSpPr>
        <p:spPr bwMode="auto">
          <a:xfrm>
            <a:off x="1474511" y="1140513"/>
            <a:ext cx="13744253" cy="38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5" name="Picture 4">
            <a:extLst>
              <a:ext uri="{FF2B5EF4-FFF2-40B4-BE49-F238E27FC236}">
                <a16:creationId xmlns:a16="http://schemas.microsoft.com/office/drawing/2014/main" id="{A281A519-BB65-FD0F-3338-0AE3FA8A5310}"/>
              </a:ext>
            </a:extLst>
          </p:cNvPr>
          <p:cNvPicPr>
            <a:picLocks noChangeAspect="1"/>
          </p:cNvPicPr>
          <p:nvPr/>
        </p:nvPicPr>
        <p:blipFill rotWithShape="1">
          <a:blip r:embed="rId3"/>
          <a:srcRect l="24852" t="43530" r="71872" b="52404"/>
          <a:stretch/>
        </p:blipFill>
        <p:spPr>
          <a:xfrm>
            <a:off x="3421525" y="1170889"/>
            <a:ext cx="236100" cy="236141"/>
          </a:xfrm>
          <a:prstGeom prst="rect">
            <a:avLst/>
          </a:prstGeom>
        </p:spPr>
      </p:pic>
      <p:pic>
        <p:nvPicPr>
          <p:cNvPr id="6" name="Picture 5">
            <a:extLst>
              <a:ext uri="{FF2B5EF4-FFF2-40B4-BE49-F238E27FC236}">
                <a16:creationId xmlns:a16="http://schemas.microsoft.com/office/drawing/2014/main" id="{EEE6B0F0-2C10-867E-F639-7EAD81824D35}"/>
              </a:ext>
            </a:extLst>
          </p:cNvPr>
          <p:cNvPicPr>
            <a:picLocks noChangeAspect="1"/>
          </p:cNvPicPr>
          <p:nvPr/>
        </p:nvPicPr>
        <p:blipFill rotWithShape="1">
          <a:blip r:embed="rId4"/>
          <a:srcRect l="18833" t="26858" r="10500" b="9959"/>
          <a:stretch/>
        </p:blipFill>
        <p:spPr>
          <a:xfrm>
            <a:off x="1234440" y="1480579"/>
            <a:ext cx="6675120" cy="3357142"/>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7"/>
          <p:cNvSpPr txBox="1">
            <a:spLocks noGrp="1"/>
          </p:cNvSpPr>
          <p:nvPr>
            <p:ph type="title"/>
          </p:nvPr>
        </p:nvSpPr>
        <p:spPr>
          <a:xfrm>
            <a:off x="311700" y="445025"/>
            <a:ext cx="8520601"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solidFill>
                  <a:srgbClr val="FF0000"/>
                </a:solidFill>
                <a:latin typeface="Times New Roman"/>
                <a:ea typeface="Times New Roman"/>
                <a:cs typeface="Times New Roman"/>
                <a:sym typeface="Times New Roman"/>
              </a:rPr>
              <a:t>References: -</a:t>
            </a:r>
            <a:endParaRPr dirty="0"/>
          </a:p>
        </p:txBody>
      </p:sp>
      <p:sp>
        <p:nvSpPr>
          <p:cNvPr id="264" name="Google Shape;264;p37"/>
          <p:cNvSpPr txBox="1">
            <a:spLocks noGrp="1"/>
          </p:cNvSpPr>
          <p:nvPr>
            <p:ph type="body" idx="1"/>
          </p:nvPr>
        </p:nvSpPr>
        <p:spPr>
          <a:xfrm>
            <a:off x="311700" y="1152475"/>
            <a:ext cx="8520601" cy="3416400"/>
          </a:xfrm>
          <a:prstGeom prst="rect">
            <a:avLst/>
          </a:prstGeom>
        </p:spPr>
        <p:txBody>
          <a:bodyPr spcFirstLastPara="1" wrap="square" lIns="91425" tIns="91425" rIns="91425" bIns="91425" anchor="t" anchorCtr="0">
            <a:noAutofit/>
          </a:bodyPr>
          <a:lstStyle/>
          <a:p>
            <a:pPr indent="-323850" algn="just">
              <a:lnSpc>
                <a:spcPct val="150000"/>
              </a:lnSpc>
              <a:buClr>
                <a:srgbClr val="222222"/>
              </a:buClr>
              <a:buSzPts val="1500"/>
              <a:buFont typeface="Times New Roman"/>
              <a:buChar char="●"/>
            </a:pPr>
            <a:r>
              <a:rPr lang="en-IN" sz="1300" dirty="0">
                <a:solidFill>
                  <a:schemeClr val="tx1"/>
                </a:solidFill>
                <a:highlight>
                  <a:schemeClr val="lt1"/>
                </a:highlight>
                <a:latin typeface="Times New Roman" panose="02020603050405020304" pitchFamily="18" charset="0"/>
                <a:cs typeface="Times New Roman" panose="02020603050405020304" pitchFamily="18" charset="0"/>
              </a:rPr>
              <a:t>Shi, Yi, </a:t>
            </a:r>
            <a:r>
              <a:rPr lang="en-IN" sz="1300" dirty="0" err="1">
                <a:solidFill>
                  <a:schemeClr val="tx1"/>
                </a:solidFill>
                <a:highlight>
                  <a:schemeClr val="lt1"/>
                </a:highlight>
                <a:latin typeface="Times New Roman" panose="02020603050405020304" pitchFamily="18" charset="0"/>
                <a:cs typeface="Times New Roman" panose="02020603050405020304" pitchFamily="18" charset="0"/>
              </a:rPr>
              <a:t>Yalin</a:t>
            </a:r>
            <a:r>
              <a:rPr lang="en-IN" sz="1300" dirty="0">
                <a:solidFill>
                  <a:schemeClr val="tx1"/>
                </a:solidFill>
                <a:highlight>
                  <a:schemeClr val="lt1"/>
                </a:highlight>
                <a:latin typeface="Times New Roman" panose="02020603050405020304" pitchFamily="18" charset="0"/>
                <a:cs typeface="Times New Roman" panose="02020603050405020304" pitchFamily="18" charset="0"/>
              </a:rPr>
              <a:t> E. </a:t>
            </a:r>
            <a:r>
              <a:rPr lang="en-IN" sz="1300" dirty="0" err="1">
                <a:solidFill>
                  <a:schemeClr val="tx1"/>
                </a:solidFill>
                <a:highlight>
                  <a:schemeClr val="lt1"/>
                </a:highlight>
                <a:latin typeface="Times New Roman" panose="02020603050405020304" pitchFamily="18" charset="0"/>
                <a:cs typeface="Times New Roman" panose="02020603050405020304" pitchFamily="18" charset="0"/>
              </a:rPr>
              <a:t>Sagduyu</a:t>
            </a:r>
            <a:r>
              <a:rPr lang="en-IN" sz="1300" dirty="0">
                <a:solidFill>
                  <a:schemeClr val="tx1"/>
                </a:solidFill>
                <a:highlight>
                  <a:schemeClr val="lt1"/>
                </a:highlight>
                <a:latin typeface="Times New Roman" panose="02020603050405020304" pitchFamily="18" charset="0"/>
                <a:cs typeface="Times New Roman" panose="02020603050405020304" pitchFamily="18" charset="0"/>
              </a:rPr>
              <a:t>, and </a:t>
            </a:r>
            <a:r>
              <a:rPr lang="en-IN" sz="1300" dirty="0" err="1">
                <a:solidFill>
                  <a:schemeClr val="tx1"/>
                </a:solidFill>
                <a:highlight>
                  <a:schemeClr val="lt1"/>
                </a:highlight>
                <a:latin typeface="Times New Roman" panose="02020603050405020304" pitchFamily="18" charset="0"/>
                <a:cs typeface="Times New Roman" panose="02020603050405020304" pitchFamily="18" charset="0"/>
              </a:rPr>
              <a:t>Tugba</a:t>
            </a:r>
            <a:r>
              <a:rPr lang="en-IN" sz="1300" dirty="0">
                <a:solidFill>
                  <a:schemeClr val="tx1"/>
                </a:solidFill>
                <a:highlight>
                  <a:schemeClr val="lt1"/>
                </a:highlight>
                <a:latin typeface="Times New Roman" panose="02020603050405020304" pitchFamily="18" charset="0"/>
                <a:cs typeface="Times New Roman" panose="02020603050405020304" pitchFamily="18" charset="0"/>
              </a:rPr>
              <a:t> </a:t>
            </a:r>
            <a:r>
              <a:rPr lang="en-IN" sz="1300" dirty="0" err="1">
                <a:solidFill>
                  <a:schemeClr val="tx1"/>
                </a:solidFill>
                <a:highlight>
                  <a:schemeClr val="lt1"/>
                </a:highlight>
                <a:latin typeface="Times New Roman" panose="02020603050405020304" pitchFamily="18" charset="0"/>
                <a:cs typeface="Times New Roman" panose="02020603050405020304" pitchFamily="18" charset="0"/>
              </a:rPr>
              <a:t>Erpek</a:t>
            </a:r>
            <a:r>
              <a:rPr lang="en-IN" sz="1300" dirty="0">
                <a:solidFill>
                  <a:schemeClr val="tx1"/>
                </a:solidFill>
                <a:highlight>
                  <a:schemeClr val="lt1"/>
                </a:highlight>
                <a:latin typeface="Times New Roman" panose="02020603050405020304" pitchFamily="18" charset="0"/>
                <a:cs typeface="Times New Roman" panose="02020603050405020304" pitchFamily="18" charset="0"/>
              </a:rPr>
              <a:t>. "Reinforcement learning for dynamic resource optimization in 5G radio access network slicing." 2020 IEEE 25th international workshop on computer aided </a:t>
            </a:r>
            <a:r>
              <a:rPr lang="en-IN" sz="1300" dirty="0" err="1">
                <a:solidFill>
                  <a:schemeClr val="tx1"/>
                </a:solidFill>
                <a:highlight>
                  <a:schemeClr val="lt1"/>
                </a:highlight>
                <a:latin typeface="Times New Roman" panose="02020603050405020304" pitchFamily="18" charset="0"/>
                <a:cs typeface="Times New Roman" panose="02020603050405020304" pitchFamily="18" charset="0"/>
              </a:rPr>
              <a:t>modeling</a:t>
            </a:r>
            <a:r>
              <a:rPr lang="en-IN" sz="1300" dirty="0">
                <a:solidFill>
                  <a:schemeClr val="tx1"/>
                </a:solidFill>
                <a:highlight>
                  <a:schemeClr val="lt1"/>
                </a:highlight>
                <a:latin typeface="Times New Roman" panose="02020603050405020304" pitchFamily="18" charset="0"/>
                <a:cs typeface="Times New Roman" panose="02020603050405020304" pitchFamily="18" charset="0"/>
              </a:rPr>
              <a:t> and design of communication links and networks (CAMAD). IEEE, 2020.</a:t>
            </a:r>
          </a:p>
          <a:p>
            <a:pPr indent="-323850" algn="just">
              <a:lnSpc>
                <a:spcPct val="150000"/>
              </a:lnSpc>
              <a:buClr>
                <a:srgbClr val="222222"/>
              </a:buClr>
              <a:buSzPts val="1500"/>
              <a:buFont typeface="Times New Roman"/>
              <a:buChar char="●"/>
            </a:pPr>
            <a:r>
              <a:rPr lang="en-GB" sz="1300" dirty="0">
                <a:solidFill>
                  <a:schemeClr val="tx1"/>
                </a:solidFill>
                <a:highlight>
                  <a:schemeClr val="lt1"/>
                </a:highlight>
                <a:latin typeface="Times New Roman"/>
                <a:ea typeface="Times New Roman"/>
                <a:cs typeface="Times New Roman"/>
                <a:sym typeface="Times New Roman"/>
              </a:rPr>
              <a:t>Jayaraman, Ramkumar, et al. "Effective resource allocation technique to improve QoS in 5G wireless network." Electronics 12.2 (2023): 451.</a:t>
            </a:r>
          </a:p>
          <a:p>
            <a:pPr indent="-323850" algn="just">
              <a:lnSpc>
                <a:spcPct val="150000"/>
              </a:lnSpc>
              <a:buClr>
                <a:srgbClr val="222222"/>
              </a:buClr>
              <a:buSzPts val="1500"/>
              <a:buFont typeface="Times New Roman"/>
              <a:buChar char="●"/>
            </a:pPr>
            <a:r>
              <a:rPr lang="en-US" sz="1300" dirty="0">
                <a:solidFill>
                  <a:schemeClr val="tx1"/>
                </a:solidFill>
                <a:highlight>
                  <a:schemeClr val="lt1"/>
                </a:highlight>
                <a:latin typeface="Times New Roman" panose="02020603050405020304" pitchFamily="18" charset="0"/>
                <a:cs typeface="Times New Roman" panose="02020603050405020304" pitchFamily="18" charset="0"/>
              </a:rPr>
              <a:t>Chien, Wei-Che, et al. "Resource management in 5g mobile networks: Survey and challenges." Journal of Information Processing Systems 16.4 (2020): 896-914.</a:t>
            </a:r>
          </a:p>
          <a:p>
            <a:pPr indent="-323850" algn="just">
              <a:lnSpc>
                <a:spcPct val="150000"/>
              </a:lnSpc>
              <a:buClr>
                <a:srgbClr val="222222"/>
              </a:buClr>
              <a:buSzPts val="1500"/>
              <a:buFont typeface="Times New Roman"/>
              <a:buChar char="●"/>
            </a:pPr>
            <a:r>
              <a:rPr lang="en-IN" sz="1300" dirty="0">
                <a:solidFill>
                  <a:schemeClr val="tx1"/>
                </a:solidFill>
                <a:highlight>
                  <a:schemeClr val="lt1"/>
                </a:highlight>
                <a:latin typeface="Times New Roman" panose="02020603050405020304" pitchFamily="18" charset="0"/>
                <a:cs typeface="Times New Roman" panose="02020603050405020304" pitchFamily="18" charset="0"/>
              </a:rPr>
              <a:t>Agarwal, Bharat, et al. "A comprehensive survey on radio resource management in 5G </a:t>
            </a:r>
            <a:r>
              <a:rPr lang="en-IN" sz="1300" dirty="0" err="1">
                <a:solidFill>
                  <a:schemeClr val="tx1"/>
                </a:solidFill>
                <a:highlight>
                  <a:schemeClr val="lt1"/>
                </a:highlight>
                <a:latin typeface="Times New Roman" panose="02020603050405020304" pitchFamily="18" charset="0"/>
                <a:cs typeface="Times New Roman" panose="02020603050405020304" pitchFamily="18" charset="0"/>
              </a:rPr>
              <a:t>HetNets</a:t>
            </a:r>
            <a:r>
              <a:rPr lang="en-IN" sz="1300" dirty="0">
                <a:solidFill>
                  <a:schemeClr val="tx1"/>
                </a:solidFill>
                <a:highlight>
                  <a:schemeClr val="lt1"/>
                </a:highlight>
                <a:latin typeface="Times New Roman" panose="02020603050405020304" pitchFamily="18" charset="0"/>
                <a:cs typeface="Times New Roman" panose="02020603050405020304" pitchFamily="18" charset="0"/>
              </a:rPr>
              <a:t>: Current solutions, future trends and open issues." IEEE Communications Surveys &amp; Tutorials 24.4 (2022): 2495-2534.</a:t>
            </a:r>
          </a:p>
          <a:p>
            <a:pPr indent="-323850" algn="just">
              <a:lnSpc>
                <a:spcPct val="150000"/>
              </a:lnSpc>
              <a:buClr>
                <a:srgbClr val="222222"/>
              </a:buClr>
              <a:buSzPts val="1500"/>
              <a:buFont typeface="Times New Roman"/>
              <a:buChar char="●"/>
            </a:pPr>
            <a:r>
              <a:rPr lang="en-US" sz="1300" dirty="0">
                <a:solidFill>
                  <a:schemeClr val="tx1"/>
                </a:solidFill>
                <a:highlight>
                  <a:schemeClr val="lt1"/>
                </a:highlight>
                <a:latin typeface="Times New Roman" panose="02020603050405020304" pitchFamily="18" charset="0"/>
                <a:cs typeface="Times New Roman" panose="02020603050405020304" pitchFamily="18" charset="0"/>
              </a:rPr>
              <a:t>Abidi, </a:t>
            </a:r>
            <a:r>
              <a:rPr lang="en-US" sz="1300" dirty="0" err="1">
                <a:solidFill>
                  <a:schemeClr val="tx1"/>
                </a:solidFill>
                <a:highlight>
                  <a:schemeClr val="lt1"/>
                </a:highlight>
                <a:latin typeface="Times New Roman" panose="02020603050405020304" pitchFamily="18" charset="0"/>
                <a:cs typeface="Times New Roman" panose="02020603050405020304" pitchFamily="18" charset="0"/>
              </a:rPr>
              <a:t>Mustufa</a:t>
            </a:r>
            <a:r>
              <a:rPr lang="en-US" sz="1300" dirty="0">
                <a:solidFill>
                  <a:schemeClr val="tx1"/>
                </a:solidFill>
                <a:highlight>
                  <a:schemeClr val="lt1"/>
                </a:highlight>
                <a:latin typeface="Times New Roman" panose="02020603050405020304" pitchFamily="18" charset="0"/>
                <a:cs typeface="Times New Roman" panose="02020603050405020304" pitchFamily="18" charset="0"/>
              </a:rPr>
              <a:t> Haider, et al. Optimal 5G network slicing using machine learning and deep learning concepts. Computer Standards &amp; Interfaces 76 (2021): 103518.</a:t>
            </a:r>
          </a:p>
          <a:p>
            <a:pPr marL="133350" indent="0" algn="just">
              <a:lnSpc>
                <a:spcPct val="150000"/>
              </a:lnSpc>
              <a:buClr>
                <a:srgbClr val="222222"/>
              </a:buClr>
              <a:buSzPts val="1500"/>
              <a:buNone/>
            </a:pPr>
            <a:endParaRPr lang="en-US" sz="1300" dirty="0">
              <a:solidFill>
                <a:schemeClr val="tx1"/>
              </a:solidFill>
              <a:highlight>
                <a:schemeClr val="lt1"/>
              </a:highlight>
              <a:latin typeface="Times New Roman" panose="02020603050405020304" pitchFamily="18" charset="0"/>
              <a:cs typeface="Times New Roman" panose="02020603050405020304" pitchFamily="18" charset="0"/>
            </a:endParaRPr>
          </a:p>
        </p:txBody>
      </p:sp>
      <p:sp>
        <p:nvSpPr>
          <p:cNvPr id="265" name="Google Shape;265;p37"/>
          <p:cNvSpPr/>
          <p:nvPr/>
        </p:nvSpPr>
        <p:spPr>
          <a:xfrm>
            <a:off x="328574" y="1011000"/>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7"/>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5" name="Title 4">
            <a:extLst>
              <a:ext uri="{FF2B5EF4-FFF2-40B4-BE49-F238E27FC236}">
                <a16:creationId xmlns:a16="http://schemas.microsoft.com/office/drawing/2014/main" id="{173CEE7A-49BA-4F7C-CA21-0BA9CDB961C3}"/>
              </a:ext>
            </a:extLst>
          </p:cNvPr>
          <p:cNvSpPr>
            <a:spLocks noGrp="1"/>
          </p:cNvSpPr>
          <p:nvPr>
            <p:ph type="title"/>
          </p:nvPr>
        </p:nvSpPr>
        <p:spPr/>
        <p:txBody>
          <a:bodyPr>
            <a:normAutofit fontScale="90000"/>
          </a:bodyPr>
          <a:lstStyle/>
          <a:p>
            <a:r>
              <a:rPr lang="en" dirty="0">
                <a:solidFill>
                  <a:srgbClr val="FF0000"/>
                </a:solidFill>
                <a:latin typeface="Times New Roman"/>
                <a:ea typeface="Times New Roman"/>
                <a:cs typeface="Times New Roman"/>
                <a:sym typeface="Times New Roman"/>
              </a:rPr>
              <a:t>References: -</a:t>
            </a:r>
            <a:endParaRPr lang="en-IN" dirty="0"/>
          </a:p>
        </p:txBody>
      </p:sp>
      <p:sp>
        <p:nvSpPr>
          <p:cNvPr id="7" name="Text Placeholder 6">
            <a:extLst>
              <a:ext uri="{FF2B5EF4-FFF2-40B4-BE49-F238E27FC236}">
                <a16:creationId xmlns:a16="http://schemas.microsoft.com/office/drawing/2014/main" id="{85C7554B-8FE3-0F8A-35CC-0333ACA88A36}"/>
              </a:ext>
            </a:extLst>
          </p:cNvPr>
          <p:cNvSpPr>
            <a:spLocks noGrp="1"/>
          </p:cNvSpPr>
          <p:nvPr>
            <p:ph type="body" idx="1"/>
          </p:nvPr>
        </p:nvSpPr>
        <p:spPr/>
        <p:txBody>
          <a:bodyPr>
            <a:normAutofit fontScale="62500" lnSpcReduction="20000"/>
          </a:bodyPr>
          <a:lstStyle/>
          <a:p>
            <a:pPr indent="-323850" algn="just">
              <a:lnSpc>
                <a:spcPct val="170000"/>
              </a:lnSpc>
              <a:buClr>
                <a:srgbClr val="222222"/>
              </a:buClr>
              <a:buSzPts val="1500"/>
              <a:buFont typeface="Times New Roman"/>
              <a:buChar char="●"/>
            </a:pPr>
            <a:r>
              <a:rPr lang="el-GR" sz="2100" dirty="0">
                <a:solidFill>
                  <a:schemeClr val="tx1"/>
                </a:solidFill>
                <a:highlight>
                  <a:schemeClr val="lt1"/>
                </a:highlight>
                <a:latin typeface="Times New Roman" panose="02020603050405020304" pitchFamily="18" charset="0"/>
                <a:cs typeface="Times New Roman" panose="02020603050405020304" pitchFamily="18" charset="0"/>
              </a:rPr>
              <a:t>ΜΠΑΡΤΣΙΩΚΑΣ, Ιωάννης.</a:t>
            </a:r>
            <a:r>
              <a:rPr lang="en-US" sz="2100" dirty="0">
                <a:solidFill>
                  <a:schemeClr val="tx1"/>
                </a:solidFill>
                <a:highlight>
                  <a:schemeClr val="lt1"/>
                </a:highlight>
                <a:latin typeface="Times New Roman" panose="02020603050405020304" pitchFamily="18" charset="0"/>
                <a:cs typeface="Times New Roman" panose="02020603050405020304" pitchFamily="18" charset="0"/>
              </a:rPr>
              <a:t> ML-Based Radio Resource Management in 5G and Beyond Networks: A Survey (2023).</a:t>
            </a:r>
          </a:p>
          <a:p>
            <a:pPr indent="-323850" algn="just">
              <a:lnSpc>
                <a:spcPct val="170000"/>
              </a:lnSpc>
              <a:buClr>
                <a:srgbClr val="222222"/>
              </a:buClr>
              <a:buSzPts val="1500"/>
              <a:buFont typeface="Times New Roman"/>
              <a:buChar char="●"/>
            </a:pPr>
            <a:r>
              <a:rPr lang="en-US" sz="2100" dirty="0">
                <a:solidFill>
                  <a:schemeClr val="tx1"/>
                </a:solidFill>
                <a:highlight>
                  <a:schemeClr val="lt1"/>
                </a:highlight>
                <a:latin typeface="Times New Roman" panose="02020603050405020304" pitchFamily="18" charset="0"/>
                <a:cs typeface="Times New Roman" panose="02020603050405020304" pitchFamily="18" charset="0"/>
              </a:rPr>
              <a:t>Kim, Yohan, </a:t>
            </a:r>
            <a:r>
              <a:rPr lang="en-US" sz="2100" dirty="0" err="1">
                <a:solidFill>
                  <a:schemeClr val="tx1"/>
                </a:solidFill>
                <a:highlight>
                  <a:schemeClr val="lt1"/>
                </a:highlight>
                <a:latin typeface="Times New Roman" panose="02020603050405020304" pitchFamily="18" charset="0"/>
                <a:cs typeface="Times New Roman" panose="02020603050405020304" pitchFamily="18" charset="0"/>
              </a:rPr>
              <a:t>Sunyong</a:t>
            </a:r>
            <a:r>
              <a:rPr lang="en-US" sz="2100" dirty="0">
                <a:solidFill>
                  <a:schemeClr val="tx1"/>
                </a:solidFill>
                <a:highlight>
                  <a:schemeClr val="lt1"/>
                </a:highlight>
                <a:latin typeface="Times New Roman" panose="02020603050405020304" pitchFamily="18" charset="0"/>
                <a:cs typeface="Times New Roman" panose="02020603050405020304" pitchFamily="18" charset="0"/>
              </a:rPr>
              <a:t> Kim, and Hyuk </a:t>
            </a:r>
            <a:r>
              <a:rPr lang="en-US" sz="2100" dirty="0" err="1">
                <a:solidFill>
                  <a:schemeClr val="tx1"/>
                </a:solidFill>
                <a:highlight>
                  <a:schemeClr val="lt1"/>
                </a:highlight>
                <a:latin typeface="Times New Roman" panose="02020603050405020304" pitchFamily="18" charset="0"/>
                <a:cs typeface="Times New Roman" panose="02020603050405020304" pitchFamily="18" charset="0"/>
              </a:rPr>
              <a:t>Lim.“Reinforcement</a:t>
            </a:r>
            <a:r>
              <a:rPr lang="en-US" sz="2100" dirty="0">
                <a:solidFill>
                  <a:schemeClr val="tx1"/>
                </a:solidFill>
                <a:highlight>
                  <a:schemeClr val="lt1"/>
                </a:highlight>
                <a:latin typeface="Times New Roman" panose="02020603050405020304" pitchFamily="18" charset="0"/>
                <a:cs typeface="Times New Roman" panose="02020603050405020304" pitchFamily="18" charset="0"/>
              </a:rPr>
              <a:t> learning based resource management for network slicing”.</a:t>
            </a:r>
            <a:br>
              <a:rPr lang="en-US" sz="2100" dirty="0">
                <a:solidFill>
                  <a:schemeClr val="tx1"/>
                </a:solidFill>
                <a:highlight>
                  <a:schemeClr val="lt1"/>
                </a:highlight>
                <a:latin typeface="Times New Roman" panose="02020603050405020304" pitchFamily="18" charset="0"/>
                <a:cs typeface="Times New Roman" panose="02020603050405020304" pitchFamily="18" charset="0"/>
              </a:rPr>
            </a:br>
            <a:r>
              <a:rPr lang="en-US" sz="2100" dirty="0">
                <a:solidFill>
                  <a:schemeClr val="tx1"/>
                </a:solidFill>
                <a:highlight>
                  <a:schemeClr val="lt1"/>
                </a:highlight>
                <a:latin typeface="Times New Roman" panose="02020603050405020304" pitchFamily="18" charset="0"/>
                <a:cs typeface="Times New Roman" panose="02020603050405020304" pitchFamily="18" charset="0"/>
              </a:rPr>
              <a:t>Applied Sciences 9.11(</a:t>
            </a:r>
            <a:r>
              <a:rPr lang="en-IN" sz="2100" dirty="0">
                <a:solidFill>
                  <a:schemeClr val="tx1"/>
                </a:solidFill>
                <a:highlight>
                  <a:schemeClr val="lt1"/>
                </a:highlight>
                <a:latin typeface="Times New Roman" panose="02020603050405020304" pitchFamily="18" charset="0"/>
                <a:cs typeface="Times New Roman" panose="02020603050405020304" pitchFamily="18" charset="0"/>
              </a:rPr>
              <a:t>2019)</a:t>
            </a:r>
            <a:r>
              <a:rPr lang="en-US" sz="2100" dirty="0">
                <a:solidFill>
                  <a:schemeClr val="tx1"/>
                </a:solidFill>
                <a:highlight>
                  <a:schemeClr val="lt1"/>
                </a:highlight>
                <a:latin typeface="Times New Roman" panose="02020603050405020304" pitchFamily="18" charset="0"/>
                <a:cs typeface="Times New Roman" panose="02020603050405020304" pitchFamily="18" charset="0"/>
              </a:rPr>
              <a:t>.</a:t>
            </a:r>
          </a:p>
          <a:p>
            <a:pPr indent="-323850" algn="just">
              <a:lnSpc>
                <a:spcPct val="170000"/>
              </a:lnSpc>
              <a:buClr>
                <a:srgbClr val="222222"/>
              </a:buClr>
              <a:buSzPts val="1500"/>
              <a:buFont typeface="Times New Roman"/>
              <a:buChar char="●"/>
            </a:pPr>
            <a:r>
              <a:rPr lang="it-IT" sz="2100" dirty="0">
                <a:solidFill>
                  <a:schemeClr val="tx1"/>
                </a:solidFill>
                <a:highlight>
                  <a:schemeClr val="lt1"/>
                </a:highlight>
                <a:latin typeface="Times New Roman" panose="02020603050405020304" pitchFamily="18" charset="0"/>
                <a:cs typeface="Times New Roman" panose="02020603050405020304" pitchFamily="18" charset="0"/>
                <a:sym typeface="Times New Roman"/>
              </a:rPr>
              <a:t>Guo, Hongzhi, et al. </a:t>
            </a:r>
            <a:r>
              <a:rPr lang="en-US" sz="2100" dirty="0">
                <a:solidFill>
                  <a:schemeClr val="tx1"/>
                </a:solidFill>
                <a:highlight>
                  <a:schemeClr val="lt1"/>
                </a:highlight>
                <a:latin typeface="Times New Roman" panose="02020603050405020304" pitchFamily="18" charset="0"/>
                <a:cs typeface="Times New Roman" panose="02020603050405020304" pitchFamily="18" charset="0"/>
              </a:rPr>
              <a:t>Multi-UAV cooperative task offloading and resource allocation in 5G advanced and beyond. IEEE Transactions on Wireless Communications 23.1(2023).</a:t>
            </a:r>
            <a:endParaRPr lang="it-IT" sz="2100" dirty="0">
              <a:solidFill>
                <a:schemeClr val="tx1"/>
              </a:solidFill>
              <a:highlight>
                <a:schemeClr val="lt1"/>
              </a:highlight>
              <a:latin typeface="Times New Roman" panose="02020603050405020304" pitchFamily="18" charset="0"/>
              <a:cs typeface="Times New Roman" panose="02020603050405020304" pitchFamily="18" charset="0"/>
              <a:sym typeface="Times New Roman"/>
            </a:endParaRPr>
          </a:p>
          <a:p>
            <a:pPr indent="-323850" algn="just">
              <a:lnSpc>
                <a:spcPct val="170000"/>
              </a:lnSpc>
              <a:buClr>
                <a:srgbClr val="222222"/>
              </a:buClr>
              <a:buSzPts val="1500"/>
              <a:buFont typeface="Times New Roman"/>
              <a:buChar char="●"/>
            </a:pPr>
            <a:r>
              <a:rPr lang="en-US" sz="2100" dirty="0">
                <a:solidFill>
                  <a:schemeClr val="tx1"/>
                </a:solidFill>
                <a:highlight>
                  <a:schemeClr val="lt1"/>
                </a:highlight>
                <a:latin typeface="Times New Roman" panose="02020603050405020304" pitchFamily="18" charset="0"/>
                <a:cs typeface="Times New Roman" panose="02020603050405020304" pitchFamily="18" charset="0"/>
              </a:rPr>
              <a:t>Saad, </a:t>
            </a:r>
            <a:r>
              <a:rPr lang="en-US" sz="2100" dirty="0" err="1">
                <a:solidFill>
                  <a:schemeClr val="tx1"/>
                </a:solidFill>
                <a:highlight>
                  <a:schemeClr val="lt1"/>
                </a:highlight>
                <a:latin typeface="Times New Roman" panose="02020603050405020304" pitchFamily="18" charset="0"/>
                <a:cs typeface="Times New Roman" panose="02020603050405020304" pitchFamily="18" charset="0"/>
              </a:rPr>
              <a:t>Wasan</a:t>
            </a:r>
            <a:r>
              <a:rPr lang="en-US" sz="2100" dirty="0">
                <a:solidFill>
                  <a:schemeClr val="tx1"/>
                </a:solidFill>
                <a:highlight>
                  <a:schemeClr val="lt1"/>
                </a:highlight>
                <a:latin typeface="Times New Roman" panose="02020603050405020304" pitchFamily="18" charset="0"/>
                <a:cs typeface="Times New Roman" panose="02020603050405020304" pitchFamily="18" charset="0"/>
              </a:rPr>
              <a:t> </a:t>
            </a:r>
            <a:r>
              <a:rPr lang="en-US" sz="2100" dirty="0" err="1">
                <a:solidFill>
                  <a:schemeClr val="tx1"/>
                </a:solidFill>
                <a:highlight>
                  <a:schemeClr val="lt1"/>
                </a:highlight>
                <a:latin typeface="Times New Roman" panose="02020603050405020304" pitchFamily="18" charset="0"/>
                <a:cs typeface="Times New Roman" panose="02020603050405020304" pitchFamily="18" charset="0"/>
              </a:rPr>
              <a:t>Kadhim</a:t>
            </a:r>
            <a:r>
              <a:rPr lang="en-US" sz="2100" dirty="0">
                <a:solidFill>
                  <a:schemeClr val="tx1"/>
                </a:solidFill>
                <a:highlight>
                  <a:schemeClr val="lt1"/>
                </a:highlight>
                <a:latin typeface="Times New Roman" panose="02020603050405020304" pitchFamily="18" charset="0"/>
                <a:cs typeface="Times New Roman" panose="02020603050405020304" pitchFamily="18" charset="0"/>
              </a:rPr>
              <a:t>, et al</a:t>
            </a:r>
            <a:r>
              <a:rPr lang="en-US" sz="2100" dirty="0">
                <a:solidFill>
                  <a:schemeClr val="tx1"/>
                </a:solidFill>
                <a:highlight>
                  <a:schemeClr val="lt1"/>
                </a:highlight>
                <a:latin typeface="Times New Roman" panose="02020603050405020304" pitchFamily="18" charset="0"/>
                <a:cs typeface="Times New Roman" panose="02020603050405020304" pitchFamily="18" charset="0"/>
                <a:sym typeface="Times New Roman"/>
              </a:rPr>
              <a:t>.</a:t>
            </a:r>
            <a:r>
              <a:rPr lang="en-US" sz="2100" dirty="0">
                <a:solidFill>
                  <a:schemeClr val="tx1"/>
                </a:solidFill>
                <a:highlight>
                  <a:schemeClr val="lt1"/>
                </a:highlight>
                <a:latin typeface="Times New Roman" panose="02020603050405020304" pitchFamily="18" charset="0"/>
                <a:cs typeface="Times New Roman" panose="02020603050405020304" pitchFamily="18" charset="0"/>
              </a:rPr>
              <a:t> “Handover and load balancing self-optimization models in 5G mobile networks”.</a:t>
            </a:r>
            <a:br>
              <a:rPr lang="en-US" sz="2100" dirty="0">
                <a:solidFill>
                  <a:schemeClr val="tx1"/>
                </a:solidFill>
                <a:highlight>
                  <a:schemeClr val="lt1"/>
                </a:highlight>
                <a:latin typeface="Times New Roman" panose="02020603050405020304" pitchFamily="18" charset="0"/>
                <a:cs typeface="Times New Roman" panose="02020603050405020304" pitchFamily="18" charset="0"/>
              </a:rPr>
            </a:br>
            <a:r>
              <a:rPr lang="en-US" sz="2100" dirty="0" err="1">
                <a:solidFill>
                  <a:schemeClr val="tx1"/>
                </a:solidFill>
                <a:highlight>
                  <a:schemeClr val="lt1"/>
                </a:highlight>
                <a:latin typeface="Times New Roman" panose="02020603050405020304" pitchFamily="18" charset="0"/>
                <a:cs typeface="Times New Roman" panose="02020603050405020304" pitchFamily="18" charset="0"/>
              </a:rPr>
              <a:t>EngineeringScience</a:t>
            </a:r>
            <a:r>
              <a:rPr lang="en-US" sz="2100" dirty="0">
                <a:solidFill>
                  <a:schemeClr val="tx1"/>
                </a:solidFill>
                <a:highlight>
                  <a:schemeClr val="lt1"/>
                </a:highlight>
                <a:latin typeface="Times New Roman" panose="02020603050405020304" pitchFamily="18" charset="0"/>
                <a:cs typeface="Times New Roman" panose="02020603050405020304" pitchFamily="18" charset="0"/>
              </a:rPr>
              <a:t> and Technology, an International Journal.(2023)</a:t>
            </a:r>
          </a:p>
          <a:p>
            <a:pPr indent="-323850" algn="just">
              <a:lnSpc>
                <a:spcPct val="170000"/>
              </a:lnSpc>
              <a:buClr>
                <a:srgbClr val="222222"/>
              </a:buClr>
              <a:buSzPts val="1500"/>
              <a:buFont typeface="Times New Roman"/>
              <a:buChar char="●"/>
            </a:pPr>
            <a:r>
              <a:rPr lang="en-US" sz="2100" dirty="0" err="1">
                <a:solidFill>
                  <a:schemeClr val="tx1"/>
                </a:solidFill>
                <a:highlight>
                  <a:schemeClr val="lt1"/>
                </a:highlight>
                <a:latin typeface="Times New Roman" panose="02020603050405020304" pitchFamily="18" charset="0"/>
                <a:cs typeface="Times New Roman" panose="02020603050405020304" pitchFamily="18" charset="0"/>
              </a:rPr>
              <a:t>Logeshwaran</a:t>
            </a:r>
            <a:r>
              <a:rPr lang="en-US" sz="2100" dirty="0">
                <a:solidFill>
                  <a:schemeClr val="tx1"/>
                </a:solidFill>
                <a:highlight>
                  <a:schemeClr val="lt1"/>
                </a:highlight>
                <a:latin typeface="Times New Roman" panose="02020603050405020304" pitchFamily="18" charset="0"/>
                <a:cs typeface="Times New Roman" panose="02020603050405020304" pitchFamily="18" charset="0"/>
              </a:rPr>
              <a:t>, </a:t>
            </a:r>
            <a:r>
              <a:rPr lang="en-US" sz="2100" dirty="0" err="1">
                <a:solidFill>
                  <a:schemeClr val="tx1"/>
                </a:solidFill>
                <a:highlight>
                  <a:schemeClr val="lt1"/>
                </a:highlight>
                <a:latin typeface="Times New Roman" panose="02020603050405020304" pitchFamily="18" charset="0"/>
                <a:cs typeface="Times New Roman" panose="02020603050405020304" pitchFamily="18" charset="0"/>
              </a:rPr>
              <a:t>Jaganathan</a:t>
            </a:r>
            <a:r>
              <a:rPr lang="en-US" sz="2100" dirty="0">
                <a:solidFill>
                  <a:schemeClr val="tx1"/>
                </a:solidFill>
                <a:highlight>
                  <a:schemeClr val="lt1"/>
                </a:highlight>
                <a:latin typeface="Times New Roman" panose="02020603050405020304" pitchFamily="18" charset="0"/>
                <a:cs typeface="Times New Roman" panose="02020603050405020304" pitchFamily="18" charset="0"/>
              </a:rPr>
              <a:t>, et al. “Smart load-based resource optimization model to enhance the performance of device-to-device communication in 5G-WPAN”. Electronics 12.8 (2023)</a:t>
            </a:r>
            <a:endParaRPr lang="en-US" sz="2100" dirty="0">
              <a:solidFill>
                <a:schemeClr val="tx1"/>
              </a:solidFill>
              <a:highlight>
                <a:schemeClr val="lt1"/>
              </a:highlight>
              <a:latin typeface="Times New Roman" panose="02020603050405020304" pitchFamily="18" charset="0"/>
              <a:cs typeface="Times New Roman" panose="02020603050405020304" pitchFamily="18" charset="0"/>
              <a:sym typeface="Times New Roman"/>
            </a:endParaRPr>
          </a:p>
          <a:p>
            <a:pPr indent="-323850" algn="just">
              <a:lnSpc>
                <a:spcPct val="170000"/>
              </a:lnSpc>
              <a:buClr>
                <a:srgbClr val="222222"/>
              </a:buClr>
              <a:buSzPts val="1500"/>
              <a:buFont typeface="Times New Roman"/>
              <a:buChar char="●"/>
            </a:pPr>
            <a:endParaRPr lang="en-US" sz="1900" dirty="0">
              <a:solidFill>
                <a:schemeClr val="tx1"/>
              </a:solidFill>
              <a:highlight>
                <a:schemeClr val="lt1"/>
              </a:highlight>
              <a:latin typeface="Times New Roman" panose="02020603050405020304" pitchFamily="18" charset="0"/>
              <a:cs typeface="Times New Roman" panose="02020603050405020304" pitchFamily="18" charset="0"/>
            </a:endParaRPr>
          </a:p>
          <a:p>
            <a:endParaRPr lang="en-IN" dirty="0"/>
          </a:p>
        </p:txBody>
      </p:sp>
      <p:sp>
        <p:nvSpPr>
          <p:cNvPr id="4" name="Google Shape;266;p37">
            <a:extLst>
              <a:ext uri="{FF2B5EF4-FFF2-40B4-BE49-F238E27FC236}">
                <a16:creationId xmlns:a16="http://schemas.microsoft.com/office/drawing/2014/main" id="{123B66C1-335D-661B-E960-B18B31FB5AC9}"/>
              </a:ext>
            </a:extLst>
          </p:cNvPr>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65;p37">
            <a:extLst>
              <a:ext uri="{FF2B5EF4-FFF2-40B4-BE49-F238E27FC236}">
                <a16:creationId xmlns:a16="http://schemas.microsoft.com/office/drawing/2014/main" id="{BCB79F84-291F-4041-CA7B-F213EE15D304}"/>
              </a:ext>
            </a:extLst>
          </p:cNvPr>
          <p:cNvSpPr/>
          <p:nvPr/>
        </p:nvSpPr>
        <p:spPr>
          <a:xfrm>
            <a:off x="328574" y="1011000"/>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9879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74" y="130460"/>
            <a:ext cx="8520601" cy="572700"/>
          </a:xfrm>
          <a:prstGeom prst="rect">
            <a:avLst/>
          </a:prstGeom>
        </p:spPr>
        <p:txBody>
          <a:bodyPr spcFirstLastPara="1" wrap="square" lIns="91425" tIns="91425" rIns="91425" bIns="91425" anchor="t" anchorCtr="0">
            <a:normAutofit fontScale="90000"/>
          </a:bodyPr>
          <a:lstStyle/>
          <a:p>
            <a:pPr lvl="0">
              <a:buSzPct val="39285"/>
            </a:pPr>
            <a:r>
              <a:rPr lang="en" dirty="0">
                <a:solidFill>
                  <a:srgbClr val="FF0000"/>
                </a:solidFill>
                <a:latin typeface="Times New Roman"/>
                <a:ea typeface="Times New Roman"/>
                <a:cs typeface="Times New Roman"/>
                <a:sym typeface="Times New Roman"/>
              </a:rPr>
              <a:t>Objective of the Project: -</a:t>
            </a:r>
            <a:endParaRPr dirty="0"/>
          </a:p>
        </p:txBody>
      </p:sp>
      <p:sp>
        <p:nvSpPr>
          <p:cNvPr id="72" name="Google Shape;72;p15"/>
          <p:cNvSpPr/>
          <p:nvPr/>
        </p:nvSpPr>
        <p:spPr>
          <a:xfrm>
            <a:off x="328574" y="743217"/>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 Placeholder 4">
            <a:extLst>
              <a:ext uri="{FF2B5EF4-FFF2-40B4-BE49-F238E27FC236}">
                <a16:creationId xmlns:a16="http://schemas.microsoft.com/office/drawing/2014/main" id="{8A44E343-2916-E871-FB2F-7AC9B49CAA43}"/>
              </a:ext>
            </a:extLst>
          </p:cNvPr>
          <p:cNvSpPr>
            <a:spLocks noGrp="1" noChangeArrowheads="1"/>
          </p:cNvSpPr>
          <p:nvPr>
            <p:ph type="body" idx="1"/>
          </p:nvPr>
        </p:nvSpPr>
        <p:spPr bwMode="auto">
          <a:xfrm>
            <a:off x="537210" y="1146744"/>
            <a:ext cx="8069580" cy="2850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indent="-334010" algn="just" eaLnBrk="0" fontAlgn="base" hangingPunct="0">
              <a:lnSpc>
                <a:spcPct val="160000"/>
              </a:lnSpc>
              <a:buClr>
                <a:schemeClr val="dk1"/>
              </a:buClr>
              <a:buSzPct val="90000"/>
              <a:buFont typeface="Times New Roman"/>
              <a:buChar char="●"/>
            </a:pPr>
            <a:r>
              <a:rPr lang="en-US" altLang="en-US" sz="1400" b="1" dirty="0">
                <a:solidFill>
                  <a:schemeClr val="tx1"/>
                </a:solidFill>
                <a:latin typeface="Times New Roman"/>
                <a:cs typeface="Times New Roman"/>
              </a:rPr>
              <a:t>Algorithms Implementations: </a:t>
            </a:r>
            <a:r>
              <a:rPr lang="en-US" altLang="en-US" sz="1400" dirty="0">
                <a:solidFill>
                  <a:schemeClr val="tx1"/>
                </a:solidFill>
                <a:latin typeface="Times New Roman"/>
                <a:cs typeface="Times New Roman"/>
              </a:rPr>
              <a:t>Implement RL techniques (Q-Learning, DQN, DDPG) and integrate GNNs for bandwidth optimization.</a:t>
            </a:r>
          </a:p>
          <a:p>
            <a:pPr indent="-334010" algn="just" eaLnBrk="0" fontAlgn="base" hangingPunct="0">
              <a:lnSpc>
                <a:spcPct val="160000"/>
              </a:lnSpc>
              <a:buClr>
                <a:schemeClr val="dk1"/>
              </a:buClr>
              <a:buSzPct val="90000"/>
              <a:buFont typeface="Times New Roman"/>
              <a:buChar char="●"/>
            </a:pPr>
            <a:r>
              <a:rPr lang="en-US" altLang="en-US" sz="1400" b="1" dirty="0">
                <a:solidFill>
                  <a:schemeClr val="tx1"/>
                </a:solidFill>
                <a:latin typeface="Times New Roman"/>
                <a:cs typeface="Times New Roman"/>
              </a:rPr>
              <a:t>Define States &amp; Actions: </a:t>
            </a:r>
            <a:r>
              <a:rPr lang="en-US" altLang="en-US" sz="1400" dirty="0">
                <a:solidFill>
                  <a:schemeClr val="tx1"/>
                </a:solidFill>
                <a:latin typeface="Times New Roman"/>
                <a:cs typeface="Times New Roman"/>
              </a:rPr>
              <a:t>Establish parameters for network states and bandwidth adjustments.</a:t>
            </a:r>
          </a:p>
          <a:p>
            <a:pPr indent="-334010" algn="just" eaLnBrk="0" fontAlgn="base" hangingPunct="0">
              <a:lnSpc>
                <a:spcPct val="160000"/>
              </a:lnSpc>
              <a:buClr>
                <a:schemeClr val="dk1"/>
              </a:buClr>
              <a:buSzPct val="90000"/>
              <a:buFont typeface="Times New Roman"/>
              <a:buChar char="●"/>
            </a:pPr>
            <a:r>
              <a:rPr lang="en-US" altLang="en-US" sz="1400" b="1" dirty="0">
                <a:solidFill>
                  <a:schemeClr val="tx1"/>
                </a:solidFill>
                <a:latin typeface="Times New Roman"/>
                <a:cs typeface="Times New Roman"/>
              </a:rPr>
              <a:t>Measure Performance: </a:t>
            </a:r>
            <a:r>
              <a:rPr lang="en-US" altLang="en-US" sz="1400" dirty="0">
                <a:solidFill>
                  <a:schemeClr val="tx1"/>
                </a:solidFill>
                <a:latin typeface="Times New Roman"/>
                <a:cs typeface="Times New Roman"/>
              </a:rPr>
              <a:t>Evaluation of performance will be done using episodic reward, cumulative reward, average reward, and mean bandwidth difference, and metrics MAE, MSE, RMSE, MAPE, R-squared, F1 score.</a:t>
            </a:r>
          </a:p>
          <a:p>
            <a:pPr indent="-334010" algn="just" eaLnBrk="0" fontAlgn="base" hangingPunct="0">
              <a:lnSpc>
                <a:spcPct val="160000"/>
              </a:lnSpc>
              <a:buClr>
                <a:schemeClr val="dk1"/>
              </a:buClr>
              <a:buSzPct val="90000"/>
              <a:buFont typeface="Times New Roman"/>
              <a:buChar char="●"/>
            </a:pPr>
            <a:r>
              <a:rPr lang="en-US" altLang="en-US" sz="1400" b="1" dirty="0">
                <a:solidFill>
                  <a:schemeClr val="tx1"/>
                </a:solidFill>
                <a:latin typeface="Times New Roman"/>
                <a:cs typeface="Times New Roman"/>
              </a:rPr>
              <a:t>Integration: </a:t>
            </a:r>
            <a:r>
              <a:rPr lang="en-US" altLang="en-US" sz="1400" dirty="0">
                <a:solidFill>
                  <a:schemeClr val="tx1"/>
                </a:solidFill>
                <a:latin typeface="Times New Roman"/>
                <a:cs typeface="Times New Roman"/>
              </a:rPr>
              <a:t>GNN to provide state representation to RL techniques, combining these two modules into a unified system.</a:t>
            </a:r>
          </a:p>
        </p:txBody>
      </p:sp>
    </p:spTree>
    <p:extLst>
      <p:ext uri="{BB962C8B-B14F-4D97-AF65-F5344CB8AC3E}">
        <p14:creationId xmlns:p14="http://schemas.microsoft.com/office/powerpoint/2010/main" val="33933987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8"/>
          <p:cNvSpPr txBox="1">
            <a:spLocks noGrp="1"/>
          </p:cNvSpPr>
          <p:nvPr>
            <p:ph type="title"/>
          </p:nvPr>
        </p:nvSpPr>
        <p:spPr>
          <a:xfrm>
            <a:off x="3499399" y="2285401"/>
            <a:ext cx="8520601"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solidFill>
                  <a:srgbClr val="FF0000"/>
                </a:solidFill>
                <a:latin typeface="Times New Roman"/>
                <a:ea typeface="Times New Roman"/>
                <a:cs typeface="Times New Roman"/>
                <a:sym typeface="Times New Roman"/>
              </a:rPr>
              <a:t>THANK YOU!</a:t>
            </a:r>
            <a:endParaRPr dirty="0"/>
          </a:p>
        </p:txBody>
      </p:sp>
      <p:sp>
        <p:nvSpPr>
          <p:cNvPr id="274" name="Google Shape;274;p38"/>
          <p:cNvSpPr/>
          <p:nvPr/>
        </p:nvSpPr>
        <p:spPr>
          <a:xfrm>
            <a:off x="148800" y="15165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625E-9E5F-08FE-D4B0-69D648506A90}"/>
              </a:ext>
            </a:extLst>
          </p:cNvPr>
          <p:cNvSpPr>
            <a:spLocks noGrp="1"/>
          </p:cNvSpPr>
          <p:nvPr>
            <p:ph type="title"/>
          </p:nvPr>
        </p:nvSpPr>
        <p:spPr/>
        <p:txBody>
          <a:bodyPr>
            <a:normAutofit fontScale="90000"/>
          </a:bodyPr>
          <a:lstStyle/>
          <a:p>
            <a:endParaRPr lang="en-IN"/>
          </a:p>
        </p:txBody>
      </p:sp>
      <p:sp>
        <p:nvSpPr>
          <p:cNvPr id="10" name="Text Placeholder 9">
            <a:extLst>
              <a:ext uri="{FF2B5EF4-FFF2-40B4-BE49-F238E27FC236}">
                <a16:creationId xmlns:a16="http://schemas.microsoft.com/office/drawing/2014/main" id="{CBE57C14-FE54-5F2D-7CF5-4DFC60CAD783}"/>
              </a:ext>
            </a:extLst>
          </p:cNvPr>
          <p:cNvSpPr txBox="1">
            <a:spLocks noGrp="1"/>
          </p:cNvSpPr>
          <p:nvPr>
            <p:ph type="body" idx="1"/>
          </p:nvPr>
        </p:nvSpPr>
        <p:spPr>
          <a:xfrm>
            <a:off x="311150" y="1152525"/>
            <a:ext cx="8521700" cy="3416300"/>
          </a:xfrm>
          <a:prstGeom prst="rect">
            <a:avLst/>
          </a:prstGeom>
          <a:noFill/>
        </p:spPr>
        <p:txBody>
          <a:bodyPr wrap="square" numCol="2" rtlCol="0">
            <a:spAutoFit/>
          </a:bodyPr>
          <a:lstStyle/>
          <a:p>
            <a:pPr fontAlgn="base"/>
            <a:r>
              <a:rPr lang="en-IN" sz="12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IN" sz="1200" i="0" u="none" strike="noStrike" dirty="0">
              <a:solidFill>
                <a:srgbClr val="000000"/>
              </a:solidFill>
              <a:effectLst/>
              <a:latin typeface="Times New Roman" panose="02020603050405020304" pitchFamily="18" charset="0"/>
              <a:cs typeface="Times New Roman" panose="02020603050405020304" pitchFamily="18" charset="0"/>
            </a:endParaRPr>
          </a:p>
          <a:p>
            <a:pPr marL="171450" indent="-171450" rtl="0" fontAlgn="base">
              <a:spcBef>
                <a:spcPts val="0"/>
              </a:spcBef>
              <a:spcAft>
                <a:spcPts val="0"/>
              </a:spcAf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171450" indent="-171450" rtl="0" fontAlgn="base">
              <a:spcBef>
                <a:spcPts val="0"/>
              </a:spcBef>
              <a:spcAft>
                <a:spcPts val="0"/>
              </a:spcAft>
              <a:buFont typeface="Arial" panose="020B0604020202020204" pitchFamily="34" charset="0"/>
              <a:buChar char="•"/>
            </a:pPr>
            <a:r>
              <a:rPr lang="en-US" sz="1200" dirty="0" err="1">
                <a:latin typeface="Times New Roman" panose="02020603050405020304" pitchFamily="18" charset="0"/>
                <a:cs typeface="Times New Roman" panose="02020603050405020304" pitchFamily="18" charset="0"/>
              </a:rPr>
              <a:t>Video_Call</a:t>
            </a:r>
            <a:r>
              <a:rPr lang="en-US" sz="1200" dirty="0">
                <a:latin typeface="Times New Roman" panose="02020603050405020304" pitchFamily="18" charset="0"/>
                <a:cs typeface="Times New Roman" panose="02020603050405020304" pitchFamily="18" charset="0"/>
              </a:rPr>
              <a:t>                    = 10000 kbps                       </a:t>
            </a:r>
          </a:p>
          <a:p>
            <a:pPr marL="171450" indent="-171450" rtl="0" fontAlgn="base">
              <a:spcBef>
                <a:spcPts val="0"/>
              </a:spcBef>
              <a:spcAft>
                <a:spcPts val="0"/>
              </a:spcAft>
              <a:buFont typeface="Arial" panose="020B0604020202020204" pitchFamily="34" charset="0"/>
              <a:buChar char="•"/>
            </a:pPr>
            <a:r>
              <a:rPr lang="en-US" sz="1200" i="0" u="none" strike="noStrike" dirty="0" err="1">
                <a:solidFill>
                  <a:srgbClr val="000000"/>
                </a:solidFill>
                <a:effectLst/>
                <a:latin typeface="Times New Roman" panose="02020603050405020304" pitchFamily="18" charset="0"/>
                <a:cs typeface="Times New Roman" panose="02020603050405020304" pitchFamily="18" charset="0"/>
              </a:rPr>
              <a:t>Voice_Call</a:t>
            </a:r>
            <a:r>
              <a:rPr lang="en-US" sz="1200" i="0" u="none" strike="noStrike" dirty="0">
                <a:solidFill>
                  <a:srgbClr val="000000"/>
                </a:solidFill>
                <a:effectLst/>
                <a:latin typeface="Times New Roman" panose="02020603050405020304" pitchFamily="18" charset="0"/>
                <a:cs typeface="Times New Roman" panose="02020603050405020304" pitchFamily="18" charset="0"/>
              </a:rPr>
              <a:t>                    = 100 kbps </a:t>
            </a:r>
          </a:p>
          <a:p>
            <a:pPr marL="171450" indent="-171450" rtl="0" fontAlgn="base">
              <a:spcBef>
                <a:spcPts val="0"/>
              </a:spcBef>
              <a:spcAft>
                <a:spcPts val="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Streaming                      = 5000 kbps</a:t>
            </a:r>
          </a:p>
          <a:p>
            <a:pPr marL="171450" indent="-171450" rtl="0" fontAlgn="base">
              <a:spcBef>
                <a:spcPts val="0"/>
              </a:spcBef>
              <a:spcAft>
                <a:spcPts val="0"/>
              </a:spcAft>
              <a:buFont typeface="Arial" panose="020B0604020202020204" pitchFamily="34" charset="0"/>
              <a:buChar char="•"/>
            </a:pPr>
            <a:r>
              <a:rPr lang="en-US" sz="1200" i="0" u="none" strike="noStrike" dirty="0" err="1">
                <a:solidFill>
                  <a:srgbClr val="000000"/>
                </a:solidFill>
                <a:effectLst/>
                <a:latin typeface="Times New Roman" panose="02020603050405020304" pitchFamily="18" charset="0"/>
                <a:cs typeface="Times New Roman" panose="02020603050405020304" pitchFamily="18" charset="0"/>
              </a:rPr>
              <a:t>Emergency_Service</a:t>
            </a:r>
            <a:r>
              <a:rPr lang="en-US" sz="1200" i="0" u="none" strike="noStrike" dirty="0">
                <a:solidFill>
                  <a:srgbClr val="000000"/>
                </a:solidFill>
                <a:effectLst/>
                <a:latin typeface="Times New Roman" panose="02020603050405020304" pitchFamily="18" charset="0"/>
                <a:cs typeface="Times New Roman" panose="02020603050405020304" pitchFamily="18" charset="0"/>
              </a:rPr>
              <a:t>      = 1000 kbps</a:t>
            </a:r>
          </a:p>
          <a:p>
            <a:pPr marL="171450" indent="-171450" rtl="0" fontAlgn="base">
              <a:spcBef>
                <a:spcPts val="0"/>
              </a:spcBef>
              <a:spcAft>
                <a:spcPts val="0"/>
              </a:spcAft>
              <a:buFont typeface="Arial" panose="020B0604020202020204" pitchFamily="34" charset="0"/>
              <a:buChar char="•"/>
            </a:pPr>
            <a:r>
              <a:rPr lang="en-US" sz="1200" dirty="0" err="1">
                <a:latin typeface="Times New Roman" panose="02020603050405020304" pitchFamily="18" charset="0"/>
                <a:cs typeface="Times New Roman" panose="02020603050405020304" pitchFamily="18" charset="0"/>
              </a:rPr>
              <a:t>Online_Gaming</a:t>
            </a:r>
            <a:r>
              <a:rPr lang="en-US" sz="1200" dirty="0">
                <a:latin typeface="Times New Roman" panose="02020603050405020304" pitchFamily="18" charset="0"/>
                <a:cs typeface="Times New Roman" panose="02020603050405020304" pitchFamily="18" charset="0"/>
              </a:rPr>
              <a:t>             = 2000 kbps</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p>
            <a:pPr marL="171450" indent="-171450" fontAlgn="base">
              <a:buFont typeface="Arial" panose="020B0604020202020204" pitchFamily="34" charset="0"/>
              <a:buChar char="•"/>
            </a:pPr>
            <a:r>
              <a:rPr lang="en-US" sz="1200" dirty="0" err="1">
                <a:latin typeface="Times New Roman" panose="02020603050405020304" pitchFamily="18" charset="0"/>
                <a:cs typeface="Times New Roman" panose="02020603050405020304" pitchFamily="18" charset="0"/>
              </a:rPr>
              <a:t>Background_Download</a:t>
            </a:r>
            <a:r>
              <a:rPr lang="en-US" sz="1200" dirty="0">
                <a:latin typeface="Times New Roman" panose="02020603050405020304" pitchFamily="18" charset="0"/>
                <a:cs typeface="Times New Roman" panose="02020603050405020304" pitchFamily="18" charset="0"/>
              </a:rPr>
              <a:t> = 500 kbps</a:t>
            </a:r>
          </a:p>
          <a:p>
            <a:pPr fontAlgn="base"/>
            <a:endParaRPr lang="en-US" sz="1200" dirty="0">
              <a:latin typeface="Times New Roman" panose="02020603050405020304" pitchFamily="18" charset="0"/>
              <a:cs typeface="Times New Roman" panose="02020603050405020304" pitchFamily="18" charset="0"/>
            </a:endParaRPr>
          </a:p>
          <a:p>
            <a:pPr fontAlgn="base"/>
            <a:endParaRPr lang="en-US" sz="1200" dirty="0">
              <a:latin typeface="Times New Roman" panose="02020603050405020304" pitchFamily="18" charset="0"/>
              <a:cs typeface="Times New Roman" panose="02020603050405020304" pitchFamily="18" charset="0"/>
            </a:endParaRPr>
          </a:p>
          <a:p>
            <a:pPr fontAlgn="base"/>
            <a:endParaRPr lang="en-US" sz="1200" dirty="0">
              <a:latin typeface="Times New Roman" panose="02020603050405020304" pitchFamily="18" charset="0"/>
              <a:cs typeface="Times New Roman" panose="02020603050405020304" pitchFamily="18" charset="0"/>
            </a:endParaRPr>
          </a:p>
          <a:p>
            <a:pPr fontAlgn="base"/>
            <a:endParaRPr lang="en-IN" sz="1200" dirty="0">
              <a:latin typeface="Times New Roman" panose="02020603050405020304" pitchFamily="18" charset="0"/>
              <a:cs typeface="Times New Roman" panose="02020603050405020304" pitchFamily="18" charset="0"/>
            </a:endParaRPr>
          </a:p>
          <a:p>
            <a:pPr fontAlgn="base"/>
            <a:endParaRPr lang="en-IN" sz="1200" dirty="0">
              <a:latin typeface="Times New Roman" panose="02020603050405020304" pitchFamily="18" charset="0"/>
              <a:cs typeface="Times New Roman" panose="02020603050405020304" pitchFamily="18" charset="0"/>
            </a:endParaRPr>
          </a:p>
          <a:p>
            <a:pPr fontAlgn="base"/>
            <a:r>
              <a:rPr lang="en-IN" sz="1200" dirty="0">
                <a:latin typeface="Times New Roman" panose="02020603050405020304" pitchFamily="18" charset="0"/>
                <a:cs typeface="Times New Roman" panose="02020603050405020304" pitchFamily="18" charset="0"/>
              </a:rPr>
              <a:t>.</a:t>
            </a:r>
          </a:p>
          <a:p>
            <a:pPr marL="171450" indent="-171450" fontAlgn="base">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171450" indent="-171450" fontAlgn="base">
              <a:buFont typeface="Arial" panose="020B0604020202020204" pitchFamily="34" charset="0"/>
              <a:buChar char="•"/>
            </a:pPr>
            <a:r>
              <a:rPr lang="en-US" sz="1200" dirty="0" err="1">
                <a:latin typeface="Times New Roman" panose="02020603050405020304" pitchFamily="18" charset="0"/>
                <a:cs typeface="Times New Roman" panose="02020603050405020304" pitchFamily="18" charset="0"/>
              </a:rPr>
              <a:t>Iot_Temperature</a:t>
            </a:r>
            <a:r>
              <a:rPr lang="en-US" sz="1200" dirty="0">
                <a:latin typeface="Times New Roman" panose="02020603050405020304" pitchFamily="18" charset="0"/>
                <a:cs typeface="Times New Roman" panose="02020603050405020304" pitchFamily="18" charset="0"/>
              </a:rPr>
              <a:t>      = 10 kbps</a:t>
            </a:r>
          </a:p>
          <a:p>
            <a:pPr marL="171450" indent="-171450" fontAlgn="base">
              <a:buFont typeface="Arial" panose="020B0604020202020204" pitchFamily="34" charset="0"/>
              <a:buChar char="•"/>
            </a:pPr>
            <a:r>
              <a:rPr lang="en-US" sz="1200" dirty="0" err="1">
                <a:latin typeface="Times New Roman" panose="02020603050405020304" pitchFamily="18" charset="0"/>
                <a:cs typeface="Times New Roman" panose="02020603050405020304" pitchFamily="18" charset="0"/>
              </a:rPr>
              <a:t>Video_Streaming</a:t>
            </a:r>
            <a:r>
              <a:rPr lang="en-US" sz="1200" dirty="0">
                <a:latin typeface="Times New Roman" panose="02020603050405020304" pitchFamily="18" charset="0"/>
                <a:cs typeface="Times New Roman" panose="02020603050405020304" pitchFamily="18" charset="0"/>
              </a:rPr>
              <a:t>     = 3200 kbps</a:t>
            </a:r>
          </a:p>
          <a:p>
            <a:pPr marL="171450" indent="-171450" fontAlgn="base">
              <a:buFont typeface="Arial" panose="020B0604020202020204" pitchFamily="34" charset="0"/>
              <a:buChar char="•"/>
            </a:pPr>
            <a:r>
              <a:rPr lang="en-US" sz="1200" dirty="0" err="1">
                <a:latin typeface="Times New Roman" panose="02020603050405020304" pitchFamily="18" charset="0"/>
                <a:cs typeface="Times New Roman" panose="02020603050405020304" pitchFamily="18" charset="0"/>
              </a:rPr>
              <a:t>File_Download</a:t>
            </a:r>
            <a:r>
              <a:rPr lang="en-US" sz="1200" dirty="0">
                <a:latin typeface="Times New Roman" panose="02020603050405020304" pitchFamily="18" charset="0"/>
                <a:cs typeface="Times New Roman" panose="02020603050405020304" pitchFamily="18" charset="0"/>
              </a:rPr>
              <a:t>        = 2000 kbps</a:t>
            </a:r>
          </a:p>
          <a:p>
            <a:pPr marL="171450" indent="-171450" fontAlgn="base">
              <a:buFont typeface="Arial" panose="020B0604020202020204" pitchFamily="34" charset="0"/>
              <a:buChar char="•"/>
            </a:pPr>
            <a:r>
              <a:rPr lang="en-US" sz="1200" dirty="0" err="1">
                <a:latin typeface="Times New Roman" panose="02020603050405020304" pitchFamily="18" charset="0"/>
                <a:cs typeface="Times New Roman" panose="02020603050405020304" pitchFamily="18" charset="0"/>
              </a:rPr>
              <a:t>VoIP_Call</a:t>
            </a:r>
            <a:r>
              <a:rPr lang="en-US" sz="1200" dirty="0">
                <a:latin typeface="Times New Roman" panose="02020603050405020304" pitchFamily="18" charset="0"/>
                <a:cs typeface="Times New Roman" panose="02020603050405020304" pitchFamily="18" charset="0"/>
              </a:rPr>
              <a:t>                = 150 kbps</a:t>
            </a:r>
          </a:p>
          <a:p>
            <a:pPr marL="171450" indent="-171450" fontAlgn="base">
              <a:buFont typeface="Arial" panose="020B0604020202020204" pitchFamily="34" charset="0"/>
              <a:buChar char="•"/>
            </a:pPr>
            <a:r>
              <a:rPr lang="en-US" sz="1200" dirty="0" err="1">
                <a:latin typeface="Times New Roman" panose="02020603050405020304" pitchFamily="18" charset="0"/>
                <a:cs typeface="Times New Roman" panose="02020603050405020304" pitchFamily="18" charset="0"/>
              </a:rPr>
              <a:t>Web_Browsing</a:t>
            </a:r>
            <a:r>
              <a:rPr lang="en-US" sz="1200" dirty="0">
                <a:latin typeface="Times New Roman" panose="02020603050405020304" pitchFamily="18" charset="0"/>
                <a:cs typeface="Times New Roman" panose="02020603050405020304" pitchFamily="18" charset="0"/>
              </a:rPr>
              <a:t>        = 1000 kbps</a:t>
            </a:r>
          </a:p>
          <a:p>
            <a:pPr marL="171450" indent="-171450" fontAlgn="base">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a:p>
            <a:pPr rtl="0" fontAlgn="base">
              <a:spcBef>
                <a:spcPts val="0"/>
              </a:spcBef>
              <a:spcAft>
                <a:spcPts val="0"/>
              </a:spcAft>
            </a:pP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mj-lt"/>
              <a:buAutoNum type="arabicPeriod"/>
            </a:pP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8995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74" y="130460"/>
            <a:ext cx="8520601" cy="572700"/>
          </a:xfrm>
          <a:prstGeom prst="rect">
            <a:avLst/>
          </a:prstGeom>
        </p:spPr>
        <p:txBody>
          <a:bodyPr spcFirstLastPara="1" wrap="square" lIns="91425" tIns="91425" rIns="91425" bIns="91425" anchor="t" anchorCtr="0">
            <a:normAutofit fontScale="90000"/>
          </a:bodyPr>
          <a:lstStyle/>
          <a:p>
            <a:pPr lvl="0">
              <a:buSzPct val="39285"/>
            </a:pPr>
            <a:r>
              <a:rPr lang="en" dirty="0">
                <a:solidFill>
                  <a:srgbClr val="FF0000"/>
                </a:solidFill>
                <a:latin typeface="Times New Roman"/>
                <a:ea typeface="Times New Roman"/>
                <a:cs typeface="Times New Roman"/>
                <a:sym typeface="Times New Roman"/>
              </a:rPr>
              <a:t>Scope of the Project: -</a:t>
            </a:r>
            <a:endParaRPr dirty="0"/>
          </a:p>
        </p:txBody>
      </p:sp>
      <p:sp>
        <p:nvSpPr>
          <p:cNvPr id="72" name="Google Shape;72;p15"/>
          <p:cNvSpPr/>
          <p:nvPr/>
        </p:nvSpPr>
        <p:spPr>
          <a:xfrm>
            <a:off x="328574" y="743217"/>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 Placeholder 4">
            <a:extLst>
              <a:ext uri="{FF2B5EF4-FFF2-40B4-BE49-F238E27FC236}">
                <a16:creationId xmlns:a16="http://schemas.microsoft.com/office/drawing/2014/main" id="{8A44E343-2916-E871-FB2F-7AC9B49CAA43}"/>
              </a:ext>
            </a:extLst>
          </p:cNvPr>
          <p:cNvSpPr>
            <a:spLocks noGrp="1" noChangeArrowheads="1"/>
          </p:cNvSpPr>
          <p:nvPr>
            <p:ph type="body" idx="1"/>
          </p:nvPr>
        </p:nvSpPr>
        <p:spPr bwMode="auto">
          <a:xfrm>
            <a:off x="409379" y="1035468"/>
            <a:ext cx="8148409" cy="319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indent="-334010" algn="just" eaLnBrk="0" fontAlgn="base" hangingPunct="0">
              <a:lnSpc>
                <a:spcPct val="160000"/>
              </a:lnSpc>
              <a:buClr>
                <a:schemeClr val="dk1"/>
              </a:buClr>
              <a:buSzPct val="90000"/>
              <a:buFont typeface="Times New Roman"/>
              <a:buChar char="●"/>
            </a:pPr>
            <a:r>
              <a:rPr lang="en-US" altLang="en-US" sz="1400" b="1" dirty="0">
                <a:solidFill>
                  <a:schemeClr val="tx1"/>
                </a:solidFill>
                <a:latin typeface="Times New Roman"/>
                <a:cs typeface="Times New Roman"/>
              </a:rPr>
              <a:t>Optimize Bandwidth Allocation: </a:t>
            </a:r>
            <a:r>
              <a:rPr lang="en-US" altLang="en-US" sz="1400" dirty="0">
                <a:solidFill>
                  <a:schemeClr val="tx1"/>
                </a:solidFill>
                <a:latin typeface="Times New Roman"/>
                <a:cs typeface="Times New Roman"/>
              </a:rPr>
              <a:t>Use RL techniques to dynamically adjust bandwidth based on network conditions.</a:t>
            </a:r>
          </a:p>
          <a:p>
            <a:pPr indent="-334010" algn="just" eaLnBrk="0" fontAlgn="base" hangingPunct="0">
              <a:lnSpc>
                <a:spcPct val="160000"/>
              </a:lnSpc>
              <a:buClr>
                <a:schemeClr val="dk1"/>
              </a:buClr>
              <a:buSzPct val="90000"/>
              <a:buFont typeface="Times New Roman"/>
              <a:buChar char="●"/>
            </a:pPr>
            <a:r>
              <a:rPr lang="en-US" altLang="en-US" sz="1400" b="1" dirty="0">
                <a:solidFill>
                  <a:schemeClr val="tx1"/>
                </a:solidFill>
                <a:latin typeface="Times New Roman"/>
                <a:cs typeface="Times New Roman"/>
              </a:rPr>
              <a:t>Enhance Quality of Service (QoS): </a:t>
            </a:r>
            <a:r>
              <a:rPr lang="en-US" altLang="en-US" sz="1400" dirty="0">
                <a:solidFill>
                  <a:schemeClr val="tx1"/>
                </a:solidFill>
                <a:latin typeface="Times New Roman"/>
                <a:cs typeface="Times New Roman"/>
              </a:rPr>
              <a:t>Improve overall service quality by ensuring optimal resource allocation.</a:t>
            </a:r>
          </a:p>
          <a:p>
            <a:pPr indent="-334010" algn="just" eaLnBrk="0" fontAlgn="base" hangingPunct="0">
              <a:lnSpc>
                <a:spcPct val="160000"/>
              </a:lnSpc>
              <a:buClr>
                <a:schemeClr val="dk1"/>
              </a:buClr>
              <a:buSzPct val="90000"/>
              <a:buFont typeface="Times New Roman"/>
              <a:buChar char="●"/>
            </a:pPr>
            <a:r>
              <a:rPr lang="en-US" altLang="en-US" sz="1400" b="1" dirty="0">
                <a:solidFill>
                  <a:schemeClr val="tx1"/>
                </a:solidFill>
                <a:latin typeface="Times New Roman"/>
                <a:cs typeface="Times New Roman"/>
              </a:rPr>
              <a:t>Reduce Resource Wastage: </a:t>
            </a:r>
            <a:r>
              <a:rPr lang="en-US" altLang="en-US" sz="1400" dirty="0">
                <a:solidFill>
                  <a:schemeClr val="tx1"/>
                </a:solidFill>
                <a:latin typeface="Times New Roman"/>
                <a:cs typeface="Times New Roman"/>
              </a:rPr>
              <a:t>Ensure efficient utilization of network resources to minimize wastage.</a:t>
            </a:r>
          </a:p>
          <a:p>
            <a:pPr indent="-334010" algn="just" eaLnBrk="0" fontAlgn="base" hangingPunct="0">
              <a:lnSpc>
                <a:spcPct val="160000"/>
              </a:lnSpc>
              <a:buClr>
                <a:schemeClr val="dk1"/>
              </a:buClr>
              <a:buSzPct val="90000"/>
              <a:buFont typeface="Times New Roman"/>
              <a:buChar char="●"/>
            </a:pPr>
            <a:r>
              <a:rPr lang="en-US" altLang="en-US" sz="1400" b="1" dirty="0">
                <a:solidFill>
                  <a:schemeClr val="tx1"/>
                </a:solidFill>
                <a:latin typeface="Times New Roman"/>
                <a:cs typeface="Times New Roman"/>
              </a:rPr>
              <a:t>Adapt to User Demands: </a:t>
            </a:r>
            <a:r>
              <a:rPr lang="en-US" altLang="en-US" sz="1400" dirty="0">
                <a:solidFill>
                  <a:schemeClr val="tx1"/>
                </a:solidFill>
                <a:latin typeface="Times New Roman"/>
                <a:cs typeface="Times New Roman"/>
              </a:rPr>
              <a:t>Automatically adjust resource allocation based on varying user demands and application requirements.</a:t>
            </a:r>
          </a:p>
          <a:p>
            <a:pPr indent="-334010" algn="just" eaLnBrk="0" fontAlgn="base" hangingPunct="0">
              <a:lnSpc>
                <a:spcPct val="160000"/>
              </a:lnSpc>
              <a:buClr>
                <a:schemeClr val="dk1"/>
              </a:buClr>
              <a:buSzPct val="90000"/>
              <a:buFont typeface="Times New Roman"/>
              <a:buChar char="●"/>
            </a:pPr>
            <a:r>
              <a:rPr lang="en-US" altLang="en-US" sz="1400" b="1" dirty="0">
                <a:solidFill>
                  <a:schemeClr val="tx1"/>
                </a:solidFill>
                <a:latin typeface="Times New Roman"/>
                <a:cs typeface="Times New Roman"/>
              </a:rPr>
              <a:t>Improve Decision-Making: </a:t>
            </a:r>
            <a:r>
              <a:rPr lang="en-US" altLang="en-US" sz="1400" dirty="0">
                <a:solidFill>
                  <a:schemeClr val="tx1"/>
                </a:solidFill>
                <a:latin typeface="Times New Roman"/>
                <a:cs typeface="Times New Roman"/>
              </a:rPr>
              <a:t>GNN and RL techniques for more accuracy and timely decisions regarding resource allocation.</a:t>
            </a:r>
          </a:p>
        </p:txBody>
      </p:sp>
    </p:spTree>
    <p:extLst>
      <p:ext uri="{BB962C8B-B14F-4D97-AF65-F5344CB8AC3E}">
        <p14:creationId xmlns:p14="http://schemas.microsoft.com/office/powerpoint/2010/main" val="2729623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699" y="81520"/>
            <a:ext cx="8520601"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solidFill>
                  <a:srgbClr val="FF0000"/>
                </a:solidFill>
                <a:latin typeface="Times New Roman"/>
                <a:ea typeface="Times New Roman"/>
                <a:cs typeface="Times New Roman"/>
                <a:sym typeface="Times New Roman"/>
              </a:rPr>
              <a:t>Literature Survey: -</a:t>
            </a:r>
            <a:endParaRPr dirty="0"/>
          </a:p>
        </p:txBody>
      </p:sp>
      <p:sp>
        <p:nvSpPr>
          <p:cNvPr id="87" name="Google Shape;87;p17"/>
          <p:cNvSpPr/>
          <p:nvPr/>
        </p:nvSpPr>
        <p:spPr>
          <a:xfrm>
            <a:off x="313401" y="555824"/>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88" name="Google Shape;88;p17"/>
          <p:cNvGraphicFramePr/>
          <p:nvPr>
            <p:extLst>
              <p:ext uri="{D42A27DB-BD31-4B8C-83A1-F6EECF244321}">
                <p14:modId xmlns:p14="http://schemas.microsoft.com/office/powerpoint/2010/main" val="1661302769"/>
              </p:ext>
            </p:extLst>
          </p:nvPr>
        </p:nvGraphicFramePr>
        <p:xfrm>
          <a:off x="172662" y="564224"/>
          <a:ext cx="8829675" cy="4643090"/>
        </p:xfrm>
        <a:graphic>
          <a:graphicData uri="http://schemas.openxmlformats.org/drawingml/2006/table">
            <a:tbl>
              <a:tblPr>
                <a:noFill/>
                <a:tableStyleId>{0C03B8A5-80D4-4E8E-BED2-BA2E9D2D95E6}</a:tableStyleId>
              </a:tblPr>
              <a:tblGrid>
                <a:gridCol w="571500">
                  <a:extLst>
                    <a:ext uri="{9D8B030D-6E8A-4147-A177-3AD203B41FA5}">
                      <a16:colId xmlns:a16="http://schemas.microsoft.com/office/drawing/2014/main" val="20000"/>
                    </a:ext>
                  </a:extLst>
                </a:gridCol>
                <a:gridCol w="1390650">
                  <a:extLst>
                    <a:ext uri="{9D8B030D-6E8A-4147-A177-3AD203B41FA5}">
                      <a16:colId xmlns:a16="http://schemas.microsoft.com/office/drawing/2014/main" val="20001"/>
                    </a:ext>
                  </a:extLst>
                </a:gridCol>
                <a:gridCol w="1247775">
                  <a:extLst>
                    <a:ext uri="{9D8B030D-6E8A-4147-A177-3AD203B41FA5}">
                      <a16:colId xmlns:a16="http://schemas.microsoft.com/office/drawing/2014/main" val="20002"/>
                    </a:ext>
                  </a:extLst>
                </a:gridCol>
                <a:gridCol w="3537585">
                  <a:extLst>
                    <a:ext uri="{9D8B030D-6E8A-4147-A177-3AD203B41FA5}">
                      <a16:colId xmlns:a16="http://schemas.microsoft.com/office/drawing/2014/main" val="20003"/>
                    </a:ext>
                  </a:extLst>
                </a:gridCol>
                <a:gridCol w="2082165">
                  <a:extLst>
                    <a:ext uri="{9D8B030D-6E8A-4147-A177-3AD203B41FA5}">
                      <a16:colId xmlns:a16="http://schemas.microsoft.com/office/drawing/2014/main" val="20004"/>
                    </a:ext>
                  </a:extLst>
                </a:gridCol>
              </a:tblGrid>
              <a:tr h="794194">
                <a:tc>
                  <a:txBody>
                    <a:bodyPr/>
                    <a:lstStyle/>
                    <a:p>
                      <a:pPr marL="0" lvl="0" indent="0" algn="l" rtl="0">
                        <a:spcBef>
                          <a:spcPts val="0"/>
                        </a:spcBef>
                        <a:spcAft>
                          <a:spcPts val="0"/>
                        </a:spcAft>
                        <a:buClr>
                          <a:schemeClr val="dk1"/>
                        </a:buClr>
                        <a:buSzPts val="1100"/>
                        <a:buFont typeface="Arial"/>
                        <a:buNone/>
                      </a:pPr>
                      <a:r>
                        <a:rPr lang="en" sz="1400" dirty="0" err="1">
                          <a:solidFill>
                            <a:srgbClr val="FF0000"/>
                          </a:solidFill>
                          <a:latin typeface="Times New Roman"/>
                          <a:ea typeface="Times New Roman"/>
                          <a:cs typeface="Times New Roman"/>
                          <a:sym typeface="Times New Roman"/>
                        </a:rPr>
                        <a:t>S.No</a:t>
                      </a:r>
                      <a:endParaRPr sz="1100" dirty="0" err="1"/>
                    </a:p>
                  </a:txBody>
                  <a:tcPr marL="91426" marR="91426"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400" dirty="0">
                          <a:solidFill>
                            <a:srgbClr val="FF0000"/>
                          </a:solidFill>
                          <a:latin typeface="Times New Roman"/>
                          <a:ea typeface="Times New Roman"/>
                          <a:cs typeface="Times New Roman"/>
                          <a:sym typeface="Times New Roman"/>
                        </a:rPr>
                        <a:t>Title and Authors of the paper</a:t>
                      </a:r>
                      <a:endParaRPr sz="1400" dirty="0">
                        <a:solidFill>
                          <a:srgbClr val="FF0000"/>
                        </a:solidFill>
                        <a:latin typeface="Times New Roman"/>
                        <a:ea typeface="Times New Roman"/>
                        <a:cs typeface="Times New Roman"/>
                        <a:sym typeface="Times New Roman"/>
                      </a:endParaRPr>
                    </a:p>
                  </a:txBody>
                  <a:tcPr marL="91426" marR="91426"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400" dirty="0">
                          <a:solidFill>
                            <a:srgbClr val="FF0000"/>
                          </a:solidFill>
                          <a:latin typeface="Times New Roman"/>
                          <a:ea typeface="Times New Roman"/>
                          <a:cs typeface="Times New Roman"/>
                          <a:sym typeface="Times New Roman"/>
                        </a:rPr>
                        <a:t>Publication Year and Conference</a:t>
                      </a:r>
                      <a:endParaRPr sz="1400" dirty="0">
                        <a:solidFill>
                          <a:srgbClr val="FF0000"/>
                        </a:solidFill>
                        <a:latin typeface="Times New Roman"/>
                        <a:ea typeface="Times New Roman"/>
                        <a:cs typeface="Times New Roman"/>
                        <a:sym typeface="Times New Roman"/>
                      </a:endParaRPr>
                    </a:p>
                  </a:txBody>
                  <a:tcPr marL="91426" marR="91426"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400" dirty="0">
                          <a:solidFill>
                            <a:srgbClr val="FF0000"/>
                          </a:solidFill>
                          <a:latin typeface="Times New Roman"/>
                          <a:ea typeface="Times New Roman"/>
                          <a:cs typeface="Times New Roman"/>
                          <a:sym typeface="Times New Roman"/>
                        </a:rPr>
                        <a:t>Inferences</a:t>
                      </a:r>
                      <a:endParaRPr sz="1400" dirty="0">
                        <a:solidFill>
                          <a:srgbClr val="FF0000"/>
                        </a:solidFill>
                        <a:latin typeface="Times New Roman"/>
                        <a:ea typeface="Times New Roman"/>
                        <a:cs typeface="Times New Roman"/>
                        <a:sym typeface="Times New Roman"/>
                      </a:endParaRPr>
                    </a:p>
                  </a:txBody>
                  <a:tcPr marL="91426" marR="91426"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400" dirty="0">
                          <a:solidFill>
                            <a:srgbClr val="FF0000"/>
                          </a:solidFill>
                          <a:latin typeface="Times New Roman"/>
                          <a:ea typeface="Times New Roman"/>
                          <a:cs typeface="Times New Roman"/>
                          <a:sym typeface="Times New Roman"/>
                        </a:rPr>
                        <a:t>Drawbacks</a:t>
                      </a:r>
                      <a:endParaRPr sz="1400" dirty="0">
                        <a:solidFill>
                          <a:srgbClr val="FF0000"/>
                        </a:solidFill>
                        <a:latin typeface="Times New Roman"/>
                        <a:ea typeface="Times New Roman"/>
                        <a:cs typeface="Times New Roman"/>
                        <a:sym typeface="Times New Roman"/>
                      </a:endParaRPr>
                    </a:p>
                  </a:txBody>
                  <a:tcPr marL="91426" marR="91426"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034583">
                <a:tc>
                  <a:txBody>
                    <a:bodyPr/>
                    <a:lstStyle/>
                    <a:p>
                      <a:pPr marL="0" lvl="0" indent="0" algn="l" rtl="0">
                        <a:spcBef>
                          <a:spcPts val="0"/>
                        </a:spcBef>
                        <a:spcAft>
                          <a:spcPts val="0"/>
                        </a:spcAft>
                        <a:buClr>
                          <a:schemeClr val="dk1"/>
                        </a:buClr>
                        <a:buSzPts val="1100"/>
                        <a:buFont typeface="Arial"/>
                        <a:buNone/>
                      </a:pPr>
                      <a:r>
                        <a:rPr lang="en" sz="1300" dirty="0">
                          <a:solidFill>
                            <a:schemeClr val="dk1"/>
                          </a:solidFill>
                          <a:latin typeface="Times New Roman"/>
                          <a:ea typeface="Times New Roman"/>
                          <a:cs typeface="Times New Roman"/>
                          <a:sym typeface="Times New Roman"/>
                        </a:rPr>
                        <a:t>1.</a:t>
                      </a:r>
                      <a:endParaRPr sz="1300" dirty="0"/>
                    </a:p>
                  </a:txBody>
                  <a:tcPr marL="91426" marR="91426"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algn="just" rtl="0" fontAlgn="t">
                        <a:spcBef>
                          <a:spcPts val="0"/>
                        </a:spcBef>
                        <a:spcAft>
                          <a:spcPts val="0"/>
                        </a:spcAft>
                      </a:pPr>
                      <a:r>
                        <a:rPr lang="en-US" sz="1300" b="0" i="0" u="none" strike="noStrike" cap="none" dirty="0">
                          <a:solidFill>
                            <a:srgbClr val="222222"/>
                          </a:solidFill>
                          <a:latin typeface="Times New Roman"/>
                          <a:cs typeface="Times New Roman"/>
                          <a:sym typeface="Arial"/>
                        </a:rPr>
                        <a:t>Reinforcement learning for dynamic resource optimization in 5G radio access network slicing.</a:t>
                      </a:r>
                    </a:p>
                    <a:p>
                      <a:pPr algn="just" rtl="0" fontAlgn="t">
                        <a:spcBef>
                          <a:spcPts val="0"/>
                        </a:spcBef>
                        <a:spcAft>
                          <a:spcPts val="0"/>
                        </a:spcAft>
                      </a:pPr>
                      <a:endParaRPr lang="en-US" sz="1300" b="0" i="0" u="none" strike="noStrike" cap="none" dirty="0">
                        <a:solidFill>
                          <a:srgbClr val="222222"/>
                        </a:solidFill>
                        <a:latin typeface="Times New Roman"/>
                        <a:cs typeface="Times New Roman"/>
                        <a:sym typeface="Arial"/>
                      </a:endParaRPr>
                    </a:p>
                    <a:p>
                      <a:pPr marL="0" marR="0" lvl="0" indent="0" algn="just" defTabSz="914400" rtl="0" eaLnBrk="1" fontAlgn="t" latinLnBrk="0" hangingPunct="1">
                        <a:lnSpc>
                          <a:spcPct val="100000"/>
                        </a:lnSpc>
                        <a:spcBef>
                          <a:spcPts val="0"/>
                        </a:spcBef>
                        <a:spcAft>
                          <a:spcPts val="0"/>
                        </a:spcAft>
                        <a:buClr>
                          <a:srgbClr val="000000"/>
                        </a:buClr>
                        <a:buSzTx/>
                        <a:buFont typeface="Arial"/>
                        <a:buNone/>
                        <a:tabLst/>
                        <a:defRPr/>
                      </a:pPr>
                      <a:r>
                        <a:rPr lang="en-IN" sz="1300" b="0" i="0" u="none" strike="noStrike" cap="none" dirty="0">
                          <a:solidFill>
                            <a:schemeClr val="dk1"/>
                          </a:solidFill>
                          <a:latin typeface="Times New Roman"/>
                          <a:cs typeface="Times New Roman"/>
                          <a:sym typeface="Arial"/>
                        </a:rPr>
                        <a:t>Shi, Yi, </a:t>
                      </a:r>
                      <a:r>
                        <a:rPr lang="en-IN" sz="1300" b="0" i="0" u="none" strike="noStrike" cap="none" dirty="0" err="1">
                          <a:solidFill>
                            <a:schemeClr val="dk1"/>
                          </a:solidFill>
                          <a:latin typeface="Times New Roman"/>
                          <a:cs typeface="Times New Roman"/>
                          <a:sym typeface="Arial"/>
                        </a:rPr>
                        <a:t>Yalin</a:t>
                      </a:r>
                      <a:r>
                        <a:rPr lang="en-IN" sz="1300" b="0" i="0" u="none" strike="noStrike" cap="none" dirty="0">
                          <a:solidFill>
                            <a:schemeClr val="dk1"/>
                          </a:solidFill>
                          <a:latin typeface="Times New Roman"/>
                          <a:cs typeface="Times New Roman"/>
                          <a:sym typeface="Arial"/>
                        </a:rPr>
                        <a:t> E. </a:t>
                      </a:r>
                      <a:r>
                        <a:rPr lang="en-IN" sz="1300" b="0" i="0" u="none" strike="noStrike" cap="none" dirty="0" err="1">
                          <a:solidFill>
                            <a:schemeClr val="dk1"/>
                          </a:solidFill>
                          <a:latin typeface="Times New Roman"/>
                          <a:cs typeface="Times New Roman"/>
                          <a:sym typeface="Arial"/>
                        </a:rPr>
                        <a:t>Sagduyu</a:t>
                      </a:r>
                      <a:r>
                        <a:rPr lang="en-IN" sz="1300" b="0" i="0" u="none" strike="noStrike" cap="none" dirty="0">
                          <a:solidFill>
                            <a:schemeClr val="dk1"/>
                          </a:solidFill>
                          <a:latin typeface="Times New Roman"/>
                          <a:cs typeface="Times New Roman"/>
                          <a:sym typeface="Arial"/>
                        </a:rPr>
                        <a:t>, and </a:t>
                      </a:r>
                      <a:r>
                        <a:rPr lang="en-IN" sz="1300" b="0" i="0" u="none" strike="noStrike" cap="none" dirty="0" err="1">
                          <a:solidFill>
                            <a:schemeClr val="dk1"/>
                          </a:solidFill>
                          <a:latin typeface="Times New Roman"/>
                          <a:cs typeface="Times New Roman"/>
                          <a:sym typeface="Arial"/>
                        </a:rPr>
                        <a:t>Tugba</a:t>
                      </a:r>
                      <a:r>
                        <a:rPr lang="en-IN" sz="1300" b="0" i="0" u="none" strike="noStrike" cap="none" dirty="0">
                          <a:solidFill>
                            <a:schemeClr val="dk1"/>
                          </a:solidFill>
                          <a:latin typeface="Times New Roman"/>
                          <a:cs typeface="Times New Roman"/>
                          <a:sym typeface="Arial"/>
                        </a:rPr>
                        <a:t> </a:t>
                      </a:r>
                      <a:r>
                        <a:rPr lang="en-IN" sz="1300" b="0" i="0" u="none" strike="noStrike" cap="none" dirty="0" err="1">
                          <a:solidFill>
                            <a:schemeClr val="dk1"/>
                          </a:solidFill>
                          <a:latin typeface="Times New Roman"/>
                          <a:cs typeface="Times New Roman"/>
                          <a:sym typeface="Arial"/>
                        </a:rPr>
                        <a:t>Erpek</a:t>
                      </a:r>
                      <a:r>
                        <a:rPr lang="en-IN" sz="1100" b="0" i="0" u="none" strike="noStrike" cap="none" dirty="0">
                          <a:solidFill>
                            <a:srgbClr val="222222"/>
                          </a:solidFill>
                          <a:effectLst/>
                          <a:latin typeface="Arial" panose="020B0604020202020204" pitchFamily="34" charset="0"/>
                          <a:cs typeface="Times New Roman"/>
                          <a:sym typeface="Arial"/>
                        </a:rPr>
                        <a:t>.</a:t>
                      </a:r>
                      <a:endParaRPr lang="en-IN" sz="1100" b="0" i="0" u="none" strike="noStrike" dirty="0">
                        <a:solidFill>
                          <a:srgbClr val="222222"/>
                        </a:solidFill>
                        <a:effectLst/>
                        <a:latin typeface="Arial" panose="020B0604020202020204" pitchFamily="34" charset="0"/>
                      </a:endParaRPr>
                    </a:p>
                  </a:txBody>
                  <a:tcPr marL="63500" marR="63500" marT="63500" marB="635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Font typeface="Arial"/>
                        <a:buNone/>
                      </a:pPr>
                      <a:r>
                        <a:rPr lang="en-US" sz="1300" b="0" i="0" u="none" strike="noStrike" cap="none" dirty="0">
                          <a:solidFill>
                            <a:schemeClr val="dk1"/>
                          </a:solidFill>
                          <a:latin typeface="Times New Roman"/>
                          <a:cs typeface="Times New Roman"/>
                          <a:sym typeface="Arial"/>
                        </a:rPr>
                        <a:t>2020 IEEE 25th international workshop on CAMAD. IEEE, 2020.</a:t>
                      </a:r>
                    </a:p>
                  </a:txBody>
                  <a:tcPr marL="91426" marR="91426"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285750" lvl="0" indent="-285750" algn="just" rtl="0">
                        <a:spcBef>
                          <a:spcPts val="0"/>
                        </a:spcBef>
                        <a:spcAft>
                          <a:spcPts val="0"/>
                        </a:spcAft>
                        <a:buFont typeface="Arial" panose="020B0604020202020204" pitchFamily="34" charset="0"/>
                        <a:buChar char="•"/>
                      </a:pPr>
                      <a:r>
                        <a:rPr lang="en-US" sz="1300" dirty="0">
                          <a:solidFill>
                            <a:schemeClr val="dk1"/>
                          </a:solidFill>
                          <a:latin typeface="Times New Roman"/>
                          <a:ea typeface="Times New Roman"/>
                          <a:cs typeface="Times New Roman"/>
                          <a:sym typeface="Times New Roman"/>
                        </a:rPr>
                        <a:t>The proposed methodology focuses on adjusting the allocated bandwidth to ensure efficient and effective resource utilization.</a:t>
                      </a:r>
                    </a:p>
                    <a:p>
                      <a:pPr marL="285750" lvl="0" indent="-285750" algn="just" rtl="0">
                        <a:spcBef>
                          <a:spcPts val="0"/>
                        </a:spcBef>
                        <a:spcAft>
                          <a:spcPts val="0"/>
                        </a:spcAft>
                        <a:buFont typeface="Arial" panose="020B0604020202020204" pitchFamily="34" charset="0"/>
                        <a:buChar char="•"/>
                      </a:pPr>
                      <a:r>
                        <a:rPr lang="en-US" sz="1300" dirty="0">
                          <a:solidFill>
                            <a:schemeClr val="dk1"/>
                          </a:solidFill>
                          <a:latin typeface="Times New Roman"/>
                          <a:ea typeface="Times New Roman"/>
                          <a:cs typeface="Times New Roman"/>
                          <a:sym typeface="Times New Roman"/>
                        </a:rPr>
                        <a:t>Also maintaining low latency and good signal quality for various applications.</a:t>
                      </a:r>
                      <a:endParaRPr sz="1300" dirty="0">
                        <a:solidFill>
                          <a:schemeClr val="dk1"/>
                        </a:solidFill>
                        <a:latin typeface="Times New Roman"/>
                        <a:ea typeface="Times New Roman"/>
                        <a:cs typeface="Times New Roman"/>
                        <a:sym typeface="Times New Roman"/>
                      </a:endParaRPr>
                    </a:p>
                  </a:txBody>
                  <a:tcPr marL="91426" marR="91426"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285750" lvl="0" indent="-285750" algn="just" rtl="0">
                        <a:lnSpc>
                          <a:spcPct val="95000"/>
                        </a:lnSpc>
                        <a:spcBef>
                          <a:spcPts val="1200"/>
                        </a:spcBef>
                        <a:spcAft>
                          <a:spcPts val="1200"/>
                        </a:spcAft>
                        <a:buClr>
                          <a:schemeClr val="dk1"/>
                        </a:buClr>
                        <a:buSzPts val="1100"/>
                        <a:buFont typeface="Arial" panose="020B0604020202020204" pitchFamily="34" charset="0"/>
                        <a:buChar char="•"/>
                      </a:pPr>
                      <a:r>
                        <a:rPr lang="en-US" sz="1300" dirty="0">
                          <a:latin typeface="Times New Roman"/>
                          <a:ea typeface="Times New Roman"/>
                          <a:cs typeface="Times New Roman"/>
                          <a:sym typeface="Times New Roman"/>
                        </a:rPr>
                        <a:t>The proposed methodology focuses on single-parameter optimization, specifically on bandwidth allocation, without considering other parameters.</a:t>
                      </a:r>
                      <a:endParaRPr sz="1300" dirty="0">
                        <a:latin typeface="Times New Roman"/>
                        <a:ea typeface="Times New Roman"/>
                        <a:cs typeface="Times New Roman"/>
                        <a:sym typeface="Times New Roman"/>
                      </a:endParaRPr>
                    </a:p>
                  </a:txBody>
                  <a:tcPr marL="91426" marR="91426"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652179">
                <a:tc>
                  <a:txBody>
                    <a:bodyPr/>
                    <a:lstStyle/>
                    <a:p>
                      <a:pPr marL="0" lvl="0" indent="0" algn="l" rtl="0">
                        <a:spcBef>
                          <a:spcPts val="0"/>
                        </a:spcBef>
                        <a:spcAft>
                          <a:spcPts val="0"/>
                        </a:spcAft>
                        <a:buClr>
                          <a:schemeClr val="dk1"/>
                        </a:buClr>
                        <a:buSzPts val="1100"/>
                        <a:buFont typeface="Arial"/>
                        <a:buNone/>
                      </a:pPr>
                      <a:r>
                        <a:rPr lang="en-US" sz="1300" dirty="0"/>
                        <a:t>2.</a:t>
                      </a:r>
                      <a:endParaRPr sz="1300" dirty="0"/>
                    </a:p>
                  </a:txBody>
                  <a:tcPr marL="91426" marR="91426"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algn="just" rtl="0" fontAlgn="t">
                        <a:spcBef>
                          <a:spcPts val="0"/>
                        </a:spcBef>
                        <a:spcAft>
                          <a:spcPts val="0"/>
                        </a:spcAft>
                      </a:pPr>
                      <a:r>
                        <a:rPr lang="en-US" sz="1300" b="0" i="0" u="none" strike="noStrike" dirty="0">
                          <a:solidFill>
                            <a:srgbClr val="222222"/>
                          </a:solidFill>
                          <a:effectLst/>
                          <a:latin typeface="Times New Roman" panose="02020603050405020304" pitchFamily="18" charset="0"/>
                          <a:cs typeface="Times New Roman" panose="02020603050405020304" pitchFamily="18" charset="0"/>
                        </a:rPr>
                        <a:t>ML-Based Radio Resource Management in 5G</a:t>
                      </a:r>
                    </a:p>
                    <a:p>
                      <a:pPr algn="just" rtl="0" fontAlgn="t">
                        <a:spcBef>
                          <a:spcPts val="0"/>
                        </a:spcBef>
                        <a:spcAft>
                          <a:spcPts val="0"/>
                        </a:spcAft>
                      </a:pPr>
                      <a:r>
                        <a:rPr lang="en-US" sz="1300" b="0" i="0" u="none" strike="noStrike" dirty="0">
                          <a:solidFill>
                            <a:srgbClr val="222222"/>
                          </a:solidFill>
                          <a:effectLst/>
                          <a:latin typeface="Times New Roman" panose="02020603050405020304" pitchFamily="18" charset="0"/>
                          <a:cs typeface="Times New Roman" panose="02020603050405020304" pitchFamily="18" charset="0"/>
                        </a:rPr>
                        <a:t>and Beyond Networks: A Survey</a:t>
                      </a:r>
                    </a:p>
                    <a:p>
                      <a:pPr algn="just" rtl="0" fontAlgn="t">
                        <a:spcBef>
                          <a:spcPts val="0"/>
                        </a:spcBef>
                        <a:spcAft>
                          <a:spcPts val="0"/>
                        </a:spcAft>
                      </a:pPr>
                      <a:r>
                        <a:rPr lang="en-IN" sz="1300" b="0" i="0" u="none" strike="noStrike" dirty="0">
                          <a:solidFill>
                            <a:srgbClr val="222222"/>
                          </a:solidFill>
                          <a:effectLst/>
                          <a:latin typeface="Arial" panose="020B0604020202020204" pitchFamily="34" charset="0"/>
                        </a:rPr>
                        <a:t> </a:t>
                      </a:r>
                    </a:p>
                  </a:txBody>
                  <a:tcPr marL="63500" marR="63500" marT="63500" marB="63500">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Font typeface="Arial"/>
                        <a:buNone/>
                      </a:pPr>
                      <a:r>
                        <a:rPr lang="en-IN" sz="1300" b="0" i="0" u="none" strike="noStrike" cap="none" dirty="0">
                          <a:solidFill>
                            <a:schemeClr val="dk1"/>
                          </a:solidFill>
                          <a:latin typeface="Times New Roman"/>
                          <a:ea typeface="Arial"/>
                          <a:cs typeface="Times New Roman"/>
                          <a:sym typeface="Arial"/>
                        </a:rPr>
                        <a:t>IEEE Access, vol. 10, pp. 83507-83528, 2022.</a:t>
                      </a:r>
                      <a:endParaRPr sz="1300" b="0" i="0" u="none" strike="noStrike" cap="none" dirty="0">
                        <a:solidFill>
                          <a:schemeClr val="dk1"/>
                        </a:solidFill>
                        <a:latin typeface="Times New Roman"/>
                        <a:ea typeface="Arial"/>
                        <a:cs typeface="Times New Roman"/>
                        <a:sym typeface="Arial"/>
                      </a:endParaRPr>
                    </a:p>
                  </a:txBody>
                  <a:tcPr marL="91426" marR="91426"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285750" lvl="0" indent="-285750" algn="just" rtl="0">
                        <a:spcBef>
                          <a:spcPts val="0"/>
                        </a:spcBef>
                        <a:spcAft>
                          <a:spcPts val="0"/>
                        </a:spcAft>
                        <a:buFont typeface="Arial" panose="020B0604020202020204" pitchFamily="34" charset="0"/>
                        <a:buChar char="•"/>
                      </a:pPr>
                      <a:r>
                        <a:rPr lang="en-US" sz="1300" dirty="0">
                          <a:solidFill>
                            <a:schemeClr val="dk1"/>
                          </a:solidFill>
                          <a:latin typeface="Times New Roman"/>
                          <a:ea typeface="Times New Roman"/>
                          <a:cs typeface="Times New Roman"/>
                          <a:sym typeface="Times New Roman"/>
                        </a:rPr>
                        <a:t>The paper highlights ML's effectiveness in throughput prediction and identifies issues like data quality and computational complexity.</a:t>
                      </a:r>
                    </a:p>
                    <a:p>
                      <a:pPr marL="285750" lvl="0" indent="-285750" algn="just" rtl="0">
                        <a:spcBef>
                          <a:spcPts val="0"/>
                        </a:spcBef>
                        <a:spcAft>
                          <a:spcPts val="0"/>
                        </a:spcAft>
                        <a:buFont typeface="Arial" panose="020B0604020202020204" pitchFamily="34" charset="0"/>
                        <a:buChar char="•"/>
                      </a:pPr>
                      <a:r>
                        <a:rPr lang="en-US" sz="1300" dirty="0">
                          <a:solidFill>
                            <a:schemeClr val="dk1"/>
                          </a:solidFill>
                          <a:latin typeface="Times New Roman"/>
                          <a:ea typeface="Times New Roman"/>
                          <a:cs typeface="Times New Roman"/>
                          <a:sym typeface="Times New Roman"/>
                        </a:rPr>
                        <a:t> Offers guidelines for future research to improve ML-based RRM and enhance quality of service (QoS) in 5G/B5G networks.</a:t>
                      </a:r>
                      <a:endParaRPr sz="1300" dirty="0">
                        <a:solidFill>
                          <a:schemeClr val="dk1"/>
                        </a:solidFill>
                        <a:latin typeface="Times New Roman"/>
                        <a:ea typeface="Times New Roman"/>
                        <a:cs typeface="Times New Roman"/>
                        <a:sym typeface="Times New Roman"/>
                      </a:endParaRPr>
                    </a:p>
                  </a:txBody>
                  <a:tcPr marL="91426" marR="91426"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285750" lvl="0" indent="-285750" algn="just" rtl="0">
                        <a:lnSpc>
                          <a:spcPct val="95000"/>
                        </a:lnSpc>
                        <a:spcBef>
                          <a:spcPts val="1200"/>
                        </a:spcBef>
                        <a:spcAft>
                          <a:spcPts val="1200"/>
                        </a:spcAft>
                        <a:buClr>
                          <a:schemeClr val="dk1"/>
                        </a:buClr>
                        <a:buSzPts val="1100"/>
                        <a:buFont typeface="Arial" panose="020B0604020202020204" pitchFamily="34" charset="0"/>
                        <a:buChar char="•"/>
                      </a:pPr>
                      <a:r>
                        <a:rPr lang="en-US" sz="1300" dirty="0">
                          <a:latin typeface="Times New Roman"/>
                          <a:ea typeface="Times New Roman"/>
                          <a:cs typeface="Times New Roman"/>
                          <a:sym typeface="Times New Roman"/>
                        </a:rPr>
                        <a:t>No significant drawbacks are found in the paper.</a:t>
                      </a:r>
                      <a:endParaRPr sz="1300" dirty="0">
                        <a:latin typeface="Times New Roman"/>
                        <a:ea typeface="Times New Roman"/>
                        <a:cs typeface="Times New Roman"/>
                        <a:sym typeface="Times New Roman"/>
                      </a:endParaRPr>
                    </a:p>
                  </a:txBody>
                  <a:tcPr marL="91426" marR="91426"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3922464962"/>
                  </a:ext>
                </a:extLst>
              </a:tr>
            </a:tbl>
          </a:graphicData>
        </a:graphic>
      </p:graphicFrame>
      <p:sp>
        <p:nvSpPr>
          <p:cNvPr id="89" name="Google Shape;89;p17"/>
          <p:cNvSpPr/>
          <p:nvPr/>
        </p:nvSpPr>
        <p:spPr>
          <a:xfrm>
            <a:off x="164300" y="164300"/>
            <a:ext cx="8846400" cy="490089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20098" y="157614"/>
            <a:ext cx="8520601"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solidFill>
                  <a:srgbClr val="FF0000"/>
                </a:solidFill>
                <a:latin typeface="Times New Roman"/>
                <a:ea typeface="Times New Roman"/>
                <a:cs typeface="Times New Roman"/>
                <a:sym typeface="Times New Roman"/>
              </a:rPr>
              <a:t>Cont’d: -</a:t>
            </a:r>
            <a:endParaRPr dirty="0"/>
          </a:p>
        </p:txBody>
      </p:sp>
      <p:sp>
        <p:nvSpPr>
          <p:cNvPr id="95" name="Google Shape;95;p18"/>
          <p:cNvSpPr/>
          <p:nvPr/>
        </p:nvSpPr>
        <p:spPr>
          <a:xfrm>
            <a:off x="328497" y="676983"/>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96" name="Google Shape;96;p18"/>
          <p:cNvGraphicFramePr/>
          <p:nvPr>
            <p:extLst>
              <p:ext uri="{D42A27DB-BD31-4B8C-83A1-F6EECF244321}">
                <p14:modId xmlns:p14="http://schemas.microsoft.com/office/powerpoint/2010/main" val="4040731314"/>
              </p:ext>
            </p:extLst>
          </p:nvPr>
        </p:nvGraphicFramePr>
        <p:xfrm>
          <a:off x="369987" y="797211"/>
          <a:ext cx="8420819" cy="4140391"/>
        </p:xfrm>
        <a:graphic>
          <a:graphicData uri="http://schemas.openxmlformats.org/drawingml/2006/table">
            <a:tbl>
              <a:tblPr>
                <a:noFill/>
                <a:tableStyleId>{0C03B8A5-80D4-4E8E-BED2-BA2E9D2D95E6}</a:tableStyleId>
              </a:tblPr>
              <a:tblGrid>
                <a:gridCol w="359916">
                  <a:extLst>
                    <a:ext uri="{9D8B030D-6E8A-4147-A177-3AD203B41FA5}">
                      <a16:colId xmlns:a16="http://schemas.microsoft.com/office/drawing/2014/main" val="20000"/>
                    </a:ext>
                  </a:extLst>
                </a:gridCol>
                <a:gridCol w="1650764">
                  <a:extLst>
                    <a:ext uri="{9D8B030D-6E8A-4147-A177-3AD203B41FA5}">
                      <a16:colId xmlns:a16="http://schemas.microsoft.com/office/drawing/2014/main" val="20001"/>
                    </a:ext>
                  </a:extLst>
                </a:gridCol>
                <a:gridCol w="1226547">
                  <a:extLst>
                    <a:ext uri="{9D8B030D-6E8A-4147-A177-3AD203B41FA5}">
                      <a16:colId xmlns:a16="http://schemas.microsoft.com/office/drawing/2014/main" val="20002"/>
                    </a:ext>
                  </a:extLst>
                </a:gridCol>
                <a:gridCol w="3337560">
                  <a:extLst>
                    <a:ext uri="{9D8B030D-6E8A-4147-A177-3AD203B41FA5}">
                      <a16:colId xmlns:a16="http://schemas.microsoft.com/office/drawing/2014/main" val="20003"/>
                    </a:ext>
                  </a:extLst>
                </a:gridCol>
                <a:gridCol w="1846032">
                  <a:extLst>
                    <a:ext uri="{9D8B030D-6E8A-4147-A177-3AD203B41FA5}">
                      <a16:colId xmlns:a16="http://schemas.microsoft.com/office/drawing/2014/main" val="20004"/>
                    </a:ext>
                  </a:extLst>
                </a:gridCol>
              </a:tblGrid>
              <a:tr h="2109577">
                <a:tc>
                  <a:txBody>
                    <a:bodyPr/>
                    <a:lstStyle/>
                    <a:p>
                      <a:pPr marL="0" lvl="0" indent="0" algn="l" rtl="0">
                        <a:spcBef>
                          <a:spcPts val="0"/>
                        </a:spcBef>
                        <a:spcAft>
                          <a:spcPts val="0"/>
                        </a:spcAft>
                        <a:buNone/>
                      </a:pPr>
                      <a:r>
                        <a:rPr lang="en" sz="1400" dirty="0">
                          <a:solidFill>
                            <a:schemeClr val="dk1"/>
                          </a:solidFill>
                          <a:latin typeface="Times New Roman"/>
                          <a:ea typeface="Times New Roman"/>
                          <a:cs typeface="Times New Roman"/>
                          <a:sym typeface="Times New Roman"/>
                        </a:rPr>
                        <a:t>3.</a:t>
                      </a:r>
                      <a:endParaRPr sz="1400" dirty="0"/>
                    </a:p>
                  </a:txBody>
                  <a:tcPr marL="91426" marR="91426"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lnSpc>
                          <a:spcPct val="95000"/>
                        </a:lnSpc>
                        <a:spcBef>
                          <a:spcPts val="0"/>
                        </a:spcBef>
                        <a:spcAft>
                          <a:spcPts val="0"/>
                        </a:spcAft>
                        <a:buNone/>
                      </a:pPr>
                      <a:r>
                        <a:rPr lang="en-GB" sz="1300" dirty="0">
                          <a:solidFill>
                            <a:srgbClr val="222222"/>
                          </a:solidFill>
                          <a:latin typeface="Times New Roman" panose="02020603050405020304" pitchFamily="18" charset="0"/>
                          <a:ea typeface="Times New Roman"/>
                          <a:cs typeface="Times New Roman" panose="02020603050405020304" pitchFamily="18" charset="0"/>
                          <a:sym typeface="Times New Roman"/>
                        </a:rPr>
                        <a:t>Effective resource allocation technique to improve QoS in 5G wireless network.</a:t>
                      </a:r>
                    </a:p>
                    <a:p>
                      <a:pPr marL="0" lvl="0" indent="0" algn="just" rtl="0">
                        <a:lnSpc>
                          <a:spcPct val="95000"/>
                        </a:lnSpc>
                        <a:spcBef>
                          <a:spcPts val="0"/>
                        </a:spcBef>
                        <a:spcAft>
                          <a:spcPts val="0"/>
                        </a:spcAft>
                        <a:buNone/>
                      </a:pPr>
                      <a:endParaRPr lang="en-GB" sz="1300" dirty="0">
                        <a:solidFill>
                          <a:srgbClr val="222222"/>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95000"/>
                        </a:lnSpc>
                        <a:spcBef>
                          <a:spcPts val="0"/>
                        </a:spcBef>
                        <a:spcAft>
                          <a:spcPts val="0"/>
                        </a:spcAft>
                        <a:buNone/>
                      </a:pPr>
                      <a:endParaRPr lang="en-GB" sz="1300" dirty="0">
                        <a:solidFill>
                          <a:srgbClr val="222222"/>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95000"/>
                        </a:lnSpc>
                        <a:spcBef>
                          <a:spcPts val="0"/>
                        </a:spcBef>
                        <a:spcAft>
                          <a:spcPts val="0"/>
                        </a:spcAft>
                        <a:buNone/>
                      </a:pPr>
                      <a:endParaRPr lang="en-GB" sz="1300" dirty="0">
                        <a:solidFill>
                          <a:srgbClr val="222222"/>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95000"/>
                        </a:lnSpc>
                        <a:spcBef>
                          <a:spcPts val="0"/>
                        </a:spcBef>
                        <a:spcAft>
                          <a:spcPts val="0"/>
                        </a:spcAft>
                        <a:buNone/>
                      </a:pPr>
                      <a:r>
                        <a:rPr lang="en-GB" sz="1300" dirty="0">
                          <a:solidFill>
                            <a:srgbClr val="222222"/>
                          </a:solidFill>
                          <a:latin typeface="Times New Roman" panose="02020603050405020304" pitchFamily="18" charset="0"/>
                          <a:ea typeface="Times New Roman"/>
                          <a:cs typeface="Times New Roman" panose="02020603050405020304" pitchFamily="18" charset="0"/>
                          <a:sym typeface="Times New Roman"/>
                        </a:rPr>
                        <a:t>Jayaraman, Ramkumar, et al. </a:t>
                      </a:r>
                    </a:p>
                  </a:txBody>
                  <a:tcPr marL="91426" marR="91426"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just" rtl="0">
                        <a:lnSpc>
                          <a:spcPct val="95000"/>
                        </a:lnSpc>
                        <a:spcBef>
                          <a:spcPts val="0"/>
                        </a:spcBef>
                        <a:spcAft>
                          <a:spcPts val="1200"/>
                        </a:spcAft>
                        <a:buNone/>
                      </a:pPr>
                      <a:r>
                        <a:rPr lang="en-IN" sz="1300" dirty="0">
                          <a:latin typeface="Times New Roman" panose="02020603050405020304" pitchFamily="18" charset="0"/>
                          <a:cs typeface="Times New Roman" panose="02020603050405020304" pitchFamily="18" charset="0"/>
                        </a:rPr>
                        <a:t>Electronics 12.2 (2023): 451.</a:t>
                      </a:r>
                    </a:p>
                    <a:p>
                      <a:pPr marL="0" lvl="0" indent="0" algn="just" rtl="0">
                        <a:lnSpc>
                          <a:spcPct val="95000"/>
                        </a:lnSpc>
                        <a:spcBef>
                          <a:spcPts val="0"/>
                        </a:spcBef>
                        <a:spcAft>
                          <a:spcPts val="1200"/>
                        </a:spcAft>
                        <a:buNone/>
                      </a:pPr>
                      <a:endParaRPr sz="1300" dirty="0">
                        <a:latin typeface="Times New Roman" panose="02020603050405020304" pitchFamily="18" charset="0"/>
                        <a:cs typeface="Times New Roman" panose="02020603050405020304" pitchFamily="18" charset="0"/>
                      </a:endParaRPr>
                    </a:p>
                  </a:txBody>
                  <a:tcPr marL="91426" marR="91426"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285750" marR="0" lvl="0" indent="-285750" algn="just" rtl="0" fontAlgn="t">
                        <a:lnSpc>
                          <a:spcPct val="95000"/>
                        </a:lnSpc>
                        <a:spcBef>
                          <a:spcPts val="0"/>
                        </a:spcBef>
                        <a:spcAft>
                          <a:spcPts val="0"/>
                        </a:spcAft>
                        <a:buClr>
                          <a:srgbClr val="000000"/>
                        </a:buClr>
                        <a:buFont typeface="Arial" panose="020B0604020202020204" pitchFamily="34" charset="0"/>
                        <a:buChar char="•"/>
                      </a:pPr>
                      <a:r>
                        <a:rPr lang="en-US" sz="1300" b="0" i="0" u="none" strike="noStrike" cap="none" dirty="0">
                          <a:solidFill>
                            <a:srgbClr val="222222"/>
                          </a:solidFill>
                          <a:latin typeface="Times New Roman" panose="02020603050405020304" pitchFamily="18" charset="0"/>
                          <a:cs typeface="Times New Roman" panose="02020603050405020304" pitchFamily="18" charset="0"/>
                          <a:sym typeface="Arial"/>
                        </a:rPr>
                        <a:t>The proposed methodology offers a significant advancement in resource allocation for CRAN systems by leveraging machine learning techniques to improve prediction accuracy, network throughput, and energy efficiency.</a:t>
                      </a:r>
                    </a:p>
                    <a:p>
                      <a:pPr marL="285750" marR="0" lvl="0" indent="-285750" algn="just" rtl="0" fontAlgn="t">
                        <a:lnSpc>
                          <a:spcPct val="95000"/>
                        </a:lnSpc>
                        <a:spcBef>
                          <a:spcPts val="0"/>
                        </a:spcBef>
                        <a:spcAft>
                          <a:spcPts val="0"/>
                        </a:spcAft>
                        <a:buClr>
                          <a:srgbClr val="000000"/>
                        </a:buClr>
                        <a:buFont typeface="Arial" panose="020B0604020202020204" pitchFamily="34" charset="0"/>
                        <a:buChar char="•"/>
                      </a:pPr>
                      <a:r>
                        <a:rPr lang="en-US" sz="1300" b="0" i="0" u="none" strike="noStrike" cap="none" dirty="0">
                          <a:solidFill>
                            <a:srgbClr val="222222"/>
                          </a:solidFill>
                          <a:latin typeface="Times New Roman" panose="02020603050405020304" pitchFamily="18" charset="0"/>
                          <a:cs typeface="Times New Roman" panose="02020603050405020304" pitchFamily="18" charset="0"/>
                          <a:sym typeface="Arial"/>
                        </a:rPr>
                        <a:t> It addresses limitations of traditional CSI-based methods and provides a robust solution for managing high-density networks, though further optimization may be needed for extremely high user loads.</a:t>
                      </a:r>
                    </a:p>
                  </a:txBody>
                  <a:tcPr marL="63500" marR="63500" marT="63500" marB="635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285750" lvl="0" indent="-285750" algn="just" rtl="0">
                        <a:lnSpc>
                          <a:spcPct val="95000"/>
                        </a:lnSpc>
                        <a:spcBef>
                          <a:spcPts val="1200"/>
                        </a:spcBef>
                        <a:spcAft>
                          <a:spcPts val="1200"/>
                        </a:spcAf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The proposed methodology does not provide a dynamic approach that continuously adjusts to evolving network conditions and user demands.</a:t>
                      </a:r>
                    </a:p>
                    <a:p>
                      <a:pPr marL="0" lvl="0" indent="0" algn="just" rtl="0">
                        <a:lnSpc>
                          <a:spcPct val="95000"/>
                        </a:lnSpc>
                        <a:spcBef>
                          <a:spcPts val="1200"/>
                        </a:spcBef>
                        <a:spcAft>
                          <a:spcPts val="1200"/>
                        </a:spcAft>
                        <a:buFont typeface="Arial" panose="020B0604020202020204" pitchFamily="34" charset="0"/>
                        <a:buNone/>
                      </a:pPr>
                      <a:endParaRPr sz="1300" dirty="0">
                        <a:latin typeface="Times New Roman" panose="02020603050405020304" pitchFamily="18" charset="0"/>
                        <a:cs typeface="Times New Roman" panose="02020603050405020304" pitchFamily="18" charset="0"/>
                      </a:endParaRPr>
                    </a:p>
                  </a:txBody>
                  <a:tcPr marL="91426" marR="91426"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932007">
                <a:tc>
                  <a:txBody>
                    <a:bodyPr/>
                    <a:lstStyle/>
                    <a:p>
                      <a:pPr marL="0" lvl="0" indent="0" algn="l" rtl="0">
                        <a:spcBef>
                          <a:spcPts val="0"/>
                        </a:spcBef>
                        <a:spcAft>
                          <a:spcPts val="0"/>
                        </a:spcAft>
                        <a:buNone/>
                      </a:pPr>
                      <a:r>
                        <a:rPr lang="en" sz="1400" dirty="0">
                          <a:latin typeface="Times New Roman"/>
                          <a:ea typeface="Times New Roman"/>
                          <a:cs typeface="Times New Roman"/>
                          <a:sym typeface="Times New Roman"/>
                        </a:rPr>
                        <a:t>4.</a:t>
                      </a:r>
                      <a:endParaRPr sz="1400" dirty="0">
                        <a:latin typeface="Times New Roman"/>
                        <a:ea typeface="Times New Roman"/>
                        <a:cs typeface="Times New Roman"/>
                        <a:sym typeface="Times New Roman"/>
                      </a:endParaRPr>
                    </a:p>
                  </a:txBody>
                  <a:tcPr marL="91426" marR="91426"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algn="just" rtl="0" fontAlgn="t">
                        <a:spcBef>
                          <a:spcPts val="0"/>
                        </a:spcBef>
                        <a:spcAft>
                          <a:spcPts val="0"/>
                        </a:spcAft>
                      </a:pPr>
                      <a:r>
                        <a:rPr lang="en-US" sz="1300" b="0" i="0" u="none" strike="noStrike" cap="none" dirty="0">
                          <a:solidFill>
                            <a:srgbClr val="222222"/>
                          </a:solidFill>
                          <a:latin typeface="Times New Roman" panose="02020603050405020304" pitchFamily="18" charset="0"/>
                          <a:cs typeface="Times New Roman" panose="02020603050405020304" pitchFamily="18" charset="0"/>
                          <a:sym typeface="Arial"/>
                        </a:rPr>
                        <a:t>Resource management in 5G mobile networks: Survey and challenges.</a:t>
                      </a:r>
                    </a:p>
                    <a:p>
                      <a:pPr algn="just" rtl="0" fontAlgn="t">
                        <a:spcBef>
                          <a:spcPts val="0"/>
                        </a:spcBef>
                        <a:spcAft>
                          <a:spcPts val="0"/>
                        </a:spcAft>
                      </a:pPr>
                      <a:r>
                        <a:rPr lang="en-US" sz="1300" b="0" i="0" u="none" strike="noStrike" cap="none" dirty="0">
                          <a:solidFill>
                            <a:srgbClr val="222222"/>
                          </a:solidFill>
                          <a:latin typeface="Times New Roman" panose="02020603050405020304" pitchFamily="18" charset="0"/>
                          <a:cs typeface="Times New Roman" panose="02020603050405020304" pitchFamily="18" charset="0"/>
                          <a:sym typeface="Arial"/>
                        </a:rPr>
                        <a:t> </a:t>
                      </a:r>
                    </a:p>
                    <a:p>
                      <a:pPr algn="just" rtl="0" fontAlgn="t">
                        <a:spcBef>
                          <a:spcPts val="0"/>
                        </a:spcBef>
                        <a:spcAft>
                          <a:spcPts val="0"/>
                        </a:spcAft>
                      </a:pPr>
                      <a:endParaRPr lang="en-US" sz="1300" b="0" i="0" u="none" strike="noStrike" cap="none" dirty="0">
                        <a:solidFill>
                          <a:srgbClr val="222222"/>
                        </a:solidFill>
                        <a:latin typeface="Times New Roman" panose="02020603050405020304" pitchFamily="18" charset="0"/>
                        <a:cs typeface="Times New Roman" panose="02020603050405020304" pitchFamily="18" charset="0"/>
                        <a:sym typeface="Arial"/>
                      </a:endParaRPr>
                    </a:p>
                    <a:p>
                      <a:pPr algn="just" rtl="0" fontAlgn="t">
                        <a:spcBef>
                          <a:spcPts val="0"/>
                        </a:spcBef>
                        <a:spcAft>
                          <a:spcPts val="0"/>
                        </a:spcAft>
                      </a:pPr>
                      <a:endParaRPr lang="en-US" sz="1300" b="0" i="0" u="none" strike="noStrike" cap="none" dirty="0">
                        <a:solidFill>
                          <a:srgbClr val="222222"/>
                        </a:solidFill>
                        <a:latin typeface="Times New Roman" panose="02020603050405020304" pitchFamily="18" charset="0"/>
                        <a:cs typeface="Times New Roman" panose="02020603050405020304" pitchFamily="18" charset="0"/>
                        <a:sym typeface="Arial"/>
                      </a:endParaRPr>
                    </a:p>
                    <a:p>
                      <a:pPr marL="0" marR="0" lvl="0" indent="0" algn="just" defTabSz="914400" rtl="0" eaLnBrk="1" fontAlgn="t"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222222"/>
                          </a:solidFill>
                          <a:latin typeface="Times New Roman" panose="02020603050405020304" pitchFamily="18" charset="0"/>
                          <a:cs typeface="Times New Roman" panose="02020603050405020304" pitchFamily="18" charset="0"/>
                          <a:sym typeface="Arial"/>
                        </a:rPr>
                        <a:t>Chien, Wei-Che, et al. </a:t>
                      </a:r>
                    </a:p>
                  </a:txBody>
                  <a:tcPr marL="63500" marR="63500" marT="63500" marB="635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fontAlgn="t"/>
                      <a:r>
                        <a:rPr lang="en-US" sz="1300" b="0" i="0" u="none" strike="noStrike" cap="none" dirty="0">
                          <a:solidFill>
                            <a:srgbClr val="222222"/>
                          </a:solidFill>
                          <a:latin typeface="Times New Roman" panose="02020603050405020304" pitchFamily="18" charset="0"/>
                          <a:cs typeface="Times New Roman" panose="02020603050405020304" pitchFamily="18" charset="0"/>
                          <a:sym typeface="Arial"/>
                        </a:rPr>
                        <a:t>Journal of Information Processing Systems 16.4 (2020): 896-914.</a:t>
                      </a:r>
                      <a:endParaRPr lang="en-IN" sz="1300" dirty="0">
                        <a:effectLst/>
                      </a:endParaRPr>
                    </a:p>
                  </a:txBody>
                  <a:tcPr marL="63500" marR="63500" marT="63500" marB="635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285750" lvl="0" indent="-285750" algn="l">
                        <a:spcBef>
                          <a:spcPts val="0"/>
                        </a:spcBef>
                        <a:spcAft>
                          <a:spcPts val="0"/>
                        </a:spcAft>
                        <a:buFont typeface="Arial" panose="020B0604020202020204" pitchFamily="34" charset="0"/>
                        <a:buChar char="•"/>
                      </a:pPr>
                      <a:r>
                        <a:rPr lang="en-US" sz="1300" b="0" i="0" u="none" strike="noStrike" noProof="0" dirty="0">
                          <a:latin typeface="Times New Roman"/>
                        </a:rPr>
                        <a:t>The study underscores the inadequacy of traditional network approaches for modern applications and emphasizes the need for advanced resource management strategies.</a:t>
                      </a:r>
                    </a:p>
                    <a:p>
                      <a:pPr marL="285750" lvl="0" indent="-285750" algn="l">
                        <a:spcBef>
                          <a:spcPts val="0"/>
                        </a:spcBef>
                        <a:spcAft>
                          <a:spcPts val="0"/>
                        </a:spcAft>
                        <a:buFont typeface="Arial" panose="020B0604020202020204" pitchFamily="34" charset="0"/>
                        <a:buChar char="•"/>
                      </a:pPr>
                      <a:r>
                        <a:rPr lang="en-US" sz="1300" b="0" i="0" u="none" strike="noStrike" noProof="0" dirty="0">
                          <a:latin typeface="Times New Roman"/>
                        </a:rPr>
                        <a:t>Also shows network slicing and MEC are pivotal for future research and development.</a:t>
                      </a:r>
                      <a:endParaRPr lang="en-US" sz="1300" dirty="0">
                        <a:latin typeface="Times New Roman"/>
                      </a:endParaRPr>
                    </a:p>
                  </a:txBody>
                  <a:tcPr marL="91426" marR="91426"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285750" lvl="0" indent="-285750" algn="l">
                        <a:spcBef>
                          <a:spcPts val="0"/>
                        </a:spcBef>
                        <a:spcAft>
                          <a:spcPts val="0"/>
                        </a:spcAft>
                        <a:buFont typeface="Arial" panose="020B0604020202020204" pitchFamily="34" charset="0"/>
                        <a:buChar char="•"/>
                      </a:pPr>
                      <a:r>
                        <a:rPr lang="en-US" sz="1300" dirty="0">
                          <a:latin typeface="Times New Roman"/>
                          <a:sym typeface="Times New Roman"/>
                        </a:rPr>
                        <a:t>No significant drawbacks are found in the paper.</a:t>
                      </a:r>
                    </a:p>
                    <a:p>
                      <a:pPr marL="285750" lvl="0" indent="-285750" algn="l">
                        <a:spcBef>
                          <a:spcPts val="0"/>
                        </a:spcBef>
                        <a:spcAft>
                          <a:spcPts val="0"/>
                        </a:spcAft>
                        <a:buFont typeface="Arial" panose="020B0604020202020204" pitchFamily="34" charset="0"/>
                        <a:buChar char="•"/>
                      </a:pPr>
                      <a:endParaRPr lang="en-US" sz="1300" dirty="0">
                        <a:latin typeface="Times New Roman"/>
                        <a:sym typeface="Times New Roman"/>
                      </a:endParaRPr>
                    </a:p>
                  </a:txBody>
                  <a:tcPr marL="91426" marR="91426"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97" name="Google Shape;97;p18"/>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699" y="164300"/>
            <a:ext cx="8520601"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solidFill>
                  <a:srgbClr val="FF0000"/>
                </a:solidFill>
                <a:latin typeface="Times New Roman"/>
                <a:ea typeface="Times New Roman"/>
                <a:cs typeface="Times New Roman"/>
                <a:sym typeface="Times New Roman"/>
              </a:rPr>
              <a:t>Cont’d: -</a:t>
            </a:r>
            <a:endParaRPr dirty="0"/>
          </a:p>
        </p:txBody>
      </p:sp>
      <p:sp>
        <p:nvSpPr>
          <p:cNvPr id="103" name="Google Shape;103;p19"/>
          <p:cNvSpPr/>
          <p:nvPr/>
        </p:nvSpPr>
        <p:spPr>
          <a:xfrm>
            <a:off x="328499" y="658303"/>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04" name="Google Shape;104;p19"/>
          <p:cNvGraphicFramePr/>
          <p:nvPr>
            <p:extLst>
              <p:ext uri="{D42A27DB-BD31-4B8C-83A1-F6EECF244321}">
                <p14:modId xmlns:p14="http://schemas.microsoft.com/office/powerpoint/2010/main" val="2223800428"/>
              </p:ext>
            </p:extLst>
          </p:nvPr>
        </p:nvGraphicFramePr>
        <p:xfrm>
          <a:off x="161925" y="674045"/>
          <a:ext cx="8848725" cy="4361404"/>
        </p:xfrm>
        <a:graphic>
          <a:graphicData uri="http://schemas.openxmlformats.org/drawingml/2006/table">
            <a:tbl>
              <a:tblPr>
                <a:noFill/>
                <a:tableStyleId>{0C03B8A5-80D4-4E8E-BED2-BA2E9D2D95E6}</a:tableStyleId>
              </a:tblPr>
              <a:tblGrid>
                <a:gridCol w="639674">
                  <a:extLst>
                    <a:ext uri="{9D8B030D-6E8A-4147-A177-3AD203B41FA5}">
                      <a16:colId xmlns:a16="http://schemas.microsoft.com/office/drawing/2014/main" val="20000"/>
                    </a:ext>
                  </a:extLst>
                </a:gridCol>
                <a:gridCol w="1628300">
                  <a:extLst>
                    <a:ext uri="{9D8B030D-6E8A-4147-A177-3AD203B41FA5}">
                      <a16:colId xmlns:a16="http://schemas.microsoft.com/office/drawing/2014/main" val="20001"/>
                    </a:ext>
                  </a:extLst>
                </a:gridCol>
                <a:gridCol w="1552251">
                  <a:extLst>
                    <a:ext uri="{9D8B030D-6E8A-4147-A177-3AD203B41FA5}">
                      <a16:colId xmlns:a16="http://schemas.microsoft.com/office/drawing/2014/main" val="20002"/>
                    </a:ext>
                  </a:extLst>
                </a:gridCol>
                <a:gridCol w="2815479">
                  <a:extLst>
                    <a:ext uri="{9D8B030D-6E8A-4147-A177-3AD203B41FA5}">
                      <a16:colId xmlns:a16="http://schemas.microsoft.com/office/drawing/2014/main" val="20003"/>
                    </a:ext>
                  </a:extLst>
                </a:gridCol>
                <a:gridCol w="2213021">
                  <a:extLst>
                    <a:ext uri="{9D8B030D-6E8A-4147-A177-3AD203B41FA5}">
                      <a16:colId xmlns:a16="http://schemas.microsoft.com/office/drawing/2014/main" val="20004"/>
                    </a:ext>
                  </a:extLst>
                </a:gridCol>
              </a:tblGrid>
              <a:tr h="2106032">
                <a:tc>
                  <a:txBody>
                    <a:bodyPr/>
                    <a:lstStyle/>
                    <a:p>
                      <a:pPr marL="0" lvl="0" indent="0" algn="l" rtl="0">
                        <a:spcBef>
                          <a:spcPts val="0"/>
                        </a:spcBef>
                        <a:spcAft>
                          <a:spcPts val="0"/>
                        </a:spcAft>
                        <a:buNone/>
                      </a:pPr>
                      <a:r>
                        <a:rPr lang="en" sz="1400" dirty="0">
                          <a:solidFill>
                            <a:schemeClr val="dk1"/>
                          </a:solidFill>
                          <a:latin typeface="Times New Roman"/>
                          <a:ea typeface="Times New Roman"/>
                          <a:cs typeface="Times New Roman"/>
                          <a:sym typeface="Times New Roman"/>
                        </a:rPr>
                        <a:t>5.</a:t>
                      </a:r>
                      <a:endParaRPr sz="1400" dirty="0"/>
                    </a:p>
                  </a:txBody>
                  <a:tcPr marL="91426" marR="91426"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just" rtl="0">
                        <a:lnSpc>
                          <a:spcPct val="95000"/>
                        </a:lnSpc>
                        <a:spcBef>
                          <a:spcPts val="0"/>
                        </a:spcBef>
                        <a:spcAft>
                          <a:spcPts val="0"/>
                        </a:spcAft>
                        <a:buNone/>
                      </a:pPr>
                      <a:r>
                        <a:rPr lang="en-GB" sz="1300" dirty="0">
                          <a:solidFill>
                            <a:srgbClr val="222222"/>
                          </a:solidFill>
                          <a:latin typeface="Times New Roman"/>
                          <a:ea typeface="Times New Roman"/>
                          <a:cs typeface="Times New Roman"/>
                          <a:sym typeface="Times New Roman"/>
                        </a:rPr>
                        <a:t>A comprehensive survey on radio resource management in 5G </a:t>
                      </a:r>
                      <a:r>
                        <a:rPr lang="en-GB" sz="1300" dirty="0" err="1">
                          <a:solidFill>
                            <a:srgbClr val="222222"/>
                          </a:solidFill>
                          <a:latin typeface="Times New Roman"/>
                          <a:ea typeface="Times New Roman"/>
                          <a:cs typeface="Times New Roman"/>
                          <a:sym typeface="Times New Roman"/>
                        </a:rPr>
                        <a:t>HetNets</a:t>
                      </a:r>
                      <a:r>
                        <a:rPr lang="en-GB" sz="1300" dirty="0">
                          <a:solidFill>
                            <a:srgbClr val="222222"/>
                          </a:solidFill>
                          <a:latin typeface="Times New Roman"/>
                          <a:ea typeface="Times New Roman"/>
                          <a:cs typeface="Times New Roman"/>
                          <a:sym typeface="Times New Roman"/>
                        </a:rPr>
                        <a:t>: Current solutions, future trends and open issues.</a:t>
                      </a:r>
                    </a:p>
                    <a:p>
                      <a:pPr marL="0" lvl="0" indent="0" algn="just" rtl="0">
                        <a:lnSpc>
                          <a:spcPct val="95000"/>
                        </a:lnSpc>
                        <a:spcBef>
                          <a:spcPts val="0"/>
                        </a:spcBef>
                        <a:spcAft>
                          <a:spcPts val="0"/>
                        </a:spcAft>
                        <a:buNone/>
                      </a:pPr>
                      <a:endParaRPr lang="en-GB" sz="1300" dirty="0">
                        <a:solidFill>
                          <a:srgbClr val="222222"/>
                        </a:solidFill>
                        <a:latin typeface="Times New Roman"/>
                        <a:ea typeface="Times New Roman"/>
                        <a:cs typeface="Times New Roman"/>
                        <a:sym typeface="Times New Roman"/>
                      </a:endParaRPr>
                    </a:p>
                    <a:p>
                      <a:pPr marL="0" lvl="0" indent="0" algn="just" rtl="0">
                        <a:lnSpc>
                          <a:spcPct val="95000"/>
                        </a:lnSpc>
                        <a:spcBef>
                          <a:spcPts val="0"/>
                        </a:spcBef>
                        <a:spcAft>
                          <a:spcPts val="0"/>
                        </a:spcAft>
                        <a:buNone/>
                      </a:pPr>
                      <a:endParaRPr lang="en-GB" sz="1300" dirty="0">
                        <a:solidFill>
                          <a:srgbClr val="222222"/>
                        </a:solidFill>
                        <a:latin typeface="Times New Roman"/>
                        <a:ea typeface="Times New Roman"/>
                        <a:cs typeface="Times New Roman"/>
                        <a:sym typeface="Times New Roman"/>
                      </a:endParaRPr>
                    </a:p>
                    <a:p>
                      <a:pPr marL="0" lvl="0" indent="0" algn="just" rtl="0">
                        <a:lnSpc>
                          <a:spcPct val="95000"/>
                        </a:lnSpc>
                        <a:spcBef>
                          <a:spcPts val="0"/>
                        </a:spcBef>
                        <a:spcAft>
                          <a:spcPts val="0"/>
                        </a:spcAft>
                        <a:buNone/>
                      </a:pPr>
                      <a:r>
                        <a:rPr lang="en-IN" sz="1300" dirty="0">
                          <a:solidFill>
                            <a:srgbClr val="222222"/>
                          </a:solidFill>
                          <a:latin typeface="Times New Roman"/>
                          <a:ea typeface="Times New Roman"/>
                          <a:cs typeface="Times New Roman"/>
                          <a:sym typeface="Times New Roman"/>
                        </a:rPr>
                        <a:t>Agarwal, Bharat, et al. </a:t>
                      </a:r>
                      <a:endParaRPr sz="1300" dirty="0">
                        <a:solidFill>
                          <a:srgbClr val="222222"/>
                        </a:solidFill>
                        <a:latin typeface="Times New Roman"/>
                        <a:ea typeface="Times New Roman"/>
                        <a:cs typeface="Times New Roman"/>
                        <a:sym typeface="Times New Roman"/>
                      </a:endParaRPr>
                    </a:p>
                  </a:txBody>
                  <a:tcPr marL="91426" marR="91426"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just" rtl="0">
                        <a:lnSpc>
                          <a:spcPct val="95000"/>
                        </a:lnSpc>
                        <a:spcBef>
                          <a:spcPts val="0"/>
                        </a:spcBef>
                        <a:spcAft>
                          <a:spcPts val="1200"/>
                        </a:spcAft>
                        <a:buNone/>
                      </a:pPr>
                      <a:r>
                        <a:rPr lang="en-US" sz="13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IEEE Communications Surveys &amp; Tutorials 24.4 (2022): 2495-2534.</a:t>
                      </a:r>
                    </a:p>
                    <a:p>
                      <a:pPr marL="0" lvl="0" indent="0" algn="just" rtl="0">
                        <a:lnSpc>
                          <a:spcPct val="95000"/>
                        </a:lnSpc>
                        <a:spcBef>
                          <a:spcPts val="0"/>
                        </a:spcBef>
                        <a:spcAft>
                          <a:spcPts val="1200"/>
                        </a:spcAft>
                        <a:buNone/>
                      </a:pPr>
                      <a:endParaRPr sz="1300" b="0" i="0" dirty="0">
                        <a:latin typeface="Times New Roman" panose="02020603050405020304" pitchFamily="18" charset="0"/>
                        <a:cs typeface="Times New Roman" panose="02020603050405020304" pitchFamily="18" charset="0"/>
                      </a:endParaRPr>
                    </a:p>
                  </a:txBody>
                  <a:tcPr marL="91426" marR="91426"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285750" lvl="0" indent="-285750" algn="l" rtl="0">
                        <a:spcBef>
                          <a:spcPts val="0"/>
                        </a:spcBef>
                        <a:spcAft>
                          <a:spcPts val="0"/>
                        </a:spcAft>
                        <a:buFont typeface="Arial" panose="020B0604020202020204" pitchFamily="34" charset="0"/>
                        <a:buChar char="•"/>
                      </a:pPr>
                      <a:r>
                        <a:rPr lang="en-US" sz="1300" dirty="0">
                          <a:solidFill>
                            <a:schemeClr val="dk1"/>
                          </a:solidFill>
                          <a:latin typeface="Times New Roman"/>
                          <a:ea typeface="Times New Roman"/>
                          <a:cs typeface="Times New Roman"/>
                          <a:sym typeface="Times New Roman"/>
                        </a:rPr>
                        <a:t>The paper surveys RRM techniques for 5G </a:t>
                      </a:r>
                      <a:r>
                        <a:rPr lang="en-US" sz="1300" dirty="0" err="1">
                          <a:solidFill>
                            <a:schemeClr val="dk1"/>
                          </a:solidFill>
                          <a:latin typeface="Times New Roman"/>
                          <a:ea typeface="Times New Roman"/>
                          <a:cs typeface="Times New Roman"/>
                          <a:sym typeface="Times New Roman"/>
                        </a:rPr>
                        <a:t>HetNets</a:t>
                      </a:r>
                      <a:r>
                        <a:rPr lang="en-US" sz="1300" dirty="0">
                          <a:solidFill>
                            <a:schemeClr val="dk1"/>
                          </a:solidFill>
                          <a:latin typeface="Times New Roman"/>
                          <a:ea typeface="Times New Roman"/>
                          <a:cs typeface="Times New Roman"/>
                          <a:sym typeface="Times New Roman"/>
                        </a:rPr>
                        <a:t>, addressing interference and resource allocation challenges.</a:t>
                      </a:r>
                    </a:p>
                    <a:p>
                      <a:pPr marL="285750" lvl="0" indent="-285750" algn="l" rtl="0">
                        <a:spcBef>
                          <a:spcPts val="0"/>
                        </a:spcBef>
                        <a:spcAft>
                          <a:spcPts val="0"/>
                        </a:spcAft>
                        <a:buFont typeface="Arial" panose="020B0604020202020204" pitchFamily="34" charset="0"/>
                        <a:buChar char="•"/>
                      </a:pPr>
                      <a:r>
                        <a:rPr lang="en-US" sz="1300" dirty="0">
                          <a:solidFill>
                            <a:schemeClr val="dk1"/>
                          </a:solidFill>
                          <a:latin typeface="Times New Roman"/>
                          <a:ea typeface="Times New Roman"/>
                          <a:cs typeface="Times New Roman"/>
                          <a:sym typeface="Times New Roman"/>
                        </a:rPr>
                        <a:t> It categorizes methods into interference management, user association-resource-power allocation, and combined approaches, and outlines future research directions.</a:t>
                      </a:r>
                      <a:endParaRPr sz="1300" dirty="0">
                        <a:solidFill>
                          <a:schemeClr val="dk1"/>
                        </a:solidFill>
                        <a:latin typeface="Times New Roman"/>
                        <a:ea typeface="Times New Roman"/>
                        <a:cs typeface="Times New Roman"/>
                        <a:sym typeface="Times New Roman"/>
                      </a:endParaRPr>
                    </a:p>
                  </a:txBody>
                  <a:tcPr marL="91426" marR="91426"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285750" lvl="0" indent="-285750" algn="just" rtl="0">
                        <a:lnSpc>
                          <a:spcPct val="95000"/>
                        </a:lnSpc>
                        <a:spcBef>
                          <a:spcPts val="0"/>
                        </a:spcBef>
                        <a:spcAft>
                          <a:spcPts val="1200"/>
                        </a:spcAft>
                        <a:buFont typeface="Arial" panose="020B0604020202020204" pitchFamily="34" charset="0"/>
                        <a:buChar char="•"/>
                      </a:pPr>
                      <a:r>
                        <a:rPr lang="en-US" sz="1300" dirty="0">
                          <a:latin typeface="Times New Roman"/>
                          <a:sym typeface="Times New Roman"/>
                        </a:rPr>
                        <a:t>No significant drawbacks are found in the paper.</a:t>
                      </a:r>
                    </a:p>
                  </a:txBody>
                  <a:tcPr marL="91426" marR="91426"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873687">
                <a:tc>
                  <a:txBody>
                    <a:bodyPr/>
                    <a:lstStyle/>
                    <a:p>
                      <a:pPr marL="0" lvl="0" indent="0" algn="l">
                        <a:spcBef>
                          <a:spcPts val="0"/>
                        </a:spcBef>
                        <a:spcAft>
                          <a:spcPts val="0"/>
                        </a:spcAft>
                        <a:buNone/>
                      </a:pPr>
                      <a:r>
                        <a:rPr lang="en" sz="1400" dirty="0">
                          <a:solidFill>
                            <a:schemeClr val="dk1"/>
                          </a:solidFill>
                          <a:latin typeface="Times New Roman"/>
                          <a:cs typeface="Times New Roman"/>
                        </a:rPr>
                        <a:t>6.</a:t>
                      </a:r>
                    </a:p>
                  </a:txBody>
                  <a:tcPr marL="91426" marR="91426" marT="91425" marB="91425">
                    <a:lnL w="9524">
                      <a:solidFill>
                        <a:schemeClr val="dk1"/>
                      </a:solidFill>
                    </a:lnL>
                    <a:lnR w="9524">
                      <a:solidFill>
                        <a:schemeClr val="dk1"/>
                      </a:solidFill>
                    </a:lnR>
                    <a:lnT w="9525" cap="flat" cmpd="sng" algn="ctr">
                      <a:solidFill>
                        <a:schemeClr val="dk1"/>
                      </a:solidFill>
                      <a:prstDash val="solid"/>
                      <a:round/>
                      <a:headEnd type="none" w="sm" len="sm"/>
                      <a:tailEnd type="none" w="sm" len="sm"/>
                    </a:lnT>
                    <a:lnB w="9524">
                      <a:solidFill>
                        <a:schemeClr val="dk1"/>
                      </a:solidFill>
                    </a:lnB>
                  </a:tcPr>
                </a:tc>
                <a:tc>
                  <a:txBody>
                    <a:bodyPr/>
                    <a:lstStyle/>
                    <a:p>
                      <a:pPr lvl="0" algn="just">
                        <a:lnSpc>
                          <a:spcPct val="100000"/>
                        </a:lnSpc>
                        <a:spcBef>
                          <a:spcPts val="0"/>
                        </a:spcBef>
                        <a:spcAft>
                          <a:spcPts val="0"/>
                        </a:spcAft>
                        <a:buNone/>
                      </a:pPr>
                      <a:r>
                        <a:rPr lang="en-US" sz="1300" dirty="0">
                          <a:latin typeface="Times New Roman" panose="02020603050405020304" pitchFamily="18" charset="0"/>
                          <a:cs typeface="Times New Roman" panose="02020603050405020304" pitchFamily="18" charset="0"/>
                          <a:sym typeface="Times New Roman"/>
                        </a:rPr>
                        <a:t>Optimal 5G network slicing using machine learning and deep</a:t>
                      </a:r>
                    </a:p>
                    <a:p>
                      <a:pPr lvl="0" algn="just">
                        <a:lnSpc>
                          <a:spcPct val="100000"/>
                        </a:lnSpc>
                        <a:spcBef>
                          <a:spcPts val="0"/>
                        </a:spcBef>
                        <a:spcAft>
                          <a:spcPts val="0"/>
                        </a:spcAft>
                        <a:buNone/>
                      </a:pPr>
                      <a:r>
                        <a:rPr lang="en-US" sz="1300" dirty="0">
                          <a:latin typeface="Times New Roman" panose="02020603050405020304" pitchFamily="18" charset="0"/>
                          <a:cs typeface="Times New Roman" panose="02020603050405020304" pitchFamily="18" charset="0"/>
                          <a:sym typeface="Times New Roman"/>
                        </a:rPr>
                        <a:t>learning concepts.</a:t>
                      </a:r>
                    </a:p>
                    <a:p>
                      <a:pPr lvl="0" algn="just">
                        <a:lnSpc>
                          <a:spcPct val="100000"/>
                        </a:lnSpc>
                        <a:spcBef>
                          <a:spcPts val="0"/>
                        </a:spcBef>
                        <a:spcAft>
                          <a:spcPts val="0"/>
                        </a:spcAft>
                        <a:buNone/>
                      </a:pPr>
                      <a:endParaRPr lang="en-US" sz="1300" dirty="0">
                        <a:latin typeface="Times New Roman" panose="02020603050405020304" pitchFamily="18" charset="0"/>
                        <a:cs typeface="Times New Roman" panose="02020603050405020304" pitchFamily="18" charset="0"/>
                        <a:sym typeface="Times New Roman"/>
                      </a:endParaRPr>
                    </a:p>
                    <a:p>
                      <a:pPr lvl="0" algn="just">
                        <a:lnSpc>
                          <a:spcPct val="100000"/>
                        </a:lnSpc>
                        <a:spcBef>
                          <a:spcPts val="0"/>
                        </a:spcBef>
                        <a:spcAft>
                          <a:spcPts val="0"/>
                        </a:spcAft>
                        <a:buNone/>
                      </a:pPr>
                      <a:endParaRPr lang="en-US" sz="1300" dirty="0">
                        <a:latin typeface="Times New Roman" panose="02020603050405020304" pitchFamily="18" charset="0"/>
                        <a:cs typeface="Times New Roman" panose="02020603050405020304" pitchFamily="18" charset="0"/>
                        <a:sym typeface="Times New Roman"/>
                      </a:endParaRPr>
                    </a:p>
                    <a:p>
                      <a:pPr lvl="0" algn="just">
                        <a:lnSpc>
                          <a:spcPct val="100000"/>
                        </a:lnSpc>
                        <a:spcBef>
                          <a:spcPts val="0"/>
                        </a:spcBef>
                        <a:spcAft>
                          <a:spcPts val="0"/>
                        </a:spcAft>
                        <a:buNone/>
                      </a:pPr>
                      <a:r>
                        <a:rPr lang="en-US" sz="1300" dirty="0">
                          <a:latin typeface="Times New Roman" panose="02020603050405020304" pitchFamily="18" charset="0"/>
                          <a:cs typeface="Times New Roman" panose="02020603050405020304" pitchFamily="18" charset="0"/>
                          <a:sym typeface="Times New Roman"/>
                        </a:rPr>
                        <a:t>Abidi, </a:t>
                      </a:r>
                      <a:r>
                        <a:rPr lang="en-US" sz="1300" dirty="0" err="1">
                          <a:latin typeface="Times New Roman" panose="02020603050405020304" pitchFamily="18" charset="0"/>
                          <a:cs typeface="Times New Roman" panose="02020603050405020304" pitchFamily="18" charset="0"/>
                          <a:sym typeface="Times New Roman"/>
                        </a:rPr>
                        <a:t>Mustufa</a:t>
                      </a:r>
                      <a:r>
                        <a:rPr lang="en-US" sz="1300" dirty="0">
                          <a:latin typeface="Times New Roman" panose="02020603050405020304" pitchFamily="18" charset="0"/>
                          <a:cs typeface="Times New Roman" panose="02020603050405020304" pitchFamily="18" charset="0"/>
                          <a:sym typeface="Times New Roman"/>
                        </a:rPr>
                        <a:t> Haider, et al.</a:t>
                      </a:r>
                    </a:p>
                  </a:txBody>
                  <a:tcPr marL="91426" marR="91426" marT="91425" marB="91425">
                    <a:lnL w="9524">
                      <a:solidFill>
                        <a:schemeClr val="dk1"/>
                      </a:solidFill>
                    </a:lnL>
                    <a:lnR w="9524">
                      <a:solidFill>
                        <a:schemeClr val="dk1"/>
                      </a:solidFill>
                    </a:lnR>
                    <a:lnT w="9525" cap="flat" cmpd="sng" algn="ctr">
                      <a:solidFill>
                        <a:schemeClr val="dk1"/>
                      </a:solidFill>
                      <a:prstDash val="solid"/>
                      <a:round/>
                      <a:headEnd type="none" w="sm" len="sm"/>
                      <a:tailEnd type="none" w="sm" len="sm"/>
                    </a:lnT>
                    <a:lnB w="9524">
                      <a:solidFill>
                        <a:schemeClr val="dk1"/>
                      </a:solidFill>
                    </a:lnB>
                  </a:tcPr>
                </a:tc>
                <a:tc>
                  <a:txBody>
                    <a:bodyPr/>
                    <a:lstStyle/>
                    <a:p>
                      <a:pPr marL="0" lvl="0" indent="0" algn="just">
                        <a:lnSpc>
                          <a:spcPct val="95000"/>
                        </a:lnSpc>
                        <a:spcBef>
                          <a:spcPts val="0"/>
                        </a:spcBef>
                        <a:spcAft>
                          <a:spcPts val="1200"/>
                        </a:spcAft>
                        <a:buNone/>
                      </a:pPr>
                      <a:r>
                        <a:rPr lang="en-IN" sz="1300" b="0" i="0" u="none" strike="noStrike" noProof="0" dirty="0">
                          <a:latin typeface="Times New Roman" panose="02020603050405020304" pitchFamily="18" charset="0"/>
                          <a:cs typeface="Times New Roman" panose="02020603050405020304" pitchFamily="18" charset="0"/>
                        </a:rPr>
                        <a:t>Computer Standards &amp; Interfaces 76 (2021): 103518.</a:t>
                      </a:r>
                      <a:endParaRPr lang="en" sz="1300" b="0" i="0" u="none" strike="noStrike" noProof="0" dirty="0">
                        <a:latin typeface="Times New Roman" panose="02020603050405020304" pitchFamily="18" charset="0"/>
                        <a:cs typeface="Times New Roman" panose="02020603050405020304" pitchFamily="18" charset="0"/>
                      </a:endParaRPr>
                    </a:p>
                  </a:txBody>
                  <a:tcPr marL="91426" marR="91426" marT="91425" marB="91425">
                    <a:lnL w="9524">
                      <a:solidFill>
                        <a:schemeClr val="dk1"/>
                      </a:solidFill>
                    </a:lnL>
                    <a:lnR w="9524" cap="flat" cmpd="sng" algn="ctr">
                      <a:solidFill>
                        <a:schemeClr val="dk1"/>
                      </a:solidFill>
                      <a:prstDash val="solid"/>
                      <a:round/>
                      <a:headEnd type="none" w="med" len="med"/>
                      <a:tailEnd type="none" w="med" len="med"/>
                    </a:lnR>
                    <a:lnT w="9525" cap="flat" cmpd="sng" algn="ctr">
                      <a:solidFill>
                        <a:schemeClr val="dk1"/>
                      </a:solidFill>
                      <a:prstDash val="solid"/>
                      <a:round/>
                      <a:headEnd type="none" w="sm" len="sm"/>
                      <a:tailEnd type="none" w="sm" len="sm"/>
                    </a:lnT>
                    <a:lnB w="9524">
                      <a:solidFill>
                        <a:schemeClr val="dk1"/>
                      </a:solidFill>
                    </a:lnB>
                  </a:tcPr>
                </a:tc>
                <a:tc>
                  <a:txBody>
                    <a:bodyPr/>
                    <a:lstStyle/>
                    <a:p>
                      <a:pPr marL="285750" marR="0" lvl="0" indent="-285750" algn="just" rtl="0" fontAlgn="t">
                        <a:lnSpc>
                          <a:spcPct val="100000"/>
                        </a:lnSpc>
                        <a:spcBef>
                          <a:spcPts val="0"/>
                        </a:spcBef>
                        <a:spcAft>
                          <a:spcPts val="0"/>
                        </a:spcAft>
                        <a:buClr>
                          <a:srgbClr val="000000"/>
                        </a:buClr>
                        <a:buFont typeface="Arial" panose="020B0604020202020204" pitchFamily="34" charset="0"/>
                        <a:buChar char="•"/>
                      </a:pPr>
                      <a:r>
                        <a:rPr lang="en-IN" sz="1300" b="0" i="0" u="none" strike="noStrike" cap="none" dirty="0">
                          <a:solidFill>
                            <a:srgbClr val="000000"/>
                          </a:solidFill>
                          <a:latin typeface="Times New Roman" panose="02020603050405020304" pitchFamily="18" charset="0"/>
                          <a:cs typeface="Times New Roman" panose="02020603050405020304" pitchFamily="18" charset="0"/>
                          <a:sym typeface="Arial"/>
                        </a:rPr>
                        <a:t>The paper proposes an efficient 5G network slicing model using a hybrid learning algorithm.</a:t>
                      </a:r>
                    </a:p>
                    <a:p>
                      <a:pPr marL="285750" marR="0" lvl="0" indent="-285750" algn="just" rtl="0" fontAlgn="t">
                        <a:lnSpc>
                          <a:spcPct val="100000"/>
                        </a:lnSpc>
                        <a:spcBef>
                          <a:spcPts val="0"/>
                        </a:spcBef>
                        <a:spcAft>
                          <a:spcPts val="0"/>
                        </a:spcAft>
                        <a:buClr>
                          <a:srgbClr val="000000"/>
                        </a:buClr>
                        <a:buFont typeface="Arial" panose="020B0604020202020204" pitchFamily="34" charset="0"/>
                        <a:buChar char="•"/>
                      </a:pPr>
                      <a:r>
                        <a:rPr lang="en-IN" sz="1300" b="0" i="0" u="none" strike="noStrike" cap="none" dirty="0">
                          <a:solidFill>
                            <a:srgbClr val="000000"/>
                          </a:solidFill>
                          <a:latin typeface="Times New Roman" panose="02020603050405020304" pitchFamily="18" charset="0"/>
                          <a:cs typeface="Times New Roman" panose="02020603050405020304" pitchFamily="18" charset="0"/>
                          <a:sym typeface="Arial"/>
                        </a:rPr>
                        <a:t> It optimizes feature extraction with GS-DHOA and classifies network slices using a hybrid of deep belief networks and neural networks.</a:t>
                      </a:r>
                    </a:p>
                    <a:p>
                      <a:pPr marL="285750" marR="0" lvl="0" indent="-285750" algn="just" rtl="0" fontAlgn="t">
                        <a:lnSpc>
                          <a:spcPct val="100000"/>
                        </a:lnSpc>
                        <a:spcBef>
                          <a:spcPts val="0"/>
                        </a:spcBef>
                        <a:spcAft>
                          <a:spcPts val="0"/>
                        </a:spcAft>
                        <a:buClr>
                          <a:srgbClr val="000000"/>
                        </a:buClr>
                        <a:buFont typeface="Arial" panose="020B0604020202020204" pitchFamily="34" charset="0"/>
                        <a:buChar char="•"/>
                      </a:pPr>
                      <a:r>
                        <a:rPr lang="en-IN" sz="1300" b="0" i="0" u="none" strike="noStrike" cap="none" dirty="0">
                          <a:solidFill>
                            <a:srgbClr val="000000"/>
                          </a:solidFill>
                          <a:latin typeface="Times New Roman" panose="02020603050405020304" pitchFamily="18" charset="0"/>
                          <a:cs typeface="Times New Roman" panose="02020603050405020304" pitchFamily="18" charset="0"/>
                          <a:sym typeface="Arial"/>
                        </a:rPr>
                        <a:t>Improves slicing accuracy and efficiency for diverse 5G applications.</a:t>
                      </a:r>
                    </a:p>
                  </a:txBody>
                  <a:tcPr marL="63500" marR="63500" marT="63500" marB="63500">
                    <a:lnL w="9524">
                      <a:solidFill>
                        <a:schemeClr val="dk1"/>
                      </a:solidFill>
                    </a:lnL>
                    <a:lnR w="9524">
                      <a:solidFill>
                        <a:schemeClr val="dk1"/>
                      </a:solidFill>
                    </a:lnR>
                    <a:lnT w="9525" cap="flat" cmpd="sng" algn="ctr">
                      <a:solidFill>
                        <a:schemeClr val="dk1"/>
                      </a:solidFill>
                      <a:prstDash val="solid"/>
                      <a:round/>
                      <a:headEnd type="none" w="sm" len="sm"/>
                      <a:tailEnd type="none" w="sm" len="sm"/>
                    </a:lnT>
                    <a:lnB w="9524">
                      <a:solidFill>
                        <a:schemeClr val="dk1"/>
                      </a:solidFill>
                    </a:lnB>
                  </a:tcPr>
                </a:tc>
                <a:tc>
                  <a:txBody>
                    <a:bodyPr/>
                    <a:lstStyle/>
                    <a:p>
                      <a:pPr marL="285750" lvl="0" indent="-285750" algn="just">
                        <a:lnSpc>
                          <a:spcPct val="95000"/>
                        </a:lnSpc>
                        <a:spcBef>
                          <a:spcPts val="0"/>
                        </a:spcBef>
                        <a:spcAft>
                          <a:spcPts val="1200"/>
                        </a:spcAft>
                        <a:buFont typeface="Arial" panose="020B0604020202020204" pitchFamily="34" charset="0"/>
                        <a:buChar char="•"/>
                      </a:pPr>
                      <a:r>
                        <a:rPr lang="en-US" sz="1300" b="0" i="0" u="none" strike="noStrike" noProof="0" dirty="0">
                          <a:latin typeface="Times New Roman"/>
                        </a:rPr>
                        <a:t>The proposed method lacks adaptability, scalability, and real-time decision-making capabilities. It is not well-suited for complex and dynamic 5G network environments.</a:t>
                      </a:r>
                    </a:p>
                    <a:p>
                      <a:pPr marL="285750" lvl="0" indent="-285750" algn="just">
                        <a:lnSpc>
                          <a:spcPct val="95000"/>
                        </a:lnSpc>
                        <a:spcBef>
                          <a:spcPts val="0"/>
                        </a:spcBef>
                        <a:spcAft>
                          <a:spcPts val="1200"/>
                        </a:spcAft>
                        <a:buFont typeface="Arial" panose="020B0604020202020204" pitchFamily="34" charset="0"/>
                        <a:buChar char="•"/>
                      </a:pPr>
                      <a:r>
                        <a:rPr lang="en-US" sz="1300" b="0" i="0" u="none" strike="noStrike" noProof="0" dirty="0">
                          <a:latin typeface="Times New Roman"/>
                          <a:sym typeface="Times New Roman"/>
                        </a:rPr>
                        <a:t>#</a:t>
                      </a:r>
                      <a:endParaRPr lang="en-US" sz="1400" dirty="0">
                        <a:latin typeface="Times New Roman"/>
                        <a:sym typeface="Times New Roman"/>
                      </a:endParaRPr>
                    </a:p>
                  </a:txBody>
                  <a:tcPr marL="91426" marR="91426" marT="91425" marB="91425">
                    <a:lnL w="9524" cap="flat" cmpd="sng" algn="ctr">
                      <a:solidFill>
                        <a:schemeClr val="dk1"/>
                      </a:solidFill>
                      <a:prstDash val="solid"/>
                      <a:round/>
                      <a:headEnd type="none" w="med" len="med"/>
                      <a:tailEnd type="none" w="med" len="med"/>
                    </a:lnL>
                    <a:lnR w="9524">
                      <a:solidFill>
                        <a:schemeClr val="dk1"/>
                      </a:solidFill>
                    </a:lnR>
                    <a:lnT w="9525" cap="flat" cmpd="sng" algn="ctr">
                      <a:solidFill>
                        <a:schemeClr val="dk1"/>
                      </a:solidFill>
                      <a:prstDash val="solid"/>
                      <a:round/>
                      <a:headEnd type="none" w="sm" len="sm"/>
                      <a:tailEnd type="none" w="sm" len="sm"/>
                    </a:lnT>
                    <a:lnB w="9524">
                      <a:solidFill>
                        <a:schemeClr val="dk1"/>
                      </a:solidFill>
                    </a:lnB>
                  </a:tcPr>
                </a:tc>
                <a:extLst>
                  <a:ext uri="{0D108BD9-81ED-4DB2-BD59-A6C34878D82A}">
                    <a16:rowId xmlns:a16="http://schemas.microsoft.com/office/drawing/2014/main" val="1838593152"/>
                  </a:ext>
                </a:extLst>
              </a:tr>
            </a:tbl>
          </a:graphicData>
        </a:graphic>
      </p:graphicFrame>
      <p:sp>
        <p:nvSpPr>
          <p:cNvPr id="105" name="Google Shape;105;p19"/>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28574" y="221538"/>
            <a:ext cx="8520601"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solidFill>
                  <a:srgbClr val="FF0000"/>
                </a:solidFill>
                <a:latin typeface="Times New Roman"/>
                <a:ea typeface="Times New Roman"/>
                <a:cs typeface="Times New Roman"/>
                <a:sym typeface="Times New Roman"/>
              </a:rPr>
              <a:t>Cont’d: -</a:t>
            </a:r>
            <a:endParaRPr dirty="0"/>
          </a:p>
        </p:txBody>
      </p:sp>
      <p:sp>
        <p:nvSpPr>
          <p:cNvPr id="103" name="Google Shape;103;p19"/>
          <p:cNvSpPr/>
          <p:nvPr/>
        </p:nvSpPr>
        <p:spPr>
          <a:xfrm>
            <a:off x="328574" y="797640"/>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04" name="Google Shape;104;p19"/>
          <p:cNvGraphicFramePr/>
          <p:nvPr>
            <p:extLst>
              <p:ext uri="{D42A27DB-BD31-4B8C-83A1-F6EECF244321}">
                <p14:modId xmlns:p14="http://schemas.microsoft.com/office/powerpoint/2010/main" val="463735780"/>
              </p:ext>
            </p:extLst>
          </p:nvPr>
        </p:nvGraphicFramePr>
        <p:xfrm>
          <a:off x="171175" y="844480"/>
          <a:ext cx="8839525" cy="4100262"/>
        </p:xfrm>
        <a:graphic>
          <a:graphicData uri="http://schemas.openxmlformats.org/drawingml/2006/table">
            <a:tbl>
              <a:tblPr>
                <a:noFill/>
                <a:tableStyleId>{0C03B8A5-80D4-4E8E-BED2-BA2E9D2D95E6}</a:tableStyleId>
              </a:tblPr>
              <a:tblGrid>
                <a:gridCol w="323850">
                  <a:extLst>
                    <a:ext uri="{9D8B030D-6E8A-4147-A177-3AD203B41FA5}">
                      <a16:colId xmlns:a16="http://schemas.microsoft.com/office/drawing/2014/main" val="20000"/>
                    </a:ext>
                  </a:extLst>
                </a:gridCol>
                <a:gridCol w="1485900">
                  <a:extLst>
                    <a:ext uri="{9D8B030D-6E8A-4147-A177-3AD203B41FA5}">
                      <a16:colId xmlns:a16="http://schemas.microsoft.com/office/drawing/2014/main" val="20001"/>
                    </a:ext>
                  </a:extLst>
                </a:gridCol>
                <a:gridCol w="1181100">
                  <a:extLst>
                    <a:ext uri="{9D8B030D-6E8A-4147-A177-3AD203B41FA5}">
                      <a16:colId xmlns:a16="http://schemas.microsoft.com/office/drawing/2014/main" val="20002"/>
                    </a:ext>
                  </a:extLst>
                </a:gridCol>
                <a:gridCol w="4332583">
                  <a:extLst>
                    <a:ext uri="{9D8B030D-6E8A-4147-A177-3AD203B41FA5}">
                      <a16:colId xmlns:a16="http://schemas.microsoft.com/office/drawing/2014/main" val="20003"/>
                    </a:ext>
                  </a:extLst>
                </a:gridCol>
                <a:gridCol w="1516092">
                  <a:extLst>
                    <a:ext uri="{9D8B030D-6E8A-4147-A177-3AD203B41FA5}">
                      <a16:colId xmlns:a16="http://schemas.microsoft.com/office/drawing/2014/main" val="20004"/>
                    </a:ext>
                  </a:extLst>
                </a:gridCol>
              </a:tblGrid>
              <a:tr h="1873143">
                <a:tc>
                  <a:txBody>
                    <a:bodyPr/>
                    <a:lstStyle/>
                    <a:p>
                      <a:pPr marL="0" lvl="0" indent="0" algn="l" rtl="0">
                        <a:spcBef>
                          <a:spcPts val="0"/>
                        </a:spcBef>
                        <a:spcAft>
                          <a:spcPts val="0"/>
                        </a:spcAft>
                        <a:buNone/>
                      </a:pPr>
                      <a:r>
                        <a:rPr lang="en" sz="1400" dirty="0">
                          <a:solidFill>
                            <a:schemeClr val="dk1"/>
                          </a:solidFill>
                          <a:latin typeface="Times New Roman"/>
                          <a:ea typeface="Times New Roman"/>
                          <a:cs typeface="Times New Roman"/>
                          <a:sym typeface="Times New Roman"/>
                        </a:rPr>
                        <a:t>7.</a:t>
                      </a:r>
                      <a:endParaRPr sz="1400" dirty="0"/>
                    </a:p>
                  </a:txBody>
                  <a:tcPr marL="91426" marR="91426"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rtl="0"/>
                      <a:r>
                        <a:rPr lang="en-US" sz="1300" b="0" i="0" u="none" strike="noStrike" cap="none" dirty="0">
                          <a:solidFill>
                            <a:srgbClr val="222222"/>
                          </a:solidFill>
                          <a:latin typeface="Times New Roman"/>
                          <a:ea typeface="Arial"/>
                          <a:cs typeface="Times New Roman"/>
                          <a:sym typeface="Arial"/>
                        </a:rPr>
                        <a:t>Reinforcement learning based resource management for network slicing.</a:t>
                      </a:r>
                      <a:br>
                        <a:rPr lang="en-US" sz="1300" dirty="0"/>
                      </a:br>
                      <a:endParaRPr lang="en-GB" sz="1300" dirty="0">
                        <a:solidFill>
                          <a:srgbClr val="222222"/>
                        </a:solidFill>
                        <a:latin typeface="Times New Roman"/>
                        <a:ea typeface="Times New Roman"/>
                        <a:cs typeface="Times New Roman"/>
                        <a:sym typeface="Times New Roman"/>
                      </a:endParaRPr>
                    </a:p>
                    <a:p>
                      <a:pPr marL="0" lvl="0" indent="0" algn="just" rtl="0">
                        <a:lnSpc>
                          <a:spcPct val="95000"/>
                        </a:lnSpc>
                        <a:spcBef>
                          <a:spcPts val="0"/>
                        </a:spcBef>
                        <a:spcAft>
                          <a:spcPts val="0"/>
                        </a:spcAft>
                        <a:buNone/>
                      </a:pPr>
                      <a:r>
                        <a:rPr lang="en-IN" sz="1300" b="0" i="0" u="none" strike="noStrike" cap="none" dirty="0">
                          <a:solidFill>
                            <a:srgbClr val="222222"/>
                          </a:solidFill>
                          <a:latin typeface="Times New Roman"/>
                          <a:ea typeface="Times New Roman"/>
                          <a:cs typeface="Times New Roman"/>
                          <a:sym typeface="Times New Roman"/>
                        </a:rPr>
                        <a:t>Kim, Yohan, </a:t>
                      </a:r>
                      <a:r>
                        <a:rPr lang="en-IN" sz="1300" b="0" i="0" u="none" strike="noStrike" cap="none" dirty="0" err="1">
                          <a:solidFill>
                            <a:srgbClr val="222222"/>
                          </a:solidFill>
                          <a:latin typeface="Times New Roman"/>
                          <a:ea typeface="Times New Roman"/>
                          <a:cs typeface="Times New Roman"/>
                          <a:sym typeface="Times New Roman"/>
                        </a:rPr>
                        <a:t>Sunyong</a:t>
                      </a:r>
                      <a:r>
                        <a:rPr lang="en-IN" sz="1300" b="0" i="0" u="none" strike="noStrike" cap="none" dirty="0">
                          <a:solidFill>
                            <a:srgbClr val="222222"/>
                          </a:solidFill>
                          <a:latin typeface="Times New Roman"/>
                          <a:ea typeface="Times New Roman"/>
                          <a:cs typeface="Times New Roman"/>
                          <a:sym typeface="Times New Roman"/>
                        </a:rPr>
                        <a:t> Kim, and Hyuk Lim.</a:t>
                      </a:r>
                      <a:endParaRPr sz="1300" b="0" i="0" u="none" strike="noStrike" cap="none" dirty="0">
                        <a:solidFill>
                          <a:srgbClr val="222222"/>
                        </a:solidFill>
                        <a:latin typeface="Times New Roman"/>
                        <a:ea typeface="Times New Roman"/>
                        <a:cs typeface="Times New Roman"/>
                        <a:sym typeface="Times New Roman"/>
                      </a:endParaRPr>
                    </a:p>
                  </a:txBody>
                  <a:tcPr marL="91426" marR="91426"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just" rtl="0">
                        <a:lnSpc>
                          <a:spcPct val="95000"/>
                        </a:lnSpc>
                        <a:spcBef>
                          <a:spcPts val="0"/>
                        </a:spcBef>
                        <a:spcAft>
                          <a:spcPts val="0"/>
                        </a:spcAft>
                        <a:buClr>
                          <a:srgbClr val="000000"/>
                        </a:buClr>
                        <a:buFont typeface="Arial"/>
                        <a:buNone/>
                      </a:pPr>
                      <a:r>
                        <a:rPr lang="en-US" sz="1300" b="0" i="0" u="none" strike="noStrike" cap="none" dirty="0">
                          <a:solidFill>
                            <a:srgbClr val="222222"/>
                          </a:solidFill>
                          <a:latin typeface="Times New Roman"/>
                          <a:ea typeface="Arial"/>
                          <a:cs typeface="Times New Roman"/>
                          <a:sym typeface="Arial"/>
                        </a:rPr>
                        <a:t>Applied Sciences 9.11(</a:t>
                      </a:r>
                      <a:r>
                        <a:rPr lang="en-IN" sz="1300" b="0" i="0" u="none" strike="noStrike" cap="none" dirty="0">
                          <a:solidFill>
                            <a:srgbClr val="222222"/>
                          </a:solidFill>
                          <a:latin typeface="Times New Roman"/>
                          <a:ea typeface="Arial"/>
                          <a:cs typeface="Times New Roman"/>
                          <a:sym typeface="Arial"/>
                        </a:rPr>
                        <a:t>2019</a:t>
                      </a:r>
                      <a:r>
                        <a:rPr lang="en-IN" sz="1300" b="0" i="0" u="none" strike="noStrike" cap="none" dirty="0">
                          <a:solidFill>
                            <a:srgbClr val="222222"/>
                          </a:solidFill>
                          <a:latin typeface="Times New Roman"/>
                          <a:cs typeface="Times New Roman"/>
                          <a:sym typeface="Arial"/>
                        </a:rPr>
                        <a:t>)</a:t>
                      </a:r>
                      <a:endParaRPr lang="en-US" sz="1300" b="0" i="0" u="none" strike="noStrike" cap="none" dirty="0">
                        <a:solidFill>
                          <a:srgbClr val="222222"/>
                        </a:solidFill>
                        <a:latin typeface="Times New Roman"/>
                        <a:ea typeface="Arial"/>
                        <a:cs typeface="Times New Roman"/>
                        <a:sym typeface="Arial"/>
                      </a:endParaRPr>
                    </a:p>
                  </a:txBody>
                  <a:tcPr marL="91426" marR="91426"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285750" lvl="0" indent="-285750" algn="l" rtl="0">
                        <a:spcBef>
                          <a:spcPts val="0"/>
                        </a:spcBef>
                        <a:spcAft>
                          <a:spcPts val="0"/>
                        </a:spcAft>
                        <a:buFont typeface="Arial" panose="020B0604020202020204" pitchFamily="34" charset="0"/>
                        <a:buChar char="•"/>
                      </a:pPr>
                      <a:r>
                        <a:rPr lang="en-US" sz="1300" dirty="0">
                          <a:solidFill>
                            <a:schemeClr val="dk1"/>
                          </a:solidFill>
                          <a:latin typeface="Times New Roman"/>
                          <a:ea typeface="Times New Roman"/>
                          <a:cs typeface="Times New Roman"/>
                          <a:sym typeface="Times New Roman"/>
                        </a:rPr>
                        <a:t> </a:t>
                      </a:r>
                      <a:r>
                        <a:rPr lang="en-US" sz="1300" b="0" i="0" u="none" strike="noStrike" cap="none" dirty="0">
                          <a:solidFill>
                            <a:srgbClr val="222222"/>
                          </a:solidFill>
                          <a:latin typeface="Times New Roman"/>
                          <a:ea typeface="Times New Roman"/>
                          <a:cs typeface="Times New Roman"/>
                          <a:sym typeface="Times New Roman"/>
                        </a:rPr>
                        <a:t>The paper proposes network slicing in 5G networks to enable creation of virtual networks that are tailored to diverse service requirements. </a:t>
                      </a:r>
                    </a:p>
                    <a:p>
                      <a:pPr marL="285750" lvl="0" indent="-285750" algn="l" rtl="0">
                        <a:spcBef>
                          <a:spcPts val="0"/>
                        </a:spcBef>
                        <a:spcAft>
                          <a:spcPts val="0"/>
                        </a:spcAft>
                        <a:buFont typeface="Arial" panose="020B0604020202020204" pitchFamily="34" charset="0"/>
                        <a:buChar char="•"/>
                      </a:pPr>
                      <a:r>
                        <a:rPr lang="en-US" sz="1300" b="0" i="0" u="none" strike="noStrike" cap="none" dirty="0">
                          <a:solidFill>
                            <a:srgbClr val="222222"/>
                          </a:solidFill>
                          <a:latin typeface="Times New Roman"/>
                          <a:ea typeface="Times New Roman"/>
                          <a:cs typeface="Times New Roman"/>
                          <a:sym typeface="Times New Roman"/>
                        </a:rPr>
                        <a:t>To address the inefficiencies, a dynamic resource management system based on Q-learning is proposed.. </a:t>
                      </a:r>
                    </a:p>
                    <a:p>
                      <a:pPr marL="285750" lvl="0" indent="-285750" algn="l" rtl="0">
                        <a:spcBef>
                          <a:spcPts val="0"/>
                        </a:spcBef>
                        <a:spcAft>
                          <a:spcPts val="0"/>
                        </a:spcAft>
                        <a:buFont typeface="Arial" panose="020B0604020202020204" pitchFamily="34" charset="0"/>
                        <a:buChar char="•"/>
                      </a:pPr>
                      <a:r>
                        <a:rPr lang="en-US" sz="1300" b="0" i="0" u="none" strike="noStrike" cap="none" dirty="0">
                          <a:solidFill>
                            <a:srgbClr val="222222"/>
                          </a:solidFill>
                          <a:latin typeface="Times New Roman"/>
                          <a:ea typeface="Times New Roman"/>
                          <a:cs typeface="Times New Roman"/>
                          <a:sym typeface="Times New Roman"/>
                        </a:rPr>
                        <a:t>Simulations validate the effectiveness in improving the overall network performance in real world scenarios.</a:t>
                      </a:r>
                      <a:endParaRPr sz="1300" b="0" i="0" u="none" strike="noStrike" cap="none" dirty="0">
                        <a:solidFill>
                          <a:srgbClr val="222222"/>
                        </a:solidFill>
                        <a:latin typeface="Times New Roman"/>
                        <a:ea typeface="Times New Roman"/>
                        <a:cs typeface="Times New Roman"/>
                        <a:sym typeface="Times New Roman"/>
                      </a:endParaRPr>
                    </a:p>
                  </a:txBody>
                  <a:tcPr marL="91426" marR="91426"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285750" lvl="0" indent="-285750" algn="just" rtl="0">
                        <a:lnSpc>
                          <a:spcPct val="95000"/>
                        </a:lnSpc>
                        <a:spcBef>
                          <a:spcPts val="0"/>
                        </a:spcBef>
                        <a:spcAft>
                          <a:spcPts val="1200"/>
                        </a:spcAft>
                        <a:buFont typeface="Arial" panose="020B0604020202020204" pitchFamily="34" charset="0"/>
                        <a:buChar char="•"/>
                      </a:pPr>
                      <a:r>
                        <a:rPr lang="en-US" sz="1300" dirty="0">
                          <a:latin typeface="Times New Roman"/>
                          <a:sym typeface="Times New Roman"/>
                        </a:rPr>
                        <a:t>Real World performance was not verified</a:t>
                      </a:r>
                      <a:endParaRPr sz="1300" dirty="0">
                        <a:latin typeface="Times New Roman"/>
                        <a:ea typeface="Times New Roman"/>
                        <a:cs typeface="Times New Roman"/>
                        <a:sym typeface="Times New Roman"/>
                      </a:endParaRPr>
                    </a:p>
                  </a:txBody>
                  <a:tcPr marL="91426" marR="91426"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130144">
                <a:tc>
                  <a:txBody>
                    <a:bodyPr/>
                    <a:lstStyle/>
                    <a:p>
                      <a:pPr marL="0" lvl="0" indent="0" algn="l">
                        <a:spcBef>
                          <a:spcPts val="0"/>
                        </a:spcBef>
                        <a:spcAft>
                          <a:spcPts val="0"/>
                        </a:spcAft>
                        <a:buNone/>
                      </a:pPr>
                      <a:r>
                        <a:rPr lang="en" sz="1400" dirty="0">
                          <a:solidFill>
                            <a:schemeClr val="dk1"/>
                          </a:solidFill>
                          <a:latin typeface="Times New Roman"/>
                          <a:cs typeface="Times New Roman"/>
                        </a:rPr>
                        <a:t>8.</a:t>
                      </a:r>
                    </a:p>
                  </a:txBody>
                  <a:tcPr marL="91426" marR="91426" marT="91425" marB="91425">
                    <a:lnL w="9524">
                      <a:solidFill>
                        <a:schemeClr val="dk1"/>
                      </a:solidFill>
                    </a:lnL>
                    <a:lnR w="9524">
                      <a:solidFill>
                        <a:schemeClr val="dk1"/>
                      </a:solidFill>
                    </a:lnR>
                    <a:lnT w="9525" cap="flat" cmpd="sng" algn="ctr">
                      <a:solidFill>
                        <a:schemeClr val="dk1"/>
                      </a:solidFill>
                      <a:prstDash val="solid"/>
                      <a:round/>
                      <a:headEnd type="none" w="sm" len="sm"/>
                      <a:tailEnd type="none" w="sm" len="sm"/>
                    </a:lnT>
                    <a:lnB w="9524">
                      <a:solidFill>
                        <a:schemeClr val="dk1"/>
                      </a:solidFill>
                    </a:lnB>
                  </a:tcPr>
                </a:tc>
                <a:tc>
                  <a:txBody>
                    <a:bodyPr/>
                    <a:lstStyle/>
                    <a:p>
                      <a:r>
                        <a:rPr lang="en-US" sz="1300" b="0" i="0" u="none" strike="noStrike" cap="none" dirty="0">
                          <a:solidFill>
                            <a:srgbClr val="222222"/>
                          </a:solidFill>
                          <a:latin typeface="Times New Roman"/>
                          <a:ea typeface="Arial"/>
                          <a:cs typeface="Times New Roman"/>
                          <a:sym typeface="Arial"/>
                        </a:rPr>
                        <a:t>Multi-UAV cooperative task offloading and resource allocation in 5G advanced and beyond.</a:t>
                      </a:r>
                    </a:p>
                    <a:p>
                      <a:endParaRPr lang="it-IT" sz="1300" b="0" i="0" u="none" strike="noStrike" cap="none" dirty="0">
                        <a:solidFill>
                          <a:srgbClr val="222222"/>
                        </a:solidFill>
                        <a:latin typeface="Times New Roman"/>
                        <a:cs typeface="Times New Roman"/>
                        <a:sym typeface="Times New Roman"/>
                      </a:endParaRPr>
                    </a:p>
                    <a:p>
                      <a:r>
                        <a:rPr lang="it-IT" sz="1300" b="0" i="0" u="none" strike="noStrike" cap="none" dirty="0">
                          <a:solidFill>
                            <a:srgbClr val="222222"/>
                          </a:solidFill>
                          <a:latin typeface="Times New Roman"/>
                          <a:cs typeface="Times New Roman"/>
                          <a:sym typeface="Times New Roman"/>
                        </a:rPr>
                        <a:t>Guo, Hongzhi, et al</a:t>
                      </a:r>
                    </a:p>
                    <a:p>
                      <a:endParaRPr lang="en" sz="1300" b="0" i="0" u="none" strike="noStrike" cap="none" dirty="0">
                        <a:solidFill>
                          <a:srgbClr val="222222"/>
                        </a:solidFill>
                        <a:latin typeface="Times New Roman"/>
                        <a:cs typeface="Times New Roman"/>
                        <a:sym typeface="Times New Roman"/>
                      </a:endParaRPr>
                    </a:p>
                  </a:txBody>
                  <a:tcPr marL="91426" marR="91426" marT="91425" marB="91425">
                    <a:lnL w="9524">
                      <a:solidFill>
                        <a:schemeClr val="dk1"/>
                      </a:solidFill>
                    </a:lnL>
                    <a:lnR w="9524">
                      <a:solidFill>
                        <a:schemeClr val="dk1"/>
                      </a:solidFill>
                    </a:lnR>
                    <a:lnT w="9525" cap="flat" cmpd="sng" algn="ctr">
                      <a:solidFill>
                        <a:schemeClr val="dk1"/>
                      </a:solidFill>
                      <a:prstDash val="solid"/>
                      <a:round/>
                      <a:headEnd type="none" w="sm" len="sm"/>
                      <a:tailEnd type="none" w="sm" len="sm"/>
                    </a:lnT>
                    <a:lnB w="9524">
                      <a:solidFill>
                        <a:schemeClr val="dk1"/>
                      </a:solidFill>
                    </a:lnB>
                  </a:tcPr>
                </a:tc>
                <a:tc>
                  <a:txBody>
                    <a:bodyPr/>
                    <a:lstStyle/>
                    <a:p>
                      <a:pPr marL="0" lvl="0" indent="0" algn="just">
                        <a:lnSpc>
                          <a:spcPct val="95000"/>
                        </a:lnSpc>
                        <a:spcBef>
                          <a:spcPts val="0"/>
                        </a:spcBef>
                        <a:spcAft>
                          <a:spcPts val="1200"/>
                        </a:spcAft>
                        <a:buNone/>
                      </a:pPr>
                      <a:r>
                        <a:rPr lang="en-US" sz="13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IEEE Transactions on Wireless Communications 23.1(2023)</a:t>
                      </a:r>
                      <a:endParaRPr lang="en" sz="1300" b="0" i="0" u="none" strike="noStrike" noProof="0" dirty="0">
                        <a:latin typeface="Times New Roman" panose="02020603050405020304" pitchFamily="18" charset="0"/>
                        <a:cs typeface="Times New Roman" panose="02020603050405020304" pitchFamily="18" charset="0"/>
                      </a:endParaRPr>
                    </a:p>
                  </a:txBody>
                  <a:tcPr marL="91426" marR="91426" marT="91425" marB="91425">
                    <a:lnL w="9524">
                      <a:solidFill>
                        <a:schemeClr val="dk1"/>
                      </a:solidFill>
                    </a:lnL>
                    <a:lnR w="9524">
                      <a:solidFill>
                        <a:schemeClr val="dk1"/>
                      </a:solidFill>
                    </a:lnR>
                    <a:lnT w="9525" cap="flat" cmpd="sng" algn="ctr">
                      <a:solidFill>
                        <a:schemeClr val="dk1"/>
                      </a:solidFill>
                      <a:prstDash val="solid"/>
                      <a:round/>
                      <a:headEnd type="none" w="sm" len="sm"/>
                      <a:tailEnd type="none" w="sm" len="sm"/>
                    </a:lnT>
                    <a:lnB w="9524">
                      <a:solidFill>
                        <a:schemeClr val="dk1"/>
                      </a:solidFill>
                    </a:lnB>
                  </a:tcPr>
                </a:tc>
                <a:tc>
                  <a:txBody>
                    <a:bodyPr/>
                    <a:lstStyle/>
                    <a:p>
                      <a:pPr marL="285750" lvl="0" indent="-285750" algn="l">
                        <a:spcBef>
                          <a:spcPts val="0"/>
                        </a:spcBef>
                        <a:spcAft>
                          <a:spcPts val="0"/>
                        </a:spcAft>
                        <a:buFont typeface="Arial" panose="020B0604020202020204" pitchFamily="34" charset="0"/>
                        <a:buChar char="•"/>
                      </a:pPr>
                      <a:r>
                        <a:rPr lang="en-US" sz="1300" b="0" i="0" u="none" strike="noStrike" cap="none" dirty="0">
                          <a:solidFill>
                            <a:srgbClr val="222222"/>
                          </a:solidFill>
                          <a:latin typeface="Times New Roman"/>
                          <a:ea typeface="Arial"/>
                          <a:cs typeface="Times New Roman"/>
                          <a:sym typeface="Arial"/>
                        </a:rPr>
                        <a:t>The paper proposes a software-defined networking enhanced cooperative multiple UAV-enabled aerial computing (MUEAC) system.</a:t>
                      </a:r>
                    </a:p>
                    <a:p>
                      <a:pPr marL="285750" lvl="0" indent="-285750" algn="l">
                        <a:spcBef>
                          <a:spcPts val="0"/>
                        </a:spcBef>
                        <a:spcAft>
                          <a:spcPts val="0"/>
                        </a:spcAft>
                        <a:buFont typeface="Arial" panose="020B0604020202020204" pitchFamily="34" charset="0"/>
                        <a:buChar char="•"/>
                      </a:pPr>
                      <a:r>
                        <a:rPr lang="en-US" sz="1300" b="0" i="0" u="none" strike="noStrike" cap="none" dirty="0">
                          <a:solidFill>
                            <a:srgbClr val="222222"/>
                          </a:solidFill>
                          <a:latin typeface="Times New Roman"/>
                          <a:ea typeface="Arial"/>
                          <a:cs typeface="Times New Roman"/>
                          <a:sym typeface="Arial"/>
                        </a:rPr>
                        <a:t>Aims to minimize task processing delays by optimizing task scheduling, resource allocation and data dependencies.</a:t>
                      </a:r>
                    </a:p>
                    <a:p>
                      <a:pPr marL="285750" lvl="0" indent="-285750" algn="l">
                        <a:spcBef>
                          <a:spcPts val="0"/>
                        </a:spcBef>
                        <a:spcAft>
                          <a:spcPts val="0"/>
                        </a:spcAft>
                        <a:buFont typeface="Arial" panose="020B0604020202020204" pitchFamily="34" charset="0"/>
                        <a:buChar char="•"/>
                      </a:pPr>
                      <a:r>
                        <a:rPr lang="en-US" sz="1300" b="0" i="0" u="none" strike="noStrike" cap="none" dirty="0">
                          <a:solidFill>
                            <a:srgbClr val="222222"/>
                          </a:solidFill>
                          <a:latin typeface="Times New Roman"/>
                          <a:ea typeface="Arial"/>
                          <a:cs typeface="Times New Roman"/>
                          <a:sym typeface="Arial"/>
                        </a:rPr>
                        <a:t> A multi-UAV cooperative communication and computing optimization (MCCCO) scheme is proposed.</a:t>
                      </a:r>
                    </a:p>
                    <a:p>
                      <a:pPr marL="285750" lvl="0" indent="-285750" algn="l">
                        <a:spcBef>
                          <a:spcPts val="0"/>
                        </a:spcBef>
                        <a:spcAft>
                          <a:spcPts val="0"/>
                        </a:spcAft>
                        <a:buFont typeface="Arial" panose="020B0604020202020204" pitchFamily="34" charset="0"/>
                        <a:buChar char="•"/>
                      </a:pPr>
                      <a:r>
                        <a:rPr lang="en-US" sz="1300" b="0" i="0" u="none" strike="noStrike" cap="none" dirty="0">
                          <a:solidFill>
                            <a:srgbClr val="222222"/>
                          </a:solidFill>
                          <a:latin typeface="Times New Roman"/>
                          <a:ea typeface="Arial"/>
                          <a:cs typeface="Times New Roman"/>
                          <a:sym typeface="Arial"/>
                        </a:rPr>
                        <a:t>Results validate that MCCCO outperforms traditional schemes.</a:t>
                      </a:r>
                      <a:endParaRPr lang="en" sz="1300" b="0" i="0" u="none" strike="noStrike" cap="none" noProof="0" dirty="0">
                        <a:solidFill>
                          <a:srgbClr val="222222"/>
                        </a:solidFill>
                        <a:latin typeface="Times New Roman"/>
                        <a:cs typeface="Times New Roman"/>
                        <a:sym typeface="Times New Roman"/>
                      </a:endParaRPr>
                    </a:p>
                  </a:txBody>
                  <a:tcPr marL="91426" marR="91426" marT="91425" marB="91425">
                    <a:lnL w="9524">
                      <a:solidFill>
                        <a:schemeClr val="dk1"/>
                      </a:solidFill>
                    </a:lnL>
                    <a:lnR w="9524">
                      <a:solidFill>
                        <a:schemeClr val="dk1"/>
                      </a:solidFill>
                    </a:lnR>
                    <a:lnT w="9525" cap="flat" cmpd="sng" algn="ctr">
                      <a:solidFill>
                        <a:schemeClr val="dk1"/>
                      </a:solidFill>
                      <a:prstDash val="solid"/>
                      <a:round/>
                      <a:headEnd type="none" w="sm" len="sm"/>
                      <a:tailEnd type="none" w="sm" len="sm"/>
                    </a:lnT>
                    <a:lnB w="9524">
                      <a:solidFill>
                        <a:schemeClr val="dk1"/>
                      </a:solidFill>
                    </a:lnB>
                  </a:tcPr>
                </a:tc>
                <a:tc>
                  <a:txBody>
                    <a:bodyPr/>
                    <a:lstStyle/>
                    <a:p>
                      <a:pPr marL="285750" lvl="0" indent="-285750" algn="just">
                        <a:lnSpc>
                          <a:spcPct val="95000"/>
                        </a:lnSpc>
                        <a:spcBef>
                          <a:spcPts val="0"/>
                        </a:spcBef>
                        <a:spcAft>
                          <a:spcPts val="1200"/>
                        </a:spcAft>
                        <a:buFont typeface="Arial" panose="020B0604020202020204" pitchFamily="34" charset="0"/>
                        <a:buChar char="•"/>
                      </a:pPr>
                      <a:r>
                        <a:rPr lang="en-US" sz="1300" dirty="0">
                          <a:latin typeface="Times New Roman"/>
                          <a:sym typeface="Times New Roman"/>
                        </a:rPr>
                        <a:t>SDNs and UAVs can be very complex and hard to deploy, also has scalability issues</a:t>
                      </a:r>
                      <a:r>
                        <a:rPr lang="en-US" sz="1400" dirty="0">
                          <a:latin typeface="Times New Roman"/>
                          <a:sym typeface="Times New Roman"/>
                        </a:rPr>
                        <a:t>.</a:t>
                      </a:r>
                    </a:p>
                    <a:p>
                      <a:pPr marL="0" lvl="0" indent="0" algn="just">
                        <a:lnSpc>
                          <a:spcPct val="95000"/>
                        </a:lnSpc>
                        <a:spcBef>
                          <a:spcPts val="0"/>
                        </a:spcBef>
                        <a:spcAft>
                          <a:spcPts val="1200"/>
                        </a:spcAft>
                        <a:buNone/>
                      </a:pPr>
                      <a:endParaRPr lang="en-US" sz="1400" dirty="0">
                        <a:latin typeface="Times New Roman"/>
                        <a:sym typeface="Times New Roman"/>
                      </a:endParaRPr>
                    </a:p>
                  </a:txBody>
                  <a:tcPr marL="91426" marR="91426" marT="91425" marB="91425">
                    <a:lnL w="9524">
                      <a:solidFill>
                        <a:schemeClr val="dk1"/>
                      </a:solidFill>
                    </a:lnL>
                    <a:lnR w="9524">
                      <a:solidFill>
                        <a:schemeClr val="dk1"/>
                      </a:solidFill>
                    </a:lnR>
                    <a:lnT w="9525" cap="flat" cmpd="sng" algn="ctr">
                      <a:solidFill>
                        <a:schemeClr val="dk1"/>
                      </a:solidFill>
                      <a:prstDash val="solid"/>
                      <a:round/>
                      <a:headEnd type="none" w="sm" len="sm"/>
                      <a:tailEnd type="none" w="sm" len="sm"/>
                    </a:lnT>
                    <a:lnB w="9524">
                      <a:solidFill>
                        <a:schemeClr val="dk1"/>
                      </a:solidFill>
                    </a:lnB>
                  </a:tcPr>
                </a:tc>
                <a:extLst>
                  <a:ext uri="{0D108BD9-81ED-4DB2-BD59-A6C34878D82A}">
                    <a16:rowId xmlns:a16="http://schemas.microsoft.com/office/drawing/2014/main" val="1838593152"/>
                  </a:ext>
                </a:extLst>
              </a:tr>
            </a:tbl>
          </a:graphicData>
        </a:graphic>
      </p:graphicFrame>
      <p:sp>
        <p:nvSpPr>
          <p:cNvPr id="105" name="Google Shape;105;p19"/>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624620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2823</TotalTime>
  <Words>3293</Words>
  <Application>Microsoft Office PowerPoint</Application>
  <PresentationFormat>On-screen Show (16:9)</PresentationFormat>
  <Paragraphs>384</Paragraphs>
  <Slides>41</Slides>
  <Notes>26</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41</vt:i4>
      </vt:variant>
    </vt:vector>
  </HeadingPairs>
  <TitlesOfParts>
    <vt:vector size="44" baseType="lpstr">
      <vt:lpstr>Arial</vt:lpstr>
      <vt:lpstr>Times New Roman</vt:lpstr>
      <vt:lpstr>Simple Light</vt:lpstr>
      <vt:lpstr>PowerPoint Presentation</vt:lpstr>
      <vt:lpstr>Agenda: - </vt:lpstr>
      <vt:lpstr>Introduction: -</vt:lpstr>
      <vt:lpstr>Objective of the Project: -</vt:lpstr>
      <vt:lpstr>Scope of the Project: -</vt:lpstr>
      <vt:lpstr>Literature Survey: -</vt:lpstr>
      <vt:lpstr>Cont’d: -</vt:lpstr>
      <vt:lpstr>Cont’d: -</vt:lpstr>
      <vt:lpstr>Cont’d: -</vt:lpstr>
      <vt:lpstr>Cont’d: -</vt:lpstr>
      <vt:lpstr>Drawbacks of existing system: - </vt:lpstr>
      <vt:lpstr>Proposed Methodology: - </vt:lpstr>
      <vt:lpstr>Contd’: - </vt:lpstr>
      <vt:lpstr>Dataset: - </vt:lpstr>
      <vt:lpstr>Dataset Augmentation (Gaussian Noise): - </vt:lpstr>
      <vt:lpstr>Block diagram: - </vt:lpstr>
      <vt:lpstr>Graph Neural Network Algorithm</vt:lpstr>
      <vt:lpstr>GNN Algorithm </vt:lpstr>
      <vt:lpstr>GNN Algorithm </vt:lpstr>
      <vt:lpstr>Graph Neural Network : -</vt:lpstr>
      <vt:lpstr>Spatial Graph : -</vt:lpstr>
      <vt:lpstr>Spatial Graph Result Analysis  </vt:lpstr>
      <vt:lpstr>Similarity based Graph: -</vt:lpstr>
      <vt:lpstr>Similarity Graph Result Analysis  </vt:lpstr>
      <vt:lpstr>Application based Graph: -</vt:lpstr>
      <vt:lpstr>Application Graph Result Analysis  </vt:lpstr>
      <vt:lpstr>Comparison of Graph Result Analysis  </vt:lpstr>
      <vt:lpstr>Comparison of Graph Result Analysis  </vt:lpstr>
      <vt:lpstr>Comparison of Graph Result Analysis  </vt:lpstr>
      <vt:lpstr>Comparison of Graph Result Analysis  </vt:lpstr>
      <vt:lpstr>Reinforcement Learning: -</vt:lpstr>
      <vt:lpstr>Reinforcement Learning: -</vt:lpstr>
      <vt:lpstr>Reinforcement Learning: -</vt:lpstr>
      <vt:lpstr>Reinforcement Learning: -</vt:lpstr>
      <vt:lpstr>Dynamic Data Generator: -</vt:lpstr>
      <vt:lpstr>Requirements: -</vt:lpstr>
      <vt:lpstr>Timeline chart: -</vt:lpstr>
      <vt:lpstr>References: -</vt:lpstr>
      <vt:lpstr>References: -</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DEVICE AUTHENTICATION AND   PRIVACY PRESERVING MECHANISM FOR VOICE ASSISTANT IN SMART HOME USING BLOCKCHAIN</dc:title>
  <dc:creator>USER</dc:creator>
  <cp:lastModifiedBy>ELAMURUGAN RM</cp:lastModifiedBy>
  <cp:revision>379</cp:revision>
  <dcterms:modified xsi:type="dcterms:W3CDTF">2024-08-14T03:58:33Z</dcterms:modified>
</cp:coreProperties>
</file>