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306" r:id="rId8"/>
    <p:sldId id="307" r:id="rId9"/>
    <p:sldId id="296" r:id="rId10"/>
    <p:sldId id="297" r:id="rId11"/>
    <p:sldId id="309" r:id="rId12"/>
    <p:sldId id="333" r:id="rId13"/>
    <p:sldId id="263" r:id="rId14"/>
    <p:sldId id="335" r:id="rId15"/>
    <p:sldId id="334" r:id="rId16"/>
    <p:sldId id="332" r:id="rId17"/>
    <p:sldId id="290" r:id="rId18"/>
    <p:sldId id="280" r:id="rId19"/>
    <p:sldId id="295" r:id="rId20"/>
    <p:sldId id="28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46"/>
    <a:srgbClr val="FFC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03B8A5-80D4-4E8E-BED2-BA2E9D2D95E6}">
  <a:tblStyle styleId="{0C03B8A5-80D4-4E8E-BED2-BA2E9D2D95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86477" autoAdjust="0"/>
  </p:normalViewPr>
  <p:slideViewPr>
    <p:cSldViewPr snapToGrid="0">
      <p:cViewPr varScale="1">
        <p:scale>
          <a:sx n="121" d="100"/>
          <a:sy n="121" d="100"/>
        </p:scale>
        <p:origin x="307" y="82"/>
      </p:cViewPr>
      <p:guideLst>
        <p:guide orient="horz" pos="1620"/>
        <p:guide pos="2880"/>
      </p:guideLst>
    </p:cSldViewPr>
  </p:slideViewPr>
  <p:outlineViewPr>
    <p:cViewPr>
      <p:scale>
        <a:sx n="33" d="100"/>
        <a:sy n="33" d="100"/>
      </p:scale>
      <p:origin x="258" y="11121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9680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94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9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49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20551fea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20551fea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526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5921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824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20551feaf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20551feaf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20551feaf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20551fea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20551feaf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20551fea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34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20551fea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20551fea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20551feaf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20551feaf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20551fea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20551fea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20551fea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20551fea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20551fea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20551fea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20551fe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20551fe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20551fe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20551fe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73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20551fe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20551fe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91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20551fea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20551fea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1"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1"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1"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1"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1"/>
            <a:ext cx="8520601"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1"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49" y="450150"/>
            <a:ext cx="6367801"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1"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1" y="2803076"/>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1" y="724075"/>
            <a:ext cx="3837001"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524399" y="2886315"/>
            <a:ext cx="3316081" cy="1922824"/>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800" dirty="0">
                <a:solidFill>
                  <a:srgbClr val="FF0000"/>
                </a:solidFill>
                <a:latin typeface="Times New Roman"/>
                <a:ea typeface="Times New Roman"/>
                <a:cs typeface="Times New Roman"/>
                <a:sym typeface="Times New Roman"/>
              </a:rPr>
              <a:t>Team Members:</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21I302 Akash K</a:t>
            </a: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21I311 Dharunraj A</a:t>
            </a:r>
            <a:r>
              <a:rPr lang="en-IN" sz="1500" dirty="0">
                <a:solidFill>
                  <a:schemeClr val="dk1"/>
                </a:solidFill>
                <a:latin typeface="Times New Roman"/>
                <a:ea typeface="Times New Roman"/>
                <a:cs typeface="Times New Roman"/>
                <a:sym typeface="Times New Roman"/>
              </a:rPr>
              <a:t> </a:t>
            </a:r>
            <a:endParaRPr lang="en"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21I315 Elamurugan RM</a:t>
            </a:r>
            <a:endParaRPr sz="15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21I331 Midhun Ramanujam S</a:t>
            </a:r>
            <a:endParaRPr dirty="0"/>
          </a:p>
        </p:txBody>
      </p:sp>
      <p:sp>
        <p:nvSpPr>
          <p:cNvPr id="56" name="Google Shape;56;p13"/>
          <p:cNvSpPr txBox="1">
            <a:spLocks noGrp="1"/>
          </p:cNvSpPr>
          <p:nvPr>
            <p:ph type="subTitle" idx="1"/>
          </p:nvPr>
        </p:nvSpPr>
        <p:spPr>
          <a:xfrm>
            <a:off x="4955094" y="2860385"/>
            <a:ext cx="4055606" cy="20526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Clr>
                <a:schemeClr val="dk1"/>
              </a:buClr>
              <a:buSzPts val="1100"/>
              <a:buFont typeface="Arial"/>
              <a:buNone/>
            </a:pPr>
            <a:r>
              <a:rPr lang="en" sz="1800" dirty="0">
                <a:solidFill>
                  <a:srgbClr val="FF0000"/>
                </a:solidFill>
                <a:latin typeface="Times New Roman"/>
                <a:ea typeface="Times New Roman"/>
                <a:cs typeface="Times New Roman"/>
                <a:sym typeface="Times New Roman"/>
              </a:rPr>
              <a:t>Project Guide</a:t>
            </a:r>
            <a:endParaRPr sz="1800" dirty="0">
              <a:solidFill>
                <a:srgbClr val="FF0000"/>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Dr. Anitha Kumari K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Associate Professor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Department of Information Technology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PSG College of Technology </a:t>
            </a:r>
            <a:endParaRPr sz="1500" dirty="0">
              <a:solidFill>
                <a:srgbClr val="111111"/>
              </a:solidFill>
              <a:latin typeface="Times New Roman"/>
              <a:ea typeface="Times New Roman"/>
              <a:cs typeface="Times New Roman"/>
              <a:sym typeface="Times New Roman"/>
            </a:endParaRPr>
          </a:p>
          <a:p>
            <a:pPr marL="0" lvl="0" indent="457200" algn="just" rtl="0">
              <a:spcBef>
                <a:spcPts val="0"/>
              </a:spcBef>
              <a:spcAft>
                <a:spcPts val="0"/>
              </a:spcAft>
              <a:buClr>
                <a:schemeClr val="dk1"/>
              </a:buClr>
              <a:buSzPts val="1100"/>
              <a:buFont typeface="Arial"/>
              <a:buNone/>
            </a:pPr>
            <a:r>
              <a:rPr lang="en" sz="1500" dirty="0">
                <a:solidFill>
                  <a:srgbClr val="111111"/>
                </a:solidFill>
                <a:latin typeface="Times New Roman"/>
                <a:ea typeface="Times New Roman"/>
                <a:cs typeface="Times New Roman"/>
                <a:sym typeface="Times New Roman"/>
              </a:rPr>
              <a:t>Coimbatore.</a:t>
            </a:r>
            <a:endParaRPr sz="1500" dirty="0">
              <a:solidFill>
                <a:srgbClr val="111111"/>
              </a:solidFill>
              <a:latin typeface="Times New Roman"/>
              <a:ea typeface="Times New Roman"/>
              <a:cs typeface="Times New Roman"/>
              <a:sym typeface="Times New Roman"/>
            </a:endParaRPr>
          </a:p>
          <a:p>
            <a:pPr marL="0" lvl="0" indent="0" algn="just" rtl="0">
              <a:spcBef>
                <a:spcPts val="0"/>
              </a:spcBef>
              <a:spcAft>
                <a:spcPts val="0"/>
              </a:spcAft>
              <a:buNone/>
            </a:pPr>
            <a:endParaRPr dirty="0"/>
          </a:p>
        </p:txBody>
      </p:sp>
      <p:sp>
        <p:nvSpPr>
          <p:cNvPr id="57" name="Google Shape;57;p13"/>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p1"/>
          <p:cNvSpPr txBox="1">
            <a:spLocks/>
          </p:cNvSpPr>
          <p:nvPr/>
        </p:nvSpPr>
        <p:spPr>
          <a:xfrm>
            <a:off x="327200" y="807785"/>
            <a:ext cx="8520600" cy="20526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110000"/>
              </a:lnSpc>
              <a:buSzPts val="1100"/>
            </a:pPr>
            <a:r>
              <a:rPr lang="en-US" sz="2000" b="1" dirty="0">
                <a:solidFill>
                  <a:srgbClr val="FF0000"/>
                </a:solidFill>
                <a:latin typeface="Times New Roman"/>
                <a:ea typeface="Times New Roman"/>
                <a:cs typeface="Times New Roman"/>
                <a:sym typeface="Times New Roman"/>
              </a:rPr>
              <a:t>Resource Allocation for Enhanced QoS in 5G Networks using Advanced Reinforcement Learning and Graph Neural Networks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06641" y="30130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Proposed Methodology: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9" name="Google Shape;79;p16"/>
          <p:cNvSpPr txBox="1">
            <a:spLocks noGrp="1"/>
          </p:cNvSpPr>
          <p:nvPr>
            <p:ph type="body" idx="1"/>
          </p:nvPr>
        </p:nvSpPr>
        <p:spPr>
          <a:xfrm>
            <a:off x="306641" y="1058449"/>
            <a:ext cx="8510485" cy="3552953"/>
          </a:xfrm>
          <a:prstGeom prst="rect">
            <a:avLst/>
          </a:prstGeom>
        </p:spPr>
        <p:txBody>
          <a:bodyPr spcFirstLastPara="1" wrap="square" lIns="91425" tIns="91425" rIns="91425" bIns="91425" anchor="t" anchorCtr="0">
            <a:noAutofit/>
          </a:bodyPr>
          <a:lstStyle/>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This project leverages reinforcement learning (RL) and Graph Neural Networks (GNNs) to dynamically manage network resources such as bandwidth and latency.</a:t>
            </a:r>
          </a:p>
          <a:p>
            <a:pPr marL="123190" indent="0" algn="just">
              <a:lnSpc>
                <a:spcPct val="150000"/>
              </a:lnSpc>
              <a:buClr>
                <a:schemeClr val="dk1"/>
              </a:buClr>
              <a:buSzPct val="90000"/>
              <a:buNone/>
            </a:pPr>
            <a:endParaRPr lang="en-US" sz="1400" dirty="0">
              <a:solidFill>
                <a:schemeClr val="dk1"/>
              </a:solidFill>
              <a:latin typeface="Times New Roman"/>
              <a:cs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The proposed system aims to optimize resource allocation based on key network parameters.</a:t>
            </a:r>
          </a:p>
          <a:p>
            <a:pPr marL="123190" indent="0" algn="just">
              <a:lnSpc>
                <a:spcPct val="150000"/>
              </a:lnSpc>
              <a:buClr>
                <a:schemeClr val="dk1"/>
              </a:buClr>
              <a:buSzPct val="90000"/>
              <a:buNone/>
            </a:pPr>
            <a:endParaRPr lang="en-US" sz="1400" dirty="0">
              <a:solidFill>
                <a:schemeClr val="dk1"/>
              </a:solidFill>
              <a:latin typeface="Times New Roman"/>
              <a:cs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RL framework represent the state of the system is represented by a combination of application type, signal strength, latency, required bandwidth, allocated bandwidth and resource allocation.</a:t>
            </a:r>
          </a:p>
          <a:p>
            <a:pPr indent="-334010" algn="just">
              <a:lnSpc>
                <a:spcPct val="15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50000"/>
              </a:lnSpc>
              <a:buClr>
                <a:schemeClr val="dk1"/>
              </a:buClr>
              <a:buSzPct val="90000"/>
              <a:buFont typeface="Times New Roman"/>
              <a:buChar char="●"/>
            </a:pPr>
            <a:r>
              <a:rPr lang="en-US" sz="1400" dirty="0">
                <a:solidFill>
                  <a:schemeClr val="dk1"/>
                </a:solidFill>
                <a:latin typeface="Times New Roman"/>
                <a:cs typeface="Times New Roman"/>
              </a:rPr>
              <a:t>Actions involve adjusting the allocated bandwidth for each user and optimizing latency by modifying signal strength. </a:t>
            </a: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34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0173" y="305897"/>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79" name="Google Shape;79;p16"/>
          <p:cNvSpPr txBox="1">
            <a:spLocks noGrp="1"/>
          </p:cNvSpPr>
          <p:nvPr>
            <p:ph type="body" idx="1"/>
          </p:nvPr>
        </p:nvSpPr>
        <p:spPr>
          <a:xfrm>
            <a:off x="375310" y="1094889"/>
            <a:ext cx="8393379" cy="4100551"/>
          </a:xfrm>
          <a:prstGeom prst="rect">
            <a:avLst/>
          </a:prstGeom>
        </p:spPr>
        <p:txBody>
          <a:bodyPr spcFirstLastPara="1" wrap="square" lIns="91425" tIns="91425" rIns="91425" bIns="91425" anchor="t" anchorCtr="0">
            <a:noAutofit/>
          </a:bodyPr>
          <a:lstStyle/>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rPr>
              <a:t>The reward function is designed to reflect the efficiency and effectiveness of resource allocation, favoring scenarios where allocated bandwidth meets or slightly exceeds required bandwidth while maintaining low latency and good signal strength.</a:t>
            </a:r>
          </a:p>
          <a:p>
            <a:pPr indent="-334010" algn="just">
              <a:lnSpc>
                <a:spcPct val="17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rPr>
              <a:t>The approach evaluates several RL algorithms, including Q-Learning, DDGP Methods. The agent is trained over multiple episodes, interacting with the environment to learn and improve its policy based on cumulative rewards.</a:t>
            </a:r>
          </a:p>
          <a:p>
            <a:pPr indent="-334010" algn="just">
              <a:lnSpc>
                <a:spcPct val="17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rPr>
              <a:t>The Graph Neural Network is integrated to </a:t>
            </a:r>
            <a:r>
              <a:rPr lang="en-US" sz="1400" dirty="0" err="1">
                <a:solidFill>
                  <a:schemeClr val="dk1"/>
                </a:solidFill>
                <a:latin typeface="Times New Roman"/>
                <a:cs typeface="Times New Roman"/>
              </a:rPr>
              <a:t>to</a:t>
            </a:r>
            <a:r>
              <a:rPr lang="en-US" sz="1400" dirty="0">
                <a:solidFill>
                  <a:schemeClr val="dk1"/>
                </a:solidFill>
                <a:latin typeface="Times New Roman"/>
                <a:cs typeface="Times New Roman"/>
              </a:rPr>
              <a:t> capture spatial and temporal dependencies in the network ,enhancing the learning process and resource allocation decisions.</a:t>
            </a:r>
          </a:p>
          <a:p>
            <a:pPr marL="123190" indent="0" algn="just">
              <a:lnSpc>
                <a:spcPct val="150000"/>
              </a:lnSpc>
              <a:buClr>
                <a:schemeClr val="dk1"/>
              </a:buClr>
              <a:buSzPct val="90000"/>
              <a:buNone/>
            </a:pPr>
            <a:br>
              <a:rPr lang="en-US" sz="1400" dirty="0">
                <a:solidFill>
                  <a:schemeClr val="dk1"/>
                </a:solidFill>
                <a:latin typeface="Times New Roman"/>
                <a:cs typeface="Times New Roman"/>
              </a:rPr>
            </a:br>
            <a:endParaRPr lang="en-US" sz="1400" dirty="0">
              <a:solidFill>
                <a:schemeClr val="dk1"/>
              </a:solidFill>
              <a:latin typeface="Times New Roman"/>
              <a:cs typeface="Times New Roman"/>
              <a:sym typeface="Times New Roman"/>
            </a:endParaRP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03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Dataset</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BE57C14-FE54-5F2D-7CF5-4DFC60CAD783}"/>
              </a:ext>
            </a:extLst>
          </p:cNvPr>
          <p:cNvSpPr txBox="1"/>
          <p:nvPr/>
        </p:nvSpPr>
        <p:spPr>
          <a:xfrm>
            <a:off x="5414682" y="1177365"/>
            <a:ext cx="3460377" cy="3970318"/>
          </a:xfrm>
          <a:prstGeom prst="rect">
            <a:avLst/>
          </a:prstGeom>
          <a:noFill/>
        </p:spPr>
        <p:txBody>
          <a:bodyPr wrap="square" rtlCol="0">
            <a:spAutoFit/>
          </a:bodyPr>
          <a:lstStyle/>
          <a:p>
            <a:pPr rtl="0">
              <a:spcBef>
                <a:spcPts val="0"/>
              </a:spcBef>
              <a:spcAft>
                <a:spcPts val="0"/>
              </a:spcAft>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FEATURES :</a:t>
            </a:r>
          </a:p>
          <a:p>
            <a:pPr rtl="0">
              <a:spcBef>
                <a:spcPts val="0"/>
              </a:spcBef>
              <a:spcAft>
                <a:spcPts val="0"/>
              </a:spcAft>
            </a:pPr>
            <a:endParaRPr lang="en-IN" sz="1200" b="0" dirty="0">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Signal strength:</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-90 dBm (weak) to -30 dBm (strong)</a:t>
            </a:r>
          </a:p>
          <a:p>
            <a:pPr rtl="0" fontAlgn="base">
              <a:spcBef>
                <a:spcPts val="0"/>
              </a:spcBef>
              <a:spcAft>
                <a:spcPts val="0"/>
              </a:spcAft>
              <a:buFont typeface="+mj-lt"/>
              <a:buAutoNum type="arabicPeriod"/>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Application Type:  </a:t>
            </a:r>
            <a:r>
              <a:rPr lang="en-IN" sz="1200" i="0" u="none" strike="noStrike" dirty="0">
                <a:solidFill>
                  <a:srgbClr val="000000"/>
                </a:solidFill>
                <a:effectLst/>
                <a:latin typeface="Times New Roman" panose="02020603050405020304" pitchFamily="18" charset="0"/>
                <a:cs typeface="Times New Roman" panose="02020603050405020304" pitchFamily="18" charset="0"/>
              </a:rPr>
              <a:t>The type of application.</a:t>
            </a:r>
          </a:p>
          <a:p>
            <a:pPr rtl="0" fontAlgn="base">
              <a:spcBef>
                <a:spcPts val="0"/>
              </a:spcBef>
              <a:spcAft>
                <a:spcPts val="0"/>
              </a:spcAft>
              <a:buFont typeface="+mj-lt"/>
              <a:buAutoNum type="arabicPeriod"/>
            </a:pP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Latency:</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0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ms</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(ideal) to 100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ms</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realtime</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20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ms</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to 30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ms</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0"/>
              </a:spcBef>
              <a:spcAft>
                <a:spcPts val="0"/>
              </a:spcAft>
              <a:buFont typeface="+mj-lt"/>
              <a:buAutoNum type="arabicPeriod"/>
            </a:pP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IN" sz="1200" b="1" i="0" u="none" strike="noStrike" dirty="0" err="1">
                <a:solidFill>
                  <a:srgbClr val="000000"/>
                </a:solidFill>
                <a:effectLst/>
                <a:latin typeface="Times New Roman" panose="02020603050405020304" pitchFamily="18" charset="0"/>
                <a:cs typeface="Times New Roman" panose="02020603050405020304" pitchFamily="18" charset="0"/>
              </a:rPr>
              <a:t>Req</a:t>
            </a:r>
            <a:r>
              <a:rPr lang="en-IN" sz="12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200" b="1" i="0" u="none" strike="noStrike" dirty="0" err="1">
                <a:solidFill>
                  <a:srgbClr val="000000"/>
                </a:solidFill>
                <a:effectLst/>
                <a:latin typeface="Times New Roman" panose="02020603050405020304" pitchFamily="18" charset="0"/>
                <a:cs typeface="Times New Roman" panose="02020603050405020304" pitchFamily="18" charset="0"/>
              </a:rPr>
              <a:t>bw</a:t>
            </a:r>
            <a:r>
              <a:rPr lang="en-IN" sz="1200" b="1" i="0" u="none" strike="noStrike" dirty="0">
                <a:solidFill>
                  <a:srgbClr val="000000"/>
                </a:solidFill>
                <a:effectLst/>
                <a:latin typeface="Times New Roman" panose="02020603050405020304" pitchFamily="18" charset="0"/>
                <a:cs typeface="Times New Roman" panose="02020603050405020304" pitchFamily="18" charset="0"/>
              </a:rPr>
              <a:t>:</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varies by application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eg</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5-10 Mbps - HD video streaming, 3-6 Mbps - Online Gaming, 1-5 Mbps - General Web Browsing)</a:t>
            </a:r>
          </a:p>
          <a:p>
            <a:pPr rtl="0" fontAlgn="base">
              <a:spcBef>
                <a:spcPts val="0"/>
              </a:spcBef>
              <a:spcAft>
                <a:spcPts val="0"/>
              </a:spcAft>
              <a:buFont typeface="+mj-lt"/>
              <a:buAutoNum type="arabicPeriod"/>
            </a:pP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Allocated </a:t>
            </a:r>
            <a:r>
              <a:rPr lang="en-IN" sz="1200" b="1" i="0" u="none" strike="noStrike" dirty="0" err="1">
                <a:solidFill>
                  <a:srgbClr val="000000"/>
                </a:solidFill>
                <a:effectLst/>
                <a:latin typeface="Times New Roman" panose="02020603050405020304" pitchFamily="18" charset="0"/>
                <a:cs typeface="Times New Roman" panose="02020603050405020304" pitchFamily="18" charset="0"/>
              </a:rPr>
              <a:t>bw</a:t>
            </a:r>
            <a:r>
              <a:rPr lang="en-IN" sz="1200" b="1" i="0" u="none" strike="noStrike" dirty="0">
                <a:solidFill>
                  <a:srgbClr val="000000"/>
                </a:solidFill>
                <a:effectLst/>
                <a:latin typeface="Times New Roman" panose="02020603050405020304" pitchFamily="18" charset="0"/>
                <a:cs typeface="Times New Roman" panose="02020603050405020304" pitchFamily="18" charset="0"/>
              </a:rPr>
              <a:t>:</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exact or slightly exceed </a:t>
            </a: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bw</a:t>
            </a:r>
            <a:r>
              <a:rPr lang="en-IN" sz="1200" b="0" i="0" u="none" strike="noStrike" dirty="0">
                <a:solidFill>
                  <a:srgbClr val="000000"/>
                </a:solidFill>
                <a:effectLst/>
                <a:latin typeface="Times New Roman" panose="02020603050405020304" pitchFamily="18" charset="0"/>
                <a:cs typeface="Times New Roman" panose="02020603050405020304" pitchFamily="18" charset="0"/>
              </a:rPr>
              <a:t> allocation, not lesser or over-provisioning.</a:t>
            </a:r>
          </a:p>
          <a:p>
            <a:pPr rtl="0" fontAlgn="base">
              <a:spcBef>
                <a:spcPts val="0"/>
              </a:spcBef>
              <a:spcAft>
                <a:spcPts val="0"/>
              </a:spcAft>
              <a:buFont typeface="+mj-lt"/>
              <a:buAutoNum type="arabicPeriod"/>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mj-lt"/>
              <a:buAutoNum type="arabicPeriod"/>
            </a:pPr>
            <a:r>
              <a:rPr lang="en-IN" sz="1200" b="1" i="0" u="none" strike="noStrike" dirty="0">
                <a:solidFill>
                  <a:srgbClr val="000000"/>
                </a:solidFill>
                <a:effectLst/>
                <a:latin typeface="Times New Roman" panose="02020603050405020304" pitchFamily="18" charset="0"/>
                <a:cs typeface="Times New Roman" panose="02020603050405020304" pitchFamily="18" charset="0"/>
              </a:rPr>
              <a:t>Resource Allocation:</a:t>
            </a:r>
            <a:r>
              <a:rPr lang="en-IN" sz="1200" b="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Efficiency of allocated resource.</a:t>
            </a:r>
            <a:endParaRPr lang="en-IN" sz="1200" b="1"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36800A-2EA1-8C6F-483E-9367C0370D99}"/>
              </a:ext>
            </a:extLst>
          </p:cNvPr>
          <p:cNvPicPr>
            <a:picLocks noChangeAspect="1"/>
          </p:cNvPicPr>
          <p:nvPr/>
        </p:nvPicPr>
        <p:blipFill>
          <a:blip r:embed="rId3"/>
          <a:stretch>
            <a:fillRect/>
          </a:stretch>
        </p:blipFill>
        <p:spPr>
          <a:xfrm>
            <a:off x="268941" y="1083619"/>
            <a:ext cx="4869255" cy="3195205"/>
          </a:xfrm>
          <a:prstGeom prst="rect">
            <a:avLst/>
          </a:prstGeom>
        </p:spPr>
      </p:pic>
    </p:spTree>
    <p:extLst>
      <p:ext uri="{BB962C8B-B14F-4D97-AF65-F5344CB8AC3E}">
        <p14:creationId xmlns:p14="http://schemas.microsoft.com/office/powerpoint/2010/main" val="86431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Block diagram: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7330ABD-84A2-E7A7-4EE8-A721B384405D}"/>
              </a:ext>
            </a:extLst>
          </p:cNvPr>
          <p:cNvPicPr>
            <a:picLocks noChangeAspect="1"/>
          </p:cNvPicPr>
          <p:nvPr/>
        </p:nvPicPr>
        <p:blipFill>
          <a:blip r:embed="rId3"/>
          <a:stretch>
            <a:fillRect/>
          </a:stretch>
        </p:blipFill>
        <p:spPr>
          <a:xfrm>
            <a:off x="1349528" y="1095000"/>
            <a:ext cx="6359175" cy="38448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20173" y="305897"/>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solidFill>
                  <a:srgbClr val="FF0000"/>
                </a:solidFill>
                <a:latin typeface="Times New Roman" panose="02020603050405020304" pitchFamily="18" charset="0"/>
                <a:cs typeface="Times New Roman" panose="02020603050405020304" pitchFamily="18" charset="0"/>
              </a:rPr>
              <a:t>Algorithm</a:t>
            </a:r>
            <a:endParaRPr dirty="0">
              <a:solidFill>
                <a:srgbClr val="FF0000"/>
              </a:solidFill>
              <a:latin typeface="Times New Roman" panose="02020603050405020304" pitchFamily="18" charset="0"/>
              <a:cs typeface="Times New Roman" panose="02020603050405020304" pitchFamily="18" charset="0"/>
            </a:endParaRPr>
          </a:p>
        </p:txBody>
      </p:sp>
      <p:sp>
        <p:nvSpPr>
          <p:cNvPr id="79" name="Google Shape;79;p16"/>
          <p:cNvSpPr txBox="1">
            <a:spLocks noGrp="1"/>
          </p:cNvSpPr>
          <p:nvPr>
            <p:ph type="body" idx="1"/>
          </p:nvPr>
        </p:nvSpPr>
        <p:spPr>
          <a:xfrm>
            <a:off x="375310" y="1094889"/>
            <a:ext cx="8393379" cy="3493961"/>
          </a:xfrm>
          <a:prstGeom prst="rect">
            <a:avLst/>
          </a:prstGeom>
        </p:spPr>
        <p:txBody>
          <a:bodyPr spcFirstLastPara="1" wrap="square" lIns="91425" tIns="91425" rIns="91425" bIns="91425" anchor="t" anchorCtr="0">
            <a:noAutofit/>
          </a:bodyPr>
          <a:lstStyle/>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sym typeface="Times New Roman"/>
              </a:rPr>
              <a:t> Preprocess the dataset and discretize the features.</a:t>
            </a: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sym typeface="Times New Roman"/>
              </a:rPr>
              <a:t> Train the GNN model using the discretized dataset.</a:t>
            </a: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sym typeface="Times New Roman"/>
              </a:rPr>
              <a:t> Train the reinforcement learning models with the states derived from the GNN model.</a:t>
            </a: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sym typeface="Times New Roman"/>
              </a:rPr>
              <a:t> Predict actions (sustain, increase, decrease allocated bandwidth or signal strength) and update states in each iteration.</a:t>
            </a:r>
          </a:p>
          <a:p>
            <a:pPr indent="-334010" algn="just">
              <a:lnSpc>
                <a:spcPct val="170000"/>
              </a:lnSpc>
              <a:buClr>
                <a:schemeClr val="dk1"/>
              </a:buClr>
              <a:buSzPct val="90000"/>
              <a:buFont typeface="Times New Roman"/>
              <a:buChar char="●"/>
            </a:pPr>
            <a:r>
              <a:rPr lang="en-US" sz="1400" dirty="0">
                <a:solidFill>
                  <a:schemeClr val="dk1"/>
                </a:solidFill>
                <a:latin typeface="Times New Roman"/>
                <a:cs typeface="Times New Roman"/>
                <a:sym typeface="Times New Roman"/>
              </a:rPr>
              <a:t> Calculate rewards and update the agent policy in each iteration.6. Evaluate model performance based on resource allocation and perform fine-tuning.</a:t>
            </a:r>
          </a:p>
        </p:txBody>
      </p:sp>
      <p:sp>
        <p:nvSpPr>
          <p:cNvPr id="80" name="Google Shape;80;p1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46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311700" y="31116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400"/>
              </a:spcAft>
              <a:buSzPct val="50925"/>
              <a:buNone/>
            </a:pPr>
            <a:r>
              <a:rPr lang="en" sz="2500" dirty="0">
                <a:solidFill>
                  <a:srgbClr val="FF0000"/>
                </a:solidFill>
                <a:highlight>
                  <a:schemeClr val="lt1"/>
                </a:highlight>
                <a:latin typeface="Times New Roman"/>
                <a:ea typeface="Times New Roman"/>
                <a:cs typeface="Times New Roman"/>
                <a:sym typeface="Times New Roman"/>
              </a:rPr>
              <a:t>Environment(GNN)</a:t>
            </a:r>
            <a:endParaRPr sz="2500" dirty="0">
              <a:solidFill>
                <a:srgbClr val="FF0000"/>
              </a:solidFill>
              <a:highlight>
                <a:schemeClr val="lt1"/>
              </a:highlight>
              <a:latin typeface="Times New Roman"/>
              <a:ea typeface="Times New Roman"/>
              <a:cs typeface="Times New Roman"/>
              <a:sym typeface="Times New Roman"/>
            </a:endParaRPr>
          </a:p>
        </p:txBody>
      </p:sp>
      <p:sp>
        <p:nvSpPr>
          <p:cNvPr id="178" name="Google Shape;178;p16"/>
          <p:cNvSpPr/>
          <p:nvPr/>
        </p:nvSpPr>
        <p:spPr>
          <a:xfrm>
            <a:off x="328575" y="1011000"/>
            <a:ext cx="8503800"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155032F7-9C35-89E3-FBF3-E7B24305F811}"/>
              </a:ext>
            </a:extLst>
          </p:cNvPr>
          <p:cNvSpPr txBox="1"/>
          <p:nvPr/>
        </p:nvSpPr>
        <p:spPr>
          <a:xfrm>
            <a:off x="270635" y="1386795"/>
            <a:ext cx="8709065" cy="310854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Network Topology:</a:t>
            </a:r>
          </a:p>
          <a:p>
            <a:r>
              <a:rPr lang="en-US" dirty="0">
                <a:latin typeface="Times New Roman" panose="02020603050405020304" pitchFamily="18" charset="0"/>
                <a:cs typeface="Times New Roman" panose="02020603050405020304" pitchFamily="18" charset="0"/>
              </a:rPr>
              <a:t>A GNN is well-suited for capturing the dependencies and relationships between nodes and accurate modelling for the DL algorithms.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Represent entities in the network (e.g., devices, base stations).</a:t>
            </a:r>
          </a:p>
          <a:p>
            <a:pPr marL="2857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Edges</a:t>
            </a:r>
            <a:r>
              <a:rPr lang="en-US" dirty="0">
                <a:latin typeface="Times New Roman" panose="02020603050405020304" pitchFamily="18" charset="0"/>
                <a:cs typeface="Times New Roman" panose="02020603050405020304" pitchFamily="18" charset="0"/>
              </a:rPr>
              <a:t>: Represent connections or interactions between nodes (e.g., signal Strength, bandwidth allocations).</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 Representation:</a:t>
            </a: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dirty="0">
                <a:latin typeface="Times New Roman" panose="02020603050405020304" pitchFamily="18" charset="0"/>
                <a:cs typeface="Times New Roman" panose="02020603050405020304" pitchFamily="18" charset="0"/>
              </a:rPr>
              <a:t>To capture important features such as signal Strength, Bandwidth and Latency ,Application Type .</a:t>
            </a:r>
          </a:p>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Dynamic Adaptation:</a:t>
            </a:r>
          </a:p>
          <a:p>
            <a:r>
              <a:rPr lang="en-US" dirty="0">
                <a:latin typeface="Times New Roman" panose="02020603050405020304" pitchFamily="18" charset="0"/>
                <a:cs typeface="Times New Roman" panose="02020603050405020304" pitchFamily="18" charset="0"/>
              </a:rPr>
              <a:t>GNNs has the ability to adapt to changes in the network topology. As the network evolves , the GNN can dynamically update its representations to reflect the current state of the network.</a:t>
            </a:r>
          </a:p>
          <a:p>
            <a:r>
              <a:rPr lang="en-US" dirty="0">
                <a:latin typeface="Times New Roman" panose="02020603050405020304" pitchFamily="18" charset="0"/>
                <a:cs typeface="Times New Roman" panose="02020603050405020304" pitchFamily="18" charset="0"/>
              </a:rPr>
              <a:t>crucial for real-time resource allocation in a 5G network, where conditions can change rapidly.</a:t>
            </a:r>
          </a:p>
        </p:txBody>
      </p:sp>
    </p:spTree>
    <p:extLst>
      <p:ext uri="{BB962C8B-B14F-4D97-AF65-F5344CB8AC3E}">
        <p14:creationId xmlns:p14="http://schemas.microsoft.com/office/powerpoint/2010/main" val="28812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311700" y="31116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400"/>
              </a:spcAft>
              <a:buSzPct val="50925"/>
              <a:buNone/>
            </a:pPr>
            <a:r>
              <a:rPr lang="en" sz="2500" dirty="0">
                <a:solidFill>
                  <a:srgbClr val="FF0000"/>
                </a:solidFill>
                <a:highlight>
                  <a:schemeClr val="lt1"/>
                </a:highlight>
                <a:latin typeface="Times New Roman"/>
                <a:ea typeface="Times New Roman"/>
                <a:cs typeface="Times New Roman"/>
                <a:sym typeface="Times New Roman"/>
              </a:rPr>
              <a:t>Requirements</a:t>
            </a:r>
            <a:endParaRPr sz="2500" dirty="0">
              <a:solidFill>
                <a:srgbClr val="FF0000"/>
              </a:solidFill>
              <a:highlight>
                <a:schemeClr val="lt1"/>
              </a:highlight>
              <a:latin typeface="Times New Roman"/>
              <a:ea typeface="Times New Roman"/>
              <a:cs typeface="Times New Roman"/>
              <a:sym typeface="Times New Roman"/>
            </a:endParaRPr>
          </a:p>
        </p:txBody>
      </p:sp>
      <p:sp>
        <p:nvSpPr>
          <p:cNvPr id="177" name="Google Shape;177;p16"/>
          <p:cNvSpPr txBox="1">
            <a:spLocks noGrp="1"/>
          </p:cNvSpPr>
          <p:nvPr>
            <p:ph type="body" idx="1"/>
          </p:nvPr>
        </p:nvSpPr>
        <p:spPr>
          <a:xfrm>
            <a:off x="328575" y="1051370"/>
            <a:ext cx="8520600" cy="3780968"/>
          </a:xfrm>
          <a:prstGeom prst="rect">
            <a:avLst/>
          </a:prstGeom>
          <a:noFill/>
          <a:ln>
            <a:noFill/>
          </a:ln>
        </p:spPr>
        <p:txBody>
          <a:bodyPr spcFirstLastPara="1" wrap="square" lIns="91425" tIns="91425" rIns="91425" bIns="91425" anchor="t" anchorCtr="0">
            <a:noAutofit/>
          </a:bodyPr>
          <a:lstStyle/>
          <a:p>
            <a:pPr marL="123190" lvl="0" indent="0" algn="just">
              <a:lnSpc>
                <a:spcPct val="100000"/>
              </a:lnSpc>
              <a:buClr>
                <a:schemeClr val="dk1"/>
              </a:buClr>
              <a:buSzPct val="90000"/>
              <a:buNone/>
            </a:pPr>
            <a:r>
              <a:rPr lang="en-US" sz="1600" b="1" dirty="0">
                <a:solidFill>
                  <a:schemeClr val="dk1"/>
                </a:solidFill>
                <a:latin typeface="Times New Roman"/>
                <a:cs typeface="Times New Roman"/>
                <a:sym typeface="Times New Roman"/>
              </a:rPr>
              <a:t>Hardware Requirements</a:t>
            </a:r>
          </a:p>
          <a:p>
            <a:pPr lvl="0" indent="-334010" algn="just">
              <a:lnSpc>
                <a:spcPct val="100000"/>
              </a:lnSpc>
              <a:buClr>
                <a:schemeClr val="dk1"/>
              </a:buClr>
              <a:buSzPct val="90000"/>
              <a:buFont typeface="Times New Roman"/>
              <a:buChar char="●"/>
            </a:pPr>
            <a:endParaRPr lang="en-US" sz="1600" dirty="0">
              <a:solidFill>
                <a:schemeClr val="dk1"/>
              </a:solidFill>
              <a:latin typeface="Times New Roman"/>
              <a:cs typeface="Times New Roman"/>
              <a:sym typeface="Times New Roman"/>
            </a:endParaRPr>
          </a:p>
          <a:p>
            <a:pPr marL="914400" lvl="3"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Processor: Intel i5 series</a:t>
            </a:r>
          </a:p>
          <a:p>
            <a:pPr marL="914400" lvl="3"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marL="914400" lvl="3"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RAM: 8 GB </a:t>
            </a:r>
          </a:p>
          <a:p>
            <a:pPr marL="914400" lvl="3"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marL="914400" lvl="3"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GPU: 4 GB</a:t>
            </a:r>
          </a:p>
          <a:p>
            <a:pPr marL="123190" indent="0" algn="just">
              <a:lnSpc>
                <a:spcPct val="100000"/>
              </a:lnSpc>
              <a:buClr>
                <a:schemeClr val="dk1"/>
              </a:buClr>
              <a:buSzPct val="90000"/>
              <a:buFont typeface="Arial"/>
              <a:buNone/>
            </a:pPr>
            <a:endParaRPr lang="en-IN" sz="1600" dirty="0">
              <a:solidFill>
                <a:schemeClr val="dk1"/>
              </a:solidFill>
              <a:latin typeface="Times New Roman"/>
              <a:cs typeface="Times New Roman"/>
            </a:endParaRPr>
          </a:p>
          <a:p>
            <a:pPr marL="123190" indent="0" algn="just">
              <a:lnSpc>
                <a:spcPct val="100000"/>
              </a:lnSpc>
              <a:buClr>
                <a:schemeClr val="dk1"/>
              </a:buClr>
              <a:buSzPct val="90000"/>
              <a:buFont typeface="Arial"/>
              <a:buNone/>
            </a:pPr>
            <a:r>
              <a:rPr lang="en-US" sz="1600" b="1" dirty="0">
                <a:solidFill>
                  <a:schemeClr val="dk1"/>
                </a:solidFill>
                <a:latin typeface="Times New Roman"/>
                <a:cs typeface="Times New Roman"/>
                <a:sym typeface="Times New Roman"/>
              </a:rPr>
              <a:t>Software Requirements</a:t>
            </a:r>
          </a:p>
          <a:p>
            <a:pPr marL="123190" indent="0" algn="just">
              <a:lnSpc>
                <a:spcPct val="100000"/>
              </a:lnSpc>
              <a:buClr>
                <a:schemeClr val="dk1"/>
              </a:buClr>
              <a:buSzPct val="90000"/>
              <a:buFont typeface="Arial"/>
              <a:buNone/>
            </a:pPr>
            <a:endParaRPr lang="en-IN" sz="1600" dirty="0">
              <a:solidFill>
                <a:schemeClr val="dk1"/>
              </a:solidFill>
              <a:latin typeface="Times New Roman"/>
              <a:cs typeface="Times New Roman"/>
              <a:sym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Operating System: Windows 10, MacOS </a:t>
            </a:r>
          </a:p>
          <a:p>
            <a:pPr lvl="1"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Coding Language: Python, JavaScript </a:t>
            </a:r>
          </a:p>
          <a:p>
            <a:pPr lvl="1"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Packages: </a:t>
            </a:r>
            <a:r>
              <a:rPr lang="en-IN" dirty="0" err="1">
                <a:solidFill>
                  <a:schemeClr val="dk1"/>
                </a:solidFill>
                <a:latin typeface="Times New Roman"/>
                <a:cs typeface="Times New Roman"/>
              </a:rPr>
              <a:t>Keras</a:t>
            </a:r>
            <a:r>
              <a:rPr lang="en-IN" dirty="0">
                <a:solidFill>
                  <a:schemeClr val="dk1"/>
                </a:solidFill>
                <a:latin typeface="Times New Roman"/>
                <a:cs typeface="Times New Roman"/>
              </a:rPr>
              <a:t>, Torch, Matplotlib, TensorFlow, Random, Pandas, Scikit-learn, NumPy </a:t>
            </a:r>
          </a:p>
          <a:p>
            <a:pPr lvl="1" indent="-334010" algn="just">
              <a:lnSpc>
                <a:spcPct val="100000"/>
              </a:lnSpc>
              <a:buClr>
                <a:schemeClr val="dk1"/>
              </a:buClr>
              <a:buSzPct val="90000"/>
              <a:buFont typeface="Times New Roman"/>
              <a:buChar char="●"/>
            </a:pPr>
            <a:endParaRPr lang="en-IN" dirty="0">
              <a:solidFill>
                <a:schemeClr val="dk1"/>
              </a:solidFill>
              <a:latin typeface="Times New Roman"/>
              <a:cs typeface="Times New Roman"/>
            </a:endParaRPr>
          </a:p>
          <a:p>
            <a:pPr lvl="1" indent="-334010" algn="just">
              <a:lnSpc>
                <a:spcPct val="100000"/>
              </a:lnSpc>
              <a:buClr>
                <a:schemeClr val="dk1"/>
              </a:buClr>
              <a:buSzPct val="90000"/>
              <a:buFont typeface="Times New Roman"/>
              <a:buChar char="●"/>
            </a:pPr>
            <a:r>
              <a:rPr lang="en-IN" dirty="0">
                <a:solidFill>
                  <a:schemeClr val="dk1"/>
                </a:solidFill>
                <a:latin typeface="Times New Roman"/>
                <a:cs typeface="Times New Roman"/>
              </a:rPr>
              <a:t>IDE: Google </a:t>
            </a:r>
            <a:r>
              <a:rPr lang="en-IN" dirty="0" err="1">
                <a:solidFill>
                  <a:schemeClr val="dk1"/>
                </a:solidFill>
                <a:latin typeface="Times New Roman"/>
                <a:cs typeface="Times New Roman"/>
              </a:rPr>
              <a:t>Colaboratory</a:t>
            </a:r>
            <a:r>
              <a:rPr lang="en-IN" dirty="0">
                <a:solidFill>
                  <a:schemeClr val="dk1"/>
                </a:solidFill>
                <a:latin typeface="Times New Roman"/>
                <a:cs typeface="Times New Roman"/>
              </a:rPr>
              <a:t>, Visual Studio Code </a:t>
            </a:r>
          </a:p>
          <a:p>
            <a:pPr marL="914400" lvl="3" indent="-334010" algn="just">
              <a:lnSpc>
                <a:spcPct val="100000"/>
              </a:lnSpc>
              <a:buClr>
                <a:schemeClr val="dk1"/>
              </a:buClr>
              <a:buSzPct val="90000"/>
              <a:buFont typeface="Times New Roman"/>
              <a:buChar char="●"/>
            </a:pPr>
            <a:endParaRPr lang="en-US" sz="1600" dirty="0">
              <a:solidFill>
                <a:schemeClr val="dk1"/>
              </a:solidFill>
              <a:latin typeface="Times New Roman"/>
              <a:cs typeface="Times New Roman"/>
              <a:sym typeface="Times New Roman"/>
            </a:endParaRPr>
          </a:p>
        </p:txBody>
      </p:sp>
      <p:sp>
        <p:nvSpPr>
          <p:cNvPr id="178" name="Google Shape;178;p16"/>
          <p:cNvSpPr/>
          <p:nvPr/>
        </p:nvSpPr>
        <p:spPr>
          <a:xfrm>
            <a:off x="328575" y="1011000"/>
            <a:ext cx="8503800"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563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Timeline chart: -</a:t>
            </a:r>
          </a:p>
        </p:txBody>
      </p:sp>
      <p:sp>
        <p:nvSpPr>
          <p:cNvPr id="250" name="Google Shape;250;p36"/>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6"/>
          <p:cNvSpPr/>
          <p:nvPr/>
        </p:nvSpPr>
        <p:spPr>
          <a:xfrm>
            <a:off x="503501" y="1162139"/>
            <a:ext cx="236100" cy="2193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txBox="1"/>
          <p:nvPr/>
        </p:nvSpPr>
        <p:spPr>
          <a:xfrm>
            <a:off x="725300" y="1071750"/>
            <a:ext cx="1846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panose="02020603050405020304"/>
                <a:ea typeface="Times New Roman" panose="02020603050405020304"/>
                <a:cs typeface="Times New Roman" panose="02020603050405020304"/>
                <a:sym typeface="Times New Roman" panose="02020603050405020304"/>
              </a:rPr>
              <a:t>Work in progress</a:t>
            </a:r>
            <a:endParaRPr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53" name="Google Shape;253;p36"/>
          <p:cNvSpPr/>
          <p:nvPr/>
        </p:nvSpPr>
        <p:spPr>
          <a:xfrm>
            <a:off x="7036336" y="1170889"/>
            <a:ext cx="236100" cy="219300"/>
          </a:xfrm>
          <a:prstGeom prst="rect">
            <a:avLst/>
          </a:prstGeom>
          <a:solidFill>
            <a:srgbClr val="E84A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txBox="1"/>
          <p:nvPr/>
        </p:nvSpPr>
        <p:spPr>
          <a:xfrm>
            <a:off x="7267876" y="1071750"/>
            <a:ext cx="15645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Works to be done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6" name="Google Shape;256;p36"/>
          <p:cNvSpPr txBox="1"/>
          <p:nvPr/>
        </p:nvSpPr>
        <p:spPr>
          <a:xfrm>
            <a:off x="3703126" y="1080500"/>
            <a:ext cx="18468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Works Assigned</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36"/>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Rectangle 4">
            <a:extLst>
              <a:ext uri="{FF2B5EF4-FFF2-40B4-BE49-F238E27FC236}">
                <a16:creationId xmlns:a16="http://schemas.microsoft.com/office/drawing/2014/main" id="{FF586B71-CFA8-1DE8-8304-B6C5C1FC61A8}"/>
              </a:ext>
            </a:extLst>
          </p:cNvPr>
          <p:cNvSpPr>
            <a:spLocks noChangeArrowheads="1"/>
          </p:cNvSpPr>
          <p:nvPr/>
        </p:nvSpPr>
        <p:spPr bwMode="auto">
          <a:xfrm>
            <a:off x="1474511" y="1140513"/>
            <a:ext cx="13744253" cy="38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8550C415-81BD-D5F4-6B6E-01B772EA5A11}"/>
              </a:ext>
            </a:extLst>
          </p:cNvPr>
          <p:cNvPicPr>
            <a:picLocks noChangeAspect="1"/>
          </p:cNvPicPr>
          <p:nvPr/>
        </p:nvPicPr>
        <p:blipFill rotWithShape="1">
          <a:blip r:embed="rId3"/>
          <a:srcRect l="1631" t="26858" r="9390" b="15686"/>
          <a:stretch/>
        </p:blipFill>
        <p:spPr>
          <a:xfrm>
            <a:off x="504271" y="1645798"/>
            <a:ext cx="8136312" cy="2955237"/>
          </a:xfrm>
          <a:prstGeom prst="rect">
            <a:avLst/>
          </a:prstGeom>
        </p:spPr>
      </p:pic>
      <p:pic>
        <p:nvPicPr>
          <p:cNvPr id="5" name="Picture 4">
            <a:extLst>
              <a:ext uri="{FF2B5EF4-FFF2-40B4-BE49-F238E27FC236}">
                <a16:creationId xmlns:a16="http://schemas.microsoft.com/office/drawing/2014/main" id="{A281A519-BB65-FD0F-3338-0AE3FA8A5310}"/>
              </a:ext>
            </a:extLst>
          </p:cNvPr>
          <p:cNvPicPr>
            <a:picLocks noChangeAspect="1"/>
          </p:cNvPicPr>
          <p:nvPr/>
        </p:nvPicPr>
        <p:blipFill rotWithShape="1">
          <a:blip r:embed="rId3"/>
          <a:srcRect l="24852" t="43530" r="71872" b="52404"/>
          <a:stretch/>
        </p:blipFill>
        <p:spPr>
          <a:xfrm>
            <a:off x="3421525" y="1170889"/>
            <a:ext cx="236100" cy="2361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References: -</a:t>
            </a:r>
            <a:endParaRPr dirty="0"/>
          </a:p>
        </p:txBody>
      </p:sp>
      <p:sp>
        <p:nvSpPr>
          <p:cNvPr id="264" name="Google Shape;264;p37"/>
          <p:cNvSpPr txBox="1">
            <a:spLocks noGrp="1"/>
          </p:cNvSpPr>
          <p:nvPr>
            <p:ph type="body" idx="1"/>
          </p:nvPr>
        </p:nvSpPr>
        <p:spPr>
          <a:xfrm>
            <a:off x="311700" y="1152475"/>
            <a:ext cx="8520601" cy="3416400"/>
          </a:xfrm>
          <a:prstGeom prst="rect">
            <a:avLst/>
          </a:prstGeom>
        </p:spPr>
        <p:txBody>
          <a:bodyPr spcFirstLastPara="1" wrap="square" lIns="91425" tIns="91425" rIns="91425" bIns="91425" anchor="t" anchorCtr="0">
            <a:noAutofit/>
          </a:bodyPr>
          <a:lstStyle/>
          <a:p>
            <a:pPr indent="-323850" algn="just">
              <a:lnSpc>
                <a:spcPct val="150000"/>
              </a:lnSpc>
              <a:buClr>
                <a:srgbClr val="222222"/>
              </a:buClr>
              <a:buSzPts val="1500"/>
              <a:buFont typeface="Times New Roman"/>
              <a:buChar char="●"/>
            </a:pPr>
            <a:r>
              <a:rPr lang="en-IN" sz="1300" dirty="0">
                <a:solidFill>
                  <a:schemeClr val="tx1"/>
                </a:solidFill>
                <a:highlight>
                  <a:schemeClr val="lt1"/>
                </a:highlight>
                <a:latin typeface="Times New Roman" panose="02020603050405020304" pitchFamily="18" charset="0"/>
                <a:cs typeface="Times New Roman" panose="02020603050405020304" pitchFamily="18" charset="0"/>
              </a:rPr>
              <a:t>Shi, Yi,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Yalin</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E.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Sagduyu</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and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Tugba</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Erpek</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"Reinforcement learning for dynamic resource optimization in 5G radio access network slicing." 2020 IEEE 25th international workshop on computer aided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modeling</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and design of communication links and networks (CAMAD). IEEE, 2020.</a:t>
            </a:r>
          </a:p>
          <a:p>
            <a:pPr indent="-323850" algn="just">
              <a:lnSpc>
                <a:spcPct val="150000"/>
              </a:lnSpc>
              <a:buClr>
                <a:srgbClr val="222222"/>
              </a:buClr>
              <a:buSzPts val="1500"/>
              <a:buFont typeface="Times New Roman"/>
              <a:buChar char="●"/>
            </a:pPr>
            <a:r>
              <a:rPr lang="en-GB" sz="1300" dirty="0">
                <a:solidFill>
                  <a:schemeClr val="tx1"/>
                </a:solidFill>
                <a:highlight>
                  <a:schemeClr val="lt1"/>
                </a:highlight>
                <a:latin typeface="Times New Roman"/>
                <a:ea typeface="Times New Roman"/>
                <a:cs typeface="Times New Roman"/>
                <a:sym typeface="Times New Roman"/>
              </a:rPr>
              <a:t>Jayaraman, Ramkumar, et al. "Effective resource allocation technique to improve QoS in 5G wireless network." Electronics 12.2 (2023): 451.</a:t>
            </a:r>
          </a:p>
          <a:p>
            <a:pPr indent="-323850" algn="just">
              <a:lnSpc>
                <a:spcPct val="150000"/>
              </a:lnSpc>
              <a:buClr>
                <a:srgbClr val="222222"/>
              </a:buClr>
              <a:buSzPts val="1500"/>
              <a:buFont typeface="Times New Roman"/>
              <a:buChar char="●"/>
            </a:pPr>
            <a:r>
              <a:rPr lang="en-US" sz="1300" dirty="0">
                <a:solidFill>
                  <a:schemeClr val="tx1"/>
                </a:solidFill>
                <a:highlight>
                  <a:schemeClr val="lt1"/>
                </a:highlight>
                <a:latin typeface="Times New Roman" panose="02020603050405020304" pitchFamily="18" charset="0"/>
                <a:cs typeface="Times New Roman" panose="02020603050405020304" pitchFamily="18" charset="0"/>
              </a:rPr>
              <a:t>Chien, Wei-Che, et al. "Resource management in 5g mobile networks: Survey and challenges." Journal of Information Processing Systems 16.4 (2020): 896-914.</a:t>
            </a:r>
          </a:p>
          <a:p>
            <a:pPr indent="-323850" algn="just">
              <a:lnSpc>
                <a:spcPct val="150000"/>
              </a:lnSpc>
              <a:buClr>
                <a:srgbClr val="222222"/>
              </a:buClr>
              <a:buSzPts val="1500"/>
              <a:buFont typeface="Times New Roman"/>
              <a:buChar char="●"/>
            </a:pPr>
            <a:r>
              <a:rPr lang="en-IN" sz="1300" dirty="0">
                <a:solidFill>
                  <a:schemeClr val="tx1"/>
                </a:solidFill>
                <a:highlight>
                  <a:schemeClr val="lt1"/>
                </a:highlight>
                <a:latin typeface="Times New Roman" panose="02020603050405020304" pitchFamily="18" charset="0"/>
                <a:cs typeface="Times New Roman" panose="02020603050405020304" pitchFamily="18" charset="0"/>
              </a:rPr>
              <a:t>Agarwal, Bharat, et al. "A comprehensive survey on radio resource management in 5G </a:t>
            </a:r>
            <a:r>
              <a:rPr lang="en-IN" sz="1300" dirty="0" err="1">
                <a:solidFill>
                  <a:schemeClr val="tx1"/>
                </a:solidFill>
                <a:highlight>
                  <a:schemeClr val="lt1"/>
                </a:highlight>
                <a:latin typeface="Times New Roman" panose="02020603050405020304" pitchFamily="18" charset="0"/>
                <a:cs typeface="Times New Roman" panose="02020603050405020304" pitchFamily="18" charset="0"/>
              </a:rPr>
              <a:t>HetNets</a:t>
            </a:r>
            <a:r>
              <a:rPr lang="en-IN" sz="1300" dirty="0">
                <a:solidFill>
                  <a:schemeClr val="tx1"/>
                </a:solidFill>
                <a:highlight>
                  <a:schemeClr val="lt1"/>
                </a:highlight>
                <a:latin typeface="Times New Roman" panose="02020603050405020304" pitchFamily="18" charset="0"/>
                <a:cs typeface="Times New Roman" panose="02020603050405020304" pitchFamily="18" charset="0"/>
              </a:rPr>
              <a:t>: Current solutions, future trends and open issues." IEEE Communications Surveys &amp; Tutorials 24.4 (2022): 2495-2534.</a:t>
            </a:r>
          </a:p>
          <a:p>
            <a:pPr indent="-323850" algn="just">
              <a:lnSpc>
                <a:spcPct val="150000"/>
              </a:lnSpc>
              <a:buClr>
                <a:srgbClr val="222222"/>
              </a:buClr>
              <a:buSzPts val="1500"/>
              <a:buFont typeface="Times New Roman"/>
              <a:buChar char="●"/>
            </a:pPr>
            <a:r>
              <a:rPr lang="en-US" sz="1300" dirty="0">
                <a:solidFill>
                  <a:schemeClr val="tx1"/>
                </a:solidFill>
                <a:highlight>
                  <a:schemeClr val="lt1"/>
                </a:highlight>
                <a:latin typeface="Times New Roman" panose="02020603050405020304" pitchFamily="18" charset="0"/>
                <a:cs typeface="Times New Roman" panose="02020603050405020304" pitchFamily="18" charset="0"/>
              </a:rPr>
              <a:t>Abidi, </a:t>
            </a:r>
            <a:r>
              <a:rPr lang="en-US" sz="1300" dirty="0" err="1">
                <a:solidFill>
                  <a:schemeClr val="tx1"/>
                </a:solidFill>
                <a:highlight>
                  <a:schemeClr val="lt1"/>
                </a:highlight>
                <a:latin typeface="Times New Roman" panose="02020603050405020304" pitchFamily="18" charset="0"/>
                <a:cs typeface="Times New Roman" panose="02020603050405020304" pitchFamily="18" charset="0"/>
              </a:rPr>
              <a:t>Mustufa</a:t>
            </a:r>
            <a:r>
              <a:rPr lang="en-US" sz="1300" dirty="0">
                <a:solidFill>
                  <a:schemeClr val="tx1"/>
                </a:solidFill>
                <a:highlight>
                  <a:schemeClr val="lt1"/>
                </a:highlight>
                <a:latin typeface="Times New Roman" panose="02020603050405020304" pitchFamily="18" charset="0"/>
                <a:cs typeface="Times New Roman" panose="02020603050405020304" pitchFamily="18" charset="0"/>
              </a:rPr>
              <a:t> Haider, et al. Optimal 5G network slicing using machine learning and deep learning concepts. Computer Standards &amp; Interfaces 76 (2021): 103518.</a:t>
            </a:r>
          </a:p>
          <a:p>
            <a:pPr marL="133350" indent="0" algn="just">
              <a:lnSpc>
                <a:spcPct val="150000"/>
              </a:lnSpc>
              <a:buClr>
                <a:srgbClr val="222222"/>
              </a:buClr>
              <a:buSzPts val="1500"/>
              <a:buNone/>
            </a:pPr>
            <a:endParaRPr lang="en-US" sz="1300" dirty="0">
              <a:solidFill>
                <a:schemeClr val="tx1"/>
              </a:solidFill>
              <a:highlight>
                <a:schemeClr val="lt1"/>
              </a:highlight>
              <a:latin typeface="Times New Roman" panose="02020603050405020304" pitchFamily="18" charset="0"/>
              <a:cs typeface="Times New Roman" panose="02020603050405020304" pitchFamily="18" charset="0"/>
            </a:endParaRPr>
          </a:p>
        </p:txBody>
      </p:sp>
      <p:sp>
        <p:nvSpPr>
          <p:cNvPr id="265" name="Google Shape;265;p37"/>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5" name="Title 4">
            <a:extLst>
              <a:ext uri="{FF2B5EF4-FFF2-40B4-BE49-F238E27FC236}">
                <a16:creationId xmlns:a16="http://schemas.microsoft.com/office/drawing/2014/main" id="{173CEE7A-49BA-4F7C-CA21-0BA9CDB961C3}"/>
              </a:ext>
            </a:extLst>
          </p:cNvPr>
          <p:cNvSpPr>
            <a:spLocks noGrp="1"/>
          </p:cNvSpPr>
          <p:nvPr>
            <p:ph type="title"/>
          </p:nvPr>
        </p:nvSpPr>
        <p:spPr/>
        <p:txBody>
          <a:bodyPr>
            <a:normAutofit fontScale="90000"/>
          </a:bodyPr>
          <a:lstStyle/>
          <a:p>
            <a:r>
              <a:rPr lang="en" dirty="0">
                <a:solidFill>
                  <a:srgbClr val="FF0000"/>
                </a:solidFill>
                <a:latin typeface="Times New Roman"/>
                <a:ea typeface="Times New Roman"/>
                <a:cs typeface="Times New Roman"/>
                <a:sym typeface="Times New Roman"/>
              </a:rPr>
              <a:t>References: -</a:t>
            </a:r>
            <a:endParaRPr lang="en-IN" dirty="0"/>
          </a:p>
        </p:txBody>
      </p:sp>
      <p:sp>
        <p:nvSpPr>
          <p:cNvPr id="7" name="Text Placeholder 6">
            <a:extLst>
              <a:ext uri="{FF2B5EF4-FFF2-40B4-BE49-F238E27FC236}">
                <a16:creationId xmlns:a16="http://schemas.microsoft.com/office/drawing/2014/main" id="{85C7554B-8FE3-0F8A-35CC-0333ACA88A36}"/>
              </a:ext>
            </a:extLst>
          </p:cNvPr>
          <p:cNvSpPr>
            <a:spLocks noGrp="1"/>
          </p:cNvSpPr>
          <p:nvPr>
            <p:ph type="body" idx="1"/>
          </p:nvPr>
        </p:nvSpPr>
        <p:spPr/>
        <p:txBody>
          <a:bodyPr>
            <a:normAutofit fontScale="62500" lnSpcReduction="20000"/>
          </a:bodyPr>
          <a:lstStyle/>
          <a:p>
            <a:pPr indent="-323850" algn="just">
              <a:lnSpc>
                <a:spcPct val="170000"/>
              </a:lnSpc>
              <a:buClr>
                <a:srgbClr val="222222"/>
              </a:buClr>
              <a:buSzPts val="1500"/>
              <a:buFont typeface="Times New Roman"/>
              <a:buChar char="●"/>
            </a:pPr>
            <a:r>
              <a:rPr lang="el-GR" sz="2100" dirty="0">
                <a:solidFill>
                  <a:schemeClr val="tx1"/>
                </a:solidFill>
                <a:highlight>
                  <a:schemeClr val="lt1"/>
                </a:highlight>
                <a:latin typeface="Times New Roman" panose="02020603050405020304" pitchFamily="18" charset="0"/>
                <a:cs typeface="Times New Roman" panose="02020603050405020304" pitchFamily="18" charset="0"/>
              </a:rPr>
              <a:t>ΜΠΑΡΤΣΙΩΚΑΣ, Ιωάννης.</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ML-Based Radio Resource Management in 5G and Beyond Networks: A Survey (2023).</a:t>
            </a:r>
          </a:p>
          <a:p>
            <a:pPr indent="-323850" algn="just">
              <a:lnSpc>
                <a:spcPct val="170000"/>
              </a:lnSpc>
              <a:buClr>
                <a:srgbClr val="222222"/>
              </a:buClr>
              <a:buSzPts val="1500"/>
              <a:buFont typeface="Times New Roman"/>
              <a:buChar char="●"/>
            </a:pPr>
            <a:r>
              <a:rPr lang="en-US" sz="2100" dirty="0">
                <a:solidFill>
                  <a:schemeClr val="tx1"/>
                </a:solidFill>
                <a:highlight>
                  <a:schemeClr val="lt1"/>
                </a:highlight>
                <a:latin typeface="Times New Roman" panose="02020603050405020304" pitchFamily="18" charset="0"/>
                <a:cs typeface="Times New Roman" panose="02020603050405020304" pitchFamily="18" charset="0"/>
              </a:rPr>
              <a:t>Kim, Yohan,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Sunyong</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Kim, and Hyuk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Lim.“Reinforcement</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learning based resource management for network slicing”.</a:t>
            </a:r>
            <a:br>
              <a:rPr lang="en-US" sz="2100" dirty="0">
                <a:solidFill>
                  <a:schemeClr val="tx1"/>
                </a:solidFill>
                <a:highlight>
                  <a:schemeClr val="lt1"/>
                </a:highlight>
                <a:latin typeface="Times New Roman" panose="02020603050405020304" pitchFamily="18" charset="0"/>
                <a:cs typeface="Times New Roman" panose="02020603050405020304" pitchFamily="18" charset="0"/>
              </a:rPr>
            </a:br>
            <a:r>
              <a:rPr lang="en-US" sz="2100" dirty="0">
                <a:solidFill>
                  <a:schemeClr val="tx1"/>
                </a:solidFill>
                <a:highlight>
                  <a:schemeClr val="lt1"/>
                </a:highlight>
                <a:latin typeface="Times New Roman" panose="02020603050405020304" pitchFamily="18" charset="0"/>
                <a:cs typeface="Times New Roman" panose="02020603050405020304" pitchFamily="18" charset="0"/>
              </a:rPr>
              <a:t>Applied Sciences 9.11(</a:t>
            </a:r>
            <a:r>
              <a:rPr lang="en-IN" sz="2100" dirty="0">
                <a:solidFill>
                  <a:schemeClr val="tx1"/>
                </a:solidFill>
                <a:highlight>
                  <a:schemeClr val="lt1"/>
                </a:highlight>
                <a:latin typeface="Times New Roman" panose="02020603050405020304" pitchFamily="18" charset="0"/>
                <a:cs typeface="Times New Roman" panose="02020603050405020304" pitchFamily="18" charset="0"/>
              </a:rPr>
              <a:t>2019)</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a:t>
            </a:r>
          </a:p>
          <a:p>
            <a:pPr indent="-323850" algn="just">
              <a:lnSpc>
                <a:spcPct val="170000"/>
              </a:lnSpc>
              <a:buClr>
                <a:srgbClr val="222222"/>
              </a:buClr>
              <a:buSzPts val="1500"/>
              <a:buFont typeface="Times New Roman"/>
              <a:buChar char="●"/>
            </a:pPr>
            <a:r>
              <a:rPr lang="it-IT"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rPr>
              <a:t>Guo, Hongzhi, et al. </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Multi-UAV cooperative task offloading and resource allocation in 5G advanced and beyond. IEEE Transactions on Wireless Communications 23.1(2023).</a:t>
            </a:r>
            <a:endParaRPr lang="it-IT"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endParaRPr>
          </a:p>
          <a:p>
            <a:pPr indent="-323850" algn="just">
              <a:lnSpc>
                <a:spcPct val="170000"/>
              </a:lnSpc>
              <a:buClr>
                <a:srgbClr val="222222"/>
              </a:buClr>
              <a:buSzPts val="1500"/>
              <a:buFont typeface="Times New Roman"/>
              <a:buChar char="●"/>
            </a:pPr>
            <a:r>
              <a:rPr lang="en-US" sz="2100" dirty="0">
                <a:solidFill>
                  <a:schemeClr val="tx1"/>
                </a:solidFill>
                <a:highlight>
                  <a:schemeClr val="lt1"/>
                </a:highlight>
                <a:latin typeface="Times New Roman" panose="02020603050405020304" pitchFamily="18" charset="0"/>
                <a:cs typeface="Times New Roman" panose="02020603050405020304" pitchFamily="18" charset="0"/>
              </a:rPr>
              <a:t>Saad,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Wasan</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Kadhim</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et al</a:t>
            </a:r>
            <a:r>
              <a:rPr lang="en-US"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rPr>
              <a:t>.</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“Handover and load balancing self-optimization models in 5G mobile networks”.</a:t>
            </a:r>
            <a:br>
              <a:rPr lang="en-US" sz="2100" dirty="0">
                <a:solidFill>
                  <a:schemeClr val="tx1"/>
                </a:solidFill>
                <a:highlight>
                  <a:schemeClr val="lt1"/>
                </a:highlight>
                <a:latin typeface="Times New Roman" panose="02020603050405020304" pitchFamily="18" charset="0"/>
                <a:cs typeface="Times New Roman" panose="02020603050405020304" pitchFamily="18" charset="0"/>
              </a:rPr>
            </a:b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EngineeringScience</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and Technology, an International Journal.(2023)</a:t>
            </a:r>
          </a:p>
          <a:p>
            <a:pPr lvl="0" indent="-323850" algn="just" defTabSz="914400" eaLnBrk="1" fontAlgn="auto" latinLnBrk="0" hangingPunct="1">
              <a:lnSpc>
                <a:spcPct val="170000"/>
              </a:lnSpc>
              <a:buClr>
                <a:srgbClr val="222222"/>
              </a:buClr>
              <a:buSzPts val="1500"/>
              <a:buFont typeface="Times New Roman"/>
              <a:buChar char="●"/>
              <a:tabLst/>
              <a:defRPr/>
            </a:pPr>
            <a:endParaRPr lang="en-US" sz="2100" dirty="0">
              <a:solidFill>
                <a:schemeClr val="tx1"/>
              </a:solidFill>
              <a:highlight>
                <a:schemeClr val="lt1"/>
              </a:highlight>
              <a:latin typeface="Times New Roman" panose="02020603050405020304" pitchFamily="18" charset="0"/>
              <a:cs typeface="Times New Roman" panose="02020603050405020304" pitchFamily="18" charset="0"/>
            </a:endParaRPr>
          </a:p>
          <a:p>
            <a:pPr indent="-323850" algn="just">
              <a:lnSpc>
                <a:spcPct val="170000"/>
              </a:lnSpc>
              <a:buClr>
                <a:srgbClr val="222222"/>
              </a:buClr>
              <a:buSzPts val="1500"/>
              <a:buFont typeface="Times New Roman"/>
              <a:buChar char="●"/>
            </a:pP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Logeshwaran</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a:t>
            </a:r>
            <a:r>
              <a:rPr lang="en-US" sz="2100" dirty="0" err="1">
                <a:solidFill>
                  <a:schemeClr val="tx1"/>
                </a:solidFill>
                <a:highlight>
                  <a:schemeClr val="lt1"/>
                </a:highlight>
                <a:latin typeface="Times New Roman" panose="02020603050405020304" pitchFamily="18" charset="0"/>
                <a:cs typeface="Times New Roman" panose="02020603050405020304" pitchFamily="18" charset="0"/>
              </a:rPr>
              <a:t>Jaganathan</a:t>
            </a:r>
            <a:r>
              <a:rPr lang="en-US" sz="2100" dirty="0">
                <a:solidFill>
                  <a:schemeClr val="tx1"/>
                </a:solidFill>
                <a:highlight>
                  <a:schemeClr val="lt1"/>
                </a:highlight>
                <a:latin typeface="Times New Roman" panose="02020603050405020304" pitchFamily="18" charset="0"/>
                <a:cs typeface="Times New Roman" panose="02020603050405020304" pitchFamily="18" charset="0"/>
              </a:rPr>
              <a:t>, et al. “Smart load-based resource optimization model to enhance the performance of device-to-device communication in 5G-WPAN”. Electronics 12.8 (2023)</a:t>
            </a:r>
            <a:endParaRPr lang="en-US" sz="2100" dirty="0">
              <a:solidFill>
                <a:schemeClr val="tx1"/>
              </a:solidFill>
              <a:highlight>
                <a:schemeClr val="lt1"/>
              </a:highlight>
              <a:latin typeface="Times New Roman" panose="02020603050405020304" pitchFamily="18" charset="0"/>
              <a:cs typeface="Times New Roman" panose="02020603050405020304" pitchFamily="18" charset="0"/>
              <a:sym typeface="Times New Roman"/>
            </a:endParaRPr>
          </a:p>
          <a:p>
            <a:pPr indent="-323850" algn="just">
              <a:lnSpc>
                <a:spcPct val="170000"/>
              </a:lnSpc>
              <a:buClr>
                <a:srgbClr val="222222"/>
              </a:buClr>
              <a:buSzPts val="1500"/>
              <a:buFont typeface="Times New Roman"/>
              <a:buChar char="●"/>
            </a:pPr>
            <a:endParaRPr lang="en-US" sz="1900" dirty="0">
              <a:solidFill>
                <a:schemeClr val="tx1"/>
              </a:solidFill>
              <a:highlight>
                <a:schemeClr val="lt1"/>
              </a:highlight>
              <a:latin typeface="Times New Roman" panose="02020603050405020304" pitchFamily="18" charset="0"/>
              <a:cs typeface="Times New Roman" panose="02020603050405020304" pitchFamily="18" charset="0"/>
            </a:endParaRPr>
          </a:p>
          <a:p>
            <a:endParaRPr lang="en-IN" dirty="0"/>
          </a:p>
        </p:txBody>
      </p:sp>
      <p:sp>
        <p:nvSpPr>
          <p:cNvPr id="4" name="Google Shape;266;p37">
            <a:extLst>
              <a:ext uri="{FF2B5EF4-FFF2-40B4-BE49-F238E27FC236}">
                <a16:creationId xmlns:a16="http://schemas.microsoft.com/office/drawing/2014/main" id="{123B66C1-335D-661B-E960-B18B31FB5AC9}"/>
              </a:ext>
            </a:extLst>
          </p:cNvPr>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p37">
            <a:extLst>
              <a:ext uri="{FF2B5EF4-FFF2-40B4-BE49-F238E27FC236}">
                <a16:creationId xmlns:a16="http://schemas.microsoft.com/office/drawing/2014/main" id="{BCB79F84-291F-4041-CA7B-F213EE15D304}"/>
              </a:ext>
            </a:extLst>
          </p:cNvPr>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7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27199" y="394842"/>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Agenda: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63" name="Google Shape;63;p14"/>
          <p:cNvSpPr txBox="1">
            <a:spLocks noGrp="1"/>
          </p:cNvSpPr>
          <p:nvPr>
            <p:ph type="body" idx="1"/>
          </p:nvPr>
        </p:nvSpPr>
        <p:spPr>
          <a:xfrm>
            <a:off x="441499" y="1106399"/>
            <a:ext cx="8009340" cy="3569987"/>
          </a:xfrm>
          <a:prstGeom prst="rect">
            <a:avLst/>
          </a:prstGeom>
        </p:spPr>
        <p:txBody>
          <a:bodyPr spcFirstLastPara="1" wrap="square" lIns="91425" tIns="91425" rIns="91425" bIns="91425" anchor="t" anchorCtr="0">
            <a:noAutofit/>
          </a:bodyPr>
          <a:lstStyle/>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Abstract</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Literature Survey</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Drawbacks of existing system</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Proposed Methodology</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Dataset</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Block Diagram </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Algorithms</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Requirements</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Timeline</a:t>
            </a:r>
          </a:p>
          <a:p>
            <a:pPr indent="-334010" algn="just">
              <a:lnSpc>
                <a:spcPct val="150000"/>
              </a:lnSpc>
              <a:buClr>
                <a:schemeClr val="dk1"/>
              </a:buClr>
              <a:buSzPct val="90000"/>
              <a:buFont typeface="Times New Roman"/>
              <a:buChar char="●"/>
            </a:pPr>
            <a:r>
              <a:rPr lang="en" sz="1600" dirty="0">
                <a:solidFill>
                  <a:schemeClr val="dk1"/>
                </a:solidFill>
                <a:latin typeface="Times New Roman"/>
                <a:cs typeface="Times New Roman"/>
                <a:sym typeface="Times New Roman"/>
              </a:rPr>
              <a:t>References</a:t>
            </a:r>
            <a:endParaRPr sz="1600" dirty="0">
              <a:solidFill>
                <a:schemeClr val="dk1"/>
              </a:solidFill>
              <a:latin typeface="Times New Roman"/>
              <a:cs typeface="Times New Roman"/>
              <a:sym typeface="Times New Roman"/>
            </a:endParaRPr>
          </a:p>
          <a:p>
            <a:pPr marL="285750" lvl="0" indent="-285750" algn="just" rtl="0">
              <a:spcBef>
                <a:spcPts val="1200"/>
              </a:spcBef>
              <a:spcAft>
                <a:spcPts val="1200"/>
              </a:spcAft>
              <a:buFont typeface="Arial" panose="020B0604020202020204" pitchFamily="34" charset="0"/>
              <a:buChar char="•"/>
            </a:pPr>
            <a:endParaRPr sz="1600" dirty="0"/>
          </a:p>
        </p:txBody>
      </p:sp>
      <p:sp>
        <p:nvSpPr>
          <p:cNvPr id="64" name="Google Shape;64;p14"/>
          <p:cNvSpPr/>
          <p:nvPr/>
        </p:nvSpPr>
        <p:spPr>
          <a:xfrm>
            <a:off x="327199" y="1106399"/>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499399" y="2285401"/>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THANK YOU!</a:t>
            </a:r>
            <a:endParaRPr dirty="0"/>
          </a:p>
        </p:txBody>
      </p:sp>
      <p:sp>
        <p:nvSpPr>
          <p:cNvPr id="274" name="Google Shape;274;p38"/>
          <p:cNvSpPr/>
          <p:nvPr/>
        </p:nvSpPr>
        <p:spPr>
          <a:xfrm>
            <a:off x="148800" y="15165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74" y="13046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Abstract: -</a:t>
            </a:r>
            <a:endParaRPr dirty="0"/>
          </a:p>
        </p:txBody>
      </p:sp>
      <p:sp>
        <p:nvSpPr>
          <p:cNvPr id="72" name="Google Shape;72;p15"/>
          <p:cNvSpPr/>
          <p:nvPr/>
        </p:nvSpPr>
        <p:spPr>
          <a:xfrm>
            <a:off x="328574" y="743217"/>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4">
            <a:extLst>
              <a:ext uri="{FF2B5EF4-FFF2-40B4-BE49-F238E27FC236}">
                <a16:creationId xmlns:a16="http://schemas.microsoft.com/office/drawing/2014/main" id="{8A44E343-2916-E871-FB2F-7AC9B49CAA43}"/>
              </a:ext>
            </a:extLst>
          </p:cNvPr>
          <p:cNvSpPr>
            <a:spLocks noGrp="1" noChangeArrowheads="1"/>
          </p:cNvSpPr>
          <p:nvPr>
            <p:ph type="body" idx="1"/>
          </p:nvPr>
        </p:nvSpPr>
        <p:spPr bwMode="auto">
          <a:xfrm>
            <a:off x="133300" y="564823"/>
            <a:ext cx="8846399" cy="4484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latin typeface="Times New Roman"/>
              <a:cs typeface="Times New Roman"/>
            </a:endParaRP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Efficient resource allocation in 5G networks is essential for high-quality service delivery.</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Advanced Reinforcement Learning (RL) techniques are applied to optimize bandwidth allocation and reduce latency.</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Techniques include Q-Learning, Deep Q-Networks (DQN), Policy Gradient Methods, and Actor-Critic Methods.</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States are defined by signal strength, latency, required bandwidth, and allocated bandwidth, with actions adjusting bandwidth based on network conditions.</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Integrating RL with Graph Neural Networks (GNNs) enables dynamic, real-time management of network resources.</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AI-driven strategies enhance Quality of Service (QoS) and provide valuable insights for data scientists and network engineers.</a:t>
            </a:r>
          </a:p>
          <a:p>
            <a:pPr lvl="0" indent="-334010" algn="just" defTabSz="914400" eaLnBrk="0" fontAlgn="base" latinLnBrk="0" hangingPunct="0">
              <a:lnSpc>
                <a:spcPct val="160000"/>
              </a:lnSpc>
              <a:buClr>
                <a:schemeClr val="dk1"/>
              </a:buClr>
              <a:buSzPct val="90000"/>
              <a:buFont typeface="Times New Roman"/>
              <a:buChar char="●"/>
              <a:tabLst/>
            </a:pPr>
            <a:r>
              <a:rPr lang="en-US" altLang="en-US" sz="1400" dirty="0">
                <a:solidFill>
                  <a:schemeClr val="dk1"/>
                </a:solidFill>
                <a:latin typeface="Times New Roman"/>
                <a:cs typeface="Times New Roman"/>
              </a:rPr>
              <a:t>Optimization is measured by the reduction in the percentage increase from required bandwidth to allocated bandwidth and the reduction in channel latency.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699" y="8152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Literature Survey: -</a:t>
            </a:r>
            <a:endParaRPr dirty="0"/>
          </a:p>
        </p:txBody>
      </p:sp>
      <p:sp>
        <p:nvSpPr>
          <p:cNvPr id="87" name="Google Shape;87;p17"/>
          <p:cNvSpPr/>
          <p:nvPr/>
        </p:nvSpPr>
        <p:spPr>
          <a:xfrm>
            <a:off x="313401" y="555824"/>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8" name="Google Shape;88;p17"/>
          <p:cNvGraphicFramePr/>
          <p:nvPr>
            <p:extLst>
              <p:ext uri="{D42A27DB-BD31-4B8C-83A1-F6EECF244321}">
                <p14:modId xmlns:p14="http://schemas.microsoft.com/office/powerpoint/2010/main" val="2660840705"/>
              </p:ext>
            </p:extLst>
          </p:nvPr>
        </p:nvGraphicFramePr>
        <p:xfrm>
          <a:off x="172662" y="564224"/>
          <a:ext cx="8829675" cy="4643090"/>
        </p:xfrm>
        <a:graphic>
          <a:graphicData uri="http://schemas.openxmlformats.org/drawingml/2006/table">
            <a:tbl>
              <a:tblPr>
                <a:noFill/>
                <a:tableStyleId>{0C03B8A5-80D4-4E8E-BED2-BA2E9D2D95E6}</a:tableStyleId>
              </a:tblPr>
              <a:tblGrid>
                <a:gridCol w="57150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gridCol w="3537585">
                  <a:extLst>
                    <a:ext uri="{9D8B030D-6E8A-4147-A177-3AD203B41FA5}">
                      <a16:colId xmlns:a16="http://schemas.microsoft.com/office/drawing/2014/main" val="20003"/>
                    </a:ext>
                  </a:extLst>
                </a:gridCol>
                <a:gridCol w="2082165">
                  <a:extLst>
                    <a:ext uri="{9D8B030D-6E8A-4147-A177-3AD203B41FA5}">
                      <a16:colId xmlns:a16="http://schemas.microsoft.com/office/drawing/2014/main" val="20004"/>
                    </a:ext>
                  </a:extLst>
                </a:gridCol>
              </a:tblGrid>
              <a:tr h="794194">
                <a:tc>
                  <a:txBody>
                    <a:bodyPr/>
                    <a:lstStyle/>
                    <a:p>
                      <a:pPr marL="0" lvl="0" indent="0" algn="l" rtl="0">
                        <a:spcBef>
                          <a:spcPts val="0"/>
                        </a:spcBef>
                        <a:spcAft>
                          <a:spcPts val="0"/>
                        </a:spcAft>
                        <a:buClr>
                          <a:schemeClr val="dk1"/>
                        </a:buClr>
                        <a:buSzPts val="1100"/>
                        <a:buFont typeface="Arial"/>
                        <a:buNone/>
                      </a:pPr>
                      <a:r>
                        <a:rPr lang="en" sz="1400" dirty="0" err="1">
                          <a:solidFill>
                            <a:srgbClr val="FF0000"/>
                          </a:solidFill>
                          <a:latin typeface="Times New Roman"/>
                          <a:ea typeface="Times New Roman"/>
                          <a:cs typeface="Times New Roman"/>
                          <a:sym typeface="Times New Roman"/>
                        </a:rPr>
                        <a:t>S.No</a:t>
                      </a:r>
                      <a:endParaRPr sz="1100" dirty="0" err="1"/>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FF0000"/>
                          </a:solidFill>
                          <a:latin typeface="Times New Roman"/>
                          <a:ea typeface="Times New Roman"/>
                          <a:cs typeface="Times New Roman"/>
                          <a:sym typeface="Times New Roman"/>
                        </a:rPr>
                        <a:t>Title and Authors of the paper</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400" dirty="0">
                          <a:solidFill>
                            <a:srgbClr val="FF0000"/>
                          </a:solidFill>
                          <a:latin typeface="Times New Roman"/>
                          <a:ea typeface="Times New Roman"/>
                          <a:cs typeface="Times New Roman"/>
                          <a:sym typeface="Times New Roman"/>
                        </a:rPr>
                        <a:t>Publication Year and Conference</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FF0000"/>
                          </a:solidFill>
                          <a:latin typeface="Times New Roman"/>
                          <a:ea typeface="Times New Roman"/>
                          <a:cs typeface="Times New Roman"/>
                          <a:sym typeface="Times New Roman"/>
                        </a:rPr>
                        <a:t>Inferences</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FF0000"/>
                          </a:solidFill>
                          <a:latin typeface="Times New Roman"/>
                          <a:ea typeface="Times New Roman"/>
                          <a:cs typeface="Times New Roman"/>
                          <a:sym typeface="Times New Roman"/>
                        </a:rPr>
                        <a:t>Drawbacks</a:t>
                      </a:r>
                      <a:endParaRPr sz="1400" dirty="0">
                        <a:solidFill>
                          <a:srgbClr val="FF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4583">
                <a:tc>
                  <a:txBody>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Times New Roman"/>
                          <a:ea typeface="Times New Roman"/>
                          <a:cs typeface="Times New Roman"/>
                          <a:sym typeface="Times New Roman"/>
                        </a:rPr>
                        <a:t>1.</a:t>
                      </a:r>
                      <a:endParaRPr sz="1300" dirty="0"/>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algn="just" rtl="0" fontAlgn="t">
                        <a:spcBef>
                          <a:spcPts val="0"/>
                        </a:spcBef>
                        <a:spcAft>
                          <a:spcPts val="0"/>
                        </a:spcAft>
                      </a:pPr>
                      <a:r>
                        <a:rPr lang="en-US" sz="1300" b="0" i="0" u="none" strike="noStrike" cap="none" dirty="0">
                          <a:solidFill>
                            <a:srgbClr val="222222"/>
                          </a:solidFill>
                          <a:latin typeface="Times New Roman"/>
                          <a:cs typeface="Times New Roman"/>
                          <a:sym typeface="Arial"/>
                        </a:rPr>
                        <a:t>Reinforcement learning for dynamic resource optimization in 5G radio access network slicing.</a:t>
                      </a:r>
                    </a:p>
                    <a:p>
                      <a:pPr algn="just" rtl="0" fontAlgn="t">
                        <a:spcBef>
                          <a:spcPts val="0"/>
                        </a:spcBef>
                        <a:spcAft>
                          <a:spcPts val="0"/>
                        </a:spcAft>
                      </a:pPr>
                      <a:endParaRPr lang="en-US" sz="1300" b="0" i="0" u="none" strike="noStrike" cap="none" dirty="0">
                        <a:solidFill>
                          <a:srgbClr val="222222"/>
                        </a:solidFill>
                        <a:latin typeface="Times New Roman"/>
                        <a:cs typeface="Times New Roman"/>
                        <a:sym typeface="Arial"/>
                      </a:endParaRP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IN" sz="1300" b="0" i="0" u="none" strike="noStrike" cap="none" dirty="0">
                          <a:solidFill>
                            <a:schemeClr val="dk1"/>
                          </a:solidFill>
                          <a:latin typeface="Times New Roman"/>
                          <a:cs typeface="Times New Roman"/>
                          <a:sym typeface="Arial"/>
                        </a:rPr>
                        <a:t>Shi, Yi, </a:t>
                      </a:r>
                      <a:r>
                        <a:rPr lang="en-IN" sz="1300" b="0" i="0" u="none" strike="noStrike" cap="none" dirty="0" err="1">
                          <a:solidFill>
                            <a:schemeClr val="dk1"/>
                          </a:solidFill>
                          <a:latin typeface="Times New Roman"/>
                          <a:cs typeface="Times New Roman"/>
                          <a:sym typeface="Arial"/>
                        </a:rPr>
                        <a:t>Yalin</a:t>
                      </a:r>
                      <a:r>
                        <a:rPr lang="en-IN" sz="1300" b="0" i="0" u="none" strike="noStrike" cap="none" dirty="0">
                          <a:solidFill>
                            <a:schemeClr val="dk1"/>
                          </a:solidFill>
                          <a:latin typeface="Times New Roman"/>
                          <a:cs typeface="Times New Roman"/>
                          <a:sym typeface="Arial"/>
                        </a:rPr>
                        <a:t> E. </a:t>
                      </a:r>
                      <a:r>
                        <a:rPr lang="en-IN" sz="1300" b="0" i="0" u="none" strike="noStrike" cap="none" dirty="0" err="1">
                          <a:solidFill>
                            <a:schemeClr val="dk1"/>
                          </a:solidFill>
                          <a:latin typeface="Times New Roman"/>
                          <a:cs typeface="Times New Roman"/>
                          <a:sym typeface="Arial"/>
                        </a:rPr>
                        <a:t>Sagduyu</a:t>
                      </a:r>
                      <a:r>
                        <a:rPr lang="en-IN" sz="1300" b="0" i="0" u="none" strike="noStrike" cap="none" dirty="0">
                          <a:solidFill>
                            <a:schemeClr val="dk1"/>
                          </a:solidFill>
                          <a:latin typeface="Times New Roman"/>
                          <a:cs typeface="Times New Roman"/>
                          <a:sym typeface="Arial"/>
                        </a:rPr>
                        <a:t>, and </a:t>
                      </a:r>
                      <a:r>
                        <a:rPr lang="en-IN" sz="1300" b="0" i="0" u="none" strike="noStrike" cap="none" dirty="0" err="1">
                          <a:solidFill>
                            <a:schemeClr val="dk1"/>
                          </a:solidFill>
                          <a:latin typeface="Times New Roman"/>
                          <a:cs typeface="Times New Roman"/>
                          <a:sym typeface="Arial"/>
                        </a:rPr>
                        <a:t>Tugba</a:t>
                      </a:r>
                      <a:r>
                        <a:rPr lang="en-IN" sz="1300" b="0" i="0" u="none" strike="noStrike" cap="none" dirty="0">
                          <a:solidFill>
                            <a:schemeClr val="dk1"/>
                          </a:solidFill>
                          <a:latin typeface="Times New Roman"/>
                          <a:cs typeface="Times New Roman"/>
                          <a:sym typeface="Arial"/>
                        </a:rPr>
                        <a:t> </a:t>
                      </a:r>
                      <a:r>
                        <a:rPr lang="en-IN" sz="1300" b="0" i="0" u="none" strike="noStrike" cap="none" dirty="0" err="1">
                          <a:solidFill>
                            <a:schemeClr val="dk1"/>
                          </a:solidFill>
                          <a:latin typeface="Times New Roman"/>
                          <a:cs typeface="Times New Roman"/>
                          <a:sym typeface="Arial"/>
                        </a:rPr>
                        <a:t>Erpek</a:t>
                      </a:r>
                      <a:r>
                        <a:rPr lang="en-IN" sz="1100" b="0" i="0" u="none" strike="noStrike" cap="none" dirty="0">
                          <a:solidFill>
                            <a:srgbClr val="222222"/>
                          </a:solidFill>
                          <a:effectLst/>
                          <a:latin typeface="Arial" panose="020B0604020202020204" pitchFamily="34" charset="0"/>
                          <a:cs typeface="Times New Roman"/>
                          <a:sym typeface="Arial"/>
                        </a:rPr>
                        <a:t>.</a:t>
                      </a:r>
                      <a:endParaRPr lang="en-IN" sz="1100" b="0" i="0" u="none" strike="noStrike" dirty="0">
                        <a:solidFill>
                          <a:srgbClr val="222222"/>
                        </a:solidFill>
                        <a:effectLst/>
                        <a:latin typeface="Arial" panose="020B0604020202020204" pitchFamily="34" charset="0"/>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Font typeface="Arial"/>
                        <a:buNone/>
                      </a:pPr>
                      <a:r>
                        <a:rPr lang="en-US" sz="1300" b="0" i="0" u="none" strike="noStrike" cap="none" dirty="0">
                          <a:solidFill>
                            <a:schemeClr val="dk1"/>
                          </a:solidFill>
                          <a:latin typeface="Times New Roman"/>
                          <a:cs typeface="Times New Roman"/>
                          <a:sym typeface="Arial"/>
                        </a:rPr>
                        <a:t>2020 IEEE 25th international workshop on CAMAD. IEEE, 2020.</a:t>
                      </a: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The proposed methodology focuses on adjusting the allocated bandwidth to ensure efficient and effective resource utilization.</a:t>
                      </a:r>
                    </a:p>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Also maintaining low latency and good signal quality for various applications.</a:t>
                      </a:r>
                      <a:endParaRPr sz="1300" dirty="0">
                        <a:solidFill>
                          <a:schemeClr val="dk1"/>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1200"/>
                        </a:spcBef>
                        <a:spcAft>
                          <a:spcPts val="1200"/>
                        </a:spcAft>
                        <a:buClr>
                          <a:schemeClr val="dk1"/>
                        </a:buClr>
                        <a:buSzPts val="1100"/>
                        <a:buFont typeface="Arial" panose="020B0604020202020204" pitchFamily="34" charset="0"/>
                        <a:buChar char="•"/>
                      </a:pPr>
                      <a:r>
                        <a:rPr lang="en-US" sz="1300" dirty="0">
                          <a:latin typeface="Times New Roman"/>
                          <a:ea typeface="Times New Roman"/>
                          <a:cs typeface="Times New Roman"/>
                          <a:sym typeface="Times New Roman"/>
                        </a:rPr>
                        <a:t>The proposed methodology focuses on single-parameter optimization, specifically on bandwidth allocation, without considering other parameters.</a:t>
                      </a: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652179">
                <a:tc>
                  <a:txBody>
                    <a:bodyPr/>
                    <a:lstStyle/>
                    <a:p>
                      <a:pPr marL="0" lvl="0" indent="0" algn="l" rtl="0">
                        <a:spcBef>
                          <a:spcPts val="0"/>
                        </a:spcBef>
                        <a:spcAft>
                          <a:spcPts val="0"/>
                        </a:spcAft>
                        <a:buClr>
                          <a:schemeClr val="dk1"/>
                        </a:buClr>
                        <a:buSzPts val="1100"/>
                        <a:buFont typeface="Arial"/>
                        <a:buNone/>
                      </a:pPr>
                      <a:r>
                        <a:rPr lang="en-US" sz="1300" dirty="0"/>
                        <a:t>2.</a:t>
                      </a:r>
                      <a:endParaRPr sz="1300" dirty="0"/>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just" rtl="0" fontAlgn="t">
                        <a:spcBef>
                          <a:spcPts val="0"/>
                        </a:spcBef>
                        <a:spcAft>
                          <a:spcPts val="0"/>
                        </a:spcAft>
                      </a:pPr>
                      <a:r>
                        <a:rPr lang="en-US" sz="1300" b="0" i="0" u="none" strike="noStrike" dirty="0">
                          <a:solidFill>
                            <a:srgbClr val="222222"/>
                          </a:solidFill>
                          <a:effectLst/>
                          <a:latin typeface="Times New Roman" panose="02020603050405020304" pitchFamily="18" charset="0"/>
                          <a:cs typeface="Times New Roman" panose="02020603050405020304" pitchFamily="18" charset="0"/>
                        </a:rPr>
                        <a:t>ML-Based Radio Resource Management in 5G</a:t>
                      </a:r>
                    </a:p>
                    <a:p>
                      <a:pPr algn="just" rtl="0" fontAlgn="t">
                        <a:spcBef>
                          <a:spcPts val="0"/>
                        </a:spcBef>
                        <a:spcAft>
                          <a:spcPts val="0"/>
                        </a:spcAft>
                      </a:pPr>
                      <a:r>
                        <a:rPr lang="en-US" sz="1300" b="0" i="0" u="none" strike="noStrike" dirty="0">
                          <a:solidFill>
                            <a:srgbClr val="222222"/>
                          </a:solidFill>
                          <a:effectLst/>
                          <a:latin typeface="Times New Roman" panose="02020603050405020304" pitchFamily="18" charset="0"/>
                          <a:cs typeface="Times New Roman" panose="02020603050405020304" pitchFamily="18" charset="0"/>
                        </a:rPr>
                        <a:t>and Beyond Networks: A Survey</a:t>
                      </a:r>
                    </a:p>
                    <a:p>
                      <a:pPr algn="just" rtl="0" fontAlgn="t">
                        <a:spcBef>
                          <a:spcPts val="0"/>
                        </a:spcBef>
                        <a:spcAft>
                          <a:spcPts val="0"/>
                        </a:spcAft>
                      </a:pPr>
                      <a:r>
                        <a:rPr lang="en-IN" sz="1300" b="0" i="0" u="none" strike="noStrike" dirty="0">
                          <a:solidFill>
                            <a:srgbClr val="222222"/>
                          </a:solidFill>
                          <a:effectLst/>
                          <a:latin typeface="Arial" panose="020B0604020202020204" pitchFamily="34" charset="0"/>
                        </a:rPr>
                        <a:t> </a:t>
                      </a:r>
                    </a:p>
                  </a:txBody>
                  <a:tcPr marL="63500" marR="63500" marT="63500" marB="63500">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IEEE Access, vol. 10, pp. 83507-83528, 2022.</a:t>
                      </a:r>
                      <a:endParaRPr sz="1050" i="0" dirty="0">
                        <a:latin typeface="Times New Roman" panose="02020603050405020304" pitchFamily="18" charset="0"/>
                        <a:cs typeface="Times New Roman" panose="02020603050405020304" pitchFamily="18" charset="0"/>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The paper highlights ML's effectiveness in throughput prediction and identifies issues like data quality and computational complexity.</a:t>
                      </a:r>
                    </a:p>
                    <a:p>
                      <a:pPr marL="285750" lvl="0" indent="-285750" algn="just"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 Offers guidelines for future research to improve ML-based RRM and enhance quality of service (QoS) in 5G/B5G networks.</a:t>
                      </a:r>
                      <a:endParaRPr sz="1300" dirty="0">
                        <a:solidFill>
                          <a:schemeClr val="dk1"/>
                        </a:solidFill>
                        <a:latin typeface="Times New Roman"/>
                        <a:ea typeface="Times New Roman"/>
                        <a:cs typeface="Times New Roman"/>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1200"/>
                        </a:spcBef>
                        <a:spcAft>
                          <a:spcPts val="1200"/>
                        </a:spcAft>
                        <a:buClr>
                          <a:schemeClr val="dk1"/>
                        </a:buClr>
                        <a:buSzPts val="1100"/>
                        <a:buFont typeface="Arial" panose="020B0604020202020204" pitchFamily="34" charset="0"/>
                        <a:buChar char="•"/>
                      </a:pPr>
                      <a:r>
                        <a:rPr lang="en-US" sz="1300" dirty="0">
                          <a:latin typeface="Times New Roman"/>
                          <a:ea typeface="Times New Roman"/>
                          <a:cs typeface="Times New Roman"/>
                          <a:sym typeface="Times New Roman"/>
                        </a:rPr>
                        <a:t>No significant drawbacks are found in the paper.</a:t>
                      </a:r>
                      <a:endParaRPr sz="1300" dirty="0">
                        <a:latin typeface="Times New Roman"/>
                        <a:ea typeface="Times New Roman"/>
                        <a:cs typeface="Times New Roman"/>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922464962"/>
                  </a:ext>
                </a:extLst>
              </a:tr>
            </a:tbl>
          </a:graphicData>
        </a:graphic>
      </p:graphicFrame>
      <p:sp>
        <p:nvSpPr>
          <p:cNvPr id="89" name="Google Shape;89;p17"/>
          <p:cNvSpPr/>
          <p:nvPr/>
        </p:nvSpPr>
        <p:spPr>
          <a:xfrm>
            <a:off x="164300" y="164300"/>
            <a:ext cx="8846400" cy="490089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20098" y="157614"/>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95" name="Google Shape;95;p18"/>
          <p:cNvSpPr/>
          <p:nvPr/>
        </p:nvSpPr>
        <p:spPr>
          <a:xfrm>
            <a:off x="328497" y="676983"/>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96" name="Google Shape;96;p18"/>
          <p:cNvGraphicFramePr/>
          <p:nvPr>
            <p:extLst>
              <p:ext uri="{D42A27DB-BD31-4B8C-83A1-F6EECF244321}">
                <p14:modId xmlns:p14="http://schemas.microsoft.com/office/powerpoint/2010/main" val="2637698486"/>
              </p:ext>
            </p:extLst>
          </p:nvPr>
        </p:nvGraphicFramePr>
        <p:xfrm>
          <a:off x="369987" y="854267"/>
          <a:ext cx="8420819" cy="4140391"/>
        </p:xfrm>
        <a:graphic>
          <a:graphicData uri="http://schemas.openxmlformats.org/drawingml/2006/table">
            <a:tbl>
              <a:tblPr>
                <a:noFill/>
                <a:tableStyleId>{0C03B8A5-80D4-4E8E-BED2-BA2E9D2D95E6}</a:tableStyleId>
              </a:tblPr>
              <a:tblGrid>
                <a:gridCol w="359916">
                  <a:extLst>
                    <a:ext uri="{9D8B030D-6E8A-4147-A177-3AD203B41FA5}">
                      <a16:colId xmlns:a16="http://schemas.microsoft.com/office/drawing/2014/main" val="20000"/>
                    </a:ext>
                  </a:extLst>
                </a:gridCol>
                <a:gridCol w="1650764">
                  <a:extLst>
                    <a:ext uri="{9D8B030D-6E8A-4147-A177-3AD203B41FA5}">
                      <a16:colId xmlns:a16="http://schemas.microsoft.com/office/drawing/2014/main" val="20001"/>
                    </a:ext>
                  </a:extLst>
                </a:gridCol>
                <a:gridCol w="1226547">
                  <a:extLst>
                    <a:ext uri="{9D8B030D-6E8A-4147-A177-3AD203B41FA5}">
                      <a16:colId xmlns:a16="http://schemas.microsoft.com/office/drawing/2014/main" val="20002"/>
                    </a:ext>
                  </a:extLst>
                </a:gridCol>
                <a:gridCol w="3337560">
                  <a:extLst>
                    <a:ext uri="{9D8B030D-6E8A-4147-A177-3AD203B41FA5}">
                      <a16:colId xmlns:a16="http://schemas.microsoft.com/office/drawing/2014/main" val="20003"/>
                    </a:ext>
                  </a:extLst>
                </a:gridCol>
                <a:gridCol w="1846032">
                  <a:extLst>
                    <a:ext uri="{9D8B030D-6E8A-4147-A177-3AD203B41FA5}">
                      <a16:colId xmlns:a16="http://schemas.microsoft.com/office/drawing/2014/main" val="20004"/>
                    </a:ext>
                  </a:extLst>
                </a:gridCol>
              </a:tblGrid>
              <a:tr h="2109577">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3.</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0"/>
                        </a:spcAft>
                        <a:buNone/>
                      </a:pPr>
                      <a:r>
                        <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rPr>
                        <a:t>Effective resource allocation technique to improve QoS in 5G wireless network.</a:t>
                      </a:r>
                    </a:p>
                    <a:p>
                      <a:pPr marL="0" lvl="0" indent="0" algn="just" rtl="0">
                        <a:lnSpc>
                          <a:spcPct val="95000"/>
                        </a:lnSpc>
                        <a:spcBef>
                          <a:spcPts val="0"/>
                        </a:spcBef>
                        <a:spcAft>
                          <a:spcPts val="0"/>
                        </a:spcAft>
                        <a:buNone/>
                      </a:pPr>
                      <a:endPar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0"/>
                        </a:spcAft>
                        <a:buNone/>
                      </a:pPr>
                      <a:endPar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0"/>
                        </a:spcAft>
                        <a:buNone/>
                      </a:pPr>
                      <a:endPar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0"/>
                        </a:spcAft>
                        <a:buNone/>
                      </a:pPr>
                      <a:r>
                        <a:rPr lang="en-GB" sz="1300" dirty="0">
                          <a:solidFill>
                            <a:srgbClr val="222222"/>
                          </a:solidFill>
                          <a:latin typeface="Times New Roman" panose="02020603050405020304" pitchFamily="18" charset="0"/>
                          <a:ea typeface="Times New Roman"/>
                          <a:cs typeface="Times New Roman" panose="02020603050405020304" pitchFamily="18" charset="0"/>
                          <a:sym typeface="Times New Roman"/>
                        </a:rPr>
                        <a:t>Jayaraman, Ramkumar, et al. </a:t>
                      </a: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IN" sz="1300" dirty="0">
                          <a:latin typeface="Times New Roman" panose="02020603050405020304" pitchFamily="18" charset="0"/>
                          <a:cs typeface="Times New Roman" panose="02020603050405020304" pitchFamily="18" charset="0"/>
                        </a:rPr>
                        <a:t>Electronics 12.2 (2023): 451.</a:t>
                      </a:r>
                    </a:p>
                    <a:p>
                      <a:pPr marL="0" lvl="0" indent="0" algn="just" rtl="0">
                        <a:lnSpc>
                          <a:spcPct val="95000"/>
                        </a:lnSpc>
                        <a:spcBef>
                          <a:spcPts val="0"/>
                        </a:spcBef>
                        <a:spcAft>
                          <a:spcPts val="1200"/>
                        </a:spcAft>
                        <a:buNone/>
                      </a:pPr>
                      <a:endParaRPr sz="1300" dirty="0">
                        <a:latin typeface="Times New Roman" panose="02020603050405020304" pitchFamily="18" charset="0"/>
                        <a:cs typeface="Times New Roman" panose="02020603050405020304" pitchFamily="18" charset="0"/>
                      </a:endParaRPr>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marR="0" lvl="0" indent="-285750" algn="just" rtl="0" fontAlgn="t">
                        <a:lnSpc>
                          <a:spcPct val="95000"/>
                        </a:lnSpc>
                        <a:spcBef>
                          <a:spcPts val="0"/>
                        </a:spcBef>
                        <a:spcAft>
                          <a:spcPts val="0"/>
                        </a:spcAft>
                        <a:buClr>
                          <a:srgbClr val="000000"/>
                        </a:buClr>
                        <a:buFont typeface="Arial" panose="020B0604020202020204" pitchFamily="34" charset="0"/>
                        <a:buChar char="•"/>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The proposed methodology offers a significant advancement in resource allocation for CRAN systems by leveraging machine learning techniques to improve prediction accuracy, network throughput, and energy efficiency.</a:t>
                      </a:r>
                    </a:p>
                    <a:p>
                      <a:pPr marL="285750" marR="0" lvl="0" indent="-285750" algn="just" rtl="0" fontAlgn="t">
                        <a:lnSpc>
                          <a:spcPct val="95000"/>
                        </a:lnSpc>
                        <a:spcBef>
                          <a:spcPts val="0"/>
                        </a:spcBef>
                        <a:spcAft>
                          <a:spcPts val="0"/>
                        </a:spcAft>
                        <a:buClr>
                          <a:srgbClr val="000000"/>
                        </a:buClr>
                        <a:buFont typeface="Arial" panose="020B0604020202020204" pitchFamily="34" charset="0"/>
                        <a:buChar char="•"/>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 It addresses limitations of traditional CSI-based methods and provides a robust solution for managing high-density networks, though further optimization may be needed for extremely high user loads.</a:t>
                      </a: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just" rtl="0">
                        <a:lnSpc>
                          <a:spcPct val="95000"/>
                        </a:lnSpc>
                        <a:spcBef>
                          <a:spcPts val="1200"/>
                        </a:spcBef>
                        <a:spcAft>
                          <a:spcPts val="12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proposed methodology does not provide a dynamic approach that continuously adjusts to evolving network conditions and user demands.</a:t>
                      </a:r>
                      <a:endParaRPr sz="1300" dirty="0">
                        <a:latin typeface="Times New Roman" panose="02020603050405020304" pitchFamily="18" charset="0"/>
                        <a:cs typeface="Times New Roman" panose="02020603050405020304" pitchFamily="18" charset="0"/>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32007">
                <a:tc>
                  <a:txBody>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algn="just" rtl="0" fontAlgn="t">
                        <a:spcBef>
                          <a:spcPts val="0"/>
                        </a:spcBef>
                        <a:spcAft>
                          <a:spcPts val="0"/>
                        </a:spcAft>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Resource management in 5g mobile networks: Survey and challenges.</a:t>
                      </a:r>
                    </a:p>
                    <a:p>
                      <a:pPr algn="just" rtl="0" fontAlgn="t">
                        <a:spcBef>
                          <a:spcPts val="0"/>
                        </a:spcBef>
                        <a:spcAft>
                          <a:spcPts val="0"/>
                        </a:spcAft>
                      </a:pPr>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 </a:t>
                      </a:r>
                    </a:p>
                    <a:p>
                      <a:pPr algn="just" rtl="0" fontAlgn="t">
                        <a:spcBef>
                          <a:spcPts val="0"/>
                        </a:spcBef>
                        <a:spcAft>
                          <a:spcPts val="0"/>
                        </a:spcAft>
                      </a:pPr>
                      <a:endPar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endParaRPr>
                    </a:p>
                    <a:p>
                      <a:pPr algn="just" rtl="0" fontAlgn="t">
                        <a:spcBef>
                          <a:spcPts val="0"/>
                        </a:spcBef>
                        <a:spcAft>
                          <a:spcPts val="0"/>
                        </a:spcAft>
                      </a:pPr>
                      <a:endPar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endParaRP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222222"/>
                          </a:solidFill>
                          <a:latin typeface="Times New Roman" panose="02020603050405020304" pitchFamily="18" charset="0"/>
                          <a:cs typeface="Times New Roman" panose="02020603050405020304" pitchFamily="18" charset="0"/>
                          <a:sym typeface="Arial"/>
                        </a:rPr>
                        <a:t>Chien, Wei-Che, et al. </a:t>
                      </a: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fontAlgn="t"/>
                      <a:r>
                        <a:rPr lang="en-US" sz="1300" b="0" i="0" u="none" strike="noStrike" cap="none" dirty="0">
                          <a:solidFill>
                            <a:srgbClr val="222222"/>
                          </a:solidFill>
                          <a:latin typeface="Times New Roman" panose="02020603050405020304" pitchFamily="18" charset="0"/>
                          <a:cs typeface="Times New Roman" panose="02020603050405020304" pitchFamily="18" charset="0"/>
                          <a:sym typeface="Arial"/>
                        </a:rPr>
                        <a:t>Journal of Information Processing Systems 16.4 (2020): 896-914.</a:t>
                      </a:r>
                      <a:endParaRPr lang="en-IN" sz="1300" dirty="0">
                        <a:effectLst/>
                      </a:endParaRPr>
                    </a:p>
                  </a:txBody>
                  <a:tcPr marL="63500" marR="63500" marT="63500" marB="635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l">
                        <a:spcBef>
                          <a:spcPts val="0"/>
                        </a:spcBef>
                        <a:spcAft>
                          <a:spcPts val="0"/>
                        </a:spcAft>
                        <a:buFont typeface="Arial" panose="020B0604020202020204" pitchFamily="34" charset="0"/>
                        <a:buChar char="•"/>
                      </a:pPr>
                      <a:r>
                        <a:rPr lang="en-US" sz="1300" b="0" i="0" u="none" strike="noStrike" noProof="0" dirty="0">
                          <a:latin typeface="Times New Roman"/>
                        </a:rPr>
                        <a:t>The study underscores the inadequacy of traditional network approaches for modern applications and emphasizes the need for advanced resource management strategies.</a:t>
                      </a:r>
                    </a:p>
                    <a:p>
                      <a:pPr marL="285750" lvl="0" indent="-285750" algn="l">
                        <a:spcBef>
                          <a:spcPts val="0"/>
                        </a:spcBef>
                        <a:spcAft>
                          <a:spcPts val="0"/>
                        </a:spcAft>
                        <a:buFont typeface="Arial" panose="020B0604020202020204" pitchFamily="34" charset="0"/>
                        <a:buChar char="•"/>
                      </a:pPr>
                      <a:r>
                        <a:rPr lang="en-US" sz="1300" b="0" i="0" u="none" strike="noStrike" noProof="0" dirty="0">
                          <a:latin typeface="Times New Roman"/>
                        </a:rPr>
                        <a:t>Also shows network slicing and MEC are pivotal for future research and development.</a:t>
                      </a:r>
                      <a:endParaRPr lang="en-US" sz="1300" dirty="0">
                        <a:latin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l">
                        <a:spcBef>
                          <a:spcPts val="0"/>
                        </a:spcBef>
                        <a:spcAft>
                          <a:spcPts val="0"/>
                        </a:spcAft>
                        <a:buFont typeface="Arial" panose="020B0604020202020204" pitchFamily="34" charset="0"/>
                        <a:buChar char="•"/>
                      </a:pPr>
                      <a:r>
                        <a:rPr lang="en-US" sz="1300" dirty="0">
                          <a:latin typeface="Times New Roman"/>
                          <a:sym typeface="Times New Roman"/>
                        </a:rPr>
                        <a:t>No significant drawbacks are found in the paper.</a:t>
                      </a: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7" name="Google Shape;97;p18"/>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699" y="164300"/>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103" name="Google Shape;103;p19"/>
          <p:cNvSpPr/>
          <p:nvPr/>
        </p:nvSpPr>
        <p:spPr>
          <a:xfrm>
            <a:off x="328499" y="658303"/>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 name="Google Shape;104;p19"/>
          <p:cNvGraphicFramePr/>
          <p:nvPr>
            <p:extLst>
              <p:ext uri="{D42A27DB-BD31-4B8C-83A1-F6EECF244321}">
                <p14:modId xmlns:p14="http://schemas.microsoft.com/office/powerpoint/2010/main" val="181662359"/>
              </p:ext>
            </p:extLst>
          </p:nvPr>
        </p:nvGraphicFramePr>
        <p:xfrm>
          <a:off x="161925" y="674045"/>
          <a:ext cx="8848725" cy="4361404"/>
        </p:xfrm>
        <a:graphic>
          <a:graphicData uri="http://schemas.openxmlformats.org/drawingml/2006/table">
            <a:tbl>
              <a:tblPr>
                <a:noFill/>
                <a:tableStyleId>{0C03B8A5-80D4-4E8E-BED2-BA2E9D2D95E6}</a:tableStyleId>
              </a:tblPr>
              <a:tblGrid>
                <a:gridCol w="639674">
                  <a:extLst>
                    <a:ext uri="{9D8B030D-6E8A-4147-A177-3AD203B41FA5}">
                      <a16:colId xmlns:a16="http://schemas.microsoft.com/office/drawing/2014/main" val="20000"/>
                    </a:ext>
                  </a:extLst>
                </a:gridCol>
                <a:gridCol w="1628300">
                  <a:extLst>
                    <a:ext uri="{9D8B030D-6E8A-4147-A177-3AD203B41FA5}">
                      <a16:colId xmlns:a16="http://schemas.microsoft.com/office/drawing/2014/main" val="20001"/>
                    </a:ext>
                  </a:extLst>
                </a:gridCol>
                <a:gridCol w="1552251">
                  <a:extLst>
                    <a:ext uri="{9D8B030D-6E8A-4147-A177-3AD203B41FA5}">
                      <a16:colId xmlns:a16="http://schemas.microsoft.com/office/drawing/2014/main" val="20002"/>
                    </a:ext>
                  </a:extLst>
                </a:gridCol>
                <a:gridCol w="2815479">
                  <a:extLst>
                    <a:ext uri="{9D8B030D-6E8A-4147-A177-3AD203B41FA5}">
                      <a16:colId xmlns:a16="http://schemas.microsoft.com/office/drawing/2014/main" val="20003"/>
                    </a:ext>
                  </a:extLst>
                </a:gridCol>
                <a:gridCol w="2213021">
                  <a:extLst>
                    <a:ext uri="{9D8B030D-6E8A-4147-A177-3AD203B41FA5}">
                      <a16:colId xmlns:a16="http://schemas.microsoft.com/office/drawing/2014/main" val="20004"/>
                    </a:ext>
                  </a:extLst>
                </a:gridCol>
              </a:tblGrid>
              <a:tr h="2106032">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5.</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0"/>
                        </a:spcAft>
                        <a:buNone/>
                      </a:pPr>
                      <a:r>
                        <a:rPr lang="en-GB" sz="1300" dirty="0">
                          <a:solidFill>
                            <a:srgbClr val="222222"/>
                          </a:solidFill>
                          <a:latin typeface="Times New Roman"/>
                          <a:ea typeface="Times New Roman"/>
                          <a:cs typeface="Times New Roman"/>
                          <a:sym typeface="Times New Roman"/>
                        </a:rPr>
                        <a:t>A comprehensive survey on radio resource management in 5G </a:t>
                      </a:r>
                      <a:r>
                        <a:rPr lang="en-GB" sz="1300" dirty="0" err="1">
                          <a:solidFill>
                            <a:srgbClr val="222222"/>
                          </a:solidFill>
                          <a:latin typeface="Times New Roman"/>
                          <a:ea typeface="Times New Roman"/>
                          <a:cs typeface="Times New Roman"/>
                          <a:sym typeface="Times New Roman"/>
                        </a:rPr>
                        <a:t>HetNets</a:t>
                      </a:r>
                      <a:r>
                        <a:rPr lang="en-GB" sz="1300" dirty="0">
                          <a:solidFill>
                            <a:srgbClr val="222222"/>
                          </a:solidFill>
                          <a:latin typeface="Times New Roman"/>
                          <a:ea typeface="Times New Roman"/>
                          <a:cs typeface="Times New Roman"/>
                          <a:sym typeface="Times New Roman"/>
                        </a:rPr>
                        <a:t>: Current solutions, future trends and open issues.</a:t>
                      </a:r>
                    </a:p>
                    <a:p>
                      <a:pPr marL="0" lvl="0" indent="0" algn="just" rtl="0">
                        <a:lnSpc>
                          <a:spcPct val="95000"/>
                        </a:lnSpc>
                        <a:spcBef>
                          <a:spcPts val="0"/>
                        </a:spcBef>
                        <a:spcAft>
                          <a:spcPts val="0"/>
                        </a:spcAft>
                        <a:buNone/>
                      </a:pPr>
                      <a:endParaRPr lang="en-GB" sz="1300" dirty="0">
                        <a:solidFill>
                          <a:srgbClr val="222222"/>
                        </a:solidFill>
                        <a:latin typeface="Times New Roman"/>
                        <a:ea typeface="Times New Roman"/>
                        <a:cs typeface="Times New Roman"/>
                        <a:sym typeface="Times New Roman"/>
                      </a:endParaRPr>
                    </a:p>
                    <a:p>
                      <a:pPr marL="0" lvl="0" indent="0" algn="just" rtl="0">
                        <a:lnSpc>
                          <a:spcPct val="95000"/>
                        </a:lnSpc>
                        <a:spcBef>
                          <a:spcPts val="0"/>
                        </a:spcBef>
                        <a:spcAft>
                          <a:spcPts val="0"/>
                        </a:spcAft>
                        <a:buNone/>
                      </a:pPr>
                      <a:endParaRPr lang="en-GB" sz="1300" dirty="0">
                        <a:solidFill>
                          <a:srgbClr val="222222"/>
                        </a:solidFill>
                        <a:latin typeface="Times New Roman"/>
                        <a:ea typeface="Times New Roman"/>
                        <a:cs typeface="Times New Roman"/>
                        <a:sym typeface="Times New Roman"/>
                      </a:endParaRPr>
                    </a:p>
                    <a:p>
                      <a:pPr marL="0" lvl="0" indent="0" algn="just" rtl="0">
                        <a:lnSpc>
                          <a:spcPct val="95000"/>
                        </a:lnSpc>
                        <a:spcBef>
                          <a:spcPts val="0"/>
                        </a:spcBef>
                        <a:spcAft>
                          <a:spcPts val="0"/>
                        </a:spcAft>
                        <a:buNone/>
                      </a:pPr>
                      <a:r>
                        <a:rPr lang="en-IN" sz="1300" dirty="0">
                          <a:solidFill>
                            <a:srgbClr val="222222"/>
                          </a:solidFill>
                          <a:latin typeface="Times New Roman"/>
                          <a:ea typeface="Times New Roman"/>
                          <a:cs typeface="Times New Roman"/>
                          <a:sym typeface="Times New Roman"/>
                        </a:rPr>
                        <a:t>Agarwal, Bharat, et al. </a:t>
                      </a:r>
                      <a:endParaRPr sz="1300" dirty="0">
                        <a:solidFill>
                          <a:srgbClr val="222222"/>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US" sz="13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IEEE Communications Surveys &amp; Tutorials 24.4 (2022): 2495-2534.</a:t>
                      </a:r>
                    </a:p>
                    <a:p>
                      <a:pPr marL="0" lvl="0" indent="0" algn="just" rtl="0">
                        <a:lnSpc>
                          <a:spcPct val="95000"/>
                        </a:lnSpc>
                        <a:spcBef>
                          <a:spcPts val="0"/>
                        </a:spcBef>
                        <a:spcAft>
                          <a:spcPts val="1200"/>
                        </a:spcAft>
                        <a:buNone/>
                      </a:pPr>
                      <a:endParaRPr sz="1300" b="0" i="0" dirty="0">
                        <a:latin typeface="Times New Roman" panose="02020603050405020304" pitchFamily="18" charset="0"/>
                        <a:cs typeface="Times New Roman" panose="02020603050405020304" pitchFamily="18" charset="0"/>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The paper surveys RRM techniques for 5G </a:t>
                      </a:r>
                      <a:r>
                        <a:rPr lang="en-US" sz="1300" dirty="0" err="1">
                          <a:solidFill>
                            <a:schemeClr val="dk1"/>
                          </a:solidFill>
                          <a:latin typeface="Times New Roman"/>
                          <a:ea typeface="Times New Roman"/>
                          <a:cs typeface="Times New Roman"/>
                          <a:sym typeface="Times New Roman"/>
                        </a:rPr>
                        <a:t>HetNets</a:t>
                      </a:r>
                      <a:r>
                        <a:rPr lang="en-US" sz="1300" dirty="0">
                          <a:solidFill>
                            <a:schemeClr val="dk1"/>
                          </a:solidFill>
                          <a:latin typeface="Times New Roman"/>
                          <a:ea typeface="Times New Roman"/>
                          <a:cs typeface="Times New Roman"/>
                          <a:sym typeface="Times New Roman"/>
                        </a:rPr>
                        <a:t>, addressing interference and resource allocation challenges.</a:t>
                      </a:r>
                    </a:p>
                    <a:p>
                      <a:pPr marL="285750" lvl="0" indent="-285750" algn="l"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 It categorizes methods into interference management, user association-resource-power allocation, and combined approaches, and outlines future research directions.</a:t>
                      </a:r>
                      <a:endParaRPr sz="1300" dirty="0">
                        <a:solidFill>
                          <a:schemeClr val="dk1"/>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0"/>
                        </a:spcBef>
                        <a:spcAft>
                          <a:spcPts val="1200"/>
                        </a:spcAft>
                        <a:buFont typeface="Arial" panose="020B0604020202020204" pitchFamily="34" charset="0"/>
                        <a:buChar char="•"/>
                      </a:pPr>
                      <a:r>
                        <a:rPr lang="en-US" sz="1300" dirty="0">
                          <a:latin typeface="Times New Roman"/>
                          <a:sym typeface="Times New Roman"/>
                        </a:rPr>
                        <a:t>No significant drawbacks are found in the paper.</a:t>
                      </a: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873687">
                <a:tc>
                  <a:txBody>
                    <a:bodyPr/>
                    <a:lstStyle/>
                    <a:p>
                      <a:pPr marL="0" lvl="0" indent="0" algn="l">
                        <a:spcBef>
                          <a:spcPts val="0"/>
                        </a:spcBef>
                        <a:spcAft>
                          <a:spcPts val="0"/>
                        </a:spcAft>
                        <a:buNone/>
                      </a:pPr>
                      <a:r>
                        <a:rPr lang="en" sz="1400" dirty="0">
                          <a:solidFill>
                            <a:schemeClr val="dk1"/>
                          </a:solidFill>
                          <a:latin typeface="Times New Roman"/>
                          <a:cs typeface="Times New Roman"/>
                        </a:rPr>
                        <a:t>6.</a:t>
                      </a: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lvl="0" algn="just">
                        <a:lnSpc>
                          <a:spcPct val="100000"/>
                        </a:lnSpc>
                        <a:spcBef>
                          <a:spcPts val="0"/>
                        </a:spcBef>
                        <a:spcAft>
                          <a:spcPts val="0"/>
                        </a:spcAft>
                        <a:buNone/>
                      </a:pPr>
                      <a:r>
                        <a:rPr lang="en-US" sz="1300" dirty="0">
                          <a:latin typeface="Times New Roman" panose="02020603050405020304" pitchFamily="18" charset="0"/>
                          <a:cs typeface="Times New Roman" panose="02020603050405020304" pitchFamily="18" charset="0"/>
                          <a:sym typeface="Times New Roman"/>
                        </a:rPr>
                        <a:t>Optimal 5G network slicing using machine learning and deep</a:t>
                      </a:r>
                    </a:p>
                    <a:p>
                      <a:pPr lvl="0" algn="just">
                        <a:lnSpc>
                          <a:spcPct val="100000"/>
                        </a:lnSpc>
                        <a:spcBef>
                          <a:spcPts val="0"/>
                        </a:spcBef>
                        <a:spcAft>
                          <a:spcPts val="0"/>
                        </a:spcAft>
                        <a:buNone/>
                      </a:pPr>
                      <a:r>
                        <a:rPr lang="en-US" sz="1300" dirty="0">
                          <a:latin typeface="Times New Roman" panose="02020603050405020304" pitchFamily="18" charset="0"/>
                          <a:cs typeface="Times New Roman" panose="02020603050405020304" pitchFamily="18" charset="0"/>
                          <a:sym typeface="Times New Roman"/>
                        </a:rPr>
                        <a:t>learning concepts.</a:t>
                      </a:r>
                    </a:p>
                    <a:p>
                      <a:pPr lvl="0" algn="just">
                        <a:lnSpc>
                          <a:spcPct val="100000"/>
                        </a:lnSpc>
                        <a:spcBef>
                          <a:spcPts val="0"/>
                        </a:spcBef>
                        <a:spcAft>
                          <a:spcPts val="0"/>
                        </a:spcAft>
                        <a:buNone/>
                      </a:pPr>
                      <a:endParaRPr lang="en-US" sz="1300" dirty="0">
                        <a:latin typeface="Times New Roman" panose="02020603050405020304" pitchFamily="18" charset="0"/>
                        <a:cs typeface="Times New Roman" panose="02020603050405020304" pitchFamily="18" charset="0"/>
                        <a:sym typeface="Times New Roman"/>
                      </a:endParaRPr>
                    </a:p>
                    <a:p>
                      <a:pPr lvl="0" algn="just">
                        <a:lnSpc>
                          <a:spcPct val="100000"/>
                        </a:lnSpc>
                        <a:spcBef>
                          <a:spcPts val="0"/>
                        </a:spcBef>
                        <a:spcAft>
                          <a:spcPts val="0"/>
                        </a:spcAft>
                        <a:buNone/>
                      </a:pPr>
                      <a:endParaRPr lang="en-US" sz="1300" dirty="0">
                        <a:latin typeface="Times New Roman" panose="02020603050405020304" pitchFamily="18" charset="0"/>
                        <a:cs typeface="Times New Roman" panose="02020603050405020304" pitchFamily="18" charset="0"/>
                        <a:sym typeface="Times New Roman"/>
                      </a:endParaRPr>
                    </a:p>
                    <a:p>
                      <a:pPr lvl="0" algn="just">
                        <a:lnSpc>
                          <a:spcPct val="100000"/>
                        </a:lnSpc>
                        <a:spcBef>
                          <a:spcPts val="0"/>
                        </a:spcBef>
                        <a:spcAft>
                          <a:spcPts val="0"/>
                        </a:spcAft>
                        <a:buNone/>
                      </a:pPr>
                      <a:r>
                        <a:rPr lang="en-US" sz="1300" dirty="0">
                          <a:latin typeface="Times New Roman" panose="02020603050405020304" pitchFamily="18" charset="0"/>
                          <a:cs typeface="Times New Roman" panose="02020603050405020304" pitchFamily="18" charset="0"/>
                          <a:sym typeface="Times New Roman"/>
                        </a:rPr>
                        <a:t>Abidi, </a:t>
                      </a:r>
                      <a:r>
                        <a:rPr lang="en-US" sz="1300" dirty="0" err="1">
                          <a:latin typeface="Times New Roman" panose="02020603050405020304" pitchFamily="18" charset="0"/>
                          <a:cs typeface="Times New Roman" panose="02020603050405020304" pitchFamily="18" charset="0"/>
                          <a:sym typeface="Times New Roman"/>
                        </a:rPr>
                        <a:t>Mustufa</a:t>
                      </a:r>
                      <a:r>
                        <a:rPr lang="en-US" sz="1300" dirty="0">
                          <a:latin typeface="Times New Roman" panose="02020603050405020304" pitchFamily="18" charset="0"/>
                          <a:cs typeface="Times New Roman" panose="02020603050405020304" pitchFamily="18" charset="0"/>
                          <a:sym typeface="Times New Roman"/>
                        </a:rPr>
                        <a:t> Haider, et al.</a:t>
                      </a: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0" lvl="0" indent="0" algn="just">
                        <a:lnSpc>
                          <a:spcPct val="95000"/>
                        </a:lnSpc>
                        <a:spcBef>
                          <a:spcPts val="0"/>
                        </a:spcBef>
                        <a:spcAft>
                          <a:spcPts val="1200"/>
                        </a:spcAft>
                        <a:buNone/>
                      </a:pPr>
                      <a:r>
                        <a:rPr lang="en-IN" sz="1300" b="0" i="0" u="none" strike="noStrike" noProof="0" dirty="0">
                          <a:latin typeface="Times New Roman" panose="02020603050405020304" pitchFamily="18" charset="0"/>
                          <a:cs typeface="Times New Roman" panose="02020603050405020304" pitchFamily="18" charset="0"/>
                        </a:rPr>
                        <a:t>Computer Standards &amp; Interfaces 76 (2021): 103518.</a:t>
                      </a:r>
                      <a:endParaRPr lang="en" sz="1300" b="0" i="0" u="none" strike="noStrike" noProof="0" dirty="0">
                        <a:latin typeface="Times New Roman" panose="02020603050405020304" pitchFamily="18" charset="0"/>
                        <a:cs typeface="Times New Roman" panose="02020603050405020304" pitchFamily="18" charset="0"/>
                      </a:endParaRPr>
                    </a:p>
                  </a:txBody>
                  <a:tcPr marL="91426" marR="91426" marT="91425" marB="91425">
                    <a:lnL w="9524">
                      <a:solidFill>
                        <a:schemeClr val="dk1"/>
                      </a:solidFill>
                    </a:lnL>
                    <a:lnR w="9524" cap="flat" cmpd="sng" algn="ctr">
                      <a:solidFill>
                        <a:schemeClr val="dk1"/>
                      </a:solidFill>
                      <a:prstDash val="solid"/>
                      <a:round/>
                      <a:headEnd type="none" w="med" len="med"/>
                      <a:tailEnd type="none" w="med" len="med"/>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marR="0" lvl="0" indent="-285750" algn="just" rtl="0" fontAlgn="t">
                        <a:lnSpc>
                          <a:spcPct val="100000"/>
                        </a:lnSpc>
                        <a:spcBef>
                          <a:spcPts val="0"/>
                        </a:spcBef>
                        <a:spcAft>
                          <a:spcPts val="0"/>
                        </a:spcAft>
                        <a:buClr>
                          <a:srgbClr val="000000"/>
                        </a:buClr>
                        <a:buFont typeface="Arial" panose="020B0604020202020204" pitchFamily="34" charset="0"/>
                        <a:buChar char="•"/>
                      </a:pPr>
                      <a:r>
                        <a:rPr lang="en-IN" sz="1300" b="0" i="0" u="none" strike="noStrike" cap="none" dirty="0">
                          <a:solidFill>
                            <a:srgbClr val="000000"/>
                          </a:solidFill>
                          <a:latin typeface="Times New Roman" panose="02020603050405020304" pitchFamily="18" charset="0"/>
                          <a:cs typeface="Times New Roman" panose="02020603050405020304" pitchFamily="18" charset="0"/>
                          <a:sym typeface="Arial"/>
                        </a:rPr>
                        <a:t>The paper proposes an efficient 5G network slicing model using a hybrid learning algorithm.</a:t>
                      </a:r>
                    </a:p>
                    <a:p>
                      <a:pPr marL="285750" marR="0" lvl="0" indent="-285750" algn="just" rtl="0" fontAlgn="t">
                        <a:lnSpc>
                          <a:spcPct val="100000"/>
                        </a:lnSpc>
                        <a:spcBef>
                          <a:spcPts val="0"/>
                        </a:spcBef>
                        <a:spcAft>
                          <a:spcPts val="0"/>
                        </a:spcAft>
                        <a:buClr>
                          <a:srgbClr val="000000"/>
                        </a:buClr>
                        <a:buFont typeface="Arial" panose="020B0604020202020204" pitchFamily="34" charset="0"/>
                        <a:buChar char="•"/>
                      </a:pPr>
                      <a:r>
                        <a:rPr lang="en-IN" sz="1300" b="0" i="0" u="none" strike="noStrike" cap="none" dirty="0">
                          <a:solidFill>
                            <a:srgbClr val="000000"/>
                          </a:solidFill>
                          <a:latin typeface="Times New Roman" panose="02020603050405020304" pitchFamily="18" charset="0"/>
                          <a:cs typeface="Times New Roman" panose="02020603050405020304" pitchFamily="18" charset="0"/>
                          <a:sym typeface="Arial"/>
                        </a:rPr>
                        <a:t> It optimizes feature extraction with GS-DHOA and classifies network slices using a hybrid of deep belief networks and neural networks.</a:t>
                      </a:r>
                    </a:p>
                    <a:p>
                      <a:pPr marL="285750" marR="0" lvl="0" indent="-285750" algn="just" rtl="0" fontAlgn="t">
                        <a:lnSpc>
                          <a:spcPct val="100000"/>
                        </a:lnSpc>
                        <a:spcBef>
                          <a:spcPts val="0"/>
                        </a:spcBef>
                        <a:spcAft>
                          <a:spcPts val="0"/>
                        </a:spcAft>
                        <a:buClr>
                          <a:srgbClr val="000000"/>
                        </a:buClr>
                        <a:buFont typeface="Arial" panose="020B0604020202020204" pitchFamily="34" charset="0"/>
                        <a:buChar char="•"/>
                      </a:pPr>
                      <a:r>
                        <a:rPr lang="en-IN" sz="1300" b="0" i="0" u="none" strike="noStrike" cap="none" dirty="0">
                          <a:solidFill>
                            <a:srgbClr val="000000"/>
                          </a:solidFill>
                          <a:latin typeface="Times New Roman" panose="02020603050405020304" pitchFamily="18" charset="0"/>
                          <a:cs typeface="Times New Roman" panose="02020603050405020304" pitchFamily="18" charset="0"/>
                          <a:sym typeface="Arial"/>
                        </a:rPr>
                        <a:t>Improves slicing accuracy and efficiency for diverse 5G applications.</a:t>
                      </a:r>
                    </a:p>
                  </a:txBody>
                  <a:tcPr marL="63500" marR="63500" marT="63500" marB="63500">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lvl="0" indent="-285750" algn="just">
                        <a:lnSpc>
                          <a:spcPct val="95000"/>
                        </a:lnSpc>
                        <a:spcBef>
                          <a:spcPts val="0"/>
                        </a:spcBef>
                        <a:spcAft>
                          <a:spcPts val="1200"/>
                        </a:spcAft>
                        <a:buFont typeface="Arial" panose="020B0604020202020204" pitchFamily="34" charset="0"/>
                        <a:buChar char="•"/>
                      </a:pPr>
                      <a:r>
                        <a:rPr lang="en-US" sz="1300" b="0" i="0" u="none" strike="noStrike" noProof="0" dirty="0">
                          <a:latin typeface="Times New Roman"/>
                        </a:rPr>
                        <a:t>The proposed method lacks adaptability, scalability, and real-time decision-making capabilities. It is not well-suited for complex and dynamic 5G network environments.</a:t>
                      </a:r>
                      <a:endParaRPr lang="en-US" sz="1400" dirty="0">
                        <a:latin typeface="Times New Roman"/>
                        <a:sym typeface="Times New Roman"/>
                      </a:endParaRPr>
                    </a:p>
                  </a:txBody>
                  <a:tcPr marL="91426" marR="91426" marT="91425" marB="91425">
                    <a:lnL w="9524" cap="flat" cmpd="sng" algn="ctr">
                      <a:solidFill>
                        <a:schemeClr val="dk1"/>
                      </a:solidFill>
                      <a:prstDash val="solid"/>
                      <a:round/>
                      <a:headEnd type="none" w="med" len="med"/>
                      <a:tailEnd type="none" w="med" len="med"/>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extLst>
                  <a:ext uri="{0D108BD9-81ED-4DB2-BD59-A6C34878D82A}">
                    <a16:rowId xmlns:a16="http://schemas.microsoft.com/office/drawing/2014/main" val="1838593152"/>
                  </a:ext>
                </a:extLst>
              </a:tr>
            </a:tbl>
          </a:graphicData>
        </a:graphic>
      </p:graphicFrame>
      <p:sp>
        <p:nvSpPr>
          <p:cNvPr id="105" name="Google Shape;105;p19"/>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28574" y="221538"/>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103" name="Google Shape;103;p19"/>
          <p:cNvSpPr/>
          <p:nvPr/>
        </p:nvSpPr>
        <p:spPr>
          <a:xfrm>
            <a:off x="328574" y="79764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 name="Google Shape;104;p19"/>
          <p:cNvGraphicFramePr/>
          <p:nvPr>
            <p:extLst>
              <p:ext uri="{D42A27DB-BD31-4B8C-83A1-F6EECF244321}">
                <p14:modId xmlns:p14="http://schemas.microsoft.com/office/powerpoint/2010/main" val="463735780"/>
              </p:ext>
            </p:extLst>
          </p:nvPr>
        </p:nvGraphicFramePr>
        <p:xfrm>
          <a:off x="171175" y="844480"/>
          <a:ext cx="8839525" cy="4100262"/>
        </p:xfrm>
        <a:graphic>
          <a:graphicData uri="http://schemas.openxmlformats.org/drawingml/2006/table">
            <a:tbl>
              <a:tblPr>
                <a:noFill/>
                <a:tableStyleId>{0C03B8A5-80D4-4E8E-BED2-BA2E9D2D95E6}</a:tableStyleId>
              </a:tblPr>
              <a:tblGrid>
                <a:gridCol w="32385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4332583">
                  <a:extLst>
                    <a:ext uri="{9D8B030D-6E8A-4147-A177-3AD203B41FA5}">
                      <a16:colId xmlns:a16="http://schemas.microsoft.com/office/drawing/2014/main" val="20003"/>
                    </a:ext>
                  </a:extLst>
                </a:gridCol>
                <a:gridCol w="1516092">
                  <a:extLst>
                    <a:ext uri="{9D8B030D-6E8A-4147-A177-3AD203B41FA5}">
                      <a16:colId xmlns:a16="http://schemas.microsoft.com/office/drawing/2014/main" val="20004"/>
                    </a:ext>
                  </a:extLst>
                </a:gridCol>
              </a:tblGrid>
              <a:tr h="1873143">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7.</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rtl="0"/>
                      <a:r>
                        <a:rPr lang="en-US" sz="1300" b="0" i="0" u="none" strike="noStrike" cap="none" dirty="0">
                          <a:solidFill>
                            <a:srgbClr val="222222"/>
                          </a:solidFill>
                          <a:latin typeface="Times New Roman"/>
                          <a:ea typeface="Arial"/>
                          <a:cs typeface="Times New Roman"/>
                          <a:sym typeface="Arial"/>
                        </a:rPr>
                        <a:t>Reinforcement learning based resource management for network slicing.</a:t>
                      </a:r>
                      <a:br>
                        <a:rPr lang="en-US" sz="1300" dirty="0"/>
                      </a:br>
                      <a:endParaRPr lang="en-GB" sz="1300" dirty="0">
                        <a:solidFill>
                          <a:srgbClr val="222222"/>
                        </a:solidFill>
                        <a:latin typeface="Times New Roman"/>
                        <a:ea typeface="Times New Roman"/>
                        <a:cs typeface="Times New Roman"/>
                        <a:sym typeface="Times New Roman"/>
                      </a:endParaRPr>
                    </a:p>
                    <a:p>
                      <a:pPr marL="0" lvl="0" indent="0" algn="just" rtl="0">
                        <a:lnSpc>
                          <a:spcPct val="95000"/>
                        </a:lnSpc>
                        <a:spcBef>
                          <a:spcPts val="0"/>
                        </a:spcBef>
                        <a:spcAft>
                          <a:spcPts val="0"/>
                        </a:spcAft>
                        <a:buNone/>
                      </a:pPr>
                      <a:r>
                        <a:rPr lang="en-IN" sz="1300" b="0" i="0" u="none" strike="noStrike" cap="none" dirty="0">
                          <a:solidFill>
                            <a:srgbClr val="222222"/>
                          </a:solidFill>
                          <a:latin typeface="Times New Roman"/>
                          <a:ea typeface="Times New Roman"/>
                          <a:cs typeface="Times New Roman"/>
                          <a:sym typeface="Times New Roman"/>
                        </a:rPr>
                        <a:t>Kim, Yohan, </a:t>
                      </a:r>
                      <a:r>
                        <a:rPr lang="en-IN" sz="1300" b="0" i="0" u="none" strike="noStrike" cap="none" dirty="0" err="1">
                          <a:solidFill>
                            <a:srgbClr val="222222"/>
                          </a:solidFill>
                          <a:latin typeface="Times New Roman"/>
                          <a:ea typeface="Times New Roman"/>
                          <a:cs typeface="Times New Roman"/>
                          <a:sym typeface="Times New Roman"/>
                        </a:rPr>
                        <a:t>Sunyong</a:t>
                      </a:r>
                      <a:r>
                        <a:rPr lang="en-IN" sz="1300" b="0" i="0" u="none" strike="noStrike" cap="none" dirty="0">
                          <a:solidFill>
                            <a:srgbClr val="222222"/>
                          </a:solidFill>
                          <a:latin typeface="Times New Roman"/>
                          <a:ea typeface="Times New Roman"/>
                          <a:cs typeface="Times New Roman"/>
                          <a:sym typeface="Times New Roman"/>
                        </a:rPr>
                        <a:t> Kim, and Hyuk Lim.</a:t>
                      </a:r>
                      <a:endParaRPr sz="1300" b="0" i="0" u="none" strike="noStrike" cap="none" dirty="0">
                        <a:solidFill>
                          <a:srgbClr val="222222"/>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just" rtl="0">
                        <a:lnSpc>
                          <a:spcPct val="95000"/>
                        </a:lnSpc>
                        <a:spcBef>
                          <a:spcPts val="0"/>
                        </a:spcBef>
                        <a:spcAft>
                          <a:spcPts val="0"/>
                        </a:spcAft>
                        <a:buClr>
                          <a:srgbClr val="000000"/>
                        </a:buClr>
                        <a:buFont typeface="Arial"/>
                        <a:buNone/>
                      </a:pPr>
                      <a:r>
                        <a:rPr lang="en-US" sz="1300" b="0" i="0" u="none" strike="noStrike" cap="none" dirty="0">
                          <a:solidFill>
                            <a:srgbClr val="222222"/>
                          </a:solidFill>
                          <a:latin typeface="Times New Roman"/>
                          <a:ea typeface="Arial"/>
                          <a:cs typeface="Times New Roman"/>
                          <a:sym typeface="Arial"/>
                        </a:rPr>
                        <a:t>Applied Sciences 9.11(</a:t>
                      </a:r>
                      <a:r>
                        <a:rPr lang="en-IN" sz="1300" b="0" i="0" u="none" strike="noStrike" cap="none" dirty="0">
                          <a:solidFill>
                            <a:srgbClr val="222222"/>
                          </a:solidFill>
                          <a:latin typeface="Times New Roman"/>
                          <a:ea typeface="Arial"/>
                          <a:cs typeface="Times New Roman"/>
                          <a:sym typeface="Arial"/>
                        </a:rPr>
                        <a:t>2019</a:t>
                      </a:r>
                      <a:r>
                        <a:rPr lang="en-IN" sz="1300" b="0" i="0" u="none" strike="noStrike" cap="none" dirty="0">
                          <a:solidFill>
                            <a:srgbClr val="222222"/>
                          </a:solidFill>
                          <a:latin typeface="Times New Roman"/>
                          <a:cs typeface="Times New Roman"/>
                          <a:sym typeface="Arial"/>
                        </a:rPr>
                        <a:t>)</a:t>
                      </a:r>
                      <a:endParaRPr lang="en-US" sz="1300" b="0" i="0" u="none" strike="noStrike" cap="none" dirty="0">
                        <a:solidFill>
                          <a:srgbClr val="222222"/>
                        </a:solidFill>
                        <a:latin typeface="Times New Roman"/>
                        <a:ea typeface="Arial"/>
                        <a:cs typeface="Times New Roman"/>
                        <a:sym typeface="Arial"/>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dirty="0">
                          <a:solidFill>
                            <a:schemeClr val="dk1"/>
                          </a:solidFill>
                          <a:latin typeface="Times New Roman"/>
                          <a:ea typeface="Times New Roman"/>
                          <a:cs typeface="Times New Roman"/>
                          <a:sym typeface="Times New Roman"/>
                        </a:rPr>
                        <a:t> </a:t>
                      </a:r>
                      <a:r>
                        <a:rPr lang="en-US" sz="1300" b="0" i="0" u="none" strike="noStrike" cap="none" dirty="0">
                          <a:solidFill>
                            <a:srgbClr val="222222"/>
                          </a:solidFill>
                          <a:latin typeface="Times New Roman"/>
                          <a:ea typeface="Times New Roman"/>
                          <a:cs typeface="Times New Roman"/>
                          <a:sym typeface="Times New Roman"/>
                        </a:rPr>
                        <a:t>The paper proposes network slicing in 5G networks to enable creation of virtual networks that are tailored to diverse service requirements. </a:t>
                      </a:r>
                    </a:p>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Times New Roman"/>
                          <a:cs typeface="Times New Roman"/>
                          <a:sym typeface="Times New Roman"/>
                        </a:rPr>
                        <a:t>To address the inefficiencies, a dynamic resource management system based on Q-learning is proposed.. </a:t>
                      </a:r>
                    </a:p>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Times New Roman"/>
                          <a:cs typeface="Times New Roman"/>
                          <a:sym typeface="Times New Roman"/>
                        </a:rPr>
                        <a:t>Simulations validate the effectiveness in improving the overall network performance in real world scenarios.</a:t>
                      </a:r>
                      <a:endParaRPr sz="1300" b="0" i="0" u="none" strike="noStrike" cap="none" dirty="0">
                        <a:solidFill>
                          <a:srgbClr val="222222"/>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0"/>
                        </a:spcBef>
                        <a:spcAft>
                          <a:spcPts val="1200"/>
                        </a:spcAft>
                        <a:buFont typeface="Arial" panose="020B0604020202020204" pitchFamily="34" charset="0"/>
                        <a:buChar char="•"/>
                      </a:pPr>
                      <a:r>
                        <a:rPr lang="en-US" sz="1300" dirty="0">
                          <a:latin typeface="Times New Roman"/>
                          <a:sym typeface="Times New Roman"/>
                        </a:rPr>
                        <a:t>Real World performance was not verified</a:t>
                      </a: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130144">
                <a:tc>
                  <a:txBody>
                    <a:bodyPr/>
                    <a:lstStyle/>
                    <a:p>
                      <a:pPr marL="0" lvl="0" indent="0" algn="l">
                        <a:spcBef>
                          <a:spcPts val="0"/>
                        </a:spcBef>
                        <a:spcAft>
                          <a:spcPts val="0"/>
                        </a:spcAft>
                        <a:buNone/>
                      </a:pPr>
                      <a:r>
                        <a:rPr lang="en" sz="1400" dirty="0">
                          <a:solidFill>
                            <a:schemeClr val="dk1"/>
                          </a:solidFill>
                          <a:latin typeface="Times New Roman"/>
                          <a:cs typeface="Times New Roman"/>
                        </a:rPr>
                        <a:t>8.</a:t>
                      </a: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r>
                        <a:rPr lang="en-US" sz="1300" b="0" i="0" u="none" strike="noStrike" cap="none" dirty="0">
                          <a:solidFill>
                            <a:srgbClr val="222222"/>
                          </a:solidFill>
                          <a:latin typeface="Times New Roman"/>
                          <a:ea typeface="Arial"/>
                          <a:cs typeface="Times New Roman"/>
                          <a:sym typeface="Arial"/>
                        </a:rPr>
                        <a:t>Multi-UAV cooperative task offloading and resource allocation in 5G advanced and beyond.</a:t>
                      </a:r>
                    </a:p>
                    <a:p>
                      <a:endParaRPr lang="it-IT" sz="1300" b="0" i="0" u="none" strike="noStrike" cap="none" dirty="0">
                        <a:solidFill>
                          <a:srgbClr val="222222"/>
                        </a:solidFill>
                        <a:latin typeface="Times New Roman"/>
                        <a:cs typeface="Times New Roman"/>
                        <a:sym typeface="Times New Roman"/>
                      </a:endParaRPr>
                    </a:p>
                    <a:p>
                      <a:r>
                        <a:rPr lang="it-IT" sz="1300" b="0" i="0" u="none" strike="noStrike" cap="none" dirty="0">
                          <a:solidFill>
                            <a:srgbClr val="222222"/>
                          </a:solidFill>
                          <a:latin typeface="Times New Roman"/>
                          <a:cs typeface="Times New Roman"/>
                          <a:sym typeface="Times New Roman"/>
                        </a:rPr>
                        <a:t>Guo, Hongzhi, et al</a:t>
                      </a:r>
                    </a:p>
                    <a:p>
                      <a:endParaRPr lang="en" sz="1300" b="0" i="0" u="none" strike="noStrike" cap="none" dirty="0">
                        <a:solidFill>
                          <a:srgbClr val="222222"/>
                        </a:solidFill>
                        <a:latin typeface="Times New Roman"/>
                        <a:cs typeface="Times New Roman"/>
                        <a:sym typeface="Times New Roman"/>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0" lvl="0" indent="0" algn="just">
                        <a:lnSpc>
                          <a:spcPct val="95000"/>
                        </a:lnSpc>
                        <a:spcBef>
                          <a:spcPts val="0"/>
                        </a:spcBef>
                        <a:spcAft>
                          <a:spcPts val="1200"/>
                        </a:spcAft>
                        <a:buNone/>
                      </a:pPr>
                      <a:r>
                        <a:rPr lang="en-US" sz="13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IEEE Transactions on Wireless Communications 23.1(2023)</a:t>
                      </a:r>
                      <a:endParaRPr lang="en" sz="1300" b="0" i="0" u="none" strike="noStrike" noProof="0" dirty="0">
                        <a:latin typeface="Times New Roman" panose="02020603050405020304" pitchFamily="18" charset="0"/>
                        <a:cs typeface="Times New Roman" panose="02020603050405020304" pitchFamily="18" charset="0"/>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The paper proposes a software-defined networking enhanced cooperative multiple UAV-enabled aerial computing (MUEAC) system.</a:t>
                      </a:r>
                    </a:p>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Aims to minimize task processing delays by optimizing task scheduling, resource allocation and data dependencies.</a:t>
                      </a:r>
                    </a:p>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 A multi-UAV cooperative communication and computing optimization (MCCCO) scheme is proposed.</a:t>
                      </a:r>
                    </a:p>
                    <a:p>
                      <a:pPr marL="285750" lvl="0" indent="-285750" algn="l">
                        <a:spcBef>
                          <a:spcPts val="0"/>
                        </a:spcBef>
                        <a:spcAft>
                          <a:spcPts val="0"/>
                        </a:spcAft>
                        <a:buFont typeface="Arial" panose="020B0604020202020204" pitchFamily="34" charset="0"/>
                        <a:buChar char="•"/>
                      </a:pPr>
                      <a:r>
                        <a:rPr lang="en-US" sz="1300" b="0" i="0" u="none" strike="noStrike" cap="none" dirty="0">
                          <a:solidFill>
                            <a:srgbClr val="222222"/>
                          </a:solidFill>
                          <a:latin typeface="Times New Roman"/>
                          <a:ea typeface="Arial"/>
                          <a:cs typeface="Times New Roman"/>
                          <a:sym typeface="Arial"/>
                        </a:rPr>
                        <a:t>Results validate that MCCCO outperforms traditional schemes.</a:t>
                      </a:r>
                      <a:endParaRPr lang="en" sz="1300" b="0" i="0" u="none" strike="noStrike" cap="none" noProof="0" dirty="0">
                        <a:solidFill>
                          <a:srgbClr val="222222"/>
                        </a:solidFill>
                        <a:latin typeface="Times New Roman"/>
                        <a:cs typeface="Times New Roman"/>
                        <a:sym typeface="Times New Roman"/>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tc>
                  <a:txBody>
                    <a:bodyPr/>
                    <a:lstStyle/>
                    <a:p>
                      <a:pPr marL="285750" lvl="0" indent="-285750" algn="just">
                        <a:lnSpc>
                          <a:spcPct val="95000"/>
                        </a:lnSpc>
                        <a:spcBef>
                          <a:spcPts val="0"/>
                        </a:spcBef>
                        <a:spcAft>
                          <a:spcPts val="1200"/>
                        </a:spcAft>
                        <a:buFont typeface="Arial" panose="020B0604020202020204" pitchFamily="34" charset="0"/>
                        <a:buChar char="•"/>
                      </a:pPr>
                      <a:r>
                        <a:rPr lang="en-US" sz="1300" dirty="0">
                          <a:latin typeface="Times New Roman"/>
                          <a:sym typeface="Times New Roman"/>
                        </a:rPr>
                        <a:t>SDNs and UAVs can be very complex and hard to deploy, also has scalability issues</a:t>
                      </a:r>
                      <a:r>
                        <a:rPr lang="en-US" sz="1400" dirty="0">
                          <a:latin typeface="Times New Roman"/>
                          <a:sym typeface="Times New Roman"/>
                        </a:rPr>
                        <a:t>.</a:t>
                      </a:r>
                    </a:p>
                    <a:p>
                      <a:pPr marL="0" lvl="0" indent="0" algn="just">
                        <a:lnSpc>
                          <a:spcPct val="95000"/>
                        </a:lnSpc>
                        <a:spcBef>
                          <a:spcPts val="0"/>
                        </a:spcBef>
                        <a:spcAft>
                          <a:spcPts val="1200"/>
                        </a:spcAft>
                        <a:buNone/>
                      </a:pPr>
                      <a:endParaRPr lang="en-US" sz="1400" dirty="0">
                        <a:latin typeface="Times New Roman"/>
                        <a:sym typeface="Times New Roman"/>
                      </a:endParaRPr>
                    </a:p>
                  </a:txBody>
                  <a:tcPr marL="91426" marR="91426" marT="91425" marB="91425">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a:solidFill>
                        <a:schemeClr val="dk1"/>
                      </a:solidFill>
                    </a:lnB>
                  </a:tcPr>
                </a:tc>
                <a:extLst>
                  <a:ext uri="{0D108BD9-81ED-4DB2-BD59-A6C34878D82A}">
                    <a16:rowId xmlns:a16="http://schemas.microsoft.com/office/drawing/2014/main" val="1838593152"/>
                  </a:ext>
                </a:extLst>
              </a:tr>
            </a:tbl>
          </a:graphicData>
        </a:graphic>
      </p:graphicFrame>
      <p:sp>
        <p:nvSpPr>
          <p:cNvPr id="105" name="Google Shape;105;p19"/>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24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151118"/>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Cont’d: -</a:t>
            </a:r>
            <a:endParaRPr dirty="0"/>
          </a:p>
        </p:txBody>
      </p:sp>
      <p:sp>
        <p:nvSpPr>
          <p:cNvPr id="103" name="Google Shape;103;p19"/>
          <p:cNvSpPr/>
          <p:nvPr/>
        </p:nvSpPr>
        <p:spPr>
          <a:xfrm>
            <a:off x="328574" y="677898"/>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 name="Google Shape;104;p19"/>
          <p:cNvGraphicFramePr/>
          <p:nvPr>
            <p:extLst>
              <p:ext uri="{D42A27DB-BD31-4B8C-83A1-F6EECF244321}">
                <p14:modId xmlns:p14="http://schemas.microsoft.com/office/powerpoint/2010/main" val="3195488927"/>
              </p:ext>
            </p:extLst>
          </p:nvPr>
        </p:nvGraphicFramePr>
        <p:xfrm>
          <a:off x="200594" y="874685"/>
          <a:ext cx="8759759" cy="3978948"/>
        </p:xfrm>
        <a:graphic>
          <a:graphicData uri="http://schemas.openxmlformats.org/drawingml/2006/table">
            <a:tbl>
              <a:tblPr>
                <a:noFill/>
                <a:tableStyleId>{0C03B8A5-80D4-4E8E-BED2-BA2E9D2D95E6}</a:tableStyleId>
              </a:tblPr>
              <a:tblGrid>
                <a:gridCol w="352425">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3552075">
                  <a:extLst>
                    <a:ext uri="{9D8B030D-6E8A-4147-A177-3AD203B41FA5}">
                      <a16:colId xmlns:a16="http://schemas.microsoft.com/office/drawing/2014/main" val="20003"/>
                    </a:ext>
                  </a:extLst>
                </a:gridCol>
                <a:gridCol w="2007284">
                  <a:extLst>
                    <a:ext uri="{9D8B030D-6E8A-4147-A177-3AD203B41FA5}">
                      <a16:colId xmlns:a16="http://schemas.microsoft.com/office/drawing/2014/main" val="20004"/>
                    </a:ext>
                  </a:extLst>
                </a:gridCol>
              </a:tblGrid>
              <a:tr h="1385841">
                <a:tc>
                  <a:txBody>
                    <a:bodyPr/>
                    <a:lstStyle/>
                    <a:p>
                      <a:pPr marL="0" lvl="0" indent="0" algn="l" rtl="0">
                        <a:spcBef>
                          <a:spcPts val="0"/>
                        </a:spcBef>
                        <a:spcAft>
                          <a:spcPts val="0"/>
                        </a:spcAft>
                        <a:buNone/>
                      </a:pPr>
                      <a:r>
                        <a:rPr lang="en" sz="1400" dirty="0">
                          <a:solidFill>
                            <a:schemeClr val="dk1"/>
                          </a:solidFill>
                          <a:latin typeface="Times New Roman"/>
                          <a:ea typeface="Times New Roman"/>
                          <a:cs typeface="Times New Roman"/>
                          <a:sym typeface="Times New Roman"/>
                        </a:rPr>
                        <a:t>9.</a:t>
                      </a:r>
                      <a:endParaRPr sz="1400" dirty="0"/>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rtl="0"/>
                      <a:r>
                        <a:rPr lang="en-US" sz="1300" b="0" i="0" u="none" strike="noStrike" cap="none" dirty="0">
                          <a:solidFill>
                            <a:srgbClr val="000000"/>
                          </a:solidFill>
                          <a:latin typeface="Times New Roman"/>
                          <a:ea typeface="Arial"/>
                          <a:cs typeface="Times New Roman"/>
                          <a:sym typeface="Arial"/>
                        </a:rPr>
                        <a:t>Handover and load balancing self-optimization models in 5G mobile networks</a:t>
                      </a:r>
                      <a:endParaRPr lang="en-US" sz="1300" b="0" i="0" u="none" strike="noStrike" cap="none" dirty="0">
                        <a:solidFill>
                          <a:srgbClr val="000000"/>
                        </a:solidFill>
                        <a:latin typeface="Times New Roman"/>
                        <a:cs typeface="Times New Roman"/>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1300" b="0" i="0" u="none" strike="noStrike" cap="none" dirty="0">
                          <a:solidFill>
                            <a:srgbClr val="000000"/>
                          </a:solidFill>
                          <a:latin typeface="Times New Roman"/>
                          <a:cs typeface="Times New Roman"/>
                          <a:sym typeface="Arial"/>
                        </a:rPr>
                      </a:br>
                      <a:r>
                        <a:rPr lang="en-US" sz="1300" b="0" i="0" u="none" strike="noStrike" cap="none" dirty="0">
                          <a:solidFill>
                            <a:srgbClr val="000000"/>
                          </a:solidFill>
                          <a:latin typeface="Times New Roman"/>
                          <a:ea typeface="Arial"/>
                          <a:cs typeface="Times New Roman"/>
                          <a:sym typeface="Arial"/>
                        </a:rPr>
                        <a:t>Saad, </a:t>
                      </a:r>
                      <a:r>
                        <a:rPr lang="en-US" sz="1300" b="0" i="0" u="none" strike="noStrike" cap="none" dirty="0" err="1">
                          <a:solidFill>
                            <a:srgbClr val="000000"/>
                          </a:solidFill>
                          <a:latin typeface="Times New Roman"/>
                          <a:ea typeface="Arial"/>
                          <a:cs typeface="Times New Roman"/>
                          <a:sym typeface="Arial"/>
                        </a:rPr>
                        <a:t>Wasan</a:t>
                      </a:r>
                      <a:r>
                        <a:rPr lang="en-US" sz="1300" b="0" i="0" u="none" strike="noStrike" cap="none" dirty="0">
                          <a:solidFill>
                            <a:srgbClr val="000000"/>
                          </a:solidFill>
                          <a:latin typeface="Times New Roman"/>
                          <a:ea typeface="Arial"/>
                          <a:cs typeface="Times New Roman"/>
                          <a:sym typeface="Arial"/>
                        </a:rPr>
                        <a:t> </a:t>
                      </a:r>
                      <a:r>
                        <a:rPr lang="en-US" sz="1300" b="0" i="0" u="none" strike="noStrike" cap="none" dirty="0" err="1">
                          <a:solidFill>
                            <a:srgbClr val="000000"/>
                          </a:solidFill>
                          <a:latin typeface="Times New Roman"/>
                          <a:ea typeface="Arial"/>
                          <a:cs typeface="Times New Roman"/>
                          <a:sym typeface="Arial"/>
                        </a:rPr>
                        <a:t>Kadhim</a:t>
                      </a:r>
                      <a:r>
                        <a:rPr lang="en-US" sz="1300" b="0" i="0" u="none" strike="noStrike" cap="none" dirty="0">
                          <a:solidFill>
                            <a:srgbClr val="000000"/>
                          </a:solidFill>
                          <a:latin typeface="Times New Roman"/>
                          <a:ea typeface="Arial"/>
                          <a:cs typeface="Times New Roman"/>
                          <a:sym typeface="Arial"/>
                        </a:rPr>
                        <a:t>, et al</a:t>
                      </a:r>
                      <a:r>
                        <a:rPr lang="en-US" sz="1200" b="0" i="0" u="none" strike="noStrike" cap="none" dirty="0">
                          <a:solidFill>
                            <a:srgbClr val="222222"/>
                          </a:solidFill>
                          <a:latin typeface="Times New Roman"/>
                          <a:ea typeface="Arial"/>
                          <a:cs typeface="Times New Roman"/>
                          <a:sym typeface="Times New Roman"/>
                        </a:rPr>
                        <a:t>.</a:t>
                      </a:r>
                      <a:endParaRPr lang="en-US" sz="1300" b="0" i="0" u="none" strike="noStrike" cap="none" dirty="0">
                        <a:solidFill>
                          <a:srgbClr val="000000"/>
                        </a:solidFill>
                        <a:latin typeface="Times New Roman"/>
                        <a:cs typeface="Times New Roman"/>
                        <a:sym typeface="Arial"/>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rtl="0">
                        <a:lnSpc>
                          <a:spcPct val="95000"/>
                        </a:lnSpc>
                        <a:spcBef>
                          <a:spcPts val="0"/>
                        </a:spcBef>
                        <a:spcAft>
                          <a:spcPts val="1200"/>
                        </a:spcAft>
                        <a:buNone/>
                      </a:pPr>
                      <a:r>
                        <a:rPr lang="en-US" sz="1300" b="0" i="0" u="none" strike="noStrike" cap="none" dirty="0" err="1">
                          <a:solidFill>
                            <a:srgbClr val="000000"/>
                          </a:solidFill>
                          <a:latin typeface="Times New Roman"/>
                          <a:cs typeface="Times New Roman"/>
                          <a:sym typeface="Arial"/>
                        </a:rPr>
                        <a:t>EngineeringScience</a:t>
                      </a:r>
                      <a:r>
                        <a:rPr lang="en-US" sz="1300" b="0" i="0" u="none" strike="noStrike" cap="none" dirty="0">
                          <a:solidFill>
                            <a:srgbClr val="000000"/>
                          </a:solidFill>
                          <a:latin typeface="Times New Roman"/>
                          <a:cs typeface="Times New Roman"/>
                          <a:sym typeface="Arial"/>
                        </a:rPr>
                        <a:t> and Technology, an International Journal.(2023)</a:t>
                      </a: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000000"/>
                          </a:solidFill>
                          <a:latin typeface="Times New Roman"/>
                          <a:ea typeface="Arial"/>
                          <a:cs typeface="Times New Roman"/>
                          <a:sym typeface="Arial"/>
                        </a:rPr>
                        <a:t>The paper discusses a QoS-based resource allocation scheme using OFDM-based interface for device to device (D2D) within cellular networks, allowing flexible allocation of the resources.</a:t>
                      </a:r>
                    </a:p>
                    <a:p>
                      <a:pPr marL="285750" lvl="0" indent="-285750" algn="l" rtl="0">
                        <a:spcBef>
                          <a:spcPts val="0"/>
                        </a:spcBef>
                        <a:spcAft>
                          <a:spcPts val="0"/>
                        </a:spcAft>
                        <a:buFont typeface="Arial" panose="020B0604020202020204" pitchFamily="34" charset="0"/>
                        <a:buChar char="•"/>
                      </a:pPr>
                      <a:r>
                        <a:rPr lang="en-US" sz="1300" b="0" i="0" u="none" strike="noStrike" cap="none" dirty="0">
                          <a:solidFill>
                            <a:srgbClr val="000000"/>
                          </a:solidFill>
                          <a:latin typeface="Times New Roman"/>
                          <a:ea typeface="Arial"/>
                          <a:cs typeface="Times New Roman"/>
                          <a:sym typeface="Arial"/>
                        </a:rPr>
                        <a:t> The results of the paper validate the effectiveness of the proposed methodology while also accommodating service flexibility.</a:t>
                      </a:r>
                      <a:endParaRPr sz="1300" b="0" i="0" u="none" strike="noStrike" cap="none" dirty="0">
                        <a:solidFill>
                          <a:srgbClr val="000000"/>
                        </a:solidFill>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just" rtl="0">
                        <a:lnSpc>
                          <a:spcPct val="95000"/>
                        </a:lnSpc>
                        <a:spcBef>
                          <a:spcPts val="0"/>
                        </a:spcBef>
                        <a:spcAft>
                          <a:spcPts val="1200"/>
                        </a:spcAft>
                        <a:buFont typeface="Arial" panose="020B0604020202020204" pitchFamily="34" charset="0"/>
                        <a:buChar char="•"/>
                      </a:pPr>
                      <a:r>
                        <a:rPr lang="en-US" sz="1300" dirty="0">
                          <a:latin typeface="Times New Roman"/>
                          <a:ea typeface="Times New Roman"/>
                          <a:cs typeface="Times New Roman"/>
                          <a:sym typeface="Times New Roman"/>
                        </a:rPr>
                        <a:t>Scalability remains a problem, as the number scaling QoS poses a significant challenge.</a:t>
                      </a:r>
                    </a:p>
                    <a:p>
                      <a:pPr marL="0" lvl="0" indent="0" algn="just" rtl="0">
                        <a:lnSpc>
                          <a:spcPct val="95000"/>
                        </a:lnSpc>
                        <a:spcBef>
                          <a:spcPts val="0"/>
                        </a:spcBef>
                        <a:spcAft>
                          <a:spcPts val="1200"/>
                        </a:spcAft>
                        <a:buNone/>
                      </a:pPr>
                      <a:endParaRPr sz="1300" dirty="0">
                        <a:latin typeface="Times New Roman"/>
                        <a:ea typeface="Times New Roman"/>
                        <a:cs typeface="Times New Roman"/>
                        <a:sym typeface="Times New Roman"/>
                      </a:endParaRPr>
                    </a:p>
                  </a:txBody>
                  <a:tcPr marL="91426" marR="91426"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11138">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10.</a:t>
                      </a:r>
                      <a:endParaRPr sz="1300" dirty="0">
                        <a:latin typeface="Times New Roman" panose="02020603050405020304" pitchFamily="18" charset="0"/>
                        <a:cs typeface="Times New Roman" panose="02020603050405020304" pitchFamily="18" charset="0"/>
                      </a:endParaRPr>
                    </a:p>
                  </a:txBody>
                  <a:tcPr marL="91426" marR="91426"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rtl="0"/>
                      <a:r>
                        <a:rPr lang="en-US" sz="13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Smart load-based resource optimization model to enhance the performance of device-to-device communication in 5G-WPAN.</a:t>
                      </a:r>
                    </a:p>
                    <a:p>
                      <a:pPr rtl="0"/>
                      <a:endParaRPr lang="en-US" sz="13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Logeshwaran</a:t>
                      </a:r>
                      <a:r>
                        <a:rPr lang="en-US" sz="13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13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Jaganathan</a:t>
                      </a:r>
                      <a:r>
                        <a:rPr lang="en-US" sz="13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et al</a:t>
                      </a:r>
                      <a:endParaRPr sz="13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just">
                        <a:lnSpc>
                          <a:spcPct val="95000"/>
                        </a:lnSpc>
                        <a:spcBef>
                          <a:spcPts val="0"/>
                        </a:spcBef>
                        <a:spcAft>
                          <a:spcPts val="1200"/>
                        </a:spcAft>
                        <a:buNone/>
                      </a:pPr>
                      <a:r>
                        <a:rPr lang="en-US" sz="1300" b="0" i="0" dirty="0">
                          <a:latin typeface="Times New Roman" panose="02020603050405020304" pitchFamily="18" charset="0"/>
                          <a:cs typeface="Times New Roman" panose="02020603050405020304" pitchFamily="18" charset="0"/>
                        </a:rPr>
                        <a:t>Journal: Electronics 12.8 </a:t>
                      </a:r>
                    </a:p>
                    <a:p>
                      <a:pPr marL="0" lvl="0" indent="0" algn="just">
                        <a:lnSpc>
                          <a:spcPct val="95000"/>
                        </a:lnSpc>
                        <a:spcBef>
                          <a:spcPts val="0"/>
                        </a:spcBef>
                        <a:spcAft>
                          <a:spcPts val="1200"/>
                        </a:spcAft>
                        <a:buNone/>
                      </a:pPr>
                      <a:r>
                        <a:rPr lang="en-US" sz="1300" b="0" i="0" dirty="0">
                          <a:latin typeface="Times New Roman" panose="02020603050405020304" pitchFamily="18" charset="0"/>
                          <a:cs typeface="Times New Roman" panose="02020603050405020304" pitchFamily="18" charset="0"/>
                        </a:rPr>
                        <a:t>Year: 2023</a:t>
                      </a: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paper discusses various optimization techniques for device-to-device (D2D) communication in wireless networks.</a:t>
                      </a:r>
                    </a:p>
                    <a:p>
                      <a:pPr marL="285750" lvl="0" indent="-285750" algn="l" rtl="0">
                        <a:spcBef>
                          <a:spcPts val="0"/>
                        </a:spcBef>
                        <a:spcAft>
                          <a:spcPts val="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Focuses on resource allocation strategies including dynamic allocation of bandwidth and resources and load balancing. </a:t>
                      </a:r>
                    </a:p>
                    <a:p>
                      <a:pPr marL="285750" lvl="0" indent="-285750" algn="l" rtl="0">
                        <a:spcBef>
                          <a:spcPts val="0"/>
                        </a:spcBef>
                        <a:spcAft>
                          <a:spcPts val="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proposed load based resource optimization model is shown to achieve 86% network efficiency and 91.94% reduced latency.</a:t>
                      </a:r>
                      <a:endParaRPr sz="13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285750" marR="0" lvl="0" indent="-285750" algn="just" defTabSz="914400" rtl="0" eaLnBrk="1" fontAlgn="auto" latinLnBrk="0" hangingPunct="1">
                        <a:lnSpc>
                          <a:spcPct val="95000"/>
                        </a:lnSpc>
                        <a:spcBef>
                          <a:spcPts val="0"/>
                        </a:spcBef>
                        <a:spcAft>
                          <a:spcPts val="1200"/>
                        </a:spcAft>
                        <a:buClr>
                          <a:srgbClr val="000000"/>
                        </a:buClr>
                        <a:buSzTx/>
                        <a:buFont typeface="Arial" panose="020B0604020202020204" pitchFamily="34" charset="0"/>
                        <a:buChar char="•"/>
                        <a:tabLst/>
                        <a:defRPr/>
                      </a:pPr>
                      <a:r>
                        <a:rPr lang="en-US" sz="1300" dirty="0">
                          <a:latin typeface="Times New Roman"/>
                          <a:sym typeface="Times New Roman"/>
                        </a:rPr>
                        <a:t>While the tests are done via simulation, the results are yet to be validated in real world scenarios.</a:t>
                      </a:r>
                      <a:endParaRPr sz="1300" dirty="0">
                        <a:latin typeface="Times New Roman"/>
                        <a:ea typeface="Times New Roman"/>
                        <a:cs typeface="Times New Roman"/>
                        <a:sym typeface="Times New Roman"/>
                      </a:endParaRPr>
                    </a:p>
                  </a:txBody>
                  <a:tcPr marL="91426" marR="91426"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484458690"/>
                  </a:ext>
                </a:extLst>
              </a:tr>
            </a:tbl>
          </a:graphicData>
        </a:graphic>
      </p:graphicFrame>
      <p:sp>
        <p:nvSpPr>
          <p:cNvPr id="105" name="Google Shape;105;p19"/>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84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698" y="301338"/>
            <a:ext cx="8520601"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rgbClr val="FF0000"/>
                </a:solidFill>
                <a:latin typeface="Times New Roman"/>
                <a:ea typeface="Times New Roman"/>
                <a:cs typeface="Times New Roman"/>
                <a:sym typeface="Times New Roman"/>
              </a:rPr>
              <a:t>Drawbacks of existing system: -</a:t>
            </a:r>
            <a:endParaRPr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11" name="Google Shape;111;p20"/>
          <p:cNvSpPr/>
          <p:nvPr/>
        </p:nvSpPr>
        <p:spPr>
          <a:xfrm>
            <a:off x="328574" y="1011000"/>
            <a:ext cx="8503801" cy="16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164300" y="164300"/>
            <a:ext cx="8846400" cy="4840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 Placeholder 2">
            <a:extLst>
              <a:ext uri="{FF2B5EF4-FFF2-40B4-BE49-F238E27FC236}">
                <a16:creationId xmlns:a16="http://schemas.microsoft.com/office/drawing/2014/main" id="{20C42685-F353-F5FA-6756-7527CC5923BA}"/>
              </a:ext>
            </a:extLst>
          </p:cNvPr>
          <p:cNvSpPr>
            <a:spLocks noGrp="1"/>
          </p:cNvSpPr>
          <p:nvPr>
            <p:ph type="body" idx="1"/>
          </p:nvPr>
        </p:nvSpPr>
        <p:spPr>
          <a:xfrm>
            <a:off x="311699" y="1227696"/>
            <a:ext cx="8520601" cy="3416400"/>
          </a:xfrm>
        </p:spPr>
        <p:txBody>
          <a:bodyPr>
            <a:normAutofit/>
          </a:bodyPr>
          <a:lstStyle/>
          <a:p>
            <a:pPr marL="114300" indent="0">
              <a:buNone/>
            </a:pPr>
            <a:endParaRPr lang="en-IN" sz="1400" dirty="0"/>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Single parameter optimization: The existing system optimizes only one parameter.</a:t>
            </a:r>
          </a:p>
          <a:p>
            <a:pPr indent="-334010" algn="just">
              <a:lnSpc>
                <a:spcPct val="13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Scalability concerns: They are not efficient for complex and dynamic environment.</a:t>
            </a:r>
          </a:p>
          <a:p>
            <a:pPr indent="-334010" algn="just">
              <a:lnSpc>
                <a:spcPct val="13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No actions are taken based on previous state information.</a:t>
            </a:r>
          </a:p>
          <a:p>
            <a:pPr indent="-334010" algn="just">
              <a:lnSpc>
                <a:spcPct val="130000"/>
              </a:lnSpc>
              <a:buClr>
                <a:schemeClr val="dk1"/>
              </a:buClr>
              <a:buSzPct val="90000"/>
              <a:buFont typeface="Times New Roman"/>
              <a:buChar char="●"/>
            </a:pPr>
            <a:endParaRPr lang="en-US" sz="1400" dirty="0">
              <a:solidFill>
                <a:schemeClr val="dk1"/>
              </a:solidFill>
              <a:latin typeface="Times New Roman"/>
              <a:cs typeface="Times New Roman"/>
            </a:endParaRPr>
          </a:p>
          <a:p>
            <a:pPr indent="-334010" algn="just">
              <a:lnSpc>
                <a:spcPct val="130000"/>
              </a:lnSpc>
              <a:buClr>
                <a:schemeClr val="dk1"/>
              </a:buClr>
              <a:buSzPct val="90000"/>
              <a:buFont typeface="Times New Roman"/>
              <a:buChar char="●"/>
            </a:pPr>
            <a:r>
              <a:rPr lang="en-US" sz="1400" dirty="0">
                <a:solidFill>
                  <a:schemeClr val="dk1"/>
                </a:solidFill>
                <a:latin typeface="Times New Roman"/>
                <a:cs typeface="Times New Roman"/>
              </a:rPr>
              <a:t>Low Adaptability: They are less adaptable in dynamic approach that continuously adjusts to evolving network conditions and user demands.</a:t>
            </a:r>
          </a:p>
          <a:p>
            <a:pPr marL="114300" indent="0">
              <a:buNone/>
            </a:pPr>
            <a:endParaRPr lang="en-IN" sz="1400" dirty="0">
              <a:latin typeface="+mn-lt"/>
            </a:endParaRPr>
          </a:p>
        </p:txBody>
      </p:sp>
    </p:spTree>
    <p:extLst>
      <p:ext uri="{BB962C8B-B14F-4D97-AF65-F5344CB8AC3E}">
        <p14:creationId xmlns:p14="http://schemas.microsoft.com/office/powerpoint/2010/main" val="36370782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2131</Words>
  <Application>Microsoft Office PowerPoint</Application>
  <PresentationFormat>On-screen Show (16:9)</PresentationFormat>
  <Paragraphs>227</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PowerPoint Presentation</vt:lpstr>
      <vt:lpstr>Agenda: - </vt:lpstr>
      <vt:lpstr>Abstract: -</vt:lpstr>
      <vt:lpstr>Literature Survey: -</vt:lpstr>
      <vt:lpstr>Cont’d: -</vt:lpstr>
      <vt:lpstr>Cont’d: -</vt:lpstr>
      <vt:lpstr>Cont’d: -</vt:lpstr>
      <vt:lpstr>Cont’d: -</vt:lpstr>
      <vt:lpstr>Drawbacks of existing system: - </vt:lpstr>
      <vt:lpstr>Proposed Methodology: - </vt:lpstr>
      <vt:lpstr>Contd’: - </vt:lpstr>
      <vt:lpstr>Dataset </vt:lpstr>
      <vt:lpstr>Block diagram: - </vt:lpstr>
      <vt:lpstr>Algorithm</vt:lpstr>
      <vt:lpstr>Environment(GNN)</vt:lpstr>
      <vt:lpstr>Requirements</vt:lpstr>
      <vt:lpstr>Timeline chart: -</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DEVICE AUTHENTICATION AND   PRIVACY PRESERVING MECHANISM FOR VOICE ASSISTANT IN SMART HOME USING BLOCKCHAIN</dc:title>
  <dc:creator>USER</dc:creator>
  <cp:lastModifiedBy>ELAMURUGAN RM</cp:lastModifiedBy>
  <cp:revision>276</cp:revision>
  <dcterms:modified xsi:type="dcterms:W3CDTF">2024-07-09T16:52:49Z</dcterms:modified>
</cp:coreProperties>
</file>