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337" r:id="rId4"/>
    <p:sldId id="341" r:id="rId5"/>
    <p:sldId id="358" r:id="rId6"/>
    <p:sldId id="260" r:id="rId7"/>
    <p:sldId id="261" r:id="rId8"/>
    <p:sldId id="262" r:id="rId9"/>
    <p:sldId id="306" r:id="rId10"/>
    <p:sldId id="307" r:id="rId11"/>
    <p:sldId id="296" r:id="rId12"/>
    <p:sldId id="297" r:id="rId13"/>
    <p:sldId id="309" r:id="rId14"/>
    <p:sldId id="333" r:id="rId15"/>
    <p:sldId id="360" r:id="rId16"/>
    <p:sldId id="263" r:id="rId17"/>
    <p:sldId id="364" r:id="rId18"/>
    <p:sldId id="370" r:id="rId19"/>
    <p:sldId id="344" r:id="rId20"/>
    <p:sldId id="363" r:id="rId21"/>
    <p:sldId id="357" r:id="rId22"/>
    <p:sldId id="366" r:id="rId23"/>
    <p:sldId id="365" r:id="rId24"/>
    <p:sldId id="356" r:id="rId25"/>
    <p:sldId id="367" r:id="rId26"/>
    <p:sldId id="368" r:id="rId27"/>
    <p:sldId id="369" r:id="rId28"/>
    <p:sldId id="335" r:id="rId29"/>
    <p:sldId id="354" r:id="rId30"/>
    <p:sldId id="355" r:id="rId31"/>
    <p:sldId id="361" r:id="rId32"/>
    <p:sldId id="332" r:id="rId33"/>
    <p:sldId id="290" r:id="rId34"/>
    <p:sldId id="280" r:id="rId35"/>
    <p:sldId id="295" r:id="rId36"/>
    <p:sldId id="281" r:id="rId37"/>
    <p:sldId id="359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46"/>
    <a:srgbClr val="FFC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03B8A5-80D4-4E8E-BED2-BA2E9D2D95E6}">
  <a:tblStyle styleId="{0C03B8A5-80D4-4E8E-BED2-BA2E9D2D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86477" autoAdjust="0"/>
  </p:normalViewPr>
  <p:slideViewPr>
    <p:cSldViewPr snapToGrid="0">
      <p:cViewPr varScale="1">
        <p:scale>
          <a:sx n="116" d="100"/>
          <a:sy n="116" d="100"/>
        </p:scale>
        <p:origin x="67" y="1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58" y="11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680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0551fea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0551fea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1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0551f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0551f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9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9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0551f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0551f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4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0551f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0551f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5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0551fe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0551fe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526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962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03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0551fea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0551fea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0551fea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0551fea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053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824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0551feaf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0551feaf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0551fea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20551fea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0551fea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420551fea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340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20551fea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420551fea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20551fe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20551fe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47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20551fe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20551fe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15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20551fe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20551fe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11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0551fea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0551fea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20551fea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20551fea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0551fea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0551fea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20551fea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20551fea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3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1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1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6367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1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1" y="2803076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1" y="724075"/>
            <a:ext cx="3837001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24399" y="2886315"/>
            <a:ext cx="3316081" cy="1922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21I302 Akash 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21I311 Dharunraj A</a:t>
            </a:r>
            <a:r>
              <a:rPr lang="en-I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21I315 Elamurugan RM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21I331 Midhun Ramanujam S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955094" y="2860385"/>
            <a:ext cx="4055606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1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Anitha Kumari K </a:t>
            </a:r>
            <a:endParaRPr sz="1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 </a:t>
            </a:r>
            <a:endParaRPr sz="1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 </a:t>
            </a:r>
            <a:endParaRPr sz="1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PSG College of Technology </a:t>
            </a:r>
            <a:endParaRPr sz="1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Coimbatore.</a:t>
            </a:r>
            <a:endParaRPr sz="15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4;p1"/>
          <p:cNvSpPr txBox="1">
            <a:spLocks/>
          </p:cNvSpPr>
          <p:nvPr/>
        </p:nvSpPr>
        <p:spPr>
          <a:xfrm>
            <a:off x="327200" y="80778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SzPts val="11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for Enhanced QoS in 5G Networks using Advanced Reinforcement Learning and Graph Neural Networks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51118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Cont’d: -</a:t>
            </a:r>
            <a:endParaRPr dirty="0"/>
          </a:p>
        </p:txBody>
      </p:sp>
      <p:sp>
        <p:nvSpPr>
          <p:cNvPr id="103" name="Google Shape;103;p19"/>
          <p:cNvSpPr/>
          <p:nvPr/>
        </p:nvSpPr>
        <p:spPr>
          <a:xfrm>
            <a:off x="328574" y="677898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2011541943"/>
              </p:ext>
            </p:extLst>
          </p:nvPr>
        </p:nvGraphicFramePr>
        <p:xfrm>
          <a:off x="200594" y="874685"/>
          <a:ext cx="8759759" cy="3978948"/>
        </p:xfrm>
        <a:graphic>
          <a:graphicData uri="http://schemas.openxmlformats.org/drawingml/2006/table">
            <a:tbl>
              <a:tblPr>
                <a:noFill/>
                <a:tableStyleId>{0C03B8A5-80D4-4E8E-BED2-BA2E9D2D95E6}</a:tableStyleId>
              </a:tblPr>
              <a:tblGrid>
                <a:gridCol w="400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7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58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4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Handover and load balancing self-optimization models in 5G mobile networks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b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</a:b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Saad,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Wasan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Kadhim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, et al</a:t>
                      </a:r>
                      <a:r>
                        <a:rPr lang="en-US" sz="12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Times New Roman"/>
                        </a:rPr>
                        <a:t>.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EngineeringScience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 and Technology, an International Journal.(2023)</a:t>
                      </a: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The paper discusses a QoS-based resource allocation scheme using OFDM-based interface for device to device (D2D) within cellular networks, allowing flexible allocation of the resources.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 The results of the paper validate the effectiveness of the proposed methodology while also accommodating service flexibility.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 remains a problem, as the number scaling QoS poses a significant challenge.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Smart load-based resource optimization model to enhance the performance of device-to-device communication in 5G-WPAN.</a:t>
                      </a:r>
                    </a:p>
                    <a:p>
                      <a:pPr rtl="0"/>
                      <a:endParaRPr lang="en-US" sz="13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Logeshwaran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3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Jaganathan</a:t>
                      </a: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et al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Journal: Electronics 12.8 </a:t>
                      </a:r>
                    </a:p>
                    <a:p>
                      <a:pPr marL="0" lvl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2023</a:t>
                      </a: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discusses various optimization techniques for device-to-device (D2D) communication in wireless networks.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resource allocation strategies including dynamic allocation of bandwidth and resources and load balancing.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load based resource optimization model is shown to achieve 86% network efficiency and 91.94% reduced latency.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>
                          <a:latin typeface="Times New Roman"/>
                          <a:sym typeface="Times New Roman"/>
                        </a:rPr>
                        <a:t>While the tests are done via simulation, the results are yet to be validated in real world scenarios.</a:t>
                      </a: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58690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4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698" y="301338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0C42685-F353-F5FA-6756-7527CC59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7696"/>
            <a:ext cx="8520601" cy="3416400"/>
          </a:xfrm>
        </p:spPr>
        <p:txBody>
          <a:bodyPr>
            <a:normAutofit/>
          </a:bodyPr>
          <a:lstStyle/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Scalability concerns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: They are not efficient for complex and dynamic environment.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No actions 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are taken based on previous state information 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Low Adaptability: 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They are less adaptable in dynamic approach that continuously adjusts to evolving network conditions and user demands.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Handling of unseen data: 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Traditional system can’t able to handle the unseen data or outliers efficiently.</a:t>
            </a:r>
            <a:endParaRPr lang="en-US" sz="1400" b="1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07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06641" y="30130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06641" y="1058449"/>
            <a:ext cx="8510485" cy="355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This project leverages reinforcement learning (RL) and Graph Neural Networks (GNNs) to dynamically manage network resources for enhanced QoS.</a:t>
            </a:r>
          </a:p>
          <a:p>
            <a:pPr marL="123190" indent="0" algn="just">
              <a:lnSpc>
                <a:spcPct val="150000"/>
              </a:lnSpc>
              <a:buClr>
                <a:schemeClr val="dk1"/>
              </a:buClr>
              <a:buSzPct val="90000"/>
              <a:buNone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The proposed system aims to optimize Bandwidth based on key network parameters.</a:t>
            </a:r>
          </a:p>
          <a:p>
            <a:pPr marL="123190" indent="0" algn="just">
              <a:lnSpc>
                <a:spcPct val="150000"/>
              </a:lnSpc>
              <a:buClr>
                <a:schemeClr val="dk1"/>
              </a:buClr>
              <a:buSzPct val="90000"/>
              <a:buNone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RL framework represent the state of the system is represented by a combination of Application Type, Signal Strength, Latency, Required Bandwidth, Allocated Bandwidth and Resource Allocation.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Actions involve increase, decrease or maintain the allocated bandwidth.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8572" y="13900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Contd’: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28572" y="903949"/>
            <a:ext cx="8393379" cy="4100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The reward function is designed to reflect the quality of actions made by the model for the given state.</a:t>
            </a:r>
          </a:p>
          <a:p>
            <a:pPr marL="123190" indent="0" algn="just">
              <a:lnSpc>
                <a:spcPct val="170000"/>
              </a:lnSpc>
              <a:buClr>
                <a:schemeClr val="dk1"/>
              </a:buClr>
              <a:buSzPct val="90000"/>
              <a:buNone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The approach evaluates RL algorithms, including Q-Learning, DDGP and DQN Methods. The agent is trained over multiple episodes, interacting with the environment to learn and improve its policy based on rewards.</a:t>
            </a:r>
          </a:p>
          <a:p>
            <a:pPr marL="123190" indent="0" algn="just">
              <a:lnSpc>
                <a:spcPct val="170000"/>
              </a:lnSpc>
              <a:buClr>
                <a:schemeClr val="dk1"/>
              </a:buClr>
              <a:buSzPct val="90000"/>
              <a:buNone/>
            </a:pPr>
            <a:endParaRPr lang="en-US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The Graph Neural Network is integrated to capture similarity, spatial and temporal dependencies in the network, enhancing the learning process and resource allocation decisions.</a:t>
            </a:r>
          </a:p>
          <a:p>
            <a:pPr marL="123190" indent="0" algn="just">
              <a:lnSpc>
                <a:spcPct val="150000"/>
              </a:lnSpc>
              <a:buClr>
                <a:schemeClr val="dk1"/>
              </a:buClr>
              <a:buSzPct val="90000"/>
              <a:buNone/>
            </a:pPr>
            <a:b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endParaRPr lang="en-US"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28572" y="7202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3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74" y="16430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28574" y="670997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7C14-FE54-5F2D-7CF5-4DFC60CAD783}"/>
              </a:ext>
            </a:extLst>
          </p:cNvPr>
          <p:cNvSpPr txBox="1"/>
          <p:nvPr/>
        </p:nvSpPr>
        <p:spPr>
          <a:xfrm>
            <a:off x="537004" y="2260063"/>
            <a:ext cx="5090160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strength: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-90 dBm to -30 dBm</a:t>
            </a: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100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30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Bandwidth: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Kbps to 100000 Kbps (exact or slightly exceed bandwidth allocation, not lesser or over-provisioning)</a:t>
            </a: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IN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Kbps to 100000 Kbps</a:t>
            </a:r>
            <a:endParaRPr lang="en-IN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by application)</a:t>
            </a: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0 % to 100 %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(Efficiency of allocated resource)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+mj-lt"/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57C14-FE54-5F2D-7CF5-4DFC60CAD783}"/>
              </a:ext>
            </a:extLst>
          </p:cNvPr>
          <p:cNvSpPr txBox="1"/>
          <p:nvPr/>
        </p:nvSpPr>
        <p:spPr>
          <a:xfrm>
            <a:off x="5250628" y="2260063"/>
            <a:ext cx="6198463" cy="24929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fontAlgn="base"/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Type:  </a:t>
            </a:r>
            <a:r>
              <a:rPr lang="en-IN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(Label Encoded mapping)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Background_Download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Emergency_Service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File_Download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Iot_Temperature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Online_Gaming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                    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Video_Call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Video_Streaming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base">
              <a:buFont typeface="+mj-lt"/>
              <a:buAutoNum type="arabicPeriod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Voice_Call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VoIP_Call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Web_Browsing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D930-5C9A-00D8-DE3B-E10A3D063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4" t="30633" r="64769" b="51726"/>
          <a:stretch/>
        </p:blipFill>
        <p:spPr>
          <a:xfrm>
            <a:off x="2164709" y="806777"/>
            <a:ext cx="4746631" cy="12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74" y="16430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Augmentation (Gaussian Noise):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28574" y="670997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1EEFD-53EC-909C-EF71-085131FE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870586"/>
            <a:ext cx="5295900" cy="2350055"/>
          </a:xfrm>
          <a:prstGeom prst="rect">
            <a:avLst/>
          </a:prstGeom>
        </p:spPr>
      </p:pic>
      <p:sp>
        <p:nvSpPr>
          <p:cNvPr id="9" name="Google Shape;177;p16">
            <a:extLst>
              <a:ext uri="{FF2B5EF4-FFF2-40B4-BE49-F238E27FC236}">
                <a16:creationId xmlns:a16="http://schemas.microsoft.com/office/drawing/2014/main" id="{0B949436-6AD1-4E14-852A-475A949BDA2C}"/>
              </a:ext>
            </a:extLst>
          </p:cNvPr>
          <p:cNvSpPr txBox="1">
            <a:spLocks/>
          </p:cNvSpPr>
          <p:nvPr/>
        </p:nvSpPr>
        <p:spPr>
          <a:xfrm>
            <a:off x="1144088" y="3427094"/>
            <a:ext cx="6855823" cy="169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3190" lvl="2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Original dataset size: 400 objects</a:t>
            </a:r>
          </a:p>
          <a:p>
            <a:pPr marL="123190" lvl="2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Augmented dataset size: 20400 objects</a:t>
            </a:r>
          </a:p>
          <a:p>
            <a:pPr marL="123190" lvl="2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endParaRPr lang="en-US" sz="1200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  <a:p>
            <a:pPr marL="123190" lvl="2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Inference:</a:t>
            </a:r>
          </a:p>
          <a:p>
            <a:pPr marL="466090" lvl="2" indent="-342900" algn="just">
              <a:lnSpc>
                <a:spcPct val="10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Gaussian Noise augmented data has higher correlation with the original dataset compared to other techniques such as Random Oversampling, MLP, SMOGN.</a:t>
            </a:r>
          </a:p>
        </p:txBody>
      </p:sp>
    </p:spTree>
    <p:extLst>
      <p:ext uri="{BB962C8B-B14F-4D97-AF65-F5344CB8AC3E}">
        <p14:creationId xmlns:p14="http://schemas.microsoft.com/office/powerpoint/2010/main" val="50050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28574" y="25214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0"/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45705-14E9-56E9-DBC5-0C461F50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86" t="25245" r="20929" b="14286"/>
          <a:stretch/>
        </p:blipFill>
        <p:spPr>
          <a:xfrm>
            <a:off x="1691961" y="967567"/>
            <a:ext cx="5760077" cy="4175933"/>
          </a:xfrm>
          <a:prstGeom prst="rect">
            <a:avLst/>
          </a:prstGeom>
        </p:spPr>
      </p:pic>
      <p:sp>
        <p:nvSpPr>
          <p:cNvPr id="6" name="Google Shape;113;p20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 : 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00B2D-4A1F-D939-D9D6-B56BC39F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009" y="984312"/>
            <a:ext cx="7459926" cy="3717578"/>
          </a:xfrm>
        </p:spPr>
        <p:txBody>
          <a:bodyPr>
            <a:normAutofit/>
          </a:bodyPr>
          <a:lstStyle/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Graph Network is created using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cs typeface="Times New Roman"/>
              </a:rPr>
              <a:t>Networkx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 library from the </a:t>
            </a:r>
            <a:r>
              <a:rPr lang="en-US" sz="1400" dirty="0" err="1">
                <a:solidFill>
                  <a:schemeClr val="dk1"/>
                </a:solidFill>
                <a:latin typeface="Times New Roman"/>
                <a:cs typeface="Times New Roman"/>
              </a:rPr>
              <a:t>Augmented_dataset</a:t>
            </a: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GNN model processes the graph data to Train and Predict the Resource Allocation.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Three types of graph network model has been created. 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Spatial graph, Similarity graph , Application graph.</a:t>
            </a:r>
            <a:endParaRPr lang="en-IN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Each graph is trained using GNN and evaluated through metrics such as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MAE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MSE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RMSE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MAPE 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R-squared </a:t>
            </a:r>
          </a:p>
          <a:p>
            <a:pPr marL="923290" lvl="1" algn="just">
              <a:lnSpc>
                <a:spcPct val="130000"/>
              </a:lnSpc>
              <a:buClr>
                <a:schemeClr val="dk1"/>
              </a:buClr>
              <a:buSzPct val="90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F1 Score	</a:t>
            </a:r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3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 : 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00B2D-4A1F-D939-D9D6-B56BC39F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825" y="984312"/>
            <a:ext cx="3862735" cy="3667178"/>
          </a:xfrm>
        </p:spPr>
        <p:txBody>
          <a:bodyPr>
            <a:normAutofit/>
          </a:bodyPr>
          <a:lstStyle/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Class is declared for the Graph Convolutional Network using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PyTorch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Graph data will be converted to tensor and then Given as input to the class.</a:t>
            </a:r>
          </a:p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Input channel takes the node embeddings and process through the graph convolutional network .</a:t>
            </a:r>
          </a:p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Predicts the resource allocation</a:t>
            </a:r>
          </a:p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Learning rate is defined as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lr</a:t>
            </a: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=0.001</a:t>
            </a:r>
          </a:p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  <a:latin typeface="Times New Roman"/>
                <a:cs typeface="Times New Roman"/>
              </a:rPr>
              <a:t>Optimizer used is Adam Optimizer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E9B9-D62A-3580-9843-BB78C117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53" y="984312"/>
            <a:ext cx="4710147" cy="35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Graph : -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00B2D-4A1F-D939-D9D6-B56BC39F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574" y="1050510"/>
            <a:ext cx="4639235" cy="3577764"/>
          </a:xfrm>
        </p:spPr>
        <p:txBody>
          <a:bodyPr>
            <a:normAutofit/>
          </a:bodyPr>
          <a:lstStyle/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Spatial coordinates are used in the augmented dataset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100 X 100 units coverage area defined</a:t>
            </a: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Each node is connected to the nodes that are located below the threshold of 15 units.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Euclidean distance measure is used to calculate the distance between a pair of node.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Graph network is created with node embeddings of size 7</a:t>
            </a: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</a:rPr>
              <a:t>Trained over GNN model to predict the Resource Allocation.</a:t>
            </a:r>
          </a:p>
          <a:p>
            <a:pPr marL="123190" indent="0" algn="just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endParaRPr lang="en-IN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indent="-334010" algn="just">
              <a:lnSpc>
                <a:spcPct val="13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sz="1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1AB6E-6E9F-B084-249B-29A42F5C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18" y="1039628"/>
            <a:ext cx="3234402" cy="33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27199" y="394842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Agenda: -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963484" y="1053842"/>
            <a:ext cx="7248030" cy="374901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Objective</a:t>
            </a:r>
            <a:endParaRPr lang="en-IN"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Scope of the Project 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"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Drawbacks of existing system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Proposed Methodology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Dataset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Block Diagram 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Model and Algorithms</a:t>
            </a:r>
            <a:endParaRPr lang="en"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Requirements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Timeline</a:t>
            </a:r>
          </a:p>
          <a:p>
            <a:pPr indent="-334010" algn="just">
              <a:lnSpc>
                <a:spcPct val="15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" sz="1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sz="1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64" name="Google Shape;64;p14"/>
          <p:cNvSpPr/>
          <p:nvPr/>
        </p:nvSpPr>
        <p:spPr>
          <a:xfrm>
            <a:off x="327199" y="1106399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Spatial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311E4-6D62-A981-0D00-8403AF00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69" y="1433356"/>
            <a:ext cx="4906060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0231D-93B0-7E29-CB41-49A00EFE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57" y="1768342"/>
            <a:ext cx="315321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based Graph: -</a:t>
            </a: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B23595-A0F2-42D7-26B3-794C54B9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46" y="892531"/>
            <a:ext cx="4525375" cy="4002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5736B-0E5C-97A4-387B-EEF692D6E5DC}"/>
              </a:ext>
            </a:extLst>
          </p:cNvPr>
          <p:cNvSpPr txBox="1"/>
          <p:nvPr/>
        </p:nvSpPr>
        <p:spPr>
          <a:xfrm>
            <a:off x="328574" y="1059125"/>
            <a:ext cx="4098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Based graph was created using the features Required Bandwidth and Allocated Bandwidth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was calculated between the nodes for this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for the edge creation was based on the Percentile Measure of 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network was created using the network library which contains node with 5 embeddings.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was defined to take the graph input and predict the Resource allocation.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tested over the Augmented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0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Similarity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65510-35BF-DA87-DAFB-2D9C43C9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3" y="2108942"/>
            <a:ext cx="5236988" cy="1132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CF89EA-4A77-715D-040F-845443265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9" t="37969" r="52643" b="39661"/>
          <a:stretch/>
        </p:blipFill>
        <p:spPr>
          <a:xfrm>
            <a:off x="5832554" y="1982911"/>
            <a:ext cx="2999821" cy="13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based Graph: -</a:t>
            </a: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5736B-0E5C-97A4-387B-EEF692D6E5DC}"/>
              </a:ext>
            </a:extLst>
          </p:cNvPr>
          <p:cNvSpPr txBox="1"/>
          <p:nvPr/>
        </p:nvSpPr>
        <p:spPr>
          <a:xfrm>
            <a:off x="328574" y="1059125"/>
            <a:ext cx="4098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unique application is created as a node known as application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node is taken and analyzed for the application type and then connected to the respective application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node are connected to the other application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was defined to take the graph input with node embeddings and predict the Resource allocation.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tested over the Augmented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03-36A3-F53D-9310-E7D8FC64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19" y="897190"/>
            <a:ext cx="4388151" cy="39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Application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8BEC4-7BCD-9004-AB9F-F4124075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4" y="1637178"/>
            <a:ext cx="4781550" cy="1295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A7F4E-04EB-62AF-D7BD-A9CB1ED6E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39" t="38666" r="51458" b="40310"/>
          <a:stretch/>
        </p:blipFill>
        <p:spPr>
          <a:xfrm>
            <a:off x="5697015" y="1528247"/>
            <a:ext cx="3135360" cy="15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1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Comparison of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621362-1E60-3AAA-B2B4-8956AA24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12" y="967512"/>
            <a:ext cx="5210453" cy="36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Comparison of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D1BBF-38EA-B4BC-67C2-76A0D1F1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37" y="991387"/>
            <a:ext cx="7294575" cy="38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8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27F6-FE01-1875-A590-FBC01B5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25" y="271156"/>
            <a:ext cx="8520601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Comparison of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Graph Result Analysis </a:t>
            </a:r>
            <a:b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6" name="Google Shape;113;p20">
            <a:extLst>
              <a:ext uri="{FF2B5EF4-FFF2-40B4-BE49-F238E27FC236}">
                <a16:creationId xmlns:a16="http://schemas.microsoft.com/office/drawing/2014/main" id="{667E0B6F-305F-EBE0-DDD4-C2BE4AFC5973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AFC29D4E-3DF6-AA9B-72D3-A8E11E2443B1}"/>
              </a:ext>
            </a:extLst>
          </p:cNvPr>
          <p:cNvSpPr/>
          <p:nvPr/>
        </p:nvSpPr>
        <p:spPr>
          <a:xfrm>
            <a:off x="328574" y="843856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85CF0-4836-50EC-DB1A-0A97566E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06" y="1133324"/>
            <a:ext cx="5598274" cy="35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0173" y="305897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-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67121" y="1160203"/>
            <a:ext cx="8073019" cy="2186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3190" indent="0">
              <a:lnSpc>
                <a:spcPct val="130000"/>
              </a:lnSpc>
              <a:buClr>
                <a:schemeClr val="dk1"/>
              </a:buClr>
              <a:buSzPct val="90000"/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Q-Learning: </a:t>
            </a: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Q-Learning works on discretized states, so the continuous feature values are discretized using distance based binning method.</a:t>
            </a: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The action spaces are increase, decrease or maintain allocated bandwidth based on the given instance state representation of feature.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9;p16">
            <a:extLst>
              <a:ext uri="{FF2B5EF4-FFF2-40B4-BE49-F238E27FC236}">
                <a16:creationId xmlns:a16="http://schemas.microsoft.com/office/drawing/2014/main" id="{CC27BF01-36AD-487F-326D-A11EAEBA9F89}"/>
              </a:ext>
            </a:extLst>
          </p:cNvPr>
          <p:cNvSpPr txBox="1">
            <a:spLocks/>
          </p:cNvSpPr>
          <p:nvPr/>
        </p:nvSpPr>
        <p:spPr>
          <a:xfrm>
            <a:off x="739160" y="3131023"/>
            <a:ext cx="8503801" cy="94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3190" indent="0" algn="just">
              <a:lnSpc>
                <a:spcPct val="170000"/>
              </a:lnSpc>
              <a:buClr>
                <a:schemeClr val="dk1"/>
              </a:buClr>
              <a:buSzPct val="90000"/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Total States 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=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Application Type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Signal Strength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Latency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Required Bandwidth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Allocated                   	               	      Bandwidth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Resource Allocation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Action Space</a:t>
            </a:r>
          </a:p>
          <a:p>
            <a:pPr marL="123190" indent="0" algn="just">
              <a:lnSpc>
                <a:spcPct val="170000"/>
              </a:lnSpc>
              <a:buClr>
                <a:schemeClr val="dk1"/>
              </a:buClr>
              <a:buSzPct val="90000"/>
              <a:buNone/>
            </a:pP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                    = 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11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12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20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2000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2000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20</a:t>
            </a: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3</a:t>
            </a:r>
          </a:p>
          <a:p>
            <a:pPr marL="123190" indent="0" algn="just">
              <a:lnSpc>
                <a:spcPct val="170000"/>
              </a:lnSpc>
              <a:buClr>
                <a:schemeClr val="dk1"/>
              </a:buClr>
              <a:buSzPct val="90000"/>
              <a:buNone/>
            </a:pPr>
            <a:r>
              <a:rPr lang="en-US" sz="14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                    = </a:t>
            </a: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633,600,000,000 </a:t>
            </a:r>
          </a:p>
        </p:txBody>
      </p:sp>
    </p:spTree>
    <p:extLst>
      <p:ext uri="{BB962C8B-B14F-4D97-AF65-F5344CB8AC3E}">
        <p14:creationId xmlns:p14="http://schemas.microsoft.com/office/powerpoint/2010/main" val="159146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0173" y="305897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-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719A2-52AD-1756-D77B-AEC92612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92" y="1981863"/>
            <a:ext cx="5371708" cy="2623599"/>
          </a:xfrm>
          <a:prstGeom prst="rect">
            <a:avLst/>
          </a:prstGeom>
        </p:spPr>
      </p:pic>
      <p:sp>
        <p:nvSpPr>
          <p:cNvPr id="4" name="Google Shape;177;p16">
            <a:extLst>
              <a:ext uri="{FF2B5EF4-FFF2-40B4-BE49-F238E27FC236}">
                <a16:creationId xmlns:a16="http://schemas.microsoft.com/office/drawing/2014/main" id="{E5532112-D5AD-814D-B828-BFDF3F47CB3F}"/>
              </a:ext>
            </a:extLst>
          </p:cNvPr>
          <p:cNvSpPr txBox="1">
            <a:spLocks/>
          </p:cNvSpPr>
          <p:nvPr/>
        </p:nvSpPr>
        <p:spPr>
          <a:xfrm>
            <a:off x="2008346" y="1321783"/>
            <a:ext cx="5371708" cy="5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80390" lvl="3" indent="0" algn="just">
              <a:lnSpc>
                <a:spcPct val="100000"/>
              </a:lnSpc>
              <a:buClr>
                <a:schemeClr val="dk1"/>
              </a:buClr>
              <a:buSzPct val="90000"/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Q-Learning Result Analysis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(for 100 episode)</a:t>
            </a:r>
            <a:endParaRPr lang="en-US" sz="1600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4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74" y="13046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39285"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 -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328574" y="743217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4E343-2916-E871-FB2F-7AC9B49CA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6260" y="950376"/>
            <a:ext cx="803148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Efficient resource allocation in 5G networks is essential for high-quality service delivery.</a:t>
            </a:r>
          </a:p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Advanced Reinforcement Learning (RL) techniques are applied to optimize bandwidth allocation.</a:t>
            </a:r>
          </a:p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Techniques include Q-Learning, Deep Q-Networks (DQN), Deep Deterministic Policy Gradient (DDPG).</a:t>
            </a:r>
          </a:p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States are defined by application type, signal strength, latency, required bandwidth, allocated bandwidth and resource allocation with actions adjusting allocated bandwidth based on network conditions.</a:t>
            </a:r>
          </a:p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Integrating RL with Graph Neural Networks (GNNs) enables dynamic, real-time management of network resources.</a:t>
            </a:r>
          </a:p>
          <a:p>
            <a:pPr lvl="0" indent="-334010" algn="just" defTabSz="914400" eaLnBrk="0" fontAlgn="base" latinLnBrk="0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  <a:tabLst/>
            </a:pPr>
            <a:r>
              <a:rPr lang="en-US" alt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Optimization is measured by episodic rewards, cumulative rewards, average reward and bandwidth difference.</a:t>
            </a:r>
            <a:endParaRPr lang="en-US" alt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02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0173" y="305897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-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D8868-2B2D-C58F-DD61-6D535056B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06" y="1536443"/>
            <a:ext cx="5448300" cy="2661007"/>
          </a:xfrm>
          <a:prstGeom prst="rect">
            <a:avLst/>
          </a:prstGeom>
        </p:spPr>
      </p:pic>
      <p:sp>
        <p:nvSpPr>
          <p:cNvPr id="5" name="Google Shape;177;p16">
            <a:extLst>
              <a:ext uri="{FF2B5EF4-FFF2-40B4-BE49-F238E27FC236}">
                <a16:creationId xmlns:a16="http://schemas.microsoft.com/office/drawing/2014/main" id="{BE663F76-C7A7-AAAE-8AB3-3A817D86336C}"/>
              </a:ext>
            </a:extLst>
          </p:cNvPr>
          <p:cNvSpPr txBox="1">
            <a:spLocks/>
          </p:cNvSpPr>
          <p:nvPr/>
        </p:nvSpPr>
        <p:spPr>
          <a:xfrm>
            <a:off x="2103512" y="1112355"/>
            <a:ext cx="5211688" cy="4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80390" lvl="3" indent="0" algn="just">
              <a:lnSpc>
                <a:spcPct val="100000"/>
              </a:lnSpc>
              <a:buClr>
                <a:schemeClr val="dk1"/>
              </a:buClr>
              <a:buSzPct val="90000"/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Q-Learning Result Analysis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(for 1000 episode)</a:t>
            </a:r>
          </a:p>
        </p:txBody>
      </p:sp>
      <p:sp>
        <p:nvSpPr>
          <p:cNvPr id="6" name="Google Shape;177;p16">
            <a:extLst>
              <a:ext uri="{FF2B5EF4-FFF2-40B4-BE49-F238E27FC236}">
                <a16:creationId xmlns:a16="http://schemas.microsoft.com/office/drawing/2014/main" id="{F410B481-1038-6BB0-60C9-B71851DC8049}"/>
              </a:ext>
            </a:extLst>
          </p:cNvPr>
          <p:cNvSpPr txBox="1">
            <a:spLocks/>
          </p:cNvSpPr>
          <p:nvPr/>
        </p:nvSpPr>
        <p:spPr>
          <a:xfrm>
            <a:off x="421277" y="3940874"/>
            <a:ext cx="8301445" cy="97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3190" lvl="2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Inference:</a:t>
            </a:r>
          </a:p>
          <a:p>
            <a:pPr marL="923290" lvl="3" indent="-342900" algn="just">
              <a:lnSpc>
                <a:spcPct val="100000"/>
              </a:lnSpc>
              <a:buClr>
                <a:schemeClr val="dk1"/>
              </a:buClr>
              <a:buSzPct val="90000"/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The reward increases over the episodes, which states that model learns to make appropriate actions for the states.</a:t>
            </a:r>
          </a:p>
          <a:p>
            <a:pPr marL="923290" lvl="3" indent="-342900" algn="just">
              <a:lnSpc>
                <a:spcPct val="100000"/>
              </a:lnSpc>
              <a:buClr>
                <a:schemeClr val="dk1"/>
              </a:buClr>
              <a:buSzPct val="90000"/>
              <a:buAutoNum type="arabicPeriod"/>
            </a:pPr>
            <a:r>
              <a:rPr lang="en-US" sz="13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Bandwidth difference decreases over episodes, which states that model actions optimizes the bandwidth.</a:t>
            </a:r>
          </a:p>
        </p:txBody>
      </p:sp>
    </p:spTree>
    <p:extLst>
      <p:ext uri="{BB962C8B-B14F-4D97-AF65-F5344CB8AC3E}">
        <p14:creationId xmlns:p14="http://schemas.microsoft.com/office/powerpoint/2010/main" val="163884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20173" y="305897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Generator: -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47527" y="1356146"/>
            <a:ext cx="8073019" cy="2186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The dynamic data generator program uses MLP, where the MLP model is trained over the original dataset.</a:t>
            </a: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Based on the data in the original dataset the code modifies the feature values and MLP used to predict the data label.</a:t>
            </a:r>
          </a:p>
          <a:p>
            <a:pPr indent="-334010" algn="just">
              <a:lnSpc>
                <a:spcPct val="17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The program dynamically generates data similar to original data in the dataset.</a:t>
            </a:r>
          </a:p>
        </p:txBody>
      </p:sp>
      <p:sp>
        <p:nvSpPr>
          <p:cNvPr id="80" name="Google Shape;80;p1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CE2DC-4C5C-AECA-30CA-6B635108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8"/>
          <a:stretch/>
        </p:blipFill>
        <p:spPr>
          <a:xfrm>
            <a:off x="2264500" y="3531957"/>
            <a:ext cx="3587661" cy="1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06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311700" y="3111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SzPct val="50925"/>
              <a:buNone/>
            </a:pPr>
            <a:r>
              <a:rPr lang="en" sz="2500" dirty="0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Requirements: -</a:t>
            </a:r>
            <a:endParaRPr sz="2500" dirty="0">
              <a:solidFill>
                <a:srgbClr val="FF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1"/>
          </p:nvPr>
        </p:nvSpPr>
        <p:spPr>
          <a:xfrm>
            <a:off x="328575" y="1051370"/>
            <a:ext cx="8503725" cy="392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3190" lvl="0" indent="0" algn="just">
              <a:lnSpc>
                <a:spcPct val="100000"/>
              </a:lnSpc>
              <a:buClr>
                <a:schemeClr val="dk1"/>
              </a:buClr>
              <a:buSzPct val="90000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Hardware Requirements</a:t>
            </a:r>
          </a:p>
          <a:p>
            <a:pPr lvl="0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Processor: Intel i5 series</a:t>
            </a: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RAM: 8 GB </a:t>
            </a: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GPU: 4 GB</a:t>
            </a:r>
          </a:p>
          <a:p>
            <a:pPr marL="123190" indent="0" algn="just">
              <a:lnSpc>
                <a:spcPct val="100000"/>
              </a:lnSpc>
              <a:buClr>
                <a:schemeClr val="dk1"/>
              </a:buClr>
              <a:buSzPct val="90000"/>
              <a:buFont typeface="Arial"/>
              <a:buNone/>
            </a:pPr>
            <a:endParaRPr lang="en-IN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23190" indent="0" algn="just">
              <a:lnSpc>
                <a:spcPct val="100000"/>
              </a:lnSpc>
              <a:buClr>
                <a:schemeClr val="dk1"/>
              </a:buClr>
              <a:buSzPct val="900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Software Requirements</a:t>
            </a:r>
          </a:p>
          <a:p>
            <a:pPr marL="123190" indent="0" algn="just">
              <a:lnSpc>
                <a:spcPct val="100000"/>
              </a:lnSpc>
              <a:buClr>
                <a:schemeClr val="dk1"/>
              </a:buClr>
              <a:buSzPct val="90000"/>
              <a:buFont typeface="Arial"/>
              <a:buNone/>
            </a:pPr>
            <a:endParaRPr lang="en-IN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Operating System: Windows 10, MacOS </a:t>
            </a: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Coding Language: Python, JavaScript </a:t>
            </a: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Packages: </a:t>
            </a:r>
            <a:r>
              <a:rPr lang="en-IN" dirty="0" err="1">
                <a:solidFill>
                  <a:schemeClr val="dk1"/>
                </a:solidFill>
                <a:latin typeface="Times New Roman"/>
                <a:cs typeface="Times New Roman"/>
              </a:rPr>
              <a:t>Keras</a:t>
            </a: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, Torch, Matplotlib, TensorFlow, Random, Pandas, Scikit-learn, NumPy </a:t>
            </a: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I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lvl="1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IDE: Google </a:t>
            </a:r>
            <a:r>
              <a:rPr lang="en-IN" dirty="0" err="1">
                <a:solidFill>
                  <a:schemeClr val="dk1"/>
                </a:solidFill>
                <a:latin typeface="Times New Roman"/>
                <a:cs typeface="Times New Roman"/>
              </a:rPr>
              <a:t>Colaboratory</a:t>
            </a:r>
            <a:r>
              <a:rPr lang="en-IN" dirty="0">
                <a:solidFill>
                  <a:schemeClr val="dk1"/>
                </a:solidFill>
                <a:latin typeface="Times New Roman"/>
                <a:cs typeface="Times New Roman"/>
              </a:rPr>
              <a:t>, Visual Studio Code </a:t>
            </a:r>
          </a:p>
          <a:p>
            <a:pPr marL="914400" lvl="3" indent="-334010" algn="just">
              <a:lnSpc>
                <a:spcPct val="10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28575" y="1011000"/>
            <a:ext cx="8503800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33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Timeline chart: -</a:t>
            </a:r>
          </a:p>
        </p:txBody>
      </p:sp>
      <p:sp>
        <p:nvSpPr>
          <p:cNvPr id="250" name="Google Shape;250;p36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"/>
          <p:cNvSpPr/>
          <p:nvPr/>
        </p:nvSpPr>
        <p:spPr>
          <a:xfrm>
            <a:off x="503501" y="1162139"/>
            <a:ext cx="236100" cy="219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725300" y="1071750"/>
            <a:ext cx="1846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 Done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7036336" y="1170889"/>
            <a:ext cx="236100" cy="219300"/>
          </a:xfrm>
          <a:prstGeom prst="rect">
            <a:avLst/>
          </a:prstGeom>
          <a:solidFill>
            <a:srgbClr val="E84A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7267876" y="1071750"/>
            <a:ext cx="1564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 to be done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03126" y="1080500"/>
            <a:ext cx="1846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Works Assigned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F586B71-CFA8-1DE8-8304-B6C5C1FC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11" y="1140513"/>
            <a:ext cx="13744253" cy="38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1A519-BB65-FD0F-3338-0AE3FA8A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2" t="43530" r="71872" b="52404"/>
          <a:stretch/>
        </p:blipFill>
        <p:spPr>
          <a:xfrm>
            <a:off x="3421525" y="1170889"/>
            <a:ext cx="236100" cy="236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6B0F0-2C10-867E-F639-7EAD81824D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33" t="26858" r="10500" b="9959"/>
          <a:stretch/>
        </p:blipFill>
        <p:spPr>
          <a:xfrm>
            <a:off x="1234440" y="1480579"/>
            <a:ext cx="6675120" cy="33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dirty="0"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 algn="just">
              <a:lnSpc>
                <a:spcPct val="15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Shi, Yi,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Yalin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Sagduyu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Tugba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Erpek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"Reinforcement learning for dynamic resource optimization in 5G radio access network slicing." 2020 IEEE 25th international workshop on computer aided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design of communication links and networks (CAMAD). IEEE, 2020.</a:t>
            </a:r>
          </a:p>
          <a:p>
            <a:pPr indent="-323850" algn="just">
              <a:lnSpc>
                <a:spcPct val="15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GB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Jayaraman, Ramkumar, et al. "Effective resource allocation technique to improve QoS in 5G wireless network." Electronics 12.2 (2023): 451.</a:t>
            </a:r>
          </a:p>
          <a:p>
            <a:pPr indent="-323850" algn="just">
              <a:lnSpc>
                <a:spcPct val="15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US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Chien, Wei-Che, et al. "Resource management in 5g mobile networks: Survey and challenges." Journal of Information Processing Systems 16.4 (2020): 896-914.</a:t>
            </a:r>
          </a:p>
          <a:p>
            <a:pPr indent="-323850" algn="just">
              <a:lnSpc>
                <a:spcPct val="15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Agarwal, Bharat, et al. "A comprehensive survey on radio resource management in 5G </a:t>
            </a:r>
            <a:r>
              <a:rPr lang="en-IN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HetNets</a:t>
            </a:r>
            <a:r>
              <a:rPr lang="en-IN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Current solutions, future trends and open issues." IEEE Communications Surveys &amp; Tutorials 24.4 (2022): 2495-2534.</a:t>
            </a:r>
          </a:p>
          <a:p>
            <a:pPr indent="-323850" algn="just">
              <a:lnSpc>
                <a:spcPct val="15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US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Abidi, </a:t>
            </a:r>
            <a:r>
              <a:rPr lang="en-US" sz="13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Mustufa</a:t>
            </a:r>
            <a:r>
              <a:rPr lang="en-US" sz="13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Haider, et al. Optimal 5G network slicing using machine learning and deep learning concepts. Computer Standards &amp; Interfaces 76 (2021): 103518.</a:t>
            </a:r>
          </a:p>
          <a:p>
            <a:pPr marL="133350" indent="0" algn="just">
              <a:lnSpc>
                <a:spcPct val="150000"/>
              </a:lnSpc>
              <a:buClr>
                <a:srgbClr val="222222"/>
              </a:buClr>
              <a:buSzPts val="1500"/>
              <a:buNone/>
            </a:pPr>
            <a:endParaRPr lang="en-US" sz="1300" dirty="0">
              <a:solidFill>
                <a:schemeClr val="tx1"/>
              </a:solidFill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CEE7A-49BA-4F7C-CA21-0BA9CDB9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C7554B-8FE3-0F8A-35CC-0333ACA88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l-GR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ΜΠΑΡΤΣΙΩΚΑΣ, Ιωάννης.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ML-Based Radio Resource Management in 5G and Beyond Networks: A Survey (2023).</a:t>
            </a:r>
          </a:p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Kim, Yohan, </a:t>
            </a: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Sunyong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Kim, and Hyuk </a:t>
            </a: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Lim.“Reinforcement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learning based resource management for network slicing”.</a:t>
            </a:r>
            <a:b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Sciences 9.11(</a:t>
            </a:r>
            <a:r>
              <a:rPr lang="en-IN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it-IT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Guo, Hongzhi, et al. 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Multi-UAV cooperative task offloading and resource allocation in 5G advanced and beyond. IEEE Transactions on Wireless Communications 23.1(2023).</a:t>
            </a:r>
            <a:endParaRPr lang="it-IT" sz="2100" dirty="0">
              <a:solidFill>
                <a:schemeClr val="tx1"/>
              </a:solidFill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Saad, </a:t>
            </a: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Wasan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Kadhim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 al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“Handover and load balancing self-optimization models in 5G mobile networks”.</a:t>
            </a:r>
            <a:b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EngineeringScience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Technology, an International Journal.(2023)</a:t>
            </a:r>
          </a:p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Logeshwaran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Jaganathan</a:t>
            </a:r>
            <a:r>
              <a:rPr lang="en-US" sz="21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 al. “Smart load-based resource optimization model to enhance the performance of device-to-device communication in 5G-WPAN”. Electronics 12.8 (2023)</a:t>
            </a:r>
            <a:endParaRPr lang="en-US" sz="2100" dirty="0">
              <a:solidFill>
                <a:schemeClr val="tx1"/>
              </a:solidFill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indent="-323850" algn="just">
              <a:lnSpc>
                <a:spcPct val="170000"/>
              </a:lnSpc>
              <a:buClr>
                <a:srgbClr val="222222"/>
              </a:buClr>
              <a:buSzPts val="1500"/>
              <a:buFont typeface="Times New Roman"/>
              <a:buChar char="●"/>
            </a:pPr>
            <a:endParaRPr lang="en-US" sz="1900" dirty="0">
              <a:solidFill>
                <a:schemeClr val="tx1"/>
              </a:solidFill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Google Shape;266;p37">
            <a:extLst>
              <a:ext uri="{FF2B5EF4-FFF2-40B4-BE49-F238E27FC236}">
                <a16:creationId xmlns:a16="http://schemas.microsoft.com/office/drawing/2014/main" id="{123B66C1-335D-661B-E960-B18B31FB5AC9}"/>
              </a:ext>
            </a:extLst>
          </p:cNvPr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65;p37">
            <a:extLst>
              <a:ext uri="{FF2B5EF4-FFF2-40B4-BE49-F238E27FC236}">
                <a16:creationId xmlns:a16="http://schemas.microsoft.com/office/drawing/2014/main" id="{BCB79F84-291F-4041-CA7B-F213EE15D304}"/>
              </a:ext>
            </a:extLst>
          </p:cNvPr>
          <p:cNvSpPr/>
          <p:nvPr/>
        </p:nvSpPr>
        <p:spPr>
          <a:xfrm>
            <a:off x="328574" y="101100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7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3499399" y="2285401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  <p:sp>
        <p:nvSpPr>
          <p:cNvPr id="274" name="Google Shape;274;p38"/>
          <p:cNvSpPr/>
          <p:nvPr/>
        </p:nvSpPr>
        <p:spPr>
          <a:xfrm>
            <a:off x="148800" y="15165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625E-9E5F-08FE-D4B0-69D64850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E57C14-FE54-5F2D-7CF5-4DFC60CAD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fontAlgn="base"/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2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Video_Call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10000 kbps                       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Voice_Call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100 kbps 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                     = 5000 kbps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Emergency_Service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= 1000 kbps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Online_Gaming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2000 kbps</a:t>
            </a:r>
            <a:endParaRPr lang="en-IN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Background_Download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500 kbps</a:t>
            </a:r>
          </a:p>
          <a:p>
            <a:pPr fontAlgn="base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Iot_Temperature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10 kbps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Video_Streaming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 3200 kbps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File_Download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2000 kbps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VoIP_Call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= 150 kbps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Web_Browsing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1000 kbps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IN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9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74" y="13046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39285"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the Project: -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328574" y="743217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4E343-2916-E871-FB2F-7AC9B49CA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210" y="1146744"/>
            <a:ext cx="806958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Algorithms Implementations: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Implement RL techniques (Q-Learning, DQN, DDPG) and integrate GNNs for bandwidth optimization.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Define States &amp; Actions: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Establish parameters for network states and bandwidth adjustments.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Measure Performance: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Evaluate using episodic reward, cumulative reward, average reward, and mean bandwidth difference.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Integration: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Combine RL and GNN components into a unified  a System.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Documentation &amp; Reporting: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Provide comprehensive documentation and detailed reports on outcomes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407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74" y="13046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39285"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Project: -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328574" y="743217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4E343-2916-E871-FB2F-7AC9B49CA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9379" y="1035468"/>
            <a:ext cx="8148409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Optimize Bandwidth Allocation: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Use RL techniques to dynamically adjust bandwidth based on network conditions.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Enhance Quality of Service (QoS):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Improve overall service quality by ensuring optimal resource allocation.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Reduce Resource Wastage: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Ensure efficient utilization of network resources to minimize wastage.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Adapt to User Demands: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Automatically adjust resource allocation based on varying user demands and application requirements.</a:t>
            </a:r>
          </a:p>
          <a:p>
            <a:pPr indent="-334010" algn="just" eaLnBrk="0" fontAlgn="base" hangingPunct="0">
              <a:lnSpc>
                <a:spcPct val="160000"/>
              </a:lnSpc>
              <a:buClr>
                <a:schemeClr val="dk1"/>
              </a:buClr>
              <a:buSzPct val="90000"/>
              <a:buFont typeface="Times New Roman"/>
              <a:buChar char="●"/>
            </a:pPr>
            <a:r>
              <a:rPr lang="en-US" altLang="en-US" sz="1400" b="1" dirty="0">
                <a:solidFill>
                  <a:schemeClr val="tx1"/>
                </a:solidFill>
                <a:latin typeface="Times New Roman"/>
                <a:cs typeface="Times New Roman"/>
              </a:rPr>
              <a:t>Improve Decision-Making: </a:t>
            </a:r>
            <a:r>
              <a:rPr lang="en-US" alt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GNN and RL techniques for more accuracy and timely decisions regarding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72962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699" y="8152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Survey: -</a:t>
            </a:r>
            <a:endParaRPr dirty="0"/>
          </a:p>
        </p:txBody>
      </p:sp>
      <p:sp>
        <p:nvSpPr>
          <p:cNvPr id="87" name="Google Shape;87;p17"/>
          <p:cNvSpPr/>
          <p:nvPr/>
        </p:nvSpPr>
        <p:spPr>
          <a:xfrm>
            <a:off x="313401" y="555824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8" name="Google Shape;88;p17"/>
          <p:cNvGraphicFramePr/>
          <p:nvPr>
            <p:extLst>
              <p:ext uri="{D42A27DB-BD31-4B8C-83A1-F6EECF244321}">
                <p14:modId xmlns:p14="http://schemas.microsoft.com/office/powerpoint/2010/main" val="1661302769"/>
              </p:ext>
            </p:extLst>
          </p:nvPr>
        </p:nvGraphicFramePr>
        <p:xfrm>
          <a:off x="172662" y="564224"/>
          <a:ext cx="8829675" cy="4643090"/>
        </p:xfrm>
        <a:graphic>
          <a:graphicData uri="http://schemas.openxmlformats.org/drawingml/2006/table">
            <a:tbl>
              <a:tblPr>
                <a:noFill/>
                <a:tableStyleId>{0C03B8A5-80D4-4E8E-BED2-BA2E9D2D95E6}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41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1100" dirty="0" err="1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and Authors of the paper</a:t>
                      </a:r>
                      <a:endParaRPr sz="1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Year and Conference</a:t>
                      </a:r>
                      <a:endParaRPr sz="1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Inferences</a:t>
                      </a:r>
                      <a:endParaRPr sz="1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</a:t>
                      </a:r>
                      <a:endParaRPr sz="1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3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Reinforcement learning for dynamic resource optimization in 5G radio access network slicing.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Shi, Yi, </a:t>
                      </a:r>
                      <a:r>
                        <a:rPr lang="en-IN" sz="13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Yalin</a:t>
                      </a:r>
                      <a:r>
                        <a:rPr lang="en-IN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 E. </a:t>
                      </a:r>
                      <a:r>
                        <a:rPr lang="en-IN" sz="13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Sagduyu</a:t>
                      </a:r>
                      <a:r>
                        <a:rPr lang="en-IN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, and </a:t>
                      </a:r>
                      <a:r>
                        <a:rPr lang="en-IN" sz="13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Tugba</a:t>
                      </a:r>
                      <a:r>
                        <a:rPr lang="en-IN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 </a:t>
                      </a:r>
                      <a:r>
                        <a:rPr lang="en-IN" sz="13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Erpek</a:t>
                      </a:r>
                      <a:r>
                        <a:rPr lang="en-IN" sz="1100" b="0" i="0" u="none" strike="noStrike" cap="non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Times New Roman"/>
                          <a:sym typeface="Arial"/>
                        </a:rPr>
                        <a:t>.</a:t>
                      </a:r>
                      <a:endParaRPr lang="en-IN" sz="11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2020 IEEE 25th international workshop on CAMAD. IEEE, 2020.</a:t>
                      </a: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methodology focuses on adjusting the allocated bandwidth to ensure efficient and effective resource utilization.</a:t>
                      </a:r>
                    </a:p>
                    <a:p>
                      <a:pPr marL="285750" lvl="0" indent="-2857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Also maintaining low latency and good signal quality for various applications.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methodology focuses on single-parameter optimization, specifically on bandwidth allocation, without considering other parameters.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1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dirty="0"/>
                        <a:t>2.</a:t>
                      </a:r>
                      <a:endParaRPr sz="13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ML-Based Radio Resource Management in 5G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Beyond Networks: A Survey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63500" marR="63500" marT="63500" marB="63500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3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IEEE Access, vol. 10, pp. 83507-83528, 2022.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highlights ML's effectiveness in throughput prediction and identifies issues like data quality and computational complexity.</a:t>
                      </a:r>
                    </a:p>
                    <a:p>
                      <a:pPr marL="285750" lvl="0" indent="-2857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Offers guidelines for future research to improve ML-based RRM and enhance quality of service (QoS) in 5G/B5G networks.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significant drawbacks are found in the paper.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464962"/>
                  </a:ext>
                </a:extLst>
              </a:tr>
            </a:tbl>
          </a:graphicData>
        </a:graphic>
      </p:graphicFrame>
      <p:sp>
        <p:nvSpPr>
          <p:cNvPr id="89" name="Google Shape;89;p17"/>
          <p:cNvSpPr/>
          <p:nvPr/>
        </p:nvSpPr>
        <p:spPr>
          <a:xfrm>
            <a:off x="164300" y="164300"/>
            <a:ext cx="8846400" cy="490089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20098" y="157614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Cont’d: -</a:t>
            </a:r>
            <a:endParaRPr dirty="0"/>
          </a:p>
        </p:txBody>
      </p:sp>
      <p:sp>
        <p:nvSpPr>
          <p:cNvPr id="95" name="Google Shape;95;p18"/>
          <p:cNvSpPr/>
          <p:nvPr/>
        </p:nvSpPr>
        <p:spPr>
          <a:xfrm>
            <a:off x="328497" y="676983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6" name="Google Shape;96;p18"/>
          <p:cNvGraphicFramePr/>
          <p:nvPr>
            <p:extLst>
              <p:ext uri="{D42A27DB-BD31-4B8C-83A1-F6EECF244321}">
                <p14:modId xmlns:p14="http://schemas.microsoft.com/office/powerpoint/2010/main" val="83124169"/>
              </p:ext>
            </p:extLst>
          </p:nvPr>
        </p:nvGraphicFramePr>
        <p:xfrm>
          <a:off x="369987" y="854267"/>
          <a:ext cx="8420819" cy="4140391"/>
        </p:xfrm>
        <a:graphic>
          <a:graphicData uri="http://schemas.openxmlformats.org/drawingml/2006/table">
            <a:tbl>
              <a:tblPr>
                <a:noFill/>
                <a:tableStyleId>{0C03B8A5-80D4-4E8E-BED2-BA2E9D2D95E6}</a:tableStyleId>
              </a:tblPr>
              <a:tblGrid>
                <a:gridCol w="35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95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Effective resource allocation technique to improve QoS in 5G wireless network.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Jayaraman, Ramkumar, et al. </a:t>
                      </a: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 12.2 (2023): 451.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rtl="0" fontAlgn="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 proposed methodology offers a significant advancement in resource allocation for CRAN systems by leveraging machine learning techniques to improve prediction accuracy, network throughput, and energy efficiency.</a:t>
                      </a:r>
                    </a:p>
                    <a:p>
                      <a:pPr marL="285750" marR="0" lvl="0" indent="-285750" algn="just" rtl="0" fontAlgn="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It addresses limitations of traditional CSI-based methods and provides a robust solution for managing high-density networks, though further optimization may be needed for extremely high user loads.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methodology does not provide a dynamic approach that continuously adjusts to evolving network conditions and user demands.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0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Resource management in 5G mobile networks: Survey and challenges.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cap="none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cap="none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Chien, Wei-Che, et al. 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Journal of Information Processing Systems 16.4 (2020): 896-914.</a:t>
                      </a:r>
                      <a:endParaRPr lang="en-IN" sz="1300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The study underscores the inadequacy of traditional network approaches for modern applications and emphasizes the need for advanced resource management strategies.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Also shows network slicing and MEC are pivotal for future research and development.</a:t>
                      </a:r>
                      <a:endParaRPr lang="en-US" sz="1300" dirty="0">
                        <a:latin typeface="Times New Roman"/>
                      </a:endParaRPr>
                    </a:p>
                  </a:txBody>
                  <a:tcPr marL="91426" marR="91426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sym typeface="Times New Roman"/>
                        </a:rPr>
                        <a:t>No significant drawbacks are found in the paper.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300" dirty="0">
                        <a:latin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Google Shape;97;p18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699" y="164300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Cont’d: -</a:t>
            </a:r>
            <a:endParaRPr dirty="0"/>
          </a:p>
        </p:txBody>
      </p:sp>
      <p:sp>
        <p:nvSpPr>
          <p:cNvPr id="103" name="Google Shape;103;p19"/>
          <p:cNvSpPr/>
          <p:nvPr/>
        </p:nvSpPr>
        <p:spPr>
          <a:xfrm>
            <a:off x="328499" y="658303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2223800428"/>
              </p:ext>
            </p:extLst>
          </p:nvPr>
        </p:nvGraphicFramePr>
        <p:xfrm>
          <a:off x="161925" y="674045"/>
          <a:ext cx="8848725" cy="4361404"/>
        </p:xfrm>
        <a:graphic>
          <a:graphicData uri="http://schemas.openxmlformats.org/drawingml/2006/table">
            <a:tbl>
              <a:tblPr>
                <a:noFill/>
                <a:tableStyleId>{0C03B8A5-80D4-4E8E-BED2-BA2E9D2D95E6}</a:tableStyleId>
              </a:tblPr>
              <a:tblGrid>
                <a:gridCol w="63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5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3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60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4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comprehensive survey on radio resource management in 5G </a:t>
                      </a:r>
                      <a:r>
                        <a:rPr lang="en-GB" sz="1300" dirty="0" err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HetNets</a:t>
                      </a:r>
                      <a:r>
                        <a:rPr lang="en-GB" sz="13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Current solutions, future trends and open issues.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Agarwal, Bharat, et al. </a:t>
                      </a:r>
                      <a:endParaRPr sz="1300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IEEE Communications Surveys &amp; Tutorials 24.4 (2022): 2495-2534.</a:t>
                      </a: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surveys RRM techniques for 5G </a:t>
                      </a:r>
                      <a:r>
                        <a:rPr lang="en-US" sz="130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HetNets</a:t>
                      </a: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addressing interference and resource allocation challenges.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It categorizes methods into interference management, user association-resource-power allocation, and combined approaches, and outlines future research directions.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sym typeface="Times New Roman"/>
                        </a:rPr>
                        <a:t>No significant drawbacks are found in the paper.</a:t>
                      </a: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687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Optimal 5G network slicing using machine learning and deep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learning concepts.</a:t>
                      </a: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Abidi,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Mustufa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Haider, et al.</a:t>
                      </a: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3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Standards &amp; Interfaces 76 (2021): 103518.</a:t>
                      </a:r>
                      <a:endParaRPr lang="en" sz="13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 paper proposes an efficient 5G network slicing model using a hybrid learning algorithm.</a:t>
                      </a:r>
                    </a:p>
                    <a:p>
                      <a:pPr marL="285750" marR="0" lvl="0" indent="-285750"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It optimizes feature extraction with GS-DHOA and classifies network slices using a hybrid of deep belief networks and neural networks.</a:t>
                      </a:r>
                    </a:p>
                    <a:p>
                      <a:pPr marL="285750" marR="0" lvl="0" indent="-285750"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13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Improves slicing accuracy and efficiency for diverse 5G applications.</a:t>
                      </a:r>
                    </a:p>
                  </a:txBody>
                  <a:tcPr marL="63500" marR="63500" marT="63500" marB="63500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noProof="0" dirty="0">
                          <a:latin typeface="Times New Roman"/>
                        </a:rPr>
                        <a:t>The proposed method lacks adaptability, scalability, and real-time decision-making capabilities. It is not well-suited for complex and dynamic 5G network environments.</a:t>
                      </a:r>
                    </a:p>
                    <a:p>
                      <a:pPr marL="285750" lvl="0" indent="-28575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noProof="0" dirty="0">
                          <a:latin typeface="Times New Roman"/>
                          <a:sym typeface="Times New Roman"/>
                        </a:rPr>
                        <a:t>#</a:t>
                      </a:r>
                      <a:endParaRPr lang="en-US" sz="1400" dirty="0">
                        <a:latin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4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593152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28574" y="221538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Cont’d: -</a:t>
            </a:r>
            <a:endParaRPr dirty="0"/>
          </a:p>
        </p:txBody>
      </p:sp>
      <p:sp>
        <p:nvSpPr>
          <p:cNvPr id="103" name="Google Shape;103;p19"/>
          <p:cNvSpPr/>
          <p:nvPr/>
        </p:nvSpPr>
        <p:spPr>
          <a:xfrm>
            <a:off x="328574" y="797640"/>
            <a:ext cx="8503801" cy="1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463735780"/>
              </p:ext>
            </p:extLst>
          </p:nvPr>
        </p:nvGraphicFramePr>
        <p:xfrm>
          <a:off x="171175" y="844480"/>
          <a:ext cx="8839525" cy="4100262"/>
        </p:xfrm>
        <a:graphic>
          <a:graphicData uri="http://schemas.openxmlformats.org/drawingml/2006/table">
            <a:tbl>
              <a:tblPr>
                <a:noFill/>
                <a:tableStyleId>{0C03B8A5-80D4-4E8E-BED2-BA2E9D2D95E6}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31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400" dirty="0"/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Reinforcement learning based resource management for network slicing.</a:t>
                      </a:r>
                      <a:br>
                        <a:rPr lang="en-US" sz="1300" dirty="0"/>
                      </a:br>
                      <a:endParaRPr lang="en-GB" sz="1300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Kim, Yohan, </a:t>
                      </a:r>
                      <a:r>
                        <a:rPr lang="en-IN" sz="1300" b="0" i="0" u="none" strike="noStrike" cap="none" dirty="0" err="1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Sunyong</a:t>
                      </a:r>
                      <a:r>
                        <a:rPr lang="en-IN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Kim, and Hyuk Lim.</a:t>
                      </a:r>
                      <a:endParaRPr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Applied Sciences 9.11(</a:t>
                      </a:r>
                      <a:r>
                        <a:rPr lang="en-IN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2019</a:t>
                      </a:r>
                      <a:r>
                        <a:rPr lang="en-IN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cs typeface="Times New Roman"/>
                          <a:sym typeface="Arial"/>
                        </a:rPr>
                        <a:t>)</a:t>
                      </a:r>
                      <a:endParaRPr lang="en-US"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proposes network slicing in 5G networks to enable creation of virtual networks that are tailored to diverse service requirements.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address the inefficiencies, a dynamic resource management system based on Q-learning is proposed.. 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Simulations validate the effectiveness in improving the overall network performance in real world scenarios.</a:t>
                      </a:r>
                      <a:endParaRPr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sym typeface="Times New Roman"/>
                        </a:rPr>
                        <a:t>Real World performance was not verified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4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8.</a:t>
                      </a: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Multi-UAV cooperative task offloading and resource allocation in 5G advanced and beyond.</a:t>
                      </a:r>
                    </a:p>
                    <a:p>
                      <a:endParaRPr lang="it-IT"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cs typeface="Times New Roman"/>
                        <a:sym typeface="Times New Roman"/>
                      </a:endParaRPr>
                    </a:p>
                    <a:p>
                      <a:r>
                        <a:rPr lang="it-IT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Guo, Hongzhi, et al</a:t>
                      </a:r>
                    </a:p>
                    <a:p>
                      <a:endParaRPr lang="en" sz="1300" b="0" i="0" u="none" strike="noStrike" cap="none" dirty="0">
                        <a:solidFill>
                          <a:srgbClr val="222222"/>
                        </a:solidFill>
                        <a:latin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IEEE Transactions on Wireless Communications 23.1(2023)</a:t>
                      </a:r>
                      <a:endParaRPr lang="en" sz="13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The paper proposes a software-defined networking enhanced cooperative multiple UAV-enabled aerial computing (MUEAC) system.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Aims to minimize task processing delays by optimizing task scheduling, resource allocation and data dependencies.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 A multi-UAV cooperative communication and computing optimization (MCCCO) scheme is proposed.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u="none" strike="noStrike" cap="none" dirty="0">
                          <a:solidFill>
                            <a:srgbClr val="222222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Results validate that MCCCO outperforms traditional schemes.</a:t>
                      </a:r>
                      <a:endParaRPr lang="en" sz="1300" b="0" i="0" u="none" strike="noStrike" cap="none" noProof="0" dirty="0">
                        <a:solidFill>
                          <a:srgbClr val="222222"/>
                        </a:solidFill>
                        <a:latin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/>
                          <a:sym typeface="Times New Roman"/>
                        </a:rPr>
                        <a:t>SDNs and UAVs can be very complex and hard to deploy, also has scalability issues</a:t>
                      </a:r>
                      <a:r>
                        <a:rPr lang="en-US" sz="1400" dirty="0">
                          <a:latin typeface="Times New Roman"/>
                          <a:sym typeface="Times New Roman"/>
                        </a:rPr>
                        <a:t>.</a:t>
                      </a:r>
                    </a:p>
                    <a:p>
                      <a:pPr marL="0" lvl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lang="en-US" sz="1400" dirty="0">
                        <a:latin typeface="Times New Roman"/>
                        <a:sym typeface="Times New Roman"/>
                      </a:endParaRPr>
                    </a:p>
                  </a:txBody>
                  <a:tcPr marL="91426" marR="91426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593152"/>
                  </a:ext>
                </a:extLst>
              </a:tr>
            </a:tbl>
          </a:graphicData>
        </a:graphic>
      </p:graphicFrame>
      <p:sp>
        <p:nvSpPr>
          <p:cNvPr id="105" name="Google Shape;105;p19"/>
          <p:cNvSpPr/>
          <p:nvPr/>
        </p:nvSpPr>
        <p:spPr>
          <a:xfrm>
            <a:off x="164300" y="164300"/>
            <a:ext cx="8846400" cy="484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2462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2783</Words>
  <Application>Microsoft Office PowerPoint</Application>
  <PresentationFormat>On-screen Show (16:9)</PresentationFormat>
  <Paragraphs>353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Times New Roman</vt:lpstr>
      <vt:lpstr>Simple Light</vt:lpstr>
      <vt:lpstr>PowerPoint Presentation</vt:lpstr>
      <vt:lpstr>Agenda: - </vt:lpstr>
      <vt:lpstr>Introduction: -</vt:lpstr>
      <vt:lpstr>Objective of the Project: -</vt:lpstr>
      <vt:lpstr>Scope of the Project: -</vt:lpstr>
      <vt:lpstr>Literature Survey: -</vt:lpstr>
      <vt:lpstr>Cont’d: -</vt:lpstr>
      <vt:lpstr>Cont’d: -</vt:lpstr>
      <vt:lpstr>Cont’d: -</vt:lpstr>
      <vt:lpstr>Cont’d: -</vt:lpstr>
      <vt:lpstr>Drawbacks of existing system: - </vt:lpstr>
      <vt:lpstr>Proposed Methodology: - </vt:lpstr>
      <vt:lpstr>Contd’: - </vt:lpstr>
      <vt:lpstr>Dataset: - </vt:lpstr>
      <vt:lpstr>Dataset Augmentation (Gaussian Noise): - </vt:lpstr>
      <vt:lpstr>Block diagram: - </vt:lpstr>
      <vt:lpstr>Graph Neural Network : -</vt:lpstr>
      <vt:lpstr>Graph Neural Network : -</vt:lpstr>
      <vt:lpstr>Spatial Graph : -</vt:lpstr>
      <vt:lpstr>Spatial Graph Result Analysis  </vt:lpstr>
      <vt:lpstr>Similarity based Graph: -</vt:lpstr>
      <vt:lpstr>Similarity Graph Result Analysis  </vt:lpstr>
      <vt:lpstr>Application based Graph: -</vt:lpstr>
      <vt:lpstr>Application Graph Result Analysis  </vt:lpstr>
      <vt:lpstr>Comparison of Graph Result Analysis  </vt:lpstr>
      <vt:lpstr>Comparison of Graph Result Analysis  </vt:lpstr>
      <vt:lpstr>Comparison of Graph Result Analysis  </vt:lpstr>
      <vt:lpstr>Reinforcement Learning: -</vt:lpstr>
      <vt:lpstr>Reinforcement Learning: -</vt:lpstr>
      <vt:lpstr>Reinforcement Learning: -</vt:lpstr>
      <vt:lpstr>Dynamic Data Generator: -</vt:lpstr>
      <vt:lpstr>Requirements: -</vt:lpstr>
      <vt:lpstr>Timeline chart: -</vt:lpstr>
      <vt:lpstr>References: -</vt:lpstr>
      <vt:lpstr>References: -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DEVICE AUTHENTICATION AND   PRIVACY PRESERVING MECHANISM FOR VOICE ASSISTANT IN SMART HOME USING BLOCKCHAIN</dc:title>
  <dc:creator>USER</dc:creator>
  <cp:lastModifiedBy>ELAMURUGAN RM</cp:lastModifiedBy>
  <cp:revision>370</cp:revision>
  <dcterms:modified xsi:type="dcterms:W3CDTF">2024-08-13T14:30:31Z</dcterms:modified>
</cp:coreProperties>
</file>