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19"/>
  </p:notesMasterIdLst>
  <p:handoutMasterIdLst>
    <p:handoutMasterId r:id="rId20"/>
  </p:handoutMasterIdLst>
  <p:sldIdLst>
    <p:sldId id="470" r:id="rId3"/>
    <p:sldId id="495" r:id="rId4"/>
    <p:sldId id="514" r:id="rId5"/>
    <p:sldId id="497" r:id="rId6"/>
    <p:sldId id="515" r:id="rId7"/>
    <p:sldId id="516" r:id="rId8"/>
    <p:sldId id="517" r:id="rId9"/>
    <p:sldId id="518" r:id="rId10"/>
    <p:sldId id="519" r:id="rId11"/>
    <p:sldId id="520" r:id="rId12"/>
    <p:sldId id="521" r:id="rId13"/>
    <p:sldId id="523" r:id="rId14"/>
    <p:sldId id="524" r:id="rId15"/>
    <p:sldId id="525" r:id="rId16"/>
    <p:sldId id="529" r:id="rId17"/>
    <p:sldId id="528" r:id="rId18"/>
  </p:sldIdLst>
  <p:sldSz cx="9144000" cy="5143500" type="screen16x9"/>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5" d="100"/>
          <a:sy n="95" d="100"/>
        </p:scale>
        <p:origin x="97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pPr>
              <a:defRPr/>
            </a:pPr>
            <a:fld id="{8B36EFEF-E2C6-4A94-BFAA-C638D174AAB5}" type="datetime3">
              <a:rPr lang="en-US" smtClean="0"/>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pPr>
              <a:defRPr/>
            </a:pPr>
            <a:r>
              <a:rPr lang="en-US" dirty="0"/>
              <a:t>PYTHON PROGRAMMING – CYCLE 2 REVIEW</a:t>
            </a:r>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a:defRPr/>
            </a:pPr>
            <a:fld id="{C0A8E10E-36D1-42AB-939C-34BEB33CD9E4}" type="slidenum">
              <a:rPr lang="en-US" altLang="en-US" smtClean="0"/>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52FF202-46EC-4D3E-BC5D-2DCA7518EB0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dirty="0"/>
              <a:t>PYTHON PROGRAMMING – CYCLE 2 REVIEW</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pPr>
              <a:defRPr/>
            </a:pPr>
            <a:fld id="{D7710FBC-E63B-4A3F-99C5-746946C83F15}" type="datetime3">
              <a:rPr lang="en-US" smtClean="0"/>
            </a:fld>
            <a:endParaRPr lang="en-US" dirty="0"/>
          </a:p>
        </p:txBody>
      </p:sp>
      <p:sp>
        <p:nvSpPr>
          <p:cNvPr id="5" name="Footer Placeholder 4"/>
          <p:cNvSpPr>
            <a:spLocks noGrp="1"/>
          </p:cNvSpPr>
          <p:nvPr>
            <p:ph type="ftr" sz="quarter" idx="11"/>
          </p:nvPr>
        </p:nvSpPr>
        <p:spPr>
          <a:xfrm>
            <a:off x="581193" y="4463859"/>
            <a:ext cx="5922209" cy="273844"/>
          </a:xfrm>
        </p:spPr>
        <p:txBody>
          <a:bodyPr/>
          <a:lstStyle/>
          <a:p>
            <a:pPr>
              <a:defRPr/>
            </a:pPr>
            <a:r>
              <a:rPr lang="en-US" dirty="0"/>
              <a:t>PYTHON PROGRAMMING – CYCLE 2 REVIEW</a:t>
            </a:r>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a:defRPr/>
            </a:pPr>
            <a:fld id="{B1E085C4-C07B-4C80-B337-90438D59D3CD}" type="slidenum">
              <a:rPr lang="en-US" altLang="en-US" smtClean="0"/>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9DD060E-BCE6-4365-9BAD-0421248307CE}"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dirty="0"/>
              <a:t>PYTHON PROGRAMMING – CYCLE 2 REVIEW</a:t>
            </a:r>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a:defRPr/>
            </a:pPr>
            <a:fld id="{0E14ABD8-B1EB-4C07-9937-C8C4E38BDF00}"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080A358E-6F04-49FF-84C9-16BD8F7E1217}" type="datetime3">
              <a:rPr lang="en-US" smtClean="0"/>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dirty="0"/>
              <a:t>PYTHON PROGRAMMING – CYCLE 2 REVIEW</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BEE0AD74-942B-45F6-8EEE-203197083F56}"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0273B15-DD95-4168-805C-DDC9B46906DC}"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dirty="0"/>
              <a:t>PYTHON PROGRAMMING – CYCLE 2 REVIEW</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E5C1343-0B1B-45BE-B3FE-B7FE706D167B}" type="datetime3">
              <a:rPr lang="en-US" smtClean="0"/>
            </a:fld>
            <a:endParaRPr lang="en-US" dirty="0"/>
          </a:p>
        </p:txBody>
      </p:sp>
      <p:sp>
        <p:nvSpPr>
          <p:cNvPr id="8" name="Footer Placeholder 7"/>
          <p:cNvSpPr>
            <a:spLocks noGrp="1"/>
          </p:cNvSpPr>
          <p:nvPr>
            <p:ph type="ftr" sz="quarter" idx="11"/>
          </p:nvPr>
        </p:nvSpPr>
        <p:spPr/>
        <p:txBody>
          <a:bodyPr/>
          <a:lstStyle/>
          <a:p>
            <a:pPr>
              <a:defRPr/>
            </a:pPr>
            <a:r>
              <a:rPr lang="en-US" dirty="0"/>
              <a:t>PYTHON PROGRAMMING – CYCLE 2 REVIEW</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32AEDE7-7F7D-402A-8396-6F927B521E94}" type="datetime3">
              <a:rPr lang="en-US" smtClean="0"/>
            </a:fld>
            <a:endParaRPr lang="en-US" dirty="0"/>
          </a:p>
        </p:txBody>
      </p:sp>
      <p:sp>
        <p:nvSpPr>
          <p:cNvPr id="4" name="Footer Placeholder 3"/>
          <p:cNvSpPr>
            <a:spLocks noGrp="1"/>
          </p:cNvSpPr>
          <p:nvPr>
            <p:ph type="ftr" sz="quarter" idx="11"/>
          </p:nvPr>
        </p:nvSpPr>
        <p:spPr/>
        <p:txBody>
          <a:bodyPr/>
          <a:lstStyle/>
          <a:p>
            <a:pPr>
              <a:defRPr/>
            </a:pPr>
            <a:r>
              <a:rPr lang="en-US" dirty="0"/>
              <a:t>PYTHON PROGRAMMING – CYCLE 2 REVIEW</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fld>
            <a:endParaRPr lang="en-US" alt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857213E-C02D-42BA-93FD-9576289B7A30}" type="datetime3">
              <a:rPr lang="en-US" smtClean="0"/>
            </a:fld>
            <a:endParaRPr lang="en-US" dirty="0"/>
          </a:p>
        </p:txBody>
      </p:sp>
      <p:sp>
        <p:nvSpPr>
          <p:cNvPr id="3" name="Footer Placeholder 2"/>
          <p:cNvSpPr>
            <a:spLocks noGrp="1"/>
          </p:cNvSpPr>
          <p:nvPr>
            <p:ph type="ftr" sz="quarter" idx="11"/>
          </p:nvPr>
        </p:nvSpPr>
        <p:spPr/>
        <p:txBody>
          <a:bodyPr/>
          <a:lstStyle/>
          <a:p>
            <a:pPr>
              <a:defRPr/>
            </a:pPr>
            <a:r>
              <a:rPr lang="en-US" dirty="0"/>
              <a:t>PYTHON PROGRAMMING – CYCLE 2 REVIEW</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8DDE3DBF-9E3F-41F0-94E8-817B29AD5E0A}" type="datetime3">
              <a:rPr lang="en-US" smtClean="0"/>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en-US" dirty="0"/>
              <a:t>PYTHON PROGRAMMING – CYCLE 2 REVIEW</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4B3D1EAA-7E8D-49EA-BCBB-3C5BA424400D}"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72EFCEF7-B693-4E60-B69A-D32FB6265B44}"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dirty="0"/>
              <a:t>PYTHON PROGRAMMING – CYCLE 2 REVIEW</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pPr>
              <a:defRPr/>
            </a:pPr>
            <a:fld id="{985698D1-21C9-4AB7-A66D-4E940508731C}" type="datetime3">
              <a:rPr lang="en-US" smtClean="0"/>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pPr>
              <a:defRPr/>
            </a:pPr>
            <a:r>
              <a:rPr lang="en-US" dirty="0"/>
              <a:t>PYTHON PROGRAMMING – CYCLE 2 REVIEW</a:t>
            </a:r>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a:defRPr/>
            </a:pPr>
            <a:fld id="{D78D2778-B29C-49DB-A26C-44F5760A332D}" type="slidenum">
              <a:rPr lang="en-US" altLang="en-US" smtClean="0"/>
            </a:fld>
            <a:endParaRPr lang="en-US" alt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235" indent="-229235"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440" indent="-229235"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5" indent="-202565"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45" indent="-17526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420" indent="-17526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494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4973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155"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099945"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513"/>
          </a:xfrm>
          <a:solidFill>
            <a:schemeClr val="accent2"/>
          </a:solidFill>
        </p:spPr>
        <p:txBody>
          <a:bodyPr>
            <a:normAutofit/>
          </a:bodyPr>
          <a:lstStyle/>
          <a:p>
            <a:pPr algn="ctr">
              <a:defRPr/>
            </a:pPr>
            <a:r>
              <a:rPr lang="en-IN" sz="3600" dirty="0"/>
              <a:t>EGB1202 Python Programming</a:t>
            </a:r>
            <a:endParaRPr lang="en-IN" sz="3600" dirty="0"/>
          </a:p>
        </p:txBody>
      </p:sp>
      <p:sp>
        <p:nvSpPr>
          <p:cNvPr id="7" name="Footer Placeholder 4"/>
          <p:cNvSpPr txBox="1"/>
          <p:nvPr/>
        </p:nvSpPr>
        <p:spPr>
          <a:xfrm>
            <a:off x="762000" y="1352550"/>
            <a:ext cx="7772400" cy="2743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sz="2500" b="1" dirty="0"/>
              <a:t>Academic Year: 2024 – 2025</a:t>
            </a:r>
            <a:endParaRPr lang="en-US" sz="2500" b="1" dirty="0"/>
          </a:p>
          <a:p>
            <a:pPr algn="ctr">
              <a:defRPr/>
            </a:pPr>
            <a:r>
              <a:rPr lang="en-US" sz="2500" b="1" dirty="0"/>
              <a:t>II Year / III Semester</a:t>
            </a:r>
            <a:endParaRPr lang="en-US" sz="2500" b="1" dirty="0"/>
          </a:p>
          <a:p>
            <a:pPr algn="ctr">
              <a:defRPr/>
            </a:pPr>
            <a:r>
              <a:rPr lang="en-US" sz="2500" b="1" dirty="0"/>
              <a:t>End Semester Review</a:t>
            </a:r>
            <a:endParaRPr lang="en-US" sz="2500" b="1" dirty="0"/>
          </a:p>
          <a:p>
            <a:pPr algn="ctr">
              <a:defRPr/>
            </a:pPr>
            <a:endParaRPr lang="en-US" sz="2500" b="1" dirty="0"/>
          </a:p>
          <a:p>
            <a:pPr>
              <a:defRPr/>
            </a:pPr>
            <a:r>
              <a:rPr lang="en-US" sz="2500" b="1" dirty="0"/>
              <a:t>Register Number	:</a:t>
            </a:r>
            <a:r>
              <a:rPr lang="en-IN" altLang="en-US" sz="2500" b="1" dirty="0"/>
              <a:t> 927623BEE028</a:t>
            </a:r>
            <a:endParaRPr lang="en-US" sz="2500" b="1" dirty="0"/>
          </a:p>
          <a:p>
            <a:pPr>
              <a:defRPr/>
            </a:pPr>
            <a:r>
              <a:rPr lang="en-US" sz="2500" b="1" dirty="0"/>
              <a:t>Name					:</a:t>
            </a:r>
            <a:r>
              <a:rPr lang="en-IN" altLang="en-US" sz="2500" b="1" dirty="0"/>
              <a:t> ELAMURUGAN.M</a:t>
            </a:r>
            <a:endParaRPr lang="en-US" sz="2500" b="1" dirty="0"/>
          </a:p>
          <a:p>
            <a:pPr>
              <a:defRPr/>
            </a:pPr>
            <a:r>
              <a:rPr lang="en-US" sz="2500" b="1" dirty="0"/>
              <a:t>Department			:</a:t>
            </a:r>
            <a:r>
              <a:rPr lang="en-IN" altLang="en-US" sz="2500" b="1" dirty="0"/>
              <a:t> EEE</a:t>
            </a:r>
            <a:endParaRPr lang="en-IN" altLang="en-US" sz="25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List of Modules</a:t>
            </a:r>
            <a:endParaRPr lang="en-IN" dirty="0"/>
          </a:p>
        </p:txBody>
      </p:sp>
      <p:sp>
        <p:nvSpPr>
          <p:cNvPr id="3" name="Content Placeholder 2"/>
          <p:cNvSpPr>
            <a:spLocks noGrp="1"/>
          </p:cNvSpPr>
          <p:nvPr>
            <p:ph idx="1"/>
          </p:nvPr>
        </p:nvSpPr>
        <p:spPr/>
        <p:txBody>
          <a:bodyPr>
            <a:normAutofit lnSpcReduction="20000"/>
          </a:bodyPr>
          <a:lstStyle/>
          <a:p>
            <a:pPr marL="0" indent="0">
              <a:buNone/>
            </a:pPr>
            <a:r>
              <a:rPr lang="en-US" dirty="0">
                <a:latin typeface="Times New Roman" panose="02020603050405020304" pitchFamily="18" charset="0"/>
                <a:cs typeface="Times New Roman" panose="02020603050405020304" pitchFamily="18" charset="0"/>
                <a:sym typeface="+mn-ea"/>
              </a:rPr>
              <a:t>1. Patient Registration Module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2. Appointment Scheduling Module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3. Prescription and Medication Management Module</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4. Discharge and Transfer Module</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5. Patient Feedback and Satisfaction Module</a:t>
            </a:r>
            <a:endParaRPr lang="en-US" dirty="0">
              <a:latin typeface="Times New Roman" panose="02020603050405020304" pitchFamily="18" charset="0"/>
              <a:cs typeface="Times New Roman" panose="02020603050405020304" pitchFamily="18" charset="0"/>
              <a:sym typeface="+mn-ea"/>
            </a:endParaRP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Module Description</a:t>
            </a:r>
            <a:endParaRPr lang="en-IN" dirty="0"/>
          </a:p>
        </p:txBody>
      </p:sp>
      <p:sp>
        <p:nvSpPr>
          <p:cNvPr id="3" name="Content Placeholder 2"/>
          <p:cNvSpPr>
            <a:spLocks noGrp="1"/>
          </p:cNvSpPr>
          <p:nvPr>
            <p:ph idx="1"/>
          </p:nvPr>
        </p:nvSpPr>
        <p:spPr/>
        <p:txBody>
          <a:bodyPr>
            <a:noAutofit/>
          </a:bodyPr>
          <a:lstStyle/>
          <a:p>
            <a:pPr marL="0" indent="0">
              <a:buNone/>
            </a:pPr>
            <a:r>
              <a:rPr lang="en-US" sz="1300" dirty="0">
                <a:latin typeface="Times New Roman" panose="02020603050405020304" pitchFamily="18" charset="0"/>
                <a:cs typeface="Times New Roman" panose="02020603050405020304" pitchFamily="18" charset="0"/>
                <a:sym typeface="+mn-ea"/>
              </a:rPr>
              <a:t>1. Patient Registration Module :</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       Collects and manages patient details like name, age, contact information, and medical history.</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2. Appointment Scheduling Module :</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       Manages patient appointments with doctors, reminders, and availability of medical personnel.</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3. Prescription and Medication Management Module :</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       Automates prescription issuance, medication tracking, and refills.</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4. Discharge and Transfer Module :</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      Manages patient discharge procedures, transfers between departments, and follow-up care plans.</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5. Patient Feedback and Satisfaction Module :</a:t>
            </a:r>
            <a:endParaRPr lang="en-IN"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sym typeface="+mn-ea"/>
              </a:rPr>
              <a:t>      Collects patient feedback on services and provides reports on patient satisfaction.</a:t>
            </a:r>
            <a:endParaRPr lang="en-US" altLang="en-US" sz="1100" dirty="0">
              <a:latin typeface="Times New Roman" panose="02020603050405020304" pitchFamily="18" charset="0"/>
              <a:cs typeface="Times New Roman" panose="02020603050405020304" pitchFamily="18" charset="0"/>
              <a:sym typeface="+mn-ea"/>
            </a:endParaRPr>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Results and Discussion</a:t>
            </a:r>
            <a:endParaRPr lang="en-IN" dirty="0"/>
          </a:p>
        </p:txBody>
      </p:sp>
      <p:pic>
        <p:nvPicPr>
          <p:cNvPr id="4" name="Content Placeholder 3"/>
          <p:cNvPicPr>
            <a:picLocks noChangeAspect="1"/>
          </p:cNvPicPr>
          <p:nvPr>
            <p:ph idx="1"/>
          </p:nvPr>
        </p:nvPicPr>
        <p:blipFill>
          <a:blip r:embed="rId1"/>
          <a:stretch>
            <a:fillRect/>
          </a:stretch>
        </p:blipFill>
        <p:spPr>
          <a:xfrm>
            <a:off x="609600" y="1504950"/>
            <a:ext cx="2831465" cy="2759075"/>
          </a:xfrm>
          <a:prstGeom prst="rect">
            <a:avLst/>
          </a:prstGeom>
        </p:spPr>
      </p:pic>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3" name="Picture 2" descr="Screenshot 2024-11-23 130917"/>
          <p:cNvPicPr>
            <a:picLocks noChangeAspect="1"/>
          </p:cNvPicPr>
          <p:nvPr/>
        </p:nvPicPr>
        <p:blipFill>
          <a:blip r:embed="rId2"/>
          <a:stretch>
            <a:fillRect/>
          </a:stretch>
        </p:blipFill>
        <p:spPr>
          <a:xfrm>
            <a:off x="4027170" y="1505585"/>
            <a:ext cx="4173855" cy="2752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Results and Discussion(Cont..)</a:t>
            </a:r>
            <a:endParaRPr lang="en-IN" dirty="0"/>
          </a:p>
        </p:txBody>
      </p:sp>
      <p:sp>
        <p:nvSpPr>
          <p:cNvPr id="3" name="Content Placeholder 2"/>
          <p:cNvSpPr>
            <a:spLocks noGrp="1"/>
          </p:cNvSpPr>
          <p:nvPr>
            <p:ph idx="1"/>
          </p:nvPr>
        </p:nvSpPr>
        <p:spPr/>
        <p:txBody>
          <a:bodyPr>
            <a:noAutofit/>
          </a:bodyPr>
          <a:lstStyle/>
          <a:p>
            <a:pPr marL="0" indent="0">
              <a:buNone/>
            </a:pPr>
            <a:r>
              <a:rPr lang="en-US" altLang="en-US" sz="1300">
                <a:latin typeface="Times New Roman" panose="02020603050405020304" pitchFamily="18" charset="0"/>
                <a:cs typeface="Times New Roman" panose="02020603050405020304" pitchFamily="18" charset="0"/>
              </a:rPr>
              <a:t>Discussion :</a:t>
            </a:r>
            <a:endParaRPr lang="en-US" altLang="en-US" sz="1300">
              <a:latin typeface="Times New Roman" panose="02020603050405020304" pitchFamily="18" charset="0"/>
              <a:cs typeface="Times New Roman" panose="02020603050405020304" pitchFamily="18" charset="0"/>
            </a:endParaRPr>
          </a:p>
          <a:p>
            <a:r>
              <a:rPr lang="en-US" altLang="en-US" sz="1300">
                <a:latin typeface="Times New Roman" panose="02020603050405020304" pitchFamily="18" charset="0"/>
                <a:cs typeface="Times New Roman" panose="02020603050405020304" pitchFamily="18" charset="0"/>
              </a:rPr>
              <a:t>The system demonstrates a modular and efficient approach for managing essential hospital operations, including patient registration, room allocation, prescription management, and discharge processes. It is effective for small-scale use, offering a clear and interactive CLI interface. However, the system has some limitations. The lack of data persistence means that all records are lost upon exiting the program, making it unsuitable for long-term use without integration with a database.</a:t>
            </a:r>
            <a:endParaRPr lang="en-US" altLang="en-US" sz="1300">
              <a:latin typeface="Times New Roman" panose="02020603050405020304" pitchFamily="18" charset="0"/>
              <a:cs typeface="Times New Roman" panose="02020603050405020304" pitchFamily="18" charset="0"/>
            </a:endParaRPr>
          </a:p>
          <a:p>
            <a:r>
              <a:rPr lang="en-US" altLang="en-US" sz="1300">
                <a:latin typeface="Times New Roman" panose="02020603050405020304" pitchFamily="18" charset="0"/>
                <a:cs typeface="Times New Roman" panose="02020603050405020304" pitchFamily="18" charset="0"/>
              </a:rPr>
              <a:t>Randomized billing, while functional for demonstration purposes, does not reflect actual patient expenses and would need to be replaced with accurate, service-based calculations for real-world applications. Limited input validation increases the risk of errors or invalid data being entered. Additionally, the fixed hospital layout limits scalability, making it challenging to adapt to larger facilities.</a:t>
            </a:r>
            <a:endParaRPr lang="en-US" altLang="en-US" sz="1300">
              <a:latin typeface="Times New Roman" panose="02020603050405020304" pitchFamily="18" charset="0"/>
              <a:cs typeface="Times New Roman" panose="02020603050405020304" pitchFamily="18" charset="0"/>
            </a:endParaRPr>
          </a:p>
          <a:p>
            <a:r>
              <a:rPr lang="en-US" altLang="en-US" sz="1300">
                <a:latin typeface="Times New Roman" panose="02020603050405020304" pitchFamily="18" charset="0"/>
                <a:cs typeface="Times New Roman" panose="02020603050405020304" pitchFamily="18" charset="0"/>
              </a:rPr>
              <a:t>Future enhancements such as persistent storage, a realistic billing module, advanced validation, and a graphical user interface (GUI) would significantly improve usability, reliability, and scalability, allowing the system to serve medium- to large-sized hospitals effectively.</a:t>
            </a:r>
            <a:endParaRPr lang="en-US" altLang="en-US" sz="130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Conclusion</a:t>
            </a:r>
            <a:endParaRPr lang="en-IN" dirty="0"/>
          </a:p>
        </p:txBody>
      </p:sp>
      <p:sp>
        <p:nvSpPr>
          <p:cNvPr id="3" name="Content Placeholder 2"/>
          <p:cNvSpPr>
            <a:spLocks noGrp="1"/>
          </p:cNvSpPr>
          <p:nvPr>
            <p:ph idx="1"/>
          </p:nvPr>
        </p:nvSpPr>
        <p:spPr/>
        <p:txBody>
          <a:bodyPr/>
          <a:lstStyle/>
          <a:p>
            <a:r>
              <a:rPr lang="en-US" altLang="en-US">
                <a:latin typeface="Times New Roman" panose="02020603050405020304" pitchFamily="18" charset="0"/>
                <a:cs typeface="Times New Roman" panose="02020603050405020304" pitchFamily="18" charset="0"/>
              </a:rPr>
              <a:t>The Hospital Management System provides a functional foundation for managing patient data, room allocation, prescriptions, and discharge processes. It offers an interactive and modular approach, making it user-friendly for hospital administrators. While the system is effective for small-scale operations, its reliance on in-memory data storage and randomized billing limits its real-world applicability.</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By incorporating persistent storage, advanced input validation, and a scalable architecture, the system can be enhanced to meet the demands of medium- to large-scale hospitals. Overall, the code serves as a strong starting point for a more comprehensive and efficient hospital management solution.</a:t>
            </a:r>
            <a:endParaRPr lang="en-US" alt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IN" dirty="0"/>
          </a:p>
        </p:txBody>
      </p:sp>
      <p:sp>
        <p:nvSpPr>
          <p:cNvPr id="3" name="Content Placeholder 2"/>
          <p:cNvSpPr>
            <a:spLocks noGrp="1"/>
          </p:cNvSpPr>
          <p:nvPr>
            <p:ph idx="1"/>
          </p:nvPr>
        </p:nvSpPr>
        <p:spPr/>
        <p:txBody>
          <a:bodyPr>
            <a:normAutofit fontScale="25000"/>
          </a:bodyPr>
          <a:lstStyle/>
          <a:p>
            <a:pPr marL="0" indent="0">
              <a:buNone/>
            </a:pPr>
            <a:endParaRPr lang="en-US" altLang="en-US"/>
          </a:p>
          <a:p>
            <a:pPr marL="0" indent="0">
              <a:buNone/>
            </a:pPr>
            <a:r>
              <a:rPr lang="en-IN" altLang="en-US" sz="4800">
                <a:latin typeface="Times New Roman" panose="02020603050405020304" pitchFamily="18" charset="0"/>
                <a:cs typeface="Times New Roman" panose="02020603050405020304" pitchFamily="18" charset="0"/>
              </a:rPr>
              <a:t>1.</a:t>
            </a:r>
            <a:r>
              <a:rPr lang="en-US" altLang="en-US" sz="4800">
                <a:latin typeface="Times New Roman" panose="02020603050405020304" pitchFamily="18" charset="0"/>
                <a:cs typeface="Times New Roman" panose="02020603050405020304" pitchFamily="18" charset="0"/>
              </a:rPr>
              <a:t>Elmasri, R., &amp; Navathe, S. B. (2016). Fundamentals of Database Systems (7th Edition). Pearson.</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This book provided foundational knowledge for structuring and managing data systematically, which influenced the design of the patients dictionary and room allocation logic in the code.</a:t>
            </a:r>
            <a:endParaRPr lang="en-US" altLang="en-US" sz="4800">
              <a:latin typeface="Times New Roman" panose="02020603050405020304" pitchFamily="18" charset="0"/>
              <a:cs typeface="Times New Roman" panose="02020603050405020304" pitchFamily="18" charset="0"/>
            </a:endParaRPr>
          </a:p>
          <a:p>
            <a:pPr marL="0" indent="0">
              <a:buNone/>
            </a:pPr>
            <a:r>
              <a:rPr lang="en-IN" altLang="en-US" sz="4800">
                <a:latin typeface="Times New Roman" panose="02020603050405020304" pitchFamily="18" charset="0"/>
                <a:cs typeface="Times New Roman" panose="02020603050405020304" pitchFamily="18" charset="0"/>
              </a:rPr>
              <a:t>2.</a:t>
            </a:r>
            <a:r>
              <a:rPr lang="en-US" altLang="en-US" sz="4800">
                <a:latin typeface="Times New Roman" panose="02020603050405020304" pitchFamily="18" charset="0"/>
                <a:cs typeface="Times New Roman" panose="02020603050405020304" pitchFamily="18" charset="0"/>
              </a:rPr>
              <a:t>Kanetkar, Y. (2019). Let Us Python: Python Is Future, Embrace It Fast. BPB Publications.</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Concepts on Python programming basics, including CLI design and modular programming, were referenced to build the interactive functionalities of the system.</a:t>
            </a:r>
            <a:endParaRPr lang="en-US" altLang="en-US" sz="4800">
              <a:latin typeface="Times New Roman" panose="02020603050405020304" pitchFamily="18" charset="0"/>
              <a:cs typeface="Times New Roman" panose="02020603050405020304" pitchFamily="18" charset="0"/>
            </a:endParaRPr>
          </a:p>
          <a:p>
            <a:pPr marL="0" indent="0">
              <a:buNone/>
            </a:pPr>
            <a:r>
              <a:rPr lang="en-IN" altLang="en-US" sz="4800">
                <a:latin typeface="Times New Roman" panose="02020603050405020304" pitchFamily="18" charset="0"/>
                <a:cs typeface="Times New Roman" panose="02020603050405020304" pitchFamily="18" charset="0"/>
              </a:rPr>
              <a:t>3.</a:t>
            </a:r>
            <a:r>
              <a:rPr lang="en-US" altLang="en-US" sz="4800">
                <a:latin typeface="Times New Roman" panose="02020603050405020304" pitchFamily="18" charset="0"/>
                <a:cs typeface="Times New Roman" panose="02020603050405020304" pitchFamily="18" charset="0"/>
              </a:rPr>
              <a:t>Goyal, M. (2016). Hospital Management and Administration: Principles and Practice. CBS Publishers &amp; Distributors.</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Helped understand real-world hospital workflows like patient registration, room allocation, and billing, which were modeled into the system.</a:t>
            </a:r>
            <a:endParaRPr lang="en-US" altLang="en-US" sz="4800">
              <a:latin typeface="Times New Roman" panose="02020603050405020304" pitchFamily="18" charset="0"/>
              <a:cs typeface="Times New Roman" panose="02020603050405020304" pitchFamily="18" charset="0"/>
            </a:endParaRPr>
          </a:p>
          <a:p>
            <a:pPr marL="0" indent="0">
              <a:buNone/>
            </a:pPr>
            <a:r>
              <a:rPr lang="en-IN" altLang="en-US" sz="4800">
                <a:latin typeface="Times New Roman" panose="02020603050405020304" pitchFamily="18" charset="0"/>
                <a:cs typeface="Times New Roman" panose="02020603050405020304" pitchFamily="18" charset="0"/>
              </a:rPr>
              <a:t>4.</a:t>
            </a:r>
            <a:r>
              <a:rPr lang="en-US" altLang="en-US" sz="4800">
                <a:latin typeface="Times New Roman" panose="02020603050405020304" pitchFamily="18" charset="0"/>
                <a:cs typeface="Times New Roman" panose="02020603050405020304" pitchFamily="18" charset="0"/>
              </a:rPr>
              <a:t>Tiwari, A., &amp; Goyal, A. (2020). Practical Python Programming. McGraw Hill.</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Provided practical examples and guidance on implementing Python programs with user input, error handling, and modular design.</a:t>
            </a:r>
            <a:endParaRPr lang="en-US" altLang="en-US" sz="4800">
              <a:latin typeface="Times New Roman" panose="02020603050405020304" pitchFamily="18" charset="0"/>
              <a:cs typeface="Times New Roman" panose="02020603050405020304" pitchFamily="18" charset="0"/>
            </a:endParaRPr>
          </a:p>
          <a:p>
            <a:endParaRPr lang="en-US" altLang="en-US"/>
          </a:p>
          <a:p>
            <a:endParaRPr lang="en-US" altLang="en-US"/>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5" name="Title 4"/>
          <p:cNvSpPr>
            <a:spLocks noGrp="1"/>
          </p:cNvSpPr>
          <p:nvPr>
            <p:ph type="title"/>
          </p:nvPr>
        </p:nvSpPr>
        <p:spPr/>
        <p:txBody>
          <a:bodyPr>
            <a:normAutofit fontScale="90000"/>
          </a:bodyPr>
          <a:lstStyle/>
          <a:p>
            <a:pPr algn="ctr"/>
            <a:r>
              <a:rPr lang="en-IN" sz="4400" dirty="0"/>
              <a:t>Thank  You</a:t>
            </a:r>
            <a:endParaRPr lang="en-IN" sz="4000" dirty="0"/>
          </a:p>
        </p:txBody>
      </p:sp>
      <p:sp>
        <p:nvSpPr>
          <p:cNvPr id="6" name="Title 1"/>
          <p:cNvSpPr txBox="1"/>
          <p:nvPr/>
        </p:nvSpPr>
        <p:spPr>
          <a:xfrm>
            <a:off x="0" y="2099870"/>
            <a:ext cx="9144000" cy="1664258"/>
          </a:xfrm>
          <a:prstGeom prst="rect">
            <a:avLst/>
          </a:prstGeom>
          <a:solidFill>
            <a:schemeClr val="accent2"/>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dirty="0"/>
              <a:t>Any queries??? </a:t>
            </a:r>
            <a:endParaRPr lang="en-IN" sz="3600" dirty="0"/>
          </a:p>
        </p:txBody>
      </p:sp>
      <p:sp>
        <p:nvSpPr>
          <p:cNvPr id="7" name="Slide Number Placeholder 6"/>
          <p:cNvSpPr>
            <a:spLocks noGrp="1"/>
          </p:cNvSpPr>
          <p:nvPr>
            <p:ph type="sldNum" sz="quarter" idx="12"/>
          </p:nvPr>
        </p:nvSpPr>
        <p:spPr/>
        <p:txBody>
          <a:bodyPr/>
          <a:lstStyle/>
          <a:p>
            <a:pPr>
              <a:defRPr/>
            </a:pPr>
            <a:fld id="{4CE540F1-D866-4735-9E65-A1952EADD02D}" type="slidenum">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Footer Placeholder 4"/>
          <p:cNvSpPr txBox="1"/>
          <p:nvPr/>
        </p:nvSpPr>
        <p:spPr>
          <a:xfrm>
            <a:off x="762176" y="195941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sz="2500" b="1" dirty="0">
                <a:latin typeface="Times New Roman" panose="02020603050405020304" pitchFamily="18" charset="0"/>
                <a:cs typeface="Times New Roman" panose="02020603050405020304" pitchFamily="18" charset="0"/>
                <a:sym typeface="+mn-ea"/>
              </a:rPr>
              <a:t>Automatic  Patient Management Systems</a:t>
            </a:r>
            <a:endParaRPr lang="en-US" sz="2500" b="1" dirty="0"/>
          </a:p>
        </p:txBody>
      </p:sp>
      <p:sp>
        <p:nvSpPr>
          <p:cNvPr id="10" name="Title 9"/>
          <p:cNvSpPr>
            <a:spLocks noGrp="1"/>
          </p:cNvSpPr>
          <p:nvPr>
            <p:ph type="title"/>
          </p:nvPr>
        </p:nvSpPr>
        <p:spPr/>
        <p:txBody>
          <a:bodyPr/>
          <a:lstStyle/>
          <a:p>
            <a:pPr algn="ctr"/>
            <a:r>
              <a:rPr lang="en-IN" sz="2400" dirty="0"/>
              <a:t>Title of the Project</a:t>
            </a:r>
            <a:endParaRPr lang="en-IN" dirty="0"/>
          </a:p>
        </p:txBody>
      </p:sp>
      <p:sp>
        <p:nvSpPr>
          <p:cNvPr id="2" name="Slide Number Placeholder 1"/>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Abstract </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sym typeface="+mn-ea"/>
              </a:rPr>
              <a:t>The implementation of a comprehensive Patient Management System (PMS) is vital for enhancing healthcare delivery in today’s fast-paced medical environment. This system centralizes patient interactions, beginning with streamlined registration and data management, which allows healthcare providers to securely capture and access essential patient information.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The system also gathers and analyzes patient improvement data, allowing for tailored care interventions. Finally, automated discharge summaries ensure that patients receive clear follow-up instructions, promoting continuity of care. Overall, a Patient Management System not only streamlines operations but also elevates the quality of patient care, making it an essential asset for modern healthcare facilities.</a:t>
            </a:r>
            <a:endParaRPr lang="en-IN" dirty="0"/>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dirty="0"/>
              <a:t>PYTHON PROGRAMMING – CYCLE 2 REVIEW</a:t>
            </a:r>
            <a:endParaRPr lang="en-US" dirty="0"/>
          </a:p>
        </p:txBody>
      </p:sp>
      <p:sp>
        <p:nvSpPr>
          <p:cNvPr id="7" name="Footer Placeholder 4"/>
          <p:cNvSpPr txBox="1"/>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graphicFrame>
        <p:nvGraphicFramePr>
          <p:cNvPr id="3" name="Table 2"/>
          <p:cNvGraphicFramePr>
            <a:graphicFrameLocks noGrp="1"/>
          </p:cNvGraphicFramePr>
          <p:nvPr/>
        </p:nvGraphicFramePr>
        <p:xfrm>
          <a:off x="381000" y="1695448"/>
          <a:ext cx="8382000" cy="3238502"/>
        </p:xfrm>
        <a:graphic>
          <a:graphicData uri="http://schemas.openxmlformats.org/drawingml/2006/table">
            <a:tbl>
              <a:tblPr firstRow="1" bandRow="1">
                <a:tableStyleId>{5C22544A-7EE6-4342-B048-85BDC9FD1C3A}</a:tableStyleId>
              </a:tblPr>
              <a:tblGrid>
                <a:gridCol w="3962400"/>
                <a:gridCol w="1524000"/>
                <a:gridCol w="1524000"/>
                <a:gridCol w="1371600"/>
              </a:tblGrid>
              <a:tr h="438734">
                <a:tc>
                  <a:txBody>
                    <a:bodyPr/>
                    <a:lstStyle/>
                    <a:p>
                      <a:pPr algn="ctr"/>
                      <a:r>
                        <a:rPr lang="en-US" dirty="0"/>
                        <a:t>Abstract</a:t>
                      </a:r>
                      <a:endParaRPr lang="en-US" dirty="0"/>
                    </a:p>
                  </a:txBody>
                  <a:tcPr/>
                </a:tc>
                <a:tc>
                  <a:txBody>
                    <a:bodyPr/>
                    <a:lstStyle/>
                    <a:p>
                      <a:pPr algn="ctr"/>
                      <a:r>
                        <a:rPr lang="en-US" dirty="0"/>
                        <a:t>CO</a:t>
                      </a:r>
                      <a:endParaRPr lang="en-US" dirty="0"/>
                    </a:p>
                  </a:txBody>
                  <a:tcPr/>
                </a:tc>
                <a:tc>
                  <a:txBody>
                    <a:bodyPr/>
                    <a:lstStyle/>
                    <a:p>
                      <a:pPr algn="ctr"/>
                      <a:r>
                        <a:rPr lang="en-US" dirty="0"/>
                        <a:t>POs</a:t>
                      </a:r>
                      <a:endParaRPr lang="en-US" dirty="0"/>
                    </a:p>
                  </a:txBody>
                  <a:tcPr/>
                </a:tc>
                <a:tc>
                  <a:txBody>
                    <a:bodyPr/>
                    <a:lstStyle/>
                    <a:p>
                      <a:pPr algn="ctr"/>
                      <a:r>
                        <a:rPr lang="en-US" dirty="0"/>
                        <a:t>PSO</a:t>
                      </a:r>
                      <a:endParaRPr lang="en-US" dirty="0"/>
                    </a:p>
                  </a:txBody>
                  <a:tcPr/>
                </a:tc>
              </a:tr>
              <a:tr h="2799768">
                <a:tc>
                  <a:txBody>
                    <a:bodyPr/>
                    <a:lstStyle/>
                    <a:p>
                      <a:r>
                        <a:rPr lang="en-US" sz="1350">
                          <a:latin typeface="Times New Roman" panose="02020603050405020304" pitchFamily="18" charset="0"/>
                          <a:cs typeface="Times New Roman" panose="02020603050405020304" pitchFamily="18" charset="0"/>
                          <a:sym typeface="+mn-ea"/>
                        </a:rPr>
                        <a:t>The implementation of automatic Patient Management System (PMS) is vital for enhancing healthcare delivery in today’s fast-paced medical environment. This system centralizes patient interactions, beginning with streamlined registration and data management, which allows healthcare providers to securely capture and access essential patient information.</a:t>
                      </a:r>
                      <a:endParaRPr sz="135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endParaRPr lang="en-US" dirty="0"/>
                    </a:p>
                  </a:txBody>
                  <a:tcPr/>
                </a:tc>
                <a:tc>
                  <a:txBody>
                    <a:bodyPr/>
                    <a:lstStyle/>
                    <a:p>
                      <a:pPr marL="0" marR="0" lvl="0" indent="0" algn="l" rtl="0">
                        <a:lnSpc>
                          <a:spcPct val="100000"/>
                        </a:lnSpc>
                        <a:spcBef>
                          <a:spcPts val="0"/>
                        </a:spcBef>
                        <a:spcAft>
                          <a:spcPts val="0"/>
                        </a:spcAft>
                        <a:buNone/>
                        <a:defRPr sz="1400" u="none" strike="noStrike" cap="none"/>
                      </a:pPr>
                      <a:r>
                        <a:rPr lang="en-US" sz="1350">
                          <a:latin typeface="Times New Roman" panose="02020603050405020304" pitchFamily="18" charset="0"/>
                          <a:cs typeface="Times New Roman" panose="02020603050405020304" pitchFamily="18" charset="0"/>
                          <a:sym typeface="+mn-ea"/>
                        </a:rPr>
                        <a:t>Co1</a:t>
                      </a:r>
                      <a:endParaRPr sz="135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defRPr sz="1400" u="none" strike="noStrike" cap="none"/>
                      </a:pPr>
                      <a:r>
                        <a:rPr lang="en-US" sz="1350">
                          <a:latin typeface="Times New Roman" panose="02020603050405020304" pitchFamily="18" charset="0"/>
                          <a:cs typeface="Times New Roman" panose="02020603050405020304" pitchFamily="18" charset="0"/>
                          <a:sym typeface="+mn-ea"/>
                        </a:rPr>
                        <a:t>Co2</a:t>
                      </a:r>
                      <a:endParaRPr sz="135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defRPr sz="1400" u="none" strike="noStrike" cap="none"/>
                      </a:pPr>
                      <a:r>
                        <a:rPr lang="en-US" sz="1350">
                          <a:latin typeface="Times New Roman" panose="02020603050405020304" pitchFamily="18" charset="0"/>
                          <a:cs typeface="Times New Roman" panose="02020603050405020304" pitchFamily="18" charset="0"/>
                          <a:sym typeface="+mn-ea"/>
                        </a:rPr>
                        <a:t>Co3</a:t>
                      </a:r>
                      <a:endParaRPr sz="135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Co4</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rtl="0">
                        <a:lnSpc>
                          <a:spcPct val="100000"/>
                        </a:lnSpc>
                        <a:spcBef>
                          <a:spcPts val="0"/>
                        </a:spcBef>
                        <a:spcAft>
                          <a:spcPts val="0"/>
                        </a:spcAft>
                        <a:buNone/>
                        <a:defRPr sz="1400" u="none" strike="noStrike" cap="none"/>
                      </a:pPr>
                      <a:r>
                        <a:rPr lang="en-US" sz="1400">
                          <a:latin typeface="Times New Roman" panose="02020603050405020304" pitchFamily="18" charset="0"/>
                          <a:cs typeface="Times New Roman" panose="02020603050405020304" pitchFamily="18" charset="0"/>
                          <a:sym typeface="+mn-ea"/>
                        </a:rPr>
                        <a:t>Po1</a:t>
                      </a:r>
                      <a:endParaRPr sz="140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defRPr sz="1400" u="none" strike="noStrike" cap="none"/>
                      </a:pPr>
                      <a:r>
                        <a:rPr lang="en-US" sz="1400">
                          <a:latin typeface="Times New Roman" panose="02020603050405020304" pitchFamily="18" charset="0"/>
                          <a:cs typeface="Times New Roman" panose="02020603050405020304" pitchFamily="18" charset="0"/>
                          <a:sym typeface="+mn-ea"/>
                        </a:rPr>
                        <a:t>Po2</a:t>
                      </a:r>
                      <a:endParaRPr sz="140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defRPr sz="1400" u="none" strike="noStrike" cap="none"/>
                      </a:pPr>
                      <a:r>
                        <a:rPr lang="en-US" sz="1400">
                          <a:latin typeface="Times New Roman" panose="02020603050405020304" pitchFamily="18" charset="0"/>
                          <a:cs typeface="Times New Roman" panose="02020603050405020304" pitchFamily="18" charset="0"/>
                          <a:sym typeface="+mn-ea"/>
                        </a:rPr>
                        <a:t>Po3</a:t>
                      </a:r>
                      <a:endParaRPr sz="140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defRPr sz="1400" u="none" strike="noStrike" cap="none"/>
                      </a:pPr>
                      <a:r>
                        <a:rPr lang="en-US" sz="1400">
                          <a:latin typeface="Times New Roman" panose="02020603050405020304" pitchFamily="18" charset="0"/>
                          <a:cs typeface="Times New Roman" panose="02020603050405020304" pitchFamily="18" charset="0"/>
                          <a:sym typeface="+mn-ea"/>
                        </a:rPr>
                        <a:t>Po4</a:t>
                      </a:r>
                      <a:endParaRPr lang="en-US" sz="1400">
                        <a:latin typeface="Times New Roman" panose="02020603050405020304" pitchFamily="18" charset="0"/>
                        <a:cs typeface="Times New Roman" panose="02020603050405020304" pitchFamily="18" charset="0"/>
                        <a:sym typeface="+mn-ea"/>
                      </a:endParaRPr>
                    </a:p>
                    <a:p>
                      <a:pPr marL="0" marR="0" lvl="0" indent="0" algn="l" rtl="0">
                        <a:lnSpc>
                          <a:spcPct val="100000"/>
                        </a:lnSpc>
                        <a:spcBef>
                          <a:spcPts val="0"/>
                        </a:spcBef>
                        <a:spcAft>
                          <a:spcPts val="0"/>
                        </a:spcAft>
                        <a:buNone/>
                        <a:defRPr sz="1400" u="none" strike="noStrike" cap="none"/>
                      </a:pPr>
                      <a:r>
                        <a:rPr lang="en-US" sz="1400">
                          <a:latin typeface="Times New Roman" panose="02020603050405020304" pitchFamily="18" charset="0"/>
                          <a:cs typeface="Times New Roman" panose="02020603050405020304" pitchFamily="18" charset="0"/>
                          <a:sym typeface="+mn-ea"/>
                        </a:rPr>
                        <a:t>po5</a:t>
                      </a:r>
                      <a:endParaRPr sz="140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defRPr sz="1400" u="none" strike="noStrike" cap="none"/>
                      </a:pPr>
                      <a:r>
                        <a:rPr lang="en-US" sz="1400">
                          <a:latin typeface="Times New Roman" panose="02020603050405020304" pitchFamily="18" charset="0"/>
                          <a:cs typeface="Times New Roman" panose="02020603050405020304" pitchFamily="18" charset="0"/>
                          <a:sym typeface="+mn-ea"/>
                        </a:rPr>
                        <a:t>Po6</a:t>
                      </a:r>
                      <a:endParaRPr sz="140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defRPr sz="1400" u="none" strike="noStrike" cap="none"/>
                      </a:pPr>
                      <a:r>
                        <a:rPr lang="en-US" sz="1400">
                          <a:latin typeface="Times New Roman" panose="02020603050405020304" pitchFamily="18" charset="0"/>
                          <a:cs typeface="Times New Roman" panose="02020603050405020304" pitchFamily="18" charset="0"/>
                          <a:sym typeface="+mn-ea"/>
                        </a:rPr>
                        <a:t>Po8</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rtl="0">
                        <a:lnSpc>
                          <a:spcPct val="100000"/>
                        </a:lnSpc>
                        <a:spcBef>
                          <a:spcPts val="0"/>
                        </a:spcBef>
                        <a:spcAft>
                          <a:spcPts val="0"/>
                        </a:spcAft>
                        <a:buNone/>
                        <a:defRPr sz="1400" u="none" strike="noStrike" cap="none"/>
                      </a:pP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9" name="Title 8"/>
          <p:cNvSpPr>
            <a:spLocks noGrp="1"/>
          </p:cNvSpPr>
          <p:nvPr>
            <p:ph type="title"/>
          </p:nvPr>
        </p:nvSpPr>
        <p:spPr/>
        <p:txBody>
          <a:bodyPr/>
          <a:lstStyle/>
          <a:p>
            <a:pPr algn="ctr"/>
            <a:r>
              <a:rPr lang="en-IN" sz="2400" dirty="0"/>
              <a:t>Abstract with CO/PO Mapping</a:t>
            </a:r>
            <a:endParaRPr lang="en-IN" dirty="0"/>
          </a:p>
        </p:txBody>
      </p:sp>
      <p:sp>
        <p:nvSpPr>
          <p:cNvPr id="2" name="Slide Number Placeholder 1"/>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Introduction</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sym typeface="+mn-ea"/>
              </a:rPr>
              <a:t>In the rapidly evolving healthcare landscape, a comprehensive Patient Management System (PMS) has become essential for improving patient care and operational efficiency.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This system serves as a centralized platform for managing all aspects of patient interactions, beginning with patient registration and data management. By streamlining the onboarding process, healthcare providers can capture essential information securely.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To assess the effectiveness of care, the system gathers and analyzes patient improvement data, enabling healthcare providers to monitor progress and tailor interventions as needed. Finally, upon discharge, the PMS automates the generation of discharge summaries, providing patients with clear instructions on follow-up care and medications, thereby ensuring continuity in their healthcare journey.</a:t>
            </a:r>
            <a:endParaRPr lang="en-IN"/>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a:t>CONCEPT </a:t>
            </a:r>
            <a:r>
              <a:rPr lang="en-IN" sz="2400" dirty="0"/>
              <a:t>Used</a:t>
            </a:r>
            <a:endParaRPr lang="en-IN" dirty="0"/>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sym typeface="+mn-ea"/>
              </a:rPr>
              <a:t>Classes and Objects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Constructor Method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Random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List Comprehensions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Control Flow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String Representation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User Input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Matrix Representation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Basic Exception Handling</a:t>
            </a:r>
            <a:endParaRPr lang="en-IN" dirty="0"/>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Proposed Architecture</a:t>
            </a:r>
            <a:endParaRPr lang="en-IN" dirty="0"/>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8" name="Picture 7" descr="python"/>
          <p:cNvPicPr>
            <a:picLocks noChangeAspect="1"/>
          </p:cNvPicPr>
          <p:nvPr/>
        </p:nvPicPr>
        <p:blipFill>
          <a:blip r:embed="rId1"/>
          <a:stretch>
            <a:fillRect/>
          </a:stretch>
        </p:blipFill>
        <p:spPr>
          <a:xfrm>
            <a:off x="457200" y="1427480"/>
            <a:ext cx="8208010" cy="3036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p:cNvSpPr>
            <a:spLocks noGrp="1"/>
          </p:cNvSpPr>
          <p:nvPr>
            <p:ph idx="1"/>
          </p:nvPr>
        </p:nvSpPr>
        <p:spPr/>
        <p:txBody>
          <a:bodyPr>
            <a:noAutofit/>
          </a:bodyPr>
          <a:lstStyle/>
          <a:p>
            <a:r>
              <a:rPr lang="en-IN" altLang="en-US">
                <a:latin typeface="Times New Roman" panose="02020603050405020304" pitchFamily="18" charset="0"/>
                <a:cs typeface="Times New Roman" panose="02020603050405020304" pitchFamily="18" charset="0"/>
              </a:rPr>
              <a:t>1.</a:t>
            </a:r>
            <a:r>
              <a:rPr lang="en-US" altLang="en-US">
                <a:latin typeface="Times New Roman" panose="02020603050405020304" pitchFamily="18" charset="0"/>
                <a:cs typeface="Times New Roman" panose="02020603050405020304" pitchFamily="18" charset="0"/>
              </a:rPr>
              <a:t>Registering Patients: When a new patient arrives, the system collects their personal details like name, age, contact info, and assigned doctor. It then checks for an available room and assigns the patient a space. An appointment is scheduled for the patient, and their details are stored in the system.</a:t>
            </a:r>
            <a:endParaRPr lang="en-US"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Viewing and Searching Patients: Staff can view all registered patients or search for a specific patient by their ID. This allows easy access to a patient's details.</a:t>
            </a:r>
            <a:endParaRPr lang="en-US"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3.</a:t>
            </a:r>
            <a:r>
              <a:rPr lang="en-US" altLang="en-US">
                <a:latin typeface="Times New Roman" panose="02020603050405020304" pitchFamily="18" charset="0"/>
                <a:cs typeface="Times New Roman" panose="02020603050405020304" pitchFamily="18" charset="0"/>
              </a:rPr>
              <a:t>Updating Patient Details: If any patient information needs to be updated (such as a change in contact details or doctor), the system allows staff to make those changes.</a:t>
            </a:r>
            <a:endParaRPr lang="en-US"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4.</a:t>
            </a:r>
            <a:r>
              <a:rPr lang="en-US" altLang="en-US">
                <a:latin typeface="Times New Roman" panose="02020603050405020304" pitchFamily="18" charset="0"/>
                <a:cs typeface="Times New Roman" panose="02020603050405020304" pitchFamily="18" charset="0"/>
              </a:rPr>
              <a:t>Transferring Patients: If a patient needs to be moved to a different room, the staff can select a new room, and the system checks if it's available. If it is, the patient’s room assignment is updated.</a:t>
            </a:r>
            <a:endParaRPr lang="en-US" alt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Proposed Architecture  - Description</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altLang="en-US"/>
          </a:p>
          <a:p>
            <a:r>
              <a:rPr lang="en-IN" altLang="en-US">
                <a:latin typeface="Times New Roman" panose="02020603050405020304" pitchFamily="18" charset="0"/>
                <a:cs typeface="Times New Roman" panose="02020603050405020304" pitchFamily="18" charset="0"/>
                <a:sym typeface="+mn-ea"/>
              </a:rPr>
              <a:t>5.</a:t>
            </a:r>
            <a:r>
              <a:rPr lang="en-US" altLang="en-US">
                <a:latin typeface="Times New Roman" panose="02020603050405020304" pitchFamily="18" charset="0"/>
                <a:cs typeface="Times New Roman" panose="02020603050405020304" pitchFamily="18" charset="0"/>
                <a:sym typeface="+mn-ea"/>
              </a:rPr>
              <a:t>Managing Prescriptions: Doctors or staff can add medications and injections to a patient's prescription. The system tracks the medications, dosages, and timings for each patient.</a:t>
            </a:r>
            <a:endParaRPr lang="en-US"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6.</a:t>
            </a:r>
            <a:r>
              <a:rPr lang="en-US" altLang="en-US">
                <a:latin typeface="Times New Roman" panose="02020603050405020304" pitchFamily="18" charset="0"/>
                <a:cs typeface="Times New Roman" panose="02020603050405020304" pitchFamily="18" charset="0"/>
              </a:rPr>
              <a:t>Discharging Patients: When a patient is ready to leave, the system generates a bill based on their stay duration, room charges, medications, and any other treatments. The patient is then discharged, and their room is marked as available again.</a:t>
            </a:r>
            <a:endParaRPr lang="en-US"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7.</a:t>
            </a:r>
            <a:r>
              <a:rPr lang="en-US" altLang="en-US">
                <a:latin typeface="Times New Roman" panose="02020603050405020304" pitchFamily="18" charset="0"/>
                <a:cs typeface="Times New Roman" panose="02020603050405020304" pitchFamily="18" charset="0"/>
              </a:rPr>
              <a:t>Room and Patient Location: The system also shows which rooms are occupied or empty, helping staff manage room assignments more efficiently.</a:t>
            </a:r>
            <a:endParaRPr lang="en-US"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8.</a:t>
            </a:r>
            <a:r>
              <a:rPr lang="en-US" altLang="en-US">
                <a:latin typeface="Times New Roman" panose="02020603050405020304" pitchFamily="18" charset="0"/>
                <a:cs typeface="Times New Roman" panose="02020603050405020304" pitchFamily="18" charset="0"/>
              </a:rPr>
              <a:t>Main Menu: All of these functions are available through a simple menu that guides hospital staff to perform their tasks in a straightforward way.</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dirty="0"/>
              <a:t>PYTHON PROGRAMMING – </a:t>
            </a:r>
            <a:r>
              <a:rPr lang="en-IN" altLang="en-US" dirty="0"/>
              <a:t>end semester review</a:t>
            </a:r>
            <a:endParaRPr lang="en-IN" altLang="en-US" dirty="0"/>
          </a:p>
        </p:txBody>
      </p:sp>
      <p:sp>
        <p:nvSpPr>
          <p:cNvPr id="7" name="Slide Number Placeholder 6"/>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8533</Words>
  <Application>WPS Presentation</Application>
  <PresentationFormat>On-screen Show (16:9)</PresentationFormat>
  <Paragraphs>197</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Wingdings 2</vt:lpstr>
      <vt:lpstr>Calibri</vt:lpstr>
      <vt:lpstr>Times New Roman</vt:lpstr>
      <vt:lpstr>Times New Roman</vt:lpstr>
      <vt:lpstr>Gill Sans MT</vt:lpstr>
      <vt:lpstr>Microsoft YaHei</vt:lpstr>
      <vt:lpstr>Arial Unicode MS</vt:lpstr>
      <vt:lpstr>Dividend</vt:lpstr>
      <vt:lpstr>EGB1202 Python Programming</vt:lpstr>
      <vt:lpstr>Title of the Project</vt:lpstr>
      <vt:lpstr>Abstract </vt:lpstr>
      <vt:lpstr>Abstract with CO/PO Mapping</vt:lpstr>
      <vt:lpstr>Introduction</vt:lpstr>
      <vt:lpstr>CONCEPT Used</vt:lpstr>
      <vt:lpstr>Proposed Architecture</vt:lpstr>
      <vt:lpstr>Proposed Architecture  - Description</vt:lpstr>
      <vt:lpstr>Proposed Architecture  - Description</vt:lpstr>
      <vt:lpstr>List of Modules</vt:lpstr>
      <vt:lpstr>Module Description</vt:lpstr>
      <vt:lpstr>Results and Discussion</vt:lpstr>
      <vt:lpstr>Results and Discussion(Cont..)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hari ram</cp:lastModifiedBy>
  <cp:revision>7</cp:revision>
  <dcterms:created xsi:type="dcterms:W3CDTF">2024-11-22T17:48:00Z</dcterms:created>
  <dcterms:modified xsi:type="dcterms:W3CDTF">2024-12-03T08:57:06Z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ECB7C14B92A144DC98EFFCFBD1913609_12</vt:lpwstr>
  </property>
  <property fmtid="{D5CDD505-2E9C-101B-9397-08002B2CF9AE}" pid="3" name="KSOProductBuildVer">
    <vt:lpwstr>1033-12.2.0.18911</vt:lpwstr>
  </property>
</Properties>
</file>