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3A5C279-7813-4827-AE2D-5AE779FE4EAC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800">
                <a:latin typeface="Arial"/>
              </a:rPr>
              <a:t>Augmenting Word2Vec</a:t>
            </a:r>
            <a:r>
              <a:rPr lang="en-US" sz="4800">
                <a:latin typeface="Arial"/>
              </a:rPr>
              <a:t>
</a:t>
            </a:r>
            <a:r>
              <a:rPr lang="en-US" sz="4800">
                <a:latin typeface="Arial"/>
              </a:rPr>
              <a:t>with Synonyms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Data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 have data...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WordNet database – synsets from lemma / word_id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Wikipedia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Pre-trained vectors for baseline and comparison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Google News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  <a:p>
            <a:pPr algn="ctr"/>
            <a:r>
              <a:rPr lang="en-US" sz="4800">
                <a:latin typeface="Arial"/>
              </a:rPr>
              <a:t>Analyses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Analyses</a:t>
            </a:r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 thought about stuff...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Performance of augmented vs unaugmented vectors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PCA on augmented vectors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Compare variance captured w/ that from PCA on unaugmented? Vary size of subspace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Random subset of vectors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Words we know are related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TextShape 2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800">
                <a:latin typeface="Arial"/>
              </a:rPr>
              <a:t>Results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Results</a:t>
            </a:r>
            <a:endParaRPr/>
          </a:p>
        </p:txBody>
      </p:sp>
      <p:sp>
        <p:nvSpPr>
          <p:cNvPr id="6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Our thoughts produced things!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TextShape 2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800">
                <a:latin typeface="Arial"/>
              </a:rPr>
              <a:t>Discussion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Discussion</a:t>
            </a:r>
            <a:endParaRPr/>
          </a:p>
        </p:txBody>
      </p:sp>
      <p:sp>
        <p:nvSpPr>
          <p:cNvPr id="7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Those things could mean...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800">
                <a:latin typeface="Arial"/>
              </a:rPr>
              <a:t>Future Work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Future Work</a:t>
            </a:r>
            <a:endParaRPr/>
          </a:p>
        </p:txBody>
      </p:sp>
      <p:sp>
        <p:nvSpPr>
          <p:cNvPr id="7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It'd be swell to investigate...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Multiview, shared representation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WordNet / embeddings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Bibliography</a:t>
            </a:r>
            <a:endParaRPr/>
          </a:p>
        </p:txBody>
      </p:sp>
      <p:sp>
        <p:nvSpPr>
          <p:cNvPr id="7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Font typeface="StarSymbol"/>
              <a:buAutoNum type="arabicParenR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https://code.google.com/p/word2vec/</a:t>
            </a:r>
            <a:endParaRPr/>
          </a:p>
          <a:p>
            <a:pPr>
              <a:buFont typeface="StarSymbol"/>
              <a:buAutoNum type="arabicParenR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http://www-nlp.stanford.edu/~lmthang/data/papers/conll13_morpho.pdf</a:t>
            </a:r>
            <a:endParaRPr/>
          </a:p>
          <a:p>
            <a:pPr>
              <a:buFont typeface="StarSymbol"/>
              <a:buAutoNum type="arabicParenR"/>
            </a:pPr>
            <a:r>
              <a:rPr lang="en-US" sz="3200">
                <a:latin typeface="Arial"/>
              </a:rPr>
              <a:t>http://web.stanford.edu/~jpennin/papers/glove.pdf</a:t>
            </a:r>
            <a:endParaRPr/>
          </a:p>
          <a:p>
            <a:pPr>
              <a:buFont typeface="StarSymbol"/>
              <a:buAutoNum type="arabicParenR"/>
            </a:pPr>
            <a:r>
              <a:rPr lang="en-US" sz="3200">
                <a:latin typeface="Arial"/>
              </a:rPr>
              <a:t>http://cs229.stanford.edu/proj2013/DaoKellerBejnood-AlternateEquivalentSubstitutes.pdf</a:t>
            </a:r>
            <a:endParaRPr/>
          </a:p>
          <a:p>
            <a:pPr>
              <a:buFont typeface="StarSymbol"/>
              <a:buAutoNum type="arabicParenR"/>
            </a:pPr>
            <a:endParaRPr/>
          </a:p>
          <a:p>
            <a:pPr>
              <a:buFont typeface="StarSymbol"/>
              <a:buAutoNum type="arabicParenR"/>
            </a:pP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Augmenting Word2Vec</a:t>
            </a:r>
            <a:r>
              <a:rPr lang="en-US" sz="4400">
                <a:latin typeface="Arial"/>
              </a:rPr>
              <a:t>
</a:t>
            </a:r>
            <a:r>
              <a:rPr lang="en-US" sz="4400">
                <a:latin typeface="Arial"/>
              </a:rPr>
              <a:t>with Synonyms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 semi-supervised augmentation of the word2vec representation by augmenting it with entries in words' synsets (Wordnet)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Augmenting Word2Vec</a:t>
            </a:r>
            <a:r>
              <a:rPr lang="en-US" sz="4400">
                <a:latin typeface="Arial"/>
              </a:rPr>
              <a:t>
</a:t>
            </a:r>
            <a:r>
              <a:rPr lang="en-US" sz="4400">
                <a:latin typeface="Arial"/>
              </a:rPr>
              <a:t>with Synonyms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 semi-supervised augmentation of the word2vec representation by augmenting it with entries in words' synsets (Wordnet)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Each word will be augmented by N 'close' other vectors, chosen by taking WordNet synset membership and filtering by word2vec vector distance.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800">
                <a:latin typeface="Arial"/>
              </a:rPr>
              <a:t>Motivation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Motivation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When learning new words it is helpful to understand: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Context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Synonyms / antonyms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Motivation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When learning new words it is helpful to understand: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Context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CBOW, skip-grams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Synonyms / antonyms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Motivation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When learning new words it is helpful to understand: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Context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CBOW, skip-grams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Synonyms / antonyms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WordNet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“</a:t>
            </a:r>
            <a:r>
              <a:rPr lang="en-US" sz="2000">
                <a:latin typeface="Arial"/>
              </a:rPr>
              <a:t>Hey Elan, what does ____ mean?”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“</a:t>
            </a:r>
            <a:r>
              <a:rPr lang="en-US" sz="2000">
                <a:latin typeface="Arial"/>
              </a:rPr>
              <a:t>Well, I know it's sort of the opposite of ____, and similar to ____, and WordNet has other words  ___,___,___ in the SynSet too!”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Motivation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Prior Work: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Word2Vec {1}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Stems / affixes in word representations, Nns {2}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GloVe: matrix factorizations w/ CBOW, skip-grams {3}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Using word embeddings to find synonyms {4}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800">
                <a:latin typeface="Arial"/>
              </a:rPr>
              <a:t>Data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