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74"/>
  </p:normalViewPr>
  <p:slideViewPr>
    <p:cSldViewPr snapToGrid="0">
      <p:cViewPr>
        <p:scale>
          <a:sx n="130" d="100"/>
          <a:sy n="130" d="100"/>
        </p:scale>
        <p:origin x="2984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D2562-F45A-9944-B1D8-D98CC26CE4B7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F0EB-0DC3-5D42-8D31-1FE4F44C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Figure 1: Differential Gene Expression Across Timepoints.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Clinical metadata defined for each patient. b) Initial UMAP patterning for all samples, later characterized by c) timepoint, patient, and progression-free survival (PFS) status.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characterization of UMAP clusters by hematopoietic lineage-specific markers.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FF0EB-0DC3-5D42-8D31-1FE4F44C0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0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Figure 2: CAR-T Clonal Kinetics.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quality control to assure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scTCR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RNA-seq data were properly paired and not due to random pairing. b) unique cells with overlapping sequencing barcodes between the TCR-seq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-seq datasets. c) The distribution of cells with paired TCR and RNA-seq datasets. d) The number of distinct clonotypes,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simpsons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clonality, and entropy over time separated by patient ID. e) Breakdown of expanding and contracting kinetics across all clones between timepoints. f) Clonal kinetics of 15 clones represented by the top 5 clones from IP, early, and contraction time points by patient.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FF0EB-0DC3-5D42-8D31-1FE4F44C0F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Figure 3: Differential gene expression between kinetic behaviors.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a) A heatmap of DEGs between contracting, expanding, and stagnant (constant) kinetic behaviors for </a:t>
            </a:r>
            <a:r>
              <a:rPr 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patients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b) A heatmap of DEGs between contracting, expanding, and stagnant (constant) kinetic behaviors for </a:t>
            </a:r>
            <a:r>
              <a:rPr 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NHL-6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c) a Volcano plot for DEGs from IP to Early in NHL-6. The line represents a q value of 0.05. d-e) The number of DEGs between patients from the IP to Early timepoints, organized by contracting (d) and expanding (e) clonotypes. f-h) DEGs associated with contraction (f) and expansion (g) across clonotypes, as well as relative expression and frequency of T cell exhaustion genes (h).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Gene set enrichment analysis for contracting clones between IP and Early.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FF0EB-0DC3-5D42-8D31-1FE4F44C0F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F704-62C7-7A21-01C3-FE7DDEE3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99C9F-BBE6-C1B0-CC5A-3CB8A94B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8C09-BFF2-FEDB-5908-4BE97C28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00BD-33FD-F30D-5C32-CA99B2F5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4E5A-6E26-7E5E-51B3-3933B4C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71E9-D3DD-E9E2-0041-D64AE763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DDC7-E3ED-EF1D-453C-089959CC6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4CF6-C867-4677-C654-C48C43A6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8616-A199-8954-12EA-113F804E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23E4-5957-775E-3EDD-10BC840B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5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36B6F-0CD4-FA45-542A-DC1BFA2AF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D61B-DB02-27DC-F0A0-0592B53C7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CDC6-81D3-3BC5-1978-0B1CF417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2E9-4DB6-5D2E-5A78-6F908420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3F65-E479-D83D-C4C9-1FAAF2BF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A898-A93B-C5AB-2FBB-963EF12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9F5B-2ED2-E33B-FC0C-291F3112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DCAB-0855-9224-00C4-7BEA15A2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5814-D5D2-F4E8-D255-DA67468A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6313-64A0-CBD6-9DFB-95A11F30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4CA3-A2FD-4838-1A29-86270E29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27DE-FF8C-85F5-8B7E-C77A8EF9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A743-1AD7-36FB-A38E-04905195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534-11EA-7420-7FCD-67310289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FCA-7B6E-2E09-8116-63805E0E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53BA-612E-9E26-FF57-E3C8071F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FC15-2C66-DE22-D984-52B6F6CF4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6429B-CE0B-1CF2-B455-227B31851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83F9-7505-81D1-FD7E-74E6EA06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D349-55EA-70D6-E973-B55185F9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30C4-581C-8B91-0EFD-205F6DB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0F00-4F54-BF8C-869F-B691AF1F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43189-1CC8-696A-E904-D97D83DB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F3C6-47AC-5E67-5014-1A5CE739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25CE-4494-0CDC-EA67-E4B0EDB3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732D6-CF1E-36F2-2243-C89DE56DA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A2CF0-F6F4-85C3-DF19-EFA21EBE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85254-5F6F-6465-21F6-A7E807D6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423FC-D89D-57CC-DBC6-051374E0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DDD9-31DC-C5D7-AF83-71AE639E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C2316-DCB2-C504-E5C5-79C6BAD9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0545D-DCFC-D78E-DD03-3DA2E6F4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E405F-DAFD-CF2D-2A82-13E81901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C03F4-B297-A0E2-9E8F-E60B9AD7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1A71-0D10-1B56-C169-6E2426DE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ED49-C8B1-4B7C-58B2-64ABED9D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AD8B-698C-0C8D-201B-9796660A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F0A8-B594-9197-5F2E-D8C9990C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2FA-565F-9E55-C22A-190F4F7A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A5BED-29BE-93C6-20FE-1CD6A3DC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3A4FE-710E-610F-D747-BFCC1802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9C555-8E8F-61DE-9034-B01C4B47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B8C8-0227-99B0-82CA-113A2132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48197-259B-E424-D9FB-B46F611FB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2F8C-EE67-DFA7-303E-EB77ADD6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C806-E964-8C67-FDA7-64708C73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7121-CF43-A88B-DC7F-67F0D4CB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3433-EAC1-28EC-5C86-942E6C31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B1BCC-1E6B-849F-37ED-C40EFB28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3DE2-681A-FADE-31E7-EEA438AC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6910-7FBF-8D9C-6405-6D034218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5D0-8FB0-1E4A-AA0D-0C4D4CD1962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08EB-7716-2CE1-C00E-CD49BAD8C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C264B-E3B8-47AF-2FB9-F23AB842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7053-9951-4B49-BC11-083B94A4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ECFCA3-4ED7-3173-ADCC-38C59ECE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16455"/>
              </p:ext>
            </p:extLst>
          </p:nvPr>
        </p:nvGraphicFramePr>
        <p:xfrm>
          <a:off x="887682" y="767053"/>
          <a:ext cx="3614515" cy="196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219">
                  <a:extLst>
                    <a:ext uri="{9D8B030D-6E8A-4147-A177-3AD203B41FA5}">
                      <a16:colId xmlns:a16="http://schemas.microsoft.com/office/drawing/2014/main" val="806193021"/>
                    </a:ext>
                  </a:extLst>
                </a:gridCol>
                <a:gridCol w="488306">
                  <a:extLst>
                    <a:ext uri="{9D8B030D-6E8A-4147-A177-3AD203B41FA5}">
                      <a16:colId xmlns:a16="http://schemas.microsoft.com/office/drawing/2014/main" val="1854624110"/>
                    </a:ext>
                  </a:extLst>
                </a:gridCol>
                <a:gridCol w="474152">
                  <a:extLst>
                    <a:ext uri="{9D8B030D-6E8A-4147-A177-3AD203B41FA5}">
                      <a16:colId xmlns:a16="http://schemas.microsoft.com/office/drawing/2014/main" val="3285355148"/>
                    </a:ext>
                  </a:extLst>
                </a:gridCol>
                <a:gridCol w="877535">
                  <a:extLst>
                    <a:ext uri="{9D8B030D-6E8A-4147-A177-3AD203B41FA5}">
                      <a16:colId xmlns:a16="http://schemas.microsoft.com/office/drawing/2014/main" val="1628103970"/>
                    </a:ext>
                  </a:extLst>
                </a:gridCol>
                <a:gridCol w="1040303">
                  <a:extLst>
                    <a:ext uri="{9D8B030D-6E8A-4147-A177-3AD203B41FA5}">
                      <a16:colId xmlns:a16="http://schemas.microsoft.com/office/drawing/2014/main" val="2137130490"/>
                    </a:ext>
                  </a:extLst>
                </a:gridCol>
              </a:tblGrid>
              <a:tr h="473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PFS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009594"/>
                  </a:ext>
                </a:extLst>
              </a:tr>
              <a:tr h="371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CLL-1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 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24070"/>
                  </a:ext>
                </a:extLst>
              </a:tr>
              <a:tr h="371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CLL-2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 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66449"/>
                  </a:ext>
                </a:extLst>
              </a:tr>
              <a:tr h="371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NHL-6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 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712770"/>
                  </a:ext>
                </a:extLst>
              </a:tr>
              <a:tr h="371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NHL-7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654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1C94FEA-3B33-9501-9272-FB39913F7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36"/>
          <a:stretch/>
        </p:blipFill>
        <p:spPr>
          <a:xfrm>
            <a:off x="809671" y="3553726"/>
            <a:ext cx="3265941" cy="2753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1F6EAC-D8E9-065D-675F-D7BA224421A2}"/>
              </a:ext>
            </a:extLst>
          </p:cNvPr>
          <p:cNvSpPr txBox="1"/>
          <p:nvPr/>
        </p:nvSpPr>
        <p:spPr>
          <a:xfrm>
            <a:off x="373183" y="440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B2A88-CE2C-4928-CCFC-CCF56CC18909}"/>
              </a:ext>
            </a:extLst>
          </p:cNvPr>
          <p:cNvSpPr txBox="1"/>
          <p:nvPr/>
        </p:nvSpPr>
        <p:spPr>
          <a:xfrm>
            <a:off x="4449572" y="440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9E17E-3C8C-91B0-9B2D-9149A5C24E63}"/>
              </a:ext>
            </a:extLst>
          </p:cNvPr>
          <p:cNvSpPr txBox="1"/>
          <p:nvPr/>
        </p:nvSpPr>
        <p:spPr>
          <a:xfrm>
            <a:off x="7622058" y="7444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ED5AB-92C1-C9F7-D7FB-637A51EF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56" y="3137195"/>
            <a:ext cx="3531088" cy="28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122B90-6F2A-27D2-66E0-45076084B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75" y="428408"/>
            <a:ext cx="3530614" cy="263849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34DF13-FF4F-77C2-579E-739A282A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60" y="3553726"/>
            <a:ext cx="3671560" cy="203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88D828-C245-AADA-DF44-9F4E110D57AD}"/>
              </a:ext>
            </a:extLst>
          </p:cNvPr>
          <p:cNvSpPr txBox="1"/>
          <p:nvPr/>
        </p:nvSpPr>
        <p:spPr>
          <a:xfrm>
            <a:off x="373183" y="324480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0A6BCA-86FB-5CCE-2477-8C84BF398677}"/>
              </a:ext>
            </a:extLst>
          </p:cNvPr>
          <p:cNvSpPr txBox="1"/>
          <p:nvPr/>
        </p:nvSpPr>
        <p:spPr>
          <a:xfrm>
            <a:off x="4449572" y="324480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CEC55-B761-3F7A-1430-FCE2342574C6}"/>
              </a:ext>
            </a:extLst>
          </p:cNvPr>
          <p:cNvSpPr txBox="1"/>
          <p:nvPr/>
        </p:nvSpPr>
        <p:spPr>
          <a:xfrm>
            <a:off x="7992275" y="324480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AB12FB-C7C9-DC00-46B3-0BA9D131C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93"/>
          <a:stretch/>
        </p:blipFill>
        <p:spPr>
          <a:xfrm>
            <a:off x="4850539" y="370980"/>
            <a:ext cx="2490922" cy="27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3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1">
            <a:extLst>
              <a:ext uri="{FF2B5EF4-FFF2-40B4-BE49-F238E27FC236}">
                <a16:creationId xmlns:a16="http://schemas.microsoft.com/office/drawing/2014/main" id="{09276D68-0259-C827-5284-F15A8E20D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5" t="9031" b="49940"/>
          <a:stretch/>
        </p:blipFill>
        <p:spPr bwMode="auto">
          <a:xfrm>
            <a:off x="5882729" y="5065715"/>
            <a:ext cx="2541866" cy="12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CD938EA-DC9C-49C7-BE51-C4E9B42F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54" y="466598"/>
            <a:ext cx="3310733" cy="25052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FAAAC5-36E0-872E-C60C-58AB737E6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6" t="29222" r="15089" b="25653"/>
          <a:stretch/>
        </p:blipFill>
        <p:spPr bwMode="auto">
          <a:xfrm>
            <a:off x="4325906" y="649163"/>
            <a:ext cx="2970424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DB2E6C5-A803-EAB0-B745-074CFD51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892" y="274198"/>
            <a:ext cx="3453883" cy="26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7EA2710-CE71-C2DD-8874-02E526E88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69" t="5894" b="84546"/>
          <a:stretch/>
        </p:blipFill>
        <p:spPr bwMode="auto">
          <a:xfrm>
            <a:off x="6508985" y="2223933"/>
            <a:ext cx="1078905" cy="3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6E209-62B4-3D0B-B0D8-D028EE8172FA}"/>
              </a:ext>
            </a:extLst>
          </p:cNvPr>
          <p:cNvSpPr txBox="1"/>
          <p:nvPr/>
        </p:nvSpPr>
        <p:spPr>
          <a:xfrm>
            <a:off x="373183" y="440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09201-6BC8-BEA0-1B54-D490711C5D4E}"/>
              </a:ext>
            </a:extLst>
          </p:cNvPr>
          <p:cNvSpPr txBox="1"/>
          <p:nvPr/>
        </p:nvSpPr>
        <p:spPr>
          <a:xfrm>
            <a:off x="4092956" y="440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40142-3402-4ECF-5C0E-11D1F6C6FA46}"/>
              </a:ext>
            </a:extLst>
          </p:cNvPr>
          <p:cNvSpPr txBox="1"/>
          <p:nvPr/>
        </p:nvSpPr>
        <p:spPr>
          <a:xfrm>
            <a:off x="7622058" y="7444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C)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221B6AD6-502E-2764-3091-15235D2D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94" y="3088938"/>
            <a:ext cx="1460839" cy="110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9A02F82-B552-4B98-52C8-320078A6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45" y="4070741"/>
            <a:ext cx="1450765" cy="10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3C107359-76F6-E688-2264-9A18BC56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98" y="5039940"/>
            <a:ext cx="1418023" cy="108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4B11C20-E461-4130-CC41-0D99871BE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9" t="3166" r="69661" b="70079"/>
          <a:stretch/>
        </p:blipFill>
        <p:spPr bwMode="auto">
          <a:xfrm>
            <a:off x="2878775" y="4189605"/>
            <a:ext cx="682998" cy="7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CEBC23-62A3-4C51-083D-A64D004C26ED}"/>
              </a:ext>
            </a:extLst>
          </p:cNvPr>
          <p:cNvSpPr/>
          <p:nvPr/>
        </p:nvSpPr>
        <p:spPr>
          <a:xfrm>
            <a:off x="2551613" y="3136351"/>
            <a:ext cx="242403" cy="2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B3E61-DF31-E2E0-7FEE-61A8B6343533}"/>
              </a:ext>
            </a:extLst>
          </p:cNvPr>
          <p:cNvSpPr/>
          <p:nvPr/>
        </p:nvSpPr>
        <p:spPr>
          <a:xfrm>
            <a:off x="1577645" y="4110707"/>
            <a:ext cx="242403" cy="2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BD43B-3BD9-CB2F-476E-ABC6D26E76FE}"/>
              </a:ext>
            </a:extLst>
          </p:cNvPr>
          <p:cNvSpPr/>
          <p:nvPr/>
        </p:nvSpPr>
        <p:spPr>
          <a:xfrm>
            <a:off x="2539047" y="5081673"/>
            <a:ext cx="242403" cy="274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FE7B3-1683-0645-D594-E26D9F782A4D}"/>
              </a:ext>
            </a:extLst>
          </p:cNvPr>
          <p:cNvSpPr txBox="1"/>
          <p:nvPr/>
        </p:nvSpPr>
        <p:spPr>
          <a:xfrm rot="16200000">
            <a:off x="731030" y="3414227"/>
            <a:ext cx="9509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Clonotypes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7243F-C681-6A13-6A8E-31AFE2E486CE}"/>
              </a:ext>
            </a:extLst>
          </p:cNvPr>
          <p:cNvSpPr txBox="1"/>
          <p:nvPr/>
        </p:nvSpPr>
        <p:spPr>
          <a:xfrm rot="16200000">
            <a:off x="815989" y="4383940"/>
            <a:ext cx="7809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Simpson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Clonality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2C69B-9610-9DE3-1CDE-E1C4991A040C}"/>
              </a:ext>
            </a:extLst>
          </p:cNvPr>
          <p:cNvSpPr txBox="1"/>
          <p:nvPr/>
        </p:nvSpPr>
        <p:spPr>
          <a:xfrm rot="16200000">
            <a:off x="775582" y="5353144"/>
            <a:ext cx="87395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Clonotype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71E80-E8A8-2378-9342-80340D92C704}"/>
              </a:ext>
            </a:extLst>
          </p:cNvPr>
          <p:cNvSpPr/>
          <p:nvPr/>
        </p:nvSpPr>
        <p:spPr>
          <a:xfrm>
            <a:off x="1577645" y="6002188"/>
            <a:ext cx="1216371" cy="293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04A671-61D8-10AA-1A71-D4418B6B0E89}"/>
              </a:ext>
            </a:extLst>
          </p:cNvPr>
          <p:cNvSpPr txBox="1"/>
          <p:nvPr/>
        </p:nvSpPr>
        <p:spPr>
          <a:xfrm rot="18900953">
            <a:off x="1529604" y="6004898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FEF64-3119-CE3C-1D4F-6713554B40F1}"/>
              </a:ext>
            </a:extLst>
          </p:cNvPr>
          <p:cNvSpPr txBox="1"/>
          <p:nvPr/>
        </p:nvSpPr>
        <p:spPr>
          <a:xfrm rot="18900953">
            <a:off x="1692112" y="606552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E5525-C648-10A2-C84C-649EF156BC2A}"/>
              </a:ext>
            </a:extLst>
          </p:cNvPr>
          <p:cNvSpPr txBox="1"/>
          <p:nvPr/>
        </p:nvSpPr>
        <p:spPr>
          <a:xfrm rot="18900953">
            <a:off x="1687869" y="619300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7D6B4-A5B4-DE99-1538-E076DED41DFC}"/>
              </a:ext>
            </a:extLst>
          </p:cNvPr>
          <p:cNvSpPr txBox="1"/>
          <p:nvPr/>
        </p:nvSpPr>
        <p:spPr>
          <a:xfrm rot="18900953">
            <a:off x="2314032" y="604965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C7C89-0E1A-D08D-7BC1-D4F1C4E1547A}"/>
              </a:ext>
            </a:extLst>
          </p:cNvPr>
          <p:cNvSpPr txBox="1"/>
          <p:nvPr/>
        </p:nvSpPr>
        <p:spPr>
          <a:xfrm>
            <a:off x="1649867" y="658505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Time Points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F2F60E9A-2512-431A-3F30-715CD0E1C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3"/>
          <a:stretch/>
        </p:blipFill>
        <p:spPr bwMode="auto">
          <a:xfrm>
            <a:off x="3902761" y="3061188"/>
            <a:ext cx="5211042" cy="19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E1C72DF6-5BDB-71CB-C5A7-393BC12C2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0" t="5477" r="219" b="75130"/>
          <a:stretch/>
        </p:blipFill>
        <p:spPr bwMode="auto">
          <a:xfrm>
            <a:off x="9886280" y="3171462"/>
            <a:ext cx="1265318" cy="7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1415C1BC-EC13-CA9F-B85E-C228983ED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1" r="57534" b="49940"/>
          <a:stretch/>
        </p:blipFill>
        <p:spPr bwMode="auto">
          <a:xfrm>
            <a:off x="3912439" y="5071117"/>
            <a:ext cx="1970290" cy="124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id="{73AF42AD-FBE1-269F-9F79-29F35C69E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" t="54093" r="57427" b="4480"/>
          <a:stretch/>
        </p:blipFill>
        <p:spPr bwMode="auto">
          <a:xfrm>
            <a:off x="7808181" y="5060921"/>
            <a:ext cx="1884459" cy="12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99D5D4E4-91C3-1D28-DC25-327342C93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14" t="54093" r="13070" b="4666"/>
          <a:stretch/>
        </p:blipFill>
        <p:spPr bwMode="auto">
          <a:xfrm>
            <a:off x="9692640" y="5064728"/>
            <a:ext cx="1940119" cy="124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15B70A1E-C9FB-C6B5-FA0F-C0198AD64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5" t="56658" b="33219"/>
          <a:stretch/>
        </p:blipFill>
        <p:spPr bwMode="auto">
          <a:xfrm>
            <a:off x="9843837" y="4015424"/>
            <a:ext cx="1350205" cy="7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BFD2CE-1D33-ED96-AC76-7AC94E0E34DC}"/>
              </a:ext>
            </a:extLst>
          </p:cNvPr>
          <p:cNvSpPr txBox="1"/>
          <p:nvPr/>
        </p:nvSpPr>
        <p:spPr>
          <a:xfrm rot="18900953">
            <a:off x="4068676" y="6244501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80AB05-A59E-F5C4-DBD7-3437769EAAF4}"/>
              </a:ext>
            </a:extLst>
          </p:cNvPr>
          <p:cNvSpPr txBox="1"/>
          <p:nvPr/>
        </p:nvSpPr>
        <p:spPr>
          <a:xfrm rot="18900953">
            <a:off x="4406111" y="630512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E86C5-A73A-2D47-86E7-7F95E0803F86}"/>
              </a:ext>
            </a:extLst>
          </p:cNvPr>
          <p:cNvSpPr txBox="1"/>
          <p:nvPr/>
        </p:nvSpPr>
        <p:spPr>
          <a:xfrm rot="18900953">
            <a:off x="4911965" y="632495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03E53-9D6B-0769-3A35-DB1C176E7C7A}"/>
              </a:ext>
            </a:extLst>
          </p:cNvPr>
          <p:cNvSpPr txBox="1"/>
          <p:nvPr/>
        </p:nvSpPr>
        <p:spPr>
          <a:xfrm rot="18900953">
            <a:off x="5497158" y="628926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452680-3EC2-2757-ED86-3363E41C5161}"/>
              </a:ext>
            </a:extLst>
          </p:cNvPr>
          <p:cNvSpPr txBox="1"/>
          <p:nvPr/>
        </p:nvSpPr>
        <p:spPr>
          <a:xfrm>
            <a:off x="4464922" y="658505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Time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C2A42-5242-D900-C922-5BB40792EEB5}"/>
              </a:ext>
            </a:extLst>
          </p:cNvPr>
          <p:cNvSpPr txBox="1"/>
          <p:nvPr/>
        </p:nvSpPr>
        <p:spPr>
          <a:xfrm rot="18900953">
            <a:off x="5994130" y="6244501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6C5C1-F169-8E98-C866-530991677A90}"/>
              </a:ext>
            </a:extLst>
          </p:cNvPr>
          <p:cNvSpPr txBox="1"/>
          <p:nvPr/>
        </p:nvSpPr>
        <p:spPr>
          <a:xfrm rot="18900953">
            <a:off x="6331565" y="630512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8516B1-063D-3198-4BE3-937AF8D13EDB}"/>
              </a:ext>
            </a:extLst>
          </p:cNvPr>
          <p:cNvSpPr txBox="1"/>
          <p:nvPr/>
        </p:nvSpPr>
        <p:spPr>
          <a:xfrm rot="18900953">
            <a:off x="6837419" y="632495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755CA-0105-3FF8-2F03-10D5838C621D}"/>
              </a:ext>
            </a:extLst>
          </p:cNvPr>
          <p:cNvSpPr txBox="1"/>
          <p:nvPr/>
        </p:nvSpPr>
        <p:spPr>
          <a:xfrm rot="18900953">
            <a:off x="7422612" y="628926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48A638-1CEA-23D6-3BF1-2FE0E514C52C}"/>
              </a:ext>
            </a:extLst>
          </p:cNvPr>
          <p:cNvSpPr txBox="1"/>
          <p:nvPr/>
        </p:nvSpPr>
        <p:spPr>
          <a:xfrm>
            <a:off x="6390376" y="658505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Time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08EE97-78FD-8B66-D9A7-1DAF53A3BD45}"/>
              </a:ext>
            </a:extLst>
          </p:cNvPr>
          <p:cNvSpPr txBox="1"/>
          <p:nvPr/>
        </p:nvSpPr>
        <p:spPr>
          <a:xfrm rot="18900953">
            <a:off x="7880669" y="6244501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B5ED69-C208-E00B-8ED1-FC6CE362A510}"/>
              </a:ext>
            </a:extLst>
          </p:cNvPr>
          <p:cNvSpPr txBox="1"/>
          <p:nvPr/>
        </p:nvSpPr>
        <p:spPr>
          <a:xfrm rot="18900953">
            <a:off x="8218104" y="630512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482B9C-500B-76B3-4672-F359D33757FA}"/>
              </a:ext>
            </a:extLst>
          </p:cNvPr>
          <p:cNvSpPr txBox="1"/>
          <p:nvPr/>
        </p:nvSpPr>
        <p:spPr>
          <a:xfrm rot="18900953">
            <a:off x="8723958" y="632495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38E87-5554-4E1A-BF94-311BE350180B}"/>
              </a:ext>
            </a:extLst>
          </p:cNvPr>
          <p:cNvSpPr txBox="1"/>
          <p:nvPr/>
        </p:nvSpPr>
        <p:spPr>
          <a:xfrm rot="18900953">
            <a:off x="9309151" y="628926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504EAE-0697-0DB8-C53A-AFD98BC15090}"/>
              </a:ext>
            </a:extLst>
          </p:cNvPr>
          <p:cNvSpPr txBox="1"/>
          <p:nvPr/>
        </p:nvSpPr>
        <p:spPr>
          <a:xfrm>
            <a:off x="8276915" y="658505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Time Points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976E13-D946-CDC5-31B3-39AB05187AC0}"/>
              </a:ext>
            </a:extLst>
          </p:cNvPr>
          <p:cNvSpPr txBox="1"/>
          <p:nvPr/>
        </p:nvSpPr>
        <p:spPr>
          <a:xfrm rot="18900953">
            <a:off x="9828368" y="6244501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D54755-2B83-412A-8DFD-DFE829C4475E}"/>
              </a:ext>
            </a:extLst>
          </p:cNvPr>
          <p:cNvSpPr txBox="1"/>
          <p:nvPr/>
        </p:nvSpPr>
        <p:spPr>
          <a:xfrm rot="18900953">
            <a:off x="10165803" y="630512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A38DBF-5A50-FEC3-53A4-7E244A1EF109}"/>
              </a:ext>
            </a:extLst>
          </p:cNvPr>
          <p:cNvSpPr txBox="1"/>
          <p:nvPr/>
        </p:nvSpPr>
        <p:spPr>
          <a:xfrm rot="18900953">
            <a:off x="10671657" y="6324957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0E5E8F-D75C-2806-BD1A-259410D6956E}"/>
              </a:ext>
            </a:extLst>
          </p:cNvPr>
          <p:cNvSpPr txBox="1"/>
          <p:nvPr/>
        </p:nvSpPr>
        <p:spPr>
          <a:xfrm rot="18900953">
            <a:off x="11256850" y="628926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F9CC29-5C34-1E5A-0DB7-982559C76341}"/>
              </a:ext>
            </a:extLst>
          </p:cNvPr>
          <p:cNvSpPr txBox="1"/>
          <p:nvPr/>
        </p:nvSpPr>
        <p:spPr>
          <a:xfrm>
            <a:off x="10224614" y="658505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Time Points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42C015-2298-20EC-6FF9-E6BFF2FA6F13}"/>
              </a:ext>
            </a:extLst>
          </p:cNvPr>
          <p:cNvSpPr/>
          <p:nvPr/>
        </p:nvSpPr>
        <p:spPr>
          <a:xfrm>
            <a:off x="4157774" y="5068263"/>
            <a:ext cx="6916998" cy="583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86953F-A937-F348-DB80-AFE169EE7556}"/>
              </a:ext>
            </a:extLst>
          </p:cNvPr>
          <p:cNvSpPr txBox="1"/>
          <p:nvPr/>
        </p:nvSpPr>
        <p:spPr>
          <a:xfrm>
            <a:off x="4115252" y="513282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CLL-1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A08F0A-1520-E6EE-1F4A-AA7058039B78}"/>
              </a:ext>
            </a:extLst>
          </p:cNvPr>
          <p:cNvSpPr txBox="1"/>
          <p:nvPr/>
        </p:nvSpPr>
        <p:spPr>
          <a:xfrm>
            <a:off x="6026978" y="513282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CLL-2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AFBC7A-E2B4-AD19-1C41-881193FABEEE}"/>
              </a:ext>
            </a:extLst>
          </p:cNvPr>
          <p:cNvSpPr txBox="1"/>
          <p:nvPr/>
        </p:nvSpPr>
        <p:spPr>
          <a:xfrm>
            <a:off x="7914293" y="513282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NHL-6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309095-E3DB-0C8F-7B77-0F60920CCB70}"/>
              </a:ext>
            </a:extLst>
          </p:cNvPr>
          <p:cNvSpPr txBox="1"/>
          <p:nvPr/>
        </p:nvSpPr>
        <p:spPr>
          <a:xfrm>
            <a:off x="9824400" y="513282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NHL-7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EB2F97-93EB-2376-2563-1E29995AED01}"/>
              </a:ext>
            </a:extLst>
          </p:cNvPr>
          <p:cNvSpPr txBox="1"/>
          <p:nvPr/>
        </p:nvSpPr>
        <p:spPr>
          <a:xfrm>
            <a:off x="432054" y="297180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1D3DD3-0710-DED0-0962-B4F8AAEA3C89}"/>
              </a:ext>
            </a:extLst>
          </p:cNvPr>
          <p:cNvSpPr txBox="1"/>
          <p:nvPr/>
        </p:nvSpPr>
        <p:spPr>
          <a:xfrm>
            <a:off x="3474688" y="297180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1209F8-42E3-F649-448F-4444C77F28C0}"/>
              </a:ext>
            </a:extLst>
          </p:cNvPr>
          <p:cNvSpPr txBox="1"/>
          <p:nvPr/>
        </p:nvSpPr>
        <p:spPr>
          <a:xfrm>
            <a:off x="3458516" y="5092239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442B99-3D2B-2295-3ACE-E265377B2683}"/>
              </a:ext>
            </a:extLst>
          </p:cNvPr>
          <p:cNvSpPr/>
          <p:nvPr/>
        </p:nvSpPr>
        <p:spPr>
          <a:xfrm>
            <a:off x="4058109" y="3027282"/>
            <a:ext cx="5055694" cy="13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BF70E4-002D-C83B-3EFD-9D0D9971E52D}"/>
              </a:ext>
            </a:extLst>
          </p:cNvPr>
          <p:cNvSpPr txBox="1"/>
          <p:nvPr/>
        </p:nvSpPr>
        <p:spPr>
          <a:xfrm>
            <a:off x="4413273" y="2875482"/>
            <a:ext cx="8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IP to Early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457A62-1039-3B5C-C949-BF3C6965B754}"/>
              </a:ext>
            </a:extLst>
          </p:cNvPr>
          <p:cNvSpPr txBox="1"/>
          <p:nvPr/>
        </p:nvSpPr>
        <p:spPr>
          <a:xfrm>
            <a:off x="5842126" y="2875482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Early to Contraction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B861583E-B3F0-9229-FC05-B5ED1C7DA10D}"/>
              </a:ext>
            </a:extLst>
          </p:cNvPr>
          <p:cNvSpPr txBox="1"/>
          <p:nvPr/>
        </p:nvSpPr>
        <p:spPr>
          <a:xfrm>
            <a:off x="7587890" y="2875482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Contraction to Late</a:t>
            </a:r>
          </a:p>
        </p:txBody>
      </p:sp>
    </p:spTree>
    <p:extLst>
      <p:ext uri="{BB962C8B-B14F-4D97-AF65-F5344CB8AC3E}">
        <p14:creationId xmlns:p14="http://schemas.microsoft.com/office/powerpoint/2010/main" val="15454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A7D6EBC-3DB8-9932-CD54-1AA22D1B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5" y="126837"/>
            <a:ext cx="3830461" cy="25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B963ECBE-7A69-8885-824E-1BCA9242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412" y="204764"/>
            <a:ext cx="2585920" cy="25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7F596CA0-46D7-9603-25AE-B71A6258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66" y="126837"/>
            <a:ext cx="3830460" cy="258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73931-E36C-40F7-FA40-C2E4725418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999"/>
          <a:stretch/>
        </p:blipFill>
        <p:spPr>
          <a:xfrm>
            <a:off x="540040" y="4700807"/>
            <a:ext cx="2454908" cy="2008399"/>
          </a:xfrm>
          <a:prstGeom prst="rect">
            <a:avLst/>
          </a:prstGeom>
        </p:spPr>
      </p:pic>
      <p:pic>
        <p:nvPicPr>
          <p:cNvPr id="3087" name="Picture 15">
            <a:extLst>
              <a:ext uri="{FF2B5EF4-FFF2-40B4-BE49-F238E27FC236}">
                <a16:creationId xmlns:a16="http://schemas.microsoft.com/office/drawing/2014/main" id="{9CFF00A0-8F26-7D16-0D76-F2A9DDCD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13" y="3107522"/>
            <a:ext cx="1906492" cy="14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1FE8F050-87DC-80CE-6E42-30CB4500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13" y="4824951"/>
            <a:ext cx="1845483" cy="14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>
            <a:extLst>
              <a:ext uri="{FF2B5EF4-FFF2-40B4-BE49-F238E27FC236}">
                <a16:creationId xmlns:a16="http://schemas.microsoft.com/office/drawing/2014/main" id="{1B1BAAE4-51A0-9BD6-00B6-78F74D7B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006" y="3122321"/>
            <a:ext cx="1958348" cy="148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1A892A87-86E6-0667-EF32-96CD65848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598" y="4828147"/>
            <a:ext cx="2089514" cy="14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C9BC0-98C8-7C1F-4228-5F8D280538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999"/>
          <a:stretch/>
        </p:blipFill>
        <p:spPr>
          <a:xfrm>
            <a:off x="540040" y="2692408"/>
            <a:ext cx="2454908" cy="20083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299142-0CA9-4CA0-E000-BE0EA847AB9B}"/>
              </a:ext>
            </a:extLst>
          </p:cNvPr>
          <p:cNvSpPr/>
          <p:nvPr/>
        </p:nvSpPr>
        <p:spPr>
          <a:xfrm>
            <a:off x="2231921" y="2825476"/>
            <a:ext cx="541867" cy="47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BFD61-DFEF-9C00-5B49-9A54621E0946}"/>
              </a:ext>
            </a:extLst>
          </p:cNvPr>
          <p:cNvSpPr/>
          <p:nvPr/>
        </p:nvSpPr>
        <p:spPr>
          <a:xfrm>
            <a:off x="3683242" y="4701962"/>
            <a:ext cx="541867" cy="389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BF1B8-E803-A857-9074-E46FB9A246F1}"/>
              </a:ext>
            </a:extLst>
          </p:cNvPr>
          <p:cNvSpPr/>
          <p:nvPr/>
        </p:nvSpPr>
        <p:spPr>
          <a:xfrm>
            <a:off x="2231921" y="4833804"/>
            <a:ext cx="541867" cy="47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3B4AB4-33EB-46DA-218E-BD8136DBD8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412" t="5656" r="5318" b="70658"/>
          <a:stretch/>
        </p:blipFill>
        <p:spPr>
          <a:xfrm>
            <a:off x="2583720" y="2969203"/>
            <a:ext cx="599727" cy="60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02FBA-BB12-B04B-5D9E-E1EC2E751A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412" t="5656" r="5318" b="70658"/>
          <a:stretch/>
        </p:blipFill>
        <p:spPr>
          <a:xfrm>
            <a:off x="2583719" y="4977531"/>
            <a:ext cx="599727" cy="6017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CA70F-4E1F-B77A-2FFF-E3BCBA839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7602" y="3032179"/>
            <a:ext cx="4487877" cy="20154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6499CB-5CFC-09A7-ED9F-7C3304891014}"/>
              </a:ext>
            </a:extLst>
          </p:cNvPr>
          <p:cNvSpPr/>
          <p:nvPr/>
        </p:nvSpPr>
        <p:spPr>
          <a:xfrm>
            <a:off x="634289" y="4701036"/>
            <a:ext cx="2454908" cy="268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DGE in Expanding Clones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1EA93B-2308-1DCD-1504-AC4E2CF56044}"/>
              </a:ext>
            </a:extLst>
          </p:cNvPr>
          <p:cNvSpPr/>
          <p:nvPr/>
        </p:nvSpPr>
        <p:spPr>
          <a:xfrm>
            <a:off x="540040" y="2717833"/>
            <a:ext cx="2454908" cy="25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DGE in Contracting Clones</a:t>
            </a:r>
          </a:p>
        </p:txBody>
      </p:sp>
      <p:pic>
        <p:nvPicPr>
          <p:cNvPr id="3093" name="Picture 21">
            <a:extLst>
              <a:ext uri="{FF2B5EF4-FFF2-40B4-BE49-F238E27FC236}">
                <a16:creationId xmlns:a16="http://schemas.microsoft.com/office/drawing/2014/main" id="{9FCE67DE-71A6-3BEE-65D7-605BDF3C8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4"/>
          <a:stretch/>
        </p:blipFill>
        <p:spPr bwMode="auto">
          <a:xfrm>
            <a:off x="3257952" y="5109806"/>
            <a:ext cx="4413371" cy="11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30E8287F-92D3-D222-15D2-307D3DEAA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5"/>
          <a:stretch/>
        </p:blipFill>
        <p:spPr bwMode="auto">
          <a:xfrm>
            <a:off x="6443523" y="5203092"/>
            <a:ext cx="1302306" cy="95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622FB33-DCED-387F-CEBC-788147AA1458}"/>
              </a:ext>
            </a:extLst>
          </p:cNvPr>
          <p:cNvSpPr/>
          <p:nvPr/>
        </p:nvSpPr>
        <p:spPr>
          <a:xfrm>
            <a:off x="4009250" y="5182317"/>
            <a:ext cx="2454908" cy="251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Cell Exhaustion Gene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69361-87F4-BAC9-1896-593B9BC05E21}"/>
              </a:ext>
            </a:extLst>
          </p:cNvPr>
          <p:cNvSpPr txBox="1"/>
          <p:nvPr/>
        </p:nvSpPr>
        <p:spPr>
          <a:xfrm>
            <a:off x="46756" y="676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7211A-80F5-F109-5797-BD5BC0BA5140}"/>
              </a:ext>
            </a:extLst>
          </p:cNvPr>
          <p:cNvSpPr txBox="1"/>
          <p:nvPr/>
        </p:nvSpPr>
        <p:spPr>
          <a:xfrm>
            <a:off x="4181234" y="676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499D8-BDD8-C122-9469-23C14933A0F7}"/>
              </a:ext>
            </a:extLst>
          </p:cNvPr>
          <p:cNvSpPr txBox="1"/>
          <p:nvPr/>
        </p:nvSpPr>
        <p:spPr>
          <a:xfrm>
            <a:off x="8348133" y="6769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A8585C-603C-0FB2-0263-0477244FB2E6}"/>
              </a:ext>
            </a:extLst>
          </p:cNvPr>
          <p:cNvSpPr txBox="1"/>
          <p:nvPr/>
        </p:nvSpPr>
        <p:spPr>
          <a:xfrm>
            <a:off x="8348133" y="282301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264EC-3AC1-F1EE-C664-8F1D768C7705}"/>
              </a:ext>
            </a:extLst>
          </p:cNvPr>
          <p:cNvSpPr txBox="1"/>
          <p:nvPr/>
        </p:nvSpPr>
        <p:spPr>
          <a:xfrm>
            <a:off x="3355398" y="3905182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DD7EC-F869-AFBD-5856-D69B468276F9}"/>
              </a:ext>
            </a:extLst>
          </p:cNvPr>
          <p:cNvSpPr txBox="1"/>
          <p:nvPr/>
        </p:nvSpPr>
        <p:spPr>
          <a:xfrm>
            <a:off x="3355398" y="282301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D2239-0E34-3548-3A01-4CC3A660EB37}"/>
              </a:ext>
            </a:extLst>
          </p:cNvPr>
          <p:cNvSpPr txBox="1"/>
          <p:nvPr/>
        </p:nvSpPr>
        <p:spPr>
          <a:xfrm>
            <a:off x="3355398" y="497525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DE7A7F-969E-F0EF-4421-FC67173A38A4}"/>
              </a:ext>
            </a:extLst>
          </p:cNvPr>
          <p:cNvSpPr txBox="1"/>
          <p:nvPr/>
        </p:nvSpPr>
        <p:spPr>
          <a:xfrm>
            <a:off x="46756" y="2823010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838A03-B649-E095-A0DC-C8E94A02A4AA}"/>
              </a:ext>
            </a:extLst>
          </p:cNvPr>
          <p:cNvSpPr txBox="1"/>
          <p:nvPr/>
        </p:nvSpPr>
        <p:spPr>
          <a:xfrm>
            <a:off x="46756" y="4975258"/>
            <a:ext cx="47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61765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459</Words>
  <Application>Microsoft Macintosh PowerPoint</Application>
  <PresentationFormat>Widescreen</PresentationFormat>
  <Paragraphs>93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Thomas Burden</dc:creator>
  <cp:lastModifiedBy>Andrew Thomas Burden</cp:lastModifiedBy>
  <cp:revision>1</cp:revision>
  <dcterms:created xsi:type="dcterms:W3CDTF">2023-03-16T19:08:26Z</dcterms:created>
  <dcterms:modified xsi:type="dcterms:W3CDTF">2023-03-20T02:29:25Z</dcterms:modified>
</cp:coreProperties>
</file>