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7/3/2025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7/3/2025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7/3/2025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7/3/2025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7/3/2025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7/3/2025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7/3/2025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7/3/2025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7/3/2025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7/3/2025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geeksforgeeks.org/underfitting-and-overfitting-in-machine-learni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implementation-of-ridge-regression-from-scratch-using-pyth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ml-linear-regression/"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eeksforgeeks.org/precision-recall-and-f1-score-using-r/" TargetMode="External"/><Relationship Id="rId2" Type="http://schemas.openxmlformats.org/officeDocument/2006/relationships/hyperlink" Target="https://www.geeksforgeeks.org/techniques-to-evaluate-accuracy-of-classifier-in-data-mining/" TargetMode="External"/><Relationship Id="rId1" Type="http://schemas.openxmlformats.org/officeDocument/2006/relationships/slideLayout" Target="../slideLayouts/slideLayout2.xml"/><Relationship Id="rId4" Type="http://schemas.openxmlformats.org/officeDocument/2006/relationships/hyperlink" Target="https://www.geeksforgeeks.org/precision-and-recall-in-information-retrieva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geeksforgeeks.org/auc-roc-curve/" TargetMode="External"/><Relationship Id="rId2" Type="http://schemas.openxmlformats.org/officeDocument/2006/relationships/hyperlink" Target="https://www.geeksforgeeks.org/f1-score-in-machine-learning/" TargetMode="External"/><Relationship Id="rId1" Type="http://schemas.openxmlformats.org/officeDocument/2006/relationships/slideLayout" Target="../slideLayouts/slideLayout2.xml"/><Relationship Id="rId4" Type="http://schemas.openxmlformats.org/officeDocument/2006/relationships/hyperlink" Target="https://www.geeksforgeeks.org/precision-recall-curve-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supervised-machine-learn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least-square-metho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42C9-53C1-1DCD-F9E4-69BE523D3224}"/>
              </a:ext>
            </a:extLst>
          </p:cNvPr>
          <p:cNvSpPr>
            <a:spLocks noGrp="1"/>
          </p:cNvSpPr>
          <p:nvPr>
            <p:ph type="ctrTitle"/>
          </p:nvPr>
        </p:nvSpPr>
        <p:spPr/>
        <p:txBody>
          <a:bodyPr/>
          <a:lstStyle/>
          <a:p>
            <a:r>
              <a:rPr lang="en-IN" dirty="0"/>
              <a:t>Machine Learning</a:t>
            </a:r>
          </a:p>
        </p:txBody>
      </p:sp>
      <p:sp>
        <p:nvSpPr>
          <p:cNvPr id="3" name="Subtitle 2">
            <a:extLst>
              <a:ext uri="{FF2B5EF4-FFF2-40B4-BE49-F238E27FC236}">
                <a16:creationId xmlns:a16="http://schemas.microsoft.com/office/drawing/2014/main" id="{16DDA869-D13E-0E14-5717-E4E15AB37736}"/>
              </a:ext>
            </a:extLst>
          </p:cNvPr>
          <p:cNvSpPr>
            <a:spLocks noGrp="1"/>
          </p:cNvSpPr>
          <p:nvPr>
            <p:ph type="subTitle" idx="1"/>
          </p:nvPr>
        </p:nvSpPr>
        <p:spPr/>
        <p:txBody>
          <a:bodyPr/>
          <a:lstStyle/>
          <a:p>
            <a:r>
              <a:rPr lang="en-IN" dirty="0"/>
              <a:t>TYPES</a:t>
            </a:r>
          </a:p>
        </p:txBody>
      </p:sp>
    </p:spTree>
    <p:extLst>
      <p:ext uri="{BB962C8B-B14F-4D97-AF65-F5344CB8AC3E}">
        <p14:creationId xmlns:p14="http://schemas.microsoft.com/office/powerpoint/2010/main" val="3405622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D9A5-42E0-033C-DAE9-224CBC18002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92667A-918B-1D5D-6A60-78E5DC6A30BC}"/>
              </a:ext>
            </a:extLst>
          </p:cNvPr>
          <p:cNvSpPr>
            <a:spLocks noGrp="1"/>
          </p:cNvSpPr>
          <p:nvPr>
            <p:ph idx="1"/>
          </p:nvPr>
        </p:nvSpPr>
        <p:spPr/>
        <p:txBody>
          <a:bodyPr/>
          <a:lstStyle/>
          <a:p>
            <a:r>
              <a:rPr lang="en-IN" b="1" dirty="0"/>
              <a:t> Multiple Linear Regression</a:t>
            </a:r>
          </a:p>
          <a:p>
            <a:r>
              <a:rPr lang="en-US" dirty="0"/>
              <a:t>involves more than one independent variable and one dependent variable. The equation for multiple linear regression is:</a:t>
            </a:r>
          </a:p>
          <a:p>
            <a:r>
              <a:rPr lang="es-ES" i="1" dirty="0"/>
              <a:t>Y_</a:t>
            </a:r>
            <a:r>
              <a:rPr lang="es-ES" dirty="0"/>
              <a:t>​=</a:t>
            </a:r>
            <a:r>
              <a:rPr lang="es-ES" i="1" dirty="0"/>
              <a:t>θ</a:t>
            </a:r>
            <a:r>
              <a:rPr lang="es-ES" dirty="0"/>
              <a:t>0​+</a:t>
            </a:r>
            <a:r>
              <a:rPr lang="es-ES" i="1" dirty="0"/>
              <a:t>θ</a:t>
            </a:r>
            <a:r>
              <a:rPr lang="es-ES" dirty="0"/>
              <a:t>1​</a:t>
            </a:r>
            <a:r>
              <a:rPr lang="es-ES" i="1" dirty="0"/>
              <a:t>x</a:t>
            </a:r>
            <a:r>
              <a:rPr lang="es-ES" dirty="0"/>
              <a:t>1​+</a:t>
            </a:r>
            <a:r>
              <a:rPr lang="es-ES" i="1" dirty="0"/>
              <a:t>θ</a:t>
            </a:r>
            <a:r>
              <a:rPr lang="es-ES" dirty="0"/>
              <a:t>2​</a:t>
            </a:r>
            <a:r>
              <a:rPr lang="es-ES" i="1" dirty="0"/>
              <a:t>x</a:t>
            </a:r>
            <a:r>
              <a:rPr lang="es-ES" dirty="0"/>
              <a:t>2​+⋯+</a:t>
            </a:r>
            <a:r>
              <a:rPr lang="es-ES" i="1" dirty="0" err="1"/>
              <a:t>θn</a:t>
            </a:r>
            <a:r>
              <a:rPr lang="es-ES" dirty="0"/>
              <a:t>​</a:t>
            </a:r>
            <a:r>
              <a:rPr lang="es-ES" i="1" dirty="0" err="1"/>
              <a:t>xn</a:t>
            </a:r>
            <a:r>
              <a:rPr lang="es-ES" dirty="0"/>
              <a:t>​</a:t>
            </a:r>
          </a:p>
          <a:p>
            <a:pPr fontAlgn="base"/>
            <a:r>
              <a:rPr lang="en-US" dirty="0"/>
              <a:t>Y_ is the predicted value</a:t>
            </a:r>
          </a:p>
          <a:p>
            <a:pPr fontAlgn="base"/>
            <a:r>
              <a:rPr lang="en-US" dirty="0"/>
              <a:t>x1,x2,…,xn</a:t>
            </a:r>
            <a:r>
              <a:rPr lang="en-US" i="1" dirty="0"/>
              <a:t>x</a:t>
            </a:r>
            <a:r>
              <a:rPr lang="en-US" dirty="0"/>
              <a:t>1​,</a:t>
            </a:r>
            <a:r>
              <a:rPr lang="en-US" i="1" dirty="0"/>
              <a:t>x</a:t>
            </a:r>
            <a:r>
              <a:rPr lang="en-US" dirty="0"/>
              <a:t>2​,…,</a:t>
            </a:r>
            <a:r>
              <a:rPr lang="en-US" i="1" dirty="0" err="1"/>
              <a:t>xn</a:t>
            </a:r>
            <a:r>
              <a:rPr lang="en-US" dirty="0"/>
              <a:t>​ are the independent variables</a:t>
            </a:r>
          </a:p>
          <a:p>
            <a:pPr fontAlgn="base"/>
            <a:r>
              <a:rPr lang="en-US" dirty="0"/>
              <a:t>θ1,θ2,…,θn</a:t>
            </a:r>
            <a:r>
              <a:rPr lang="en-US" i="1" dirty="0"/>
              <a:t>θ</a:t>
            </a:r>
            <a:r>
              <a:rPr lang="en-US" dirty="0"/>
              <a:t>1​,</a:t>
            </a:r>
            <a:r>
              <a:rPr lang="en-US" i="1" dirty="0"/>
              <a:t>θ</a:t>
            </a:r>
            <a:r>
              <a:rPr lang="en-US" dirty="0"/>
              <a:t>2​,…,</a:t>
            </a:r>
            <a:r>
              <a:rPr lang="en-US" i="1" dirty="0" err="1"/>
              <a:t>θn</a:t>
            </a:r>
            <a:r>
              <a:rPr lang="en-US" dirty="0"/>
              <a:t>​ are the coefficients (weights) corresponding to each predictor.</a:t>
            </a:r>
          </a:p>
          <a:p>
            <a:pPr fontAlgn="base"/>
            <a:r>
              <a:rPr lang="en-US" dirty="0"/>
              <a:t>θ0​ is the intercept.</a:t>
            </a:r>
          </a:p>
          <a:p>
            <a:br>
              <a:rPr lang="es-ES" dirty="0"/>
            </a:br>
            <a:endParaRPr lang="en-IN" dirty="0"/>
          </a:p>
        </p:txBody>
      </p:sp>
      <p:sp>
        <p:nvSpPr>
          <p:cNvPr id="4" name="Rectangle 1">
            <a:extLst>
              <a:ext uri="{FF2B5EF4-FFF2-40B4-BE49-F238E27FC236}">
                <a16:creationId xmlns:a16="http://schemas.microsoft.com/office/drawing/2014/main" id="{711A57FD-9531-B3EC-C0D6-ACD764693583}"/>
              </a:ext>
            </a:extLst>
          </p:cNvPr>
          <p:cNvSpPr>
            <a:spLocks noChangeArrowheads="1"/>
          </p:cNvSpPr>
          <p:nvPr/>
        </p:nvSpPr>
        <p:spPr bwMode="auto">
          <a:xfrm>
            <a:off x="0" y="-71482"/>
            <a:ext cx="184731"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500" b="0" i="0" u="none" strike="noStrike" cap="none" normalizeH="0" baseline="0" dirty="0">
                <a:ln>
                  <a:noFill/>
                </a:ln>
                <a:solidFill>
                  <a:srgbClr val="273239"/>
                </a:solidFill>
                <a:effectLst/>
                <a:latin typeface="KaTeX_Main"/>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07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0C58-0863-7CB8-3225-49F1863E3F49}"/>
              </a:ext>
            </a:extLst>
          </p:cNvPr>
          <p:cNvSpPr>
            <a:spLocks noGrp="1"/>
          </p:cNvSpPr>
          <p:nvPr>
            <p:ph type="title"/>
          </p:nvPr>
        </p:nvSpPr>
        <p:spPr/>
        <p:txBody>
          <a:bodyPr>
            <a:normAutofit fontScale="90000"/>
          </a:bodyPr>
          <a:lstStyle/>
          <a:p>
            <a:r>
              <a:rPr lang="en-US" b="1" dirty="0"/>
              <a:t>Cost function for Linear Regression</a:t>
            </a:r>
            <a:br>
              <a:rPr lang="en-US" b="1" dirty="0"/>
            </a:br>
            <a:endParaRPr lang="en-IN" dirty="0"/>
          </a:p>
        </p:txBody>
      </p:sp>
      <p:sp>
        <p:nvSpPr>
          <p:cNvPr id="3" name="Content Placeholder 2">
            <a:extLst>
              <a:ext uri="{FF2B5EF4-FFF2-40B4-BE49-F238E27FC236}">
                <a16:creationId xmlns:a16="http://schemas.microsoft.com/office/drawing/2014/main" id="{74CD0F98-4B77-67AB-FD4D-C0B293D670C1}"/>
              </a:ext>
            </a:extLst>
          </p:cNvPr>
          <p:cNvSpPr>
            <a:spLocks noGrp="1"/>
          </p:cNvSpPr>
          <p:nvPr>
            <p:ph idx="1"/>
          </p:nvPr>
        </p:nvSpPr>
        <p:spPr/>
        <p:txBody>
          <a:bodyPr/>
          <a:lstStyle/>
          <a:p>
            <a:r>
              <a:rPr lang="en-US" dirty="0"/>
              <a:t>In Linear Regression, the Mean Squared Error (MSE) cost function is employed, which calculates the average of the squared errors between the predicted values </a:t>
            </a:r>
            <a:r>
              <a:rPr lang="en-US" dirty="0" err="1"/>
              <a:t>y^i</a:t>
            </a:r>
            <a:r>
              <a:rPr lang="en-US" i="1" dirty="0" err="1"/>
              <a:t>y</a:t>
            </a:r>
            <a:r>
              <a:rPr lang="en-US" dirty="0"/>
              <a:t>^​</a:t>
            </a:r>
            <a:r>
              <a:rPr lang="en-US" i="1" dirty="0" err="1"/>
              <a:t>i</a:t>
            </a:r>
            <a:r>
              <a:rPr lang="en-US" dirty="0"/>
              <a:t>​ and the actual values </a:t>
            </a:r>
            <a:r>
              <a:rPr lang="en-US" dirty="0" err="1"/>
              <a:t>yi</a:t>
            </a:r>
            <a:r>
              <a:rPr lang="en-US" i="1" dirty="0" err="1"/>
              <a:t>yi</a:t>
            </a:r>
            <a:r>
              <a:rPr lang="en-US" dirty="0"/>
              <a:t>​. The purpose is to determine the optimal values for the intercept θ1</a:t>
            </a:r>
            <a:r>
              <a:rPr lang="en-US" i="1" dirty="0"/>
              <a:t>θ</a:t>
            </a:r>
            <a:r>
              <a:rPr lang="en-US" dirty="0"/>
              <a:t>1​ and the coefficient of the input feature θ2</a:t>
            </a:r>
            <a:r>
              <a:rPr lang="en-US" i="1" dirty="0"/>
              <a:t>θ</a:t>
            </a:r>
            <a:r>
              <a:rPr lang="en-US" dirty="0"/>
              <a:t>2​ providing the best-fit line for the given data points. The linear equation expressing this relationship is </a:t>
            </a:r>
            <a:r>
              <a:rPr lang="en-US" dirty="0" err="1"/>
              <a:t>y_i</a:t>
            </a:r>
            <a:r>
              <a:rPr lang="en-US" dirty="0"/>
              <a:t>=θ1+θ2xi</a:t>
            </a:r>
            <a:r>
              <a:rPr lang="en-US" i="1" dirty="0"/>
              <a:t>y_</a:t>
            </a:r>
            <a:r>
              <a:rPr lang="en-US" dirty="0"/>
              <a:t>​</a:t>
            </a:r>
            <a:r>
              <a:rPr lang="en-US" i="1" dirty="0" err="1"/>
              <a:t>i</a:t>
            </a:r>
            <a:r>
              <a:rPr lang="en-US" dirty="0"/>
              <a:t>​=</a:t>
            </a:r>
            <a:r>
              <a:rPr lang="en-US" i="1" dirty="0"/>
              <a:t>θ</a:t>
            </a:r>
            <a:r>
              <a:rPr lang="en-US" dirty="0"/>
              <a:t>1​+</a:t>
            </a:r>
            <a:r>
              <a:rPr lang="en-US" i="1" dirty="0"/>
              <a:t>θ</a:t>
            </a:r>
            <a:r>
              <a:rPr lang="en-US" dirty="0"/>
              <a:t>2​</a:t>
            </a:r>
            <a:r>
              <a:rPr lang="en-US" i="1" dirty="0"/>
              <a:t>xi</a:t>
            </a:r>
            <a:r>
              <a:rPr lang="en-US" dirty="0"/>
              <a:t>​.</a:t>
            </a:r>
          </a:p>
          <a:p>
            <a:endParaRPr lang="en-US" dirty="0"/>
          </a:p>
          <a:p>
            <a:r>
              <a:rPr lang="en-US" b="1" dirty="0"/>
              <a:t>Evaluation Metrics for Linear Regression</a:t>
            </a:r>
          </a:p>
          <a:p>
            <a:r>
              <a:rPr lang="en-US" b="1" dirty="0"/>
              <a:t>1. Mean Square Error (MSE)</a:t>
            </a:r>
          </a:p>
          <a:p>
            <a:r>
              <a:rPr lang="en-US" dirty="0"/>
              <a:t> is an evaluation metric that calculates the average of the squared differences between the actual and predicted values for all the data points.</a:t>
            </a:r>
            <a:endParaRPr lang="en-US" b="1" dirty="0"/>
          </a:p>
          <a:p>
            <a:endParaRPr lang="en-IN" dirty="0"/>
          </a:p>
          <a:p>
            <a:pPr marL="0" indent="0">
              <a:buNone/>
            </a:pPr>
            <a:endParaRPr lang="en-IN" dirty="0"/>
          </a:p>
        </p:txBody>
      </p:sp>
    </p:spTree>
    <p:extLst>
      <p:ext uri="{BB962C8B-B14F-4D97-AF65-F5344CB8AC3E}">
        <p14:creationId xmlns:p14="http://schemas.microsoft.com/office/powerpoint/2010/main" val="860594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39BE-B63E-5A39-BF70-170A36B5A3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855ADD-DDBC-8D4C-A013-6D1E8EF36E37}"/>
              </a:ext>
            </a:extLst>
          </p:cNvPr>
          <p:cNvSpPr>
            <a:spLocks noGrp="1"/>
          </p:cNvSpPr>
          <p:nvPr>
            <p:ph idx="1"/>
          </p:nvPr>
        </p:nvSpPr>
        <p:spPr/>
        <p:txBody>
          <a:bodyPr/>
          <a:lstStyle/>
          <a:p>
            <a:r>
              <a:rPr lang="pt-BR" i="1" dirty="0"/>
              <a:t>MSE</a:t>
            </a:r>
            <a:r>
              <a:rPr lang="pt-BR" dirty="0"/>
              <a:t>=</a:t>
            </a:r>
            <a:r>
              <a:rPr lang="pt-BR" i="1" dirty="0"/>
              <a:t>n</a:t>
            </a:r>
            <a:r>
              <a:rPr lang="pt-BR" dirty="0"/>
              <a:t>1​∑</a:t>
            </a:r>
            <a:r>
              <a:rPr lang="pt-BR" i="1" dirty="0"/>
              <a:t>i</a:t>
            </a:r>
            <a:r>
              <a:rPr lang="pt-BR" dirty="0"/>
              <a:t>=1</a:t>
            </a:r>
            <a:r>
              <a:rPr lang="pt-BR" i="1" dirty="0"/>
              <a:t>n</a:t>
            </a:r>
            <a:r>
              <a:rPr lang="pt-BR" dirty="0"/>
              <a:t>​(</a:t>
            </a:r>
            <a:r>
              <a:rPr lang="pt-BR" i="1" dirty="0"/>
              <a:t>yi</a:t>
            </a:r>
            <a:r>
              <a:rPr lang="pt-BR" dirty="0"/>
              <a:t>​−</a:t>
            </a:r>
            <a:r>
              <a:rPr lang="pt-BR" i="1" dirty="0"/>
              <a:t>yi</a:t>
            </a:r>
            <a:r>
              <a:rPr lang="pt-BR" dirty="0"/>
              <a:t>​​)2</a:t>
            </a:r>
          </a:p>
          <a:p>
            <a:pPr fontAlgn="base"/>
            <a:r>
              <a:rPr lang="en-US" i="1" dirty="0"/>
              <a:t>n</a:t>
            </a:r>
            <a:r>
              <a:rPr lang="en-US" dirty="0"/>
              <a:t>is the number of data points.</a:t>
            </a:r>
          </a:p>
          <a:p>
            <a:pPr fontAlgn="base"/>
            <a:r>
              <a:rPr lang="en-US" dirty="0" err="1"/>
              <a:t>yi</a:t>
            </a:r>
            <a:r>
              <a:rPr lang="en-US" i="1" dirty="0" err="1"/>
              <a:t>yi</a:t>
            </a:r>
            <a:r>
              <a:rPr lang="en-US" dirty="0"/>
              <a:t>​is the actual or observed value for the </a:t>
            </a:r>
            <a:r>
              <a:rPr lang="en-US" dirty="0" err="1"/>
              <a:t>ith</a:t>
            </a:r>
            <a:r>
              <a:rPr lang="en-US" dirty="0"/>
              <a:t> data point.</a:t>
            </a:r>
          </a:p>
          <a:p>
            <a:pPr fontAlgn="base"/>
            <a:r>
              <a:rPr lang="en-US" dirty="0" err="1"/>
              <a:t>yi^</a:t>
            </a:r>
            <a:r>
              <a:rPr lang="en-US" i="1" dirty="0" err="1"/>
              <a:t>yi</a:t>
            </a:r>
            <a:r>
              <a:rPr lang="en-US" dirty="0"/>
              <a:t>​​ is the predicted value for the </a:t>
            </a:r>
            <a:r>
              <a:rPr lang="en-US" dirty="0" err="1"/>
              <a:t>ith</a:t>
            </a:r>
            <a:r>
              <a:rPr lang="en-US" i="1" dirty="0" err="1"/>
              <a:t>i</a:t>
            </a:r>
            <a:r>
              <a:rPr lang="en-US" i="1" dirty="0"/>
              <a:t> </a:t>
            </a:r>
            <a:r>
              <a:rPr lang="en-US" dirty="0"/>
              <a:t>data point.</a:t>
            </a:r>
          </a:p>
          <a:p>
            <a:pPr fontAlgn="base"/>
            <a:r>
              <a:rPr lang="en-IN" b="1" dirty="0"/>
              <a:t>. Mean Absolute Error (MAE)</a:t>
            </a:r>
          </a:p>
          <a:p>
            <a:pPr fontAlgn="base"/>
            <a:r>
              <a:rPr lang="en-US" dirty="0"/>
              <a:t>is an evaluation metric used to calculate the accuracy of a regression model. MAE measures the average absolute difference between the predicted values and actual values.</a:t>
            </a:r>
          </a:p>
          <a:p>
            <a:pPr fontAlgn="base"/>
            <a:r>
              <a:rPr lang="en-US" b="1" dirty="0"/>
              <a:t> Root Mean Squared Error (RMSE)</a:t>
            </a:r>
          </a:p>
          <a:p>
            <a:pPr fontAlgn="base"/>
            <a:r>
              <a:rPr lang="en-US" dirty="0"/>
              <a:t>It describes how well the observed data points match the expected values or the model's absolute fit to the data.</a:t>
            </a:r>
            <a:endParaRPr lang="en-IN" b="1" dirty="0"/>
          </a:p>
          <a:p>
            <a:pPr fontAlgn="base"/>
            <a:endParaRPr lang="en-US" dirty="0"/>
          </a:p>
          <a:p>
            <a:endParaRPr lang="en-IN" dirty="0"/>
          </a:p>
        </p:txBody>
      </p:sp>
    </p:spTree>
    <p:extLst>
      <p:ext uri="{BB962C8B-B14F-4D97-AF65-F5344CB8AC3E}">
        <p14:creationId xmlns:p14="http://schemas.microsoft.com/office/powerpoint/2010/main" val="296671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F42BD-0D52-7B91-FFBF-81E14BBD800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0ACBEB-882E-D864-82B5-D44530933D25}"/>
              </a:ext>
            </a:extLst>
          </p:cNvPr>
          <p:cNvSpPr>
            <a:spLocks noGrp="1"/>
          </p:cNvSpPr>
          <p:nvPr>
            <p:ph idx="1"/>
          </p:nvPr>
        </p:nvSpPr>
        <p:spPr/>
        <p:txBody>
          <a:bodyPr/>
          <a:lstStyle/>
          <a:p>
            <a:r>
              <a:rPr lang="en-IN" b="1" dirty="0"/>
              <a:t>Coefficient of Determination (R-squared)</a:t>
            </a:r>
          </a:p>
          <a:p>
            <a:r>
              <a:rPr lang="en-US" dirty="0"/>
              <a:t>is a statistic that indicates how much variation the developed model can explain or capture. It is always in the range of 0 to 1.</a:t>
            </a:r>
          </a:p>
          <a:p>
            <a:r>
              <a:rPr lang="en-IN" b="1" dirty="0"/>
              <a:t>Adjusted R-Squared Error</a:t>
            </a:r>
          </a:p>
          <a:p>
            <a:r>
              <a:rPr lang="en-US" dirty="0"/>
              <a:t>accounts the number of predictors in the model and penalizes the model for including irrelevant predictors that don't contribute significantly to explain the variance in the dependent variables.</a:t>
            </a:r>
            <a:endParaRPr lang="en-IN" dirty="0"/>
          </a:p>
        </p:txBody>
      </p:sp>
    </p:spTree>
    <p:extLst>
      <p:ext uri="{BB962C8B-B14F-4D97-AF65-F5344CB8AC3E}">
        <p14:creationId xmlns:p14="http://schemas.microsoft.com/office/powerpoint/2010/main" val="2197489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FE86-6AD0-782E-0A5B-2B5B2D08CEEB}"/>
              </a:ext>
            </a:extLst>
          </p:cNvPr>
          <p:cNvSpPr>
            <a:spLocks noGrp="1"/>
          </p:cNvSpPr>
          <p:nvPr>
            <p:ph type="title"/>
          </p:nvPr>
        </p:nvSpPr>
        <p:spPr/>
        <p:txBody>
          <a:bodyPr>
            <a:normAutofit fontScale="90000"/>
          </a:bodyPr>
          <a:lstStyle/>
          <a:p>
            <a:r>
              <a:rPr lang="en-US" b="1" dirty="0"/>
              <a:t>Regularization Techniques for Linear Models</a:t>
            </a:r>
            <a:br>
              <a:rPr lang="en-US" b="1" dirty="0"/>
            </a:br>
            <a:endParaRPr lang="en-IN" dirty="0"/>
          </a:p>
        </p:txBody>
      </p:sp>
      <p:sp>
        <p:nvSpPr>
          <p:cNvPr id="3" name="Content Placeholder 2">
            <a:extLst>
              <a:ext uri="{FF2B5EF4-FFF2-40B4-BE49-F238E27FC236}">
                <a16:creationId xmlns:a16="http://schemas.microsoft.com/office/drawing/2014/main" id="{3D306328-6D86-E8C4-72DE-6929D812B521}"/>
              </a:ext>
            </a:extLst>
          </p:cNvPr>
          <p:cNvSpPr>
            <a:spLocks noGrp="1"/>
          </p:cNvSpPr>
          <p:nvPr>
            <p:ph idx="1"/>
          </p:nvPr>
        </p:nvSpPr>
        <p:spPr/>
        <p:txBody>
          <a:bodyPr/>
          <a:lstStyle/>
          <a:p>
            <a:r>
              <a:rPr lang="en-IN" b="1" dirty="0"/>
              <a:t>Lasso Regression (L1 Regularization)</a:t>
            </a:r>
          </a:p>
          <a:p>
            <a:r>
              <a:rPr lang="en-US" dirty="0"/>
              <a:t>is a technique used for regularizing a linear regression model, it adds a penalty term to the linear regression objective function to prevent </a:t>
            </a:r>
            <a:r>
              <a:rPr lang="en-US" u="sng" dirty="0">
                <a:hlinkClick r:id="rId2">
                  <a:extLst>
                    <a:ext uri="{A12FA001-AC4F-418D-AE19-62706E023703}">
                      <ahyp:hlinkClr xmlns:ahyp="http://schemas.microsoft.com/office/drawing/2018/hyperlinkcolor" val="tx"/>
                    </a:ext>
                  </a:extLst>
                </a:hlinkClick>
              </a:rPr>
              <a:t>overfitting</a:t>
            </a:r>
            <a:r>
              <a:rPr lang="en-US" dirty="0"/>
              <a:t>.</a:t>
            </a:r>
          </a:p>
          <a:p>
            <a:r>
              <a:rPr lang="en-IN" i="1" dirty="0"/>
              <a:t>J</a:t>
            </a:r>
            <a:r>
              <a:rPr lang="en-IN" dirty="0"/>
              <a:t>(</a:t>
            </a:r>
            <a:r>
              <a:rPr lang="el-GR" i="1" dirty="0"/>
              <a:t>θ</a:t>
            </a:r>
            <a:r>
              <a:rPr lang="el-GR" dirty="0"/>
              <a:t>)=2</a:t>
            </a:r>
            <a:r>
              <a:rPr lang="en-IN" i="1" dirty="0"/>
              <a:t>m</a:t>
            </a:r>
            <a:r>
              <a:rPr lang="en-IN" dirty="0"/>
              <a:t>1​∑</a:t>
            </a:r>
            <a:r>
              <a:rPr lang="en-IN" i="1" dirty="0" err="1"/>
              <a:t>i</a:t>
            </a:r>
            <a:r>
              <a:rPr lang="en-IN" dirty="0"/>
              <a:t>=1</a:t>
            </a:r>
            <a:r>
              <a:rPr lang="en-IN" i="1" dirty="0"/>
              <a:t>m</a:t>
            </a:r>
            <a:r>
              <a:rPr lang="en-IN" dirty="0"/>
              <a:t>​(</a:t>
            </a:r>
            <a:r>
              <a:rPr lang="en-IN" i="1" dirty="0" err="1"/>
              <a:t>yi</a:t>
            </a:r>
            <a:r>
              <a:rPr lang="en-IN" dirty="0"/>
              <a:t>​​−</a:t>
            </a:r>
            <a:r>
              <a:rPr lang="en-IN" i="1" dirty="0" err="1"/>
              <a:t>yi</a:t>
            </a:r>
            <a:r>
              <a:rPr lang="en-IN" dirty="0"/>
              <a:t>​)2+</a:t>
            </a:r>
            <a:r>
              <a:rPr lang="el-GR" i="1" dirty="0"/>
              <a:t>λ</a:t>
            </a:r>
            <a:r>
              <a:rPr lang="el-GR" dirty="0"/>
              <a:t>∑</a:t>
            </a:r>
            <a:r>
              <a:rPr lang="en-IN" i="1" dirty="0"/>
              <a:t>j</a:t>
            </a:r>
            <a:r>
              <a:rPr lang="en-IN" dirty="0"/>
              <a:t>=1</a:t>
            </a:r>
            <a:r>
              <a:rPr lang="en-IN" i="1" dirty="0"/>
              <a:t>n</a:t>
            </a:r>
            <a:r>
              <a:rPr lang="en-IN" dirty="0"/>
              <a:t>​∣</a:t>
            </a:r>
            <a:r>
              <a:rPr lang="el-GR" i="1" dirty="0"/>
              <a:t>θ</a:t>
            </a:r>
            <a:r>
              <a:rPr lang="en-IN" i="1" dirty="0"/>
              <a:t>j</a:t>
            </a:r>
            <a:r>
              <a:rPr lang="en-IN" dirty="0"/>
              <a:t>​∣</a:t>
            </a:r>
          </a:p>
          <a:p>
            <a:pPr fontAlgn="base"/>
            <a:r>
              <a:rPr lang="en-US" dirty="0"/>
              <a:t>the first term is the least squares loss, representing the squared difference between predicted and actual values.</a:t>
            </a:r>
          </a:p>
          <a:p>
            <a:pPr fontAlgn="base"/>
            <a:r>
              <a:rPr lang="en-US" dirty="0"/>
              <a:t>the second term is the L1 regularization term, it penalizes the sum of absolute values of the regression coefficient </a:t>
            </a:r>
            <a:r>
              <a:rPr lang="en-US" dirty="0" err="1"/>
              <a:t>θ</a:t>
            </a:r>
            <a:r>
              <a:rPr lang="en-US" baseline="-25000" dirty="0" err="1"/>
              <a:t>j</a:t>
            </a:r>
            <a:r>
              <a:rPr lang="en-US" dirty="0"/>
              <a:t>.</a:t>
            </a:r>
          </a:p>
          <a:p>
            <a:endParaRPr lang="en-IN" dirty="0"/>
          </a:p>
        </p:txBody>
      </p:sp>
    </p:spTree>
    <p:extLst>
      <p:ext uri="{BB962C8B-B14F-4D97-AF65-F5344CB8AC3E}">
        <p14:creationId xmlns:p14="http://schemas.microsoft.com/office/powerpoint/2010/main" val="3545223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2975-2CC1-4442-B04D-B8D5AB4639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720A7A-3DF5-5765-B5EE-535661F4D25D}"/>
              </a:ext>
            </a:extLst>
          </p:cNvPr>
          <p:cNvSpPr>
            <a:spLocks noGrp="1"/>
          </p:cNvSpPr>
          <p:nvPr>
            <p:ph idx="1"/>
          </p:nvPr>
        </p:nvSpPr>
        <p:spPr/>
        <p:txBody>
          <a:bodyPr/>
          <a:lstStyle/>
          <a:p>
            <a:r>
              <a:rPr lang="en-IN" b="1" dirty="0"/>
              <a:t> Ridge Regression (L2 Regularization)</a:t>
            </a:r>
          </a:p>
          <a:p>
            <a:r>
              <a:rPr lang="en-US" u="sng" dirty="0">
                <a:hlinkClick r:id="rId2">
                  <a:extLst>
                    <a:ext uri="{A12FA001-AC4F-418D-AE19-62706E023703}">
                      <ahyp:hlinkClr xmlns:ahyp="http://schemas.microsoft.com/office/drawing/2018/hyperlinkcolor" val="tx"/>
                    </a:ext>
                  </a:extLst>
                </a:hlinkClick>
              </a:rPr>
              <a:t>Ridge regression</a:t>
            </a:r>
            <a:r>
              <a:rPr lang="en-US" dirty="0"/>
              <a:t> is a linear regression technique that adds a regularization term to the standard linear objective</a:t>
            </a:r>
          </a:p>
          <a:p>
            <a:r>
              <a:rPr lang="en-IN" i="1" dirty="0"/>
              <a:t>J</a:t>
            </a:r>
            <a:r>
              <a:rPr lang="en-IN" dirty="0"/>
              <a:t>(</a:t>
            </a:r>
            <a:r>
              <a:rPr lang="el-GR" i="1" dirty="0"/>
              <a:t>θ</a:t>
            </a:r>
            <a:r>
              <a:rPr lang="el-GR" dirty="0"/>
              <a:t>)=2</a:t>
            </a:r>
            <a:r>
              <a:rPr lang="en-IN" i="1" dirty="0"/>
              <a:t>m</a:t>
            </a:r>
            <a:r>
              <a:rPr lang="en-IN" dirty="0"/>
              <a:t>1​∑</a:t>
            </a:r>
            <a:r>
              <a:rPr lang="en-IN" i="1" dirty="0" err="1"/>
              <a:t>i</a:t>
            </a:r>
            <a:r>
              <a:rPr lang="en-IN" dirty="0"/>
              <a:t>=1</a:t>
            </a:r>
            <a:r>
              <a:rPr lang="en-IN" i="1" dirty="0"/>
              <a:t>m</a:t>
            </a:r>
            <a:r>
              <a:rPr lang="en-IN" dirty="0"/>
              <a:t>​(</a:t>
            </a:r>
            <a:r>
              <a:rPr lang="en-IN" i="1" dirty="0" err="1"/>
              <a:t>yi</a:t>
            </a:r>
            <a:r>
              <a:rPr lang="en-IN" dirty="0"/>
              <a:t>​​−</a:t>
            </a:r>
            <a:r>
              <a:rPr lang="en-IN" i="1" dirty="0" err="1"/>
              <a:t>yi</a:t>
            </a:r>
            <a:r>
              <a:rPr lang="en-IN" dirty="0"/>
              <a:t>​)2+</a:t>
            </a:r>
            <a:r>
              <a:rPr lang="el-GR" i="1" dirty="0"/>
              <a:t>λ</a:t>
            </a:r>
            <a:r>
              <a:rPr lang="el-GR" dirty="0"/>
              <a:t>∑</a:t>
            </a:r>
            <a:r>
              <a:rPr lang="en-IN" i="1" dirty="0"/>
              <a:t>j</a:t>
            </a:r>
            <a:r>
              <a:rPr lang="en-IN" dirty="0"/>
              <a:t>=1</a:t>
            </a:r>
            <a:r>
              <a:rPr lang="en-IN" i="1" dirty="0"/>
              <a:t>n</a:t>
            </a:r>
            <a:r>
              <a:rPr lang="en-IN" dirty="0"/>
              <a:t>​</a:t>
            </a:r>
            <a:r>
              <a:rPr lang="el-GR" i="1" dirty="0"/>
              <a:t>θ</a:t>
            </a:r>
            <a:r>
              <a:rPr lang="en-IN" i="1" dirty="0"/>
              <a:t>j</a:t>
            </a:r>
            <a:r>
              <a:rPr lang="en-IN" dirty="0"/>
              <a:t>2​</a:t>
            </a:r>
          </a:p>
          <a:p>
            <a:pPr fontAlgn="base"/>
            <a:r>
              <a:rPr lang="en-US" dirty="0"/>
              <a:t>the first term is the least squares loss, representing the squared difference between predicted and actual values.</a:t>
            </a:r>
          </a:p>
          <a:p>
            <a:pPr fontAlgn="base"/>
            <a:r>
              <a:rPr lang="en-US" dirty="0"/>
              <a:t>the second term is the L1 regularization term, it penalizes the sum of square of values of the regression coefficient </a:t>
            </a:r>
            <a:r>
              <a:rPr lang="en-US" dirty="0" err="1"/>
              <a:t>θ</a:t>
            </a:r>
            <a:r>
              <a:rPr lang="en-US" baseline="-25000" dirty="0" err="1"/>
              <a:t>j</a:t>
            </a:r>
            <a:r>
              <a:rPr lang="en-US" dirty="0"/>
              <a:t>.</a:t>
            </a:r>
          </a:p>
          <a:p>
            <a:br>
              <a:rPr lang="en-IN" dirty="0"/>
            </a:br>
            <a:endParaRPr lang="en-IN" dirty="0"/>
          </a:p>
        </p:txBody>
      </p:sp>
    </p:spTree>
    <p:extLst>
      <p:ext uri="{BB962C8B-B14F-4D97-AF65-F5344CB8AC3E}">
        <p14:creationId xmlns:p14="http://schemas.microsoft.com/office/powerpoint/2010/main" val="184054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5754-9372-9249-52F2-1ED08BE84386}"/>
              </a:ext>
            </a:extLst>
          </p:cNvPr>
          <p:cNvSpPr>
            <a:spLocks noGrp="1"/>
          </p:cNvSpPr>
          <p:nvPr>
            <p:ph type="title"/>
          </p:nvPr>
        </p:nvSpPr>
        <p:spPr/>
        <p:txBody>
          <a:bodyPr/>
          <a:lstStyle/>
          <a:p>
            <a:r>
              <a:rPr lang="en-IN" dirty="0"/>
              <a:t>Logistic Regression</a:t>
            </a:r>
          </a:p>
        </p:txBody>
      </p:sp>
      <p:sp>
        <p:nvSpPr>
          <p:cNvPr id="3" name="Content Placeholder 2">
            <a:extLst>
              <a:ext uri="{FF2B5EF4-FFF2-40B4-BE49-F238E27FC236}">
                <a16:creationId xmlns:a16="http://schemas.microsoft.com/office/drawing/2014/main" id="{55B3FE32-D6FF-C0AB-2A3F-A0D29BAEA78E}"/>
              </a:ext>
            </a:extLst>
          </p:cNvPr>
          <p:cNvSpPr>
            <a:spLocks noGrp="1"/>
          </p:cNvSpPr>
          <p:nvPr>
            <p:ph idx="1"/>
          </p:nvPr>
        </p:nvSpPr>
        <p:spPr/>
        <p:txBody>
          <a:bodyPr/>
          <a:lstStyle/>
          <a:p>
            <a:r>
              <a:rPr lang="en-US" dirty="0"/>
              <a:t> It is used for binary classification where the output can be one of two possible categories such as Yes/No, True/False or 0/1. It uses sigmoid function to convert inputs into a probability value between 0 and 1. In this article, we will see the basics of logistic regression and its core concepts.</a:t>
            </a:r>
          </a:p>
          <a:p>
            <a:r>
              <a:rPr lang="en-IN" b="1" dirty="0"/>
              <a:t>Types of Logistic Regression</a:t>
            </a:r>
          </a:p>
          <a:p>
            <a:r>
              <a:rPr lang="en-US" b="1" dirty="0"/>
              <a:t>Binomial Logistic Regression</a:t>
            </a:r>
            <a:r>
              <a:rPr lang="en-US" dirty="0"/>
              <a:t>: This type is used when the dependent variable has only two possible categories. Examples include Yes/No, Pass/Fail or 0/1. It is the most common form of logistic regression and is used for binary classification problems.</a:t>
            </a:r>
          </a:p>
          <a:p>
            <a:r>
              <a:rPr lang="en-US" b="1" dirty="0"/>
              <a:t>Multinomial Logistic Regression</a:t>
            </a:r>
            <a:r>
              <a:rPr lang="en-US" dirty="0"/>
              <a:t>: This is used when the dependent variable has three or more possible categories that are not ordered. For example, classifying animals into categories like "cat," "dog" or "sheep." It extends the binary logistic regression to handle multiple classes.</a:t>
            </a:r>
          </a:p>
          <a:p>
            <a:endParaRPr lang="en-IN" dirty="0"/>
          </a:p>
        </p:txBody>
      </p:sp>
    </p:spTree>
    <p:extLst>
      <p:ext uri="{BB962C8B-B14F-4D97-AF65-F5344CB8AC3E}">
        <p14:creationId xmlns:p14="http://schemas.microsoft.com/office/powerpoint/2010/main" val="1862099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1CB5B-3143-6582-883B-E6A9F3C20D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4FF478-F907-0AAD-81B0-5B8ADC36904A}"/>
              </a:ext>
            </a:extLst>
          </p:cNvPr>
          <p:cNvSpPr>
            <a:spLocks noGrp="1"/>
          </p:cNvSpPr>
          <p:nvPr>
            <p:ph idx="1"/>
          </p:nvPr>
        </p:nvSpPr>
        <p:spPr/>
        <p:txBody>
          <a:bodyPr>
            <a:normAutofit lnSpcReduction="10000"/>
          </a:bodyPr>
          <a:lstStyle/>
          <a:p>
            <a:r>
              <a:rPr lang="en-US" b="1" dirty="0"/>
              <a:t>Ordinal Logistic Regression</a:t>
            </a:r>
            <a:r>
              <a:rPr lang="en-US" dirty="0"/>
              <a:t>: This type applies when the dependent variable has three or more categories with a natural order or ranking. Examples include ratings like "low," "medium" and "high." It takes the order of the categories into account when modeling</a:t>
            </a:r>
          </a:p>
          <a:p>
            <a:r>
              <a:rPr lang="en-IN" b="1" dirty="0"/>
              <a:t>Understanding Sigmoid Function</a:t>
            </a:r>
          </a:p>
          <a:p>
            <a:pPr fontAlgn="base"/>
            <a:r>
              <a:rPr lang="en-US" dirty="0"/>
              <a:t>The sigmoid function is a important part of logistic regression which is used to convert the raw output of the model into a probability value between 0 and 1.</a:t>
            </a:r>
          </a:p>
          <a:p>
            <a:pPr fontAlgn="base"/>
            <a:r>
              <a:rPr lang="en-US" dirty="0"/>
              <a:t> This function takes any real number and maps it into the range 0 to 1 forming an "S" shaped curve called the sigmoid curve or logistic curve. Because probabilities must lie between 0 and 1, the sigmoid function is perfect for this purpose.</a:t>
            </a:r>
          </a:p>
          <a:p>
            <a:pPr fontAlgn="base"/>
            <a:r>
              <a:rPr lang="en-US" dirty="0"/>
              <a:t> In logistic regression, we use a threshold value usually 0.5 to decide the class label.</a:t>
            </a:r>
          </a:p>
          <a:p>
            <a:pPr fontAlgn="base"/>
            <a:r>
              <a:rPr lang="en-US" dirty="0"/>
              <a:t>If the sigmoid output is same or above the threshold, the input is classified as Class 1.</a:t>
            </a:r>
          </a:p>
          <a:p>
            <a:pPr fontAlgn="base"/>
            <a:r>
              <a:rPr lang="en-US" dirty="0"/>
              <a:t>If it is below the threshold, the input is classified as Class 0.</a:t>
            </a:r>
          </a:p>
          <a:p>
            <a:endParaRPr lang="en-IN" dirty="0"/>
          </a:p>
        </p:txBody>
      </p:sp>
    </p:spTree>
    <p:extLst>
      <p:ext uri="{BB962C8B-B14F-4D97-AF65-F5344CB8AC3E}">
        <p14:creationId xmlns:p14="http://schemas.microsoft.com/office/powerpoint/2010/main" val="3599705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58F7B-9172-4603-8027-2BA3F2AA94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B6863C5-86AB-0966-0EA2-68C21586DA34}"/>
              </a:ext>
            </a:extLst>
          </p:cNvPr>
          <p:cNvSpPr>
            <a:spLocks noGrp="1"/>
          </p:cNvSpPr>
          <p:nvPr>
            <p:ph idx="1"/>
          </p:nvPr>
        </p:nvSpPr>
        <p:spPr/>
        <p:txBody>
          <a:bodyPr>
            <a:normAutofit lnSpcReduction="10000"/>
          </a:bodyPr>
          <a:lstStyle/>
          <a:p>
            <a:r>
              <a:rPr lang="en-US" dirty="0"/>
              <a:t>Logistic regression model transforms the </a:t>
            </a:r>
            <a:r>
              <a:rPr lang="en-US" u="sng" dirty="0">
                <a:hlinkClick r:id="rId2">
                  <a:extLst>
                    <a:ext uri="{A12FA001-AC4F-418D-AE19-62706E023703}">
                      <ahyp:hlinkClr xmlns:ahyp="http://schemas.microsoft.com/office/drawing/2018/hyperlinkcolor" val="tx"/>
                    </a:ext>
                  </a:extLst>
                </a:hlinkClick>
              </a:rPr>
              <a:t>linear regression</a:t>
            </a:r>
            <a:r>
              <a:rPr lang="en-US" dirty="0"/>
              <a:t> function continuous value output into categorical value output using a sigmoid function which maps any real-valued set of independent variables input into a value between 0 and 1</a:t>
            </a:r>
          </a:p>
          <a:p>
            <a:r>
              <a:rPr lang="en-IN" dirty="0"/>
              <a:t> </a:t>
            </a:r>
            <a:r>
              <a:rPr lang="en-IN" i="1" dirty="0"/>
              <a:t>X</a:t>
            </a:r>
            <a:r>
              <a:rPr lang="en-IN" dirty="0"/>
              <a:t>=⎣⎡​</a:t>
            </a:r>
            <a:r>
              <a:rPr lang="en-IN" i="1" dirty="0"/>
              <a:t>x</a:t>
            </a:r>
            <a:r>
              <a:rPr lang="en-IN" dirty="0"/>
              <a:t>11​ </a:t>
            </a:r>
            <a:r>
              <a:rPr lang="en-IN" i="1" dirty="0"/>
              <a:t>x</a:t>
            </a:r>
            <a:r>
              <a:rPr lang="en-IN" dirty="0"/>
              <a:t>21​  ⋮</a:t>
            </a:r>
            <a:r>
              <a:rPr lang="en-IN" i="1" dirty="0"/>
              <a:t>xn</a:t>
            </a:r>
            <a:r>
              <a:rPr lang="en-IN" dirty="0"/>
              <a:t>1​ ​......⋱ ...​</a:t>
            </a:r>
            <a:r>
              <a:rPr lang="en-IN" i="1" dirty="0"/>
              <a:t>x</a:t>
            </a:r>
            <a:r>
              <a:rPr lang="en-IN" dirty="0"/>
              <a:t>1</a:t>
            </a:r>
            <a:r>
              <a:rPr lang="en-IN" i="1" dirty="0"/>
              <a:t>m</a:t>
            </a:r>
            <a:r>
              <a:rPr lang="en-IN" dirty="0"/>
              <a:t>​</a:t>
            </a:r>
            <a:r>
              <a:rPr lang="en-IN" i="1" dirty="0"/>
              <a:t>x</a:t>
            </a:r>
            <a:r>
              <a:rPr lang="en-IN" dirty="0"/>
              <a:t>2</a:t>
            </a:r>
            <a:r>
              <a:rPr lang="en-IN" i="1" dirty="0"/>
              <a:t>m</a:t>
            </a:r>
            <a:r>
              <a:rPr lang="en-IN" dirty="0"/>
              <a:t>​⋮ </a:t>
            </a:r>
            <a:r>
              <a:rPr lang="en-IN" i="1" dirty="0" err="1"/>
              <a:t>xnm</a:t>
            </a:r>
            <a:r>
              <a:rPr lang="en-IN" dirty="0"/>
              <a:t>​​⎦⎤​</a:t>
            </a:r>
          </a:p>
          <a:p>
            <a:r>
              <a:rPr lang="en-US" dirty="0"/>
              <a:t>and the dependent variable is </a:t>
            </a:r>
            <a:r>
              <a:rPr lang="en-US" dirty="0" err="1"/>
              <a:t>Y</a:t>
            </a:r>
            <a:r>
              <a:rPr lang="en-US" i="1" dirty="0" err="1"/>
              <a:t>Y</a:t>
            </a:r>
            <a:r>
              <a:rPr lang="en-US" dirty="0" err="1"/>
              <a:t>having</a:t>
            </a:r>
            <a:r>
              <a:rPr lang="en-US" dirty="0"/>
              <a:t> only binary value </a:t>
            </a:r>
            <a:r>
              <a:rPr lang="en-US" dirty="0" err="1"/>
              <a:t>i.e</a:t>
            </a:r>
            <a:r>
              <a:rPr lang="en-US" dirty="0"/>
              <a:t> 0 or 1.</a:t>
            </a:r>
          </a:p>
          <a:p>
            <a:r>
              <a:rPr lang="en-US" i="1" dirty="0"/>
              <a:t>xi</a:t>
            </a:r>
            <a:r>
              <a:rPr lang="en-US" dirty="0"/>
              <a:t>​ is the </a:t>
            </a:r>
            <a:r>
              <a:rPr lang="en-US" dirty="0" err="1"/>
              <a:t>ith</a:t>
            </a:r>
            <a:r>
              <a:rPr lang="en-US" i="1" dirty="0" err="1"/>
              <a:t>ith</a:t>
            </a:r>
            <a:r>
              <a:rPr lang="en-US" dirty="0"/>
              <a:t> observation of X, </a:t>
            </a:r>
            <a:r>
              <a:rPr lang="en-US" dirty="0" err="1"/>
              <a:t>wi</a:t>
            </a:r>
            <a:r>
              <a:rPr lang="en-US" dirty="0"/>
              <a:t>=[w1,w2,w3,⋯,wm]</a:t>
            </a:r>
            <a:r>
              <a:rPr lang="en-US" i="1" dirty="0" err="1"/>
              <a:t>wi</a:t>
            </a:r>
            <a:r>
              <a:rPr lang="en-US" dirty="0"/>
              <a:t>​=[</a:t>
            </a:r>
            <a:r>
              <a:rPr lang="en-US" i="1" dirty="0"/>
              <a:t>w</a:t>
            </a:r>
            <a:r>
              <a:rPr lang="en-US" dirty="0"/>
              <a:t>1​,</a:t>
            </a:r>
            <a:r>
              <a:rPr lang="en-US" i="1" dirty="0"/>
              <a:t>w</a:t>
            </a:r>
            <a:r>
              <a:rPr lang="en-US" dirty="0"/>
              <a:t>2​,</a:t>
            </a:r>
            <a:r>
              <a:rPr lang="en-US" i="1" dirty="0"/>
              <a:t>w</a:t>
            </a:r>
            <a:r>
              <a:rPr lang="en-US" dirty="0"/>
              <a:t>3​,⋯,</a:t>
            </a:r>
            <a:r>
              <a:rPr lang="en-US" i="1" dirty="0" err="1"/>
              <a:t>wm</a:t>
            </a:r>
            <a:r>
              <a:rPr lang="en-US" dirty="0"/>
              <a:t>​] is the weights or Coefficient and </a:t>
            </a:r>
            <a:r>
              <a:rPr lang="en-US" dirty="0" err="1"/>
              <a:t>b</a:t>
            </a:r>
            <a:r>
              <a:rPr lang="en-US" i="1" dirty="0" err="1"/>
              <a:t>b</a:t>
            </a:r>
            <a:r>
              <a:rPr lang="en-US" dirty="0" err="1"/>
              <a:t>is</a:t>
            </a:r>
            <a:r>
              <a:rPr lang="en-US" dirty="0"/>
              <a:t> the bias term also known as intercept. Simply this can be represented as the dot product of weight and bias.</a:t>
            </a:r>
          </a:p>
          <a:p>
            <a:r>
              <a:rPr lang="en-IN" i="1" dirty="0"/>
              <a:t>z</a:t>
            </a:r>
            <a:r>
              <a:rPr lang="en-IN" dirty="0"/>
              <a:t>=</a:t>
            </a:r>
            <a:r>
              <a:rPr lang="en-IN" i="1" dirty="0" err="1"/>
              <a:t>w</a:t>
            </a:r>
            <a:r>
              <a:rPr lang="en-IN" dirty="0" err="1"/>
              <a:t>⋅</a:t>
            </a:r>
            <a:r>
              <a:rPr lang="en-IN" i="1" dirty="0" err="1"/>
              <a:t>X</a:t>
            </a:r>
            <a:r>
              <a:rPr lang="en-IN" dirty="0" err="1"/>
              <a:t>+</a:t>
            </a:r>
            <a:r>
              <a:rPr lang="en-IN" i="1" dirty="0" err="1"/>
              <a:t>b</a:t>
            </a:r>
            <a:endParaRPr lang="en-IN" i="1" dirty="0"/>
          </a:p>
          <a:p>
            <a:r>
              <a:rPr lang="en-US" dirty="0"/>
              <a:t>At this stage, </a:t>
            </a:r>
            <a:r>
              <a:rPr lang="en-US" dirty="0" err="1"/>
              <a:t>z</a:t>
            </a:r>
            <a:r>
              <a:rPr lang="en-US" i="1" dirty="0" err="1"/>
              <a:t>z</a:t>
            </a:r>
            <a:r>
              <a:rPr lang="en-US" dirty="0" err="1"/>
              <a:t>is</a:t>
            </a:r>
            <a:r>
              <a:rPr lang="en-US" dirty="0"/>
              <a:t> a continuous value from the linear regression. Logistic regression then applies the sigmoid function to </a:t>
            </a:r>
            <a:r>
              <a:rPr lang="en-US" dirty="0" err="1"/>
              <a:t>z</a:t>
            </a:r>
            <a:r>
              <a:rPr lang="en-US" i="1" dirty="0" err="1"/>
              <a:t>z</a:t>
            </a:r>
            <a:r>
              <a:rPr lang="en-US" dirty="0" err="1"/>
              <a:t>to</a:t>
            </a:r>
            <a:r>
              <a:rPr lang="en-US" dirty="0"/>
              <a:t> convert it into a probability between 0 and 1 which can be used to predict the class.</a:t>
            </a:r>
            <a:br>
              <a:rPr lang="en-IN" dirty="0"/>
            </a:br>
            <a:endParaRPr lang="en-IN" dirty="0"/>
          </a:p>
        </p:txBody>
      </p:sp>
    </p:spTree>
    <p:extLst>
      <p:ext uri="{BB962C8B-B14F-4D97-AF65-F5344CB8AC3E}">
        <p14:creationId xmlns:p14="http://schemas.microsoft.com/office/powerpoint/2010/main" val="319941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7B0FB-FBB3-D130-DFEC-494542A99D53}"/>
              </a:ext>
            </a:extLst>
          </p:cNvPr>
          <p:cNvSpPr>
            <a:spLocks noGrp="1"/>
          </p:cNvSpPr>
          <p:nvPr>
            <p:ph type="title"/>
          </p:nvPr>
        </p:nvSpPr>
        <p:spPr/>
        <p:txBody>
          <a:bodyPr/>
          <a:lstStyle/>
          <a:p>
            <a:endParaRPr lang="en-IN" dirty="0"/>
          </a:p>
        </p:txBody>
      </p:sp>
      <p:pic>
        <p:nvPicPr>
          <p:cNvPr id="4098" name="Picture 2" descr="sigmoid function - Geeksforgeeks">
            <a:extLst>
              <a:ext uri="{FF2B5EF4-FFF2-40B4-BE49-F238E27FC236}">
                <a16:creationId xmlns:a16="http://schemas.microsoft.com/office/drawing/2014/main" id="{BB11F497-4BF4-B151-4722-DD81B50D1EE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0466" y="2262433"/>
            <a:ext cx="4845377" cy="3091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48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8B669-2025-2B93-66C0-CA3411303886}"/>
              </a:ext>
            </a:extLst>
          </p:cNvPr>
          <p:cNvSpPr>
            <a:spLocks noGrp="1"/>
          </p:cNvSpPr>
          <p:nvPr>
            <p:ph type="title"/>
          </p:nvPr>
        </p:nvSpPr>
        <p:spPr/>
        <p:txBody>
          <a:bodyPr/>
          <a:lstStyle/>
          <a:p>
            <a:r>
              <a:rPr lang="en-IN" dirty="0"/>
              <a:t>Supervised Machine Learning</a:t>
            </a:r>
          </a:p>
        </p:txBody>
      </p:sp>
      <p:sp>
        <p:nvSpPr>
          <p:cNvPr id="3" name="Content Placeholder 2">
            <a:extLst>
              <a:ext uri="{FF2B5EF4-FFF2-40B4-BE49-F238E27FC236}">
                <a16:creationId xmlns:a16="http://schemas.microsoft.com/office/drawing/2014/main" id="{5C959018-C537-85C5-8627-FC113C24EE07}"/>
              </a:ext>
            </a:extLst>
          </p:cNvPr>
          <p:cNvSpPr>
            <a:spLocks noGrp="1"/>
          </p:cNvSpPr>
          <p:nvPr>
            <p:ph idx="1"/>
          </p:nvPr>
        </p:nvSpPr>
        <p:spPr/>
        <p:txBody>
          <a:bodyPr/>
          <a:lstStyle/>
          <a:p>
            <a:r>
              <a:rPr lang="en-IN" dirty="0"/>
              <a:t>Linear Regression</a:t>
            </a:r>
          </a:p>
          <a:p>
            <a:r>
              <a:rPr lang="en-IN" dirty="0"/>
              <a:t>Logistic Regression</a:t>
            </a:r>
          </a:p>
          <a:p>
            <a:r>
              <a:rPr lang="en-IN" dirty="0"/>
              <a:t>Decision Tree</a:t>
            </a:r>
          </a:p>
        </p:txBody>
      </p:sp>
    </p:spTree>
    <p:extLst>
      <p:ext uri="{BB962C8B-B14F-4D97-AF65-F5344CB8AC3E}">
        <p14:creationId xmlns:p14="http://schemas.microsoft.com/office/powerpoint/2010/main" val="2609522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3EEA-12AF-7A41-FA4B-343350D24BA2}"/>
              </a:ext>
            </a:extLst>
          </p:cNvPr>
          <p:cNvSpPr>
            <a:spLocks noGrp="1"/>
          </p:cNvSpPr>
          <p:nvPr>
            <p:ph type="title"/>
          </p:nvPr>
        </p:nvSpPr>
        <p:spPr/>
        <p:txBody>
          <a:bodyPr>
            <a:normAutofit fontScale="90000"/>
          </a:bodyPr>
          <a:lstStyle/>
          <a:p>
            <a:r>
              <a:rPr lang="en-US" b="1" dirty="0"/>
              <a:t>How to Evaluate Logistic Regression Model?</a:t>
            </a:r>
            <a:br>
              <a:rPr lang="en-US" b="1" dirty="0"/>
            </a:br>
            <a:endParaRPr lang="en-IN" dirty="0"/>
          </a:p>
        </p:txBody>
      </p:sp>
      <p:sp>
        <p:nvSpPr>
          <p:cNvPr id="3" name="Content Placeholder 2">
            <a:extLst>
              <a:ext uri="{FF2B5EF4-FFF2-40B4-BE49-F238E27FC236}">
                <a16:creationId xmlns:a16="http://schemas.microsoft.com/office/drawing/2014/main" id="{842795B2-39B5-EE72-7C76-4C7EFB2A5BCA}"/>
              </a:ext>
            </a:extLst>
          </p:cNvPr>
          <p:cNvSpPr>
            <a:spLocks noGrp="1"/>
          </p:cNvSpPr>
          <p:nvPr>
            <p:ph idx="1"/>
          </p:nvPr>
        </p:nvSpPr>
        <p:spPr/>
        <p:txBody>
          <a:bodyPr/>
          <a:lstStyle/>
          <a:p>
            <a:pPr fontAlgn="base"/>
            <a:r>
              <a:rPr lang="en-IN" b="1" dirty="0"/>
              <a:t>Accuracy:</a:t>
            </a:r>
            <a:r>
              <a:rPr lang="en-IN" u="sng" dirty="0">
                <a:hlinkClick r:id="rId2">
                  <a:extLst>
                    <a:ext uri="{A12FA001-AC4F-418D-AE19-62706E023703}">
                      <ahyp:hlinkClr xmlns:ahyp="http://schemas.microsoft.com/office/drawing/2018/hyperlinkcolor" val="tx"/>
                    </a:ext>
                  </a:extLst>
                </a:hlinkClick>
              </a:rPr>
              <a:t> Accuracy</a:t>
            </a:r>
            <a:r>
              <a:rPr lang="en-IN" dirty="0"/>
              <a:t> provides the proportion of correctly classified instances.</a:t>
            </a:r>
            <a:br>
              <a:rPr lang="en-IN" dirty="0"/>
            </a:br>
            <a:r>
              <a:rPr lang="en-IN" dirty="0"/>
              <a:t>Accuracy=</a:t>
            </a:r>
            <a:r>
              <a:rPr lang="en-IN" dirty="0" err="1"/>
              <a:t>TruePositives+TrueNegativesTotal</a:t>
            </a:r>
            <a:r>
              <a:rPr lang="en-IN" i="1" dirty="0" err="1"/>
              <a:t>Accuracy</a:t>
            </a:r>
            <a:r>
              <a:rPr lang="en-IN" dirty="0"/>
              <a:t>=</a:t>
            </a:r>
            <a:r>
              <a:rPr lang="en-IN" i="1" dirty="0" err="1"/>
              <a:t>TotalTruePositives</a:t>
            </a:r>
            <a:r>
              <a:rPr lang="en-IN" dirty="0" err="1"/>
              <a:t>+</a:t>
            </a:r>
            <a:r>
              <a:rPr lang="en-IN" i="1" dirty="0" err="1"/>
              <a:t>TrueNegatives</a:t>
            </a:r>
            <a:r>
              <a:rPr lang="en-IN" dirty="0"/>
              <a:t>​</a:t>
            </a:r>
          </a:p>
          <a:p>
            <a:pPr fontAlgn="base"/>
            <a:r>
              <a:rPr lang="en-IN" b="1" dirty="0"/>
              <a:t>Precision:</a:t>
            </a:r>
            <a:r>
              <a:rPr lang="en-IN" dirty="0"/>
              <a:t> </a:t>
            </a:r>
            <a:r>
              <a:rPr lang="en-IN" u="sng" dirty="0">
                <a:hlinkClick r:id="rId3">
                  <a:extLst>
                    <a:ext uri="{A12FA001-AC4F-418D-AE19-62706E023703}">
                      <ahyp:hlinkClr xmlns:ahyp="http://schemas.microsoft.com/office/drawing/2018/hyperlinkcolor" val="tx"/>
                    </a:ext>
                  </a:extLst>
                </a:hlinkClick>
              </a:rPr>
              <a:t>Precision</a:t>
            </a:r>
            <a:r>
              <a:rPr lang="en-IN" dirty="0"/>
              <a:t> focuses on the accuracy of positive predictions.</a:t>
            </a:r>
            <a:br>
              <a:rPr lang="en-IN" dirty="0"/>
            </a:br>
            <a:r>
              <a:rPr lang="en-IN" dirty="0"/>
              <a:t>Precision=</a:t>
            </a:r>
            <a:r>
              <a:rPr lang="en-IN" dirty="0" err="1"/>
              <a:t>TruePositivesTruePositives+FalsePositives</a:t>
            </a:r>
            <a:r>
              <a:rPr lang="en-IN" i="1" dirty="0" err="1"/>
              <a:t>Precision</a:t>
            </a:r>
            <a:r>
              <a:rPr lang="en-IN" dirty="0"/>
              <a:t>=</a:t>
            </a:r>
            <a:r>
              <a:rPr lang="en-IN" i="1" dirty="0" err="1"/>
              <a:t>TruePositives</a:t>
            </a:r>
            <a:r>
              <a:rPr lang="en-IN" dirty="0" err="1"/>
              <a:t>+</a:t>
            </a:r>
            <a:r>
              <a:rPr lang="en-IN" i="1" dirty="0" err="1"/>
              <a:t>FalsePositivesTruePositives</a:t>
            </a:r>
            <a:r>
              <a:rPr lang="en-IN" dirty="0"/>
              <a:t>​</a:t>
            </a:r>
          </a:p>
          <a:p>
            <a:pPr fontAlgn="base"/>
            <a:r>
              <a:rPr lang="en-IN" b="1" dirty="0"/>
              <a:t>Recall (Sensitivity or True Positive Rate):</a:t>
            </a:r>
            <a:r>
              <a:rPr lang="en-IN" dirty="0"/>
              <a:t> </a:t>
            </a:r>
            <a:r>
              <a:rPr lang="en-IN" u="sng" dirty="0">
                <a:hlinkClick r:id="rId4">
                  <a:extLst>
                    <a:ext uri="{A12FA001-AC4F-418D-AE19-62706E023703}">
                      <ahyp:hlinkClr xmlns:ahyp="http://schemas.microsoft.com/office/drawing/2018/hyperlinkcolor" val="tx"/>
                    </a:ext>
                  </a:extLst>
                </a:hlinkClick>
              </a:rPr>
              <a:t>Recall</a:t>
            </a:r>
            <a:r>
              <a:rPr lang="en-IN" dirty="0"/>
              <a:t> measures the proportion of correctly predicted positive instances among all actual positive instances.</a:t>
            </a:r>
            <a:br>
              <a:rPr lang="en-IN" dirty="0"/>
            </a:br>
            <a:r>
              <a:rPr lang="en-IN" dirty="0"/>
              <a:t>Recall=</a:t>
            </a:r>
            <a:r>
              <a:rPr lang="en-IN" dirty="0" err="1"/>
              <a:t>TruePositivesTruePositives+FalseNegatives</a:t>
            </a:r>
            <a:r>
              <a:rPr lang="en-IN" i="1" dirty="0" err="1"/>
              <a:t>Recall</a:t>
            </a:r>
            <a:r>
              <a:rPr lang="en-IN" dirty="0"/>
              <a:t>=</a:t>
            </a:r>
            <a:r>
              <a:rPr lang="en-IN" i="1" dirty="0" err="1"/>
              <a:t>TruePositives</a:t>
            </a:r>
            <a:r>
              <a:rPr lang="en-IN" dirty="0" err="1"/>
              <a:t>+</a:t>
            </a:r>
            <a:r>
              <a:rPr lang="en-IN" i="1" dirty="0" err="1"/>
              <a:t>FalseNegativesTruePositi</a:t>
            </a:r>
            <a:endParaRPr lang="en-IN" dirty="0"/>
          </a:p>
          <a:p>
            <a:endParaRPr lang="en-IN" dirty="0"/>
          </a:p>
        </p:txBody>
      </p:sp>
    </p:spTree>
    <p:extLst>
      <p:ext uri="{BB962C8B-B14F-4D97-AF65-F5344CB8AC3E}">
        <p14:creationId xmlns:p14="http://schemas.microsoft.com/office/powerpoint/2010/main" val="4127276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4860A-15C5-8120-4FDE-4F003C768B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1BAFA7-6D9C-F82F-806F-F339CB2E48FC}"/>
              </a:ext>
            </a:extLst>
          </p:cNvPr>
          <p:cNvSpPr>
            <a:spLocks noGrp="1"/>
          </p:cNvSpPr>
          <p:nvPr>
            <p:ph idx="1"/>
          </p:nvPr>
        </p:nvSpPr>
        <p:spPr/>
        <p:txBody>
          <a:bodyPr/>
          <a:lstStyle/>
          <a:p>
            <a:pPr fontAlgn="base"/>
            <a:r>
              <a:rPr lang="en-US" b="1" dirty="0"/>
              <a:t>F1 Score: </a:t>
            </a:r>
            <a:r>
              <a:rPr lang="en-US" u="sng" dirty="0">
                <a:hlinkClick r:id="rId2">
                  <a:extLst>
                    <a:ext uri="{A12FA001-AC4F-418D-AE19-62706E023703}">
                      <ahyp:hlinkClr xmlns:ahyp="http://schemas.microsoft.com/office/drawing/2018/hyperlinkcolor" val="tx"/>
                    </a:ext>
                  </a:extLst>
                </a:hlinkClick>
              </a:rPr>
              <a:t>F1 score</a:t>
            </a:r>
            <a:r>
              <a:rPr lang="en-US" dirty="0"/>
              <a:t> is the harmonic mean of precision and recall.</a:t>
            </a:r>
            <a:br>
              <a:rPr lang="en-US" dirty="0"/>
            </a:br>
            <a:r>
              <a:rPr lang="en-US" dirty="0"/>
              <a:t>F1Score=2∗Precision∗RecallPrecision+Recall</a:t>
            </a:r>
            <a:r>
              <a:rPr lang="en-US" i="1" dirty="0"/>
              <a:t>F</a:t>
            </a:r>
            <a:r>
              <a:rPr lang="en-US" dirty="0"/>
              <a:t>1</a:t>
            </a:r>
            <a:r>
              <a:rPr lang="en-US" i="1" dirty="0"/>
              <a:t>Score</a:t>
            </a:r>
            <a:r>
              <a:rPr lang="en-US" dirty="0"/>
              <a:t>=2∗</a:t>
            </a:r>
            <a:r>
              <a:rPr lang="en-US" i="1" dirty="0"/>
              <a:t>Precision</a:t>
            </a:r>
            <a:r>
              <a:rPr lang="en-US" dirty="0"/>
              <a:t>+</a:t>
            </a:r>
            <a:r>
              <a:rPr lang="en-US" i="1" dirty="0"/>
              <a:t>RecallPrecision</a:t>
            </a:r>
            <a:r>
              <a:rPr lang="en-US" dirty="0"/>
              <a:t>∗</a:t>
            </a:r>
            <a:r>
              <a:rPr lang="en-US" i="1" dirty="0"/>
              <a:t>Recall</a:t>
            </a:r>
            <a:r>
              <a:rPr lang="en-US" dirty="0"/>
              <a:t>​</a:t>
            </a:r>
          </a:p>
          <a:p>
            <a:pPr fontAlgn="base"/>
            <a:r>
              <a:rPr lang="en-US" b="1" dirty="0"/>
              <a:t>Area Under the Receiver Operating Characteristic Curve (AUC-ROC):</a:t>
            </a:r>
            <a:r>
              <a:rPr lang="en-US" dirty="0"/>
              <a:t> The ROC curve plots the true positive rate against the false positive rate at various thresholds. </a:t>
            </a:r>
            <a:r>
              <a:rPr lang="en-US" u="sng" dirty="0">
                <a:hlinkClick r:id="rId3"/>
              </a:rPr>
              <a:t>AUC-ROC</a:t>
            </a:r>
            <a:r>
              <a:rPr lang="en-US" dirty="0"/>
              <a:t> measures the area under this curve which provides an aggregate measure of a model's performance across different classification thresholds.</a:t>
            </a:r>
          </a:p>
          <a:p>
            <a:pPr fontAlgn="base"/>
            <a:r>
              <a:rPr lang="en-US" b="1" dirty="0"/>
              <a:t>Area Under the Precision-Recall Curve (AUC-PR):</a:t>
            </a:r>
            <a:r>
              <a:rPr lang="en-US" dirty="0"/>
              <a:t> Similar to AUC-ROC, </a:t>
            </a:r>
            <a:r>
              <a:rPr lang="en-US" u="sng" dirty="0">
                <a:hlinkClick r:id="rId4"/>
              </a:rPr>
              <a:t>AUC-PR</a:t>
            </a:r>
            <a:r>
              <a:rPr lang="en-US" dirty="0"/>
              <a:t> measures the area under the precision-recall curve helps in providing a summary of a model's performance across different precision-recall trade-offs.</a:t>
            </a:r>
          </a:p>
          <a:p>
            <a:endParaRPr lang="en-IN" dirty="0"/>
          </a:p>
        </p:txBody>
      </p:sp>
    </p:spTree>
    <p:extLst>
      <p:ext uri="{BB962C8B-B14F-4D97-AF65-F5344CB8AC3E}">
        <p14:creationId xmlns:p14="http://schemas.microsoft.com/office/powerpoint/2010/main" val="405568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BE828-4C0B-3979-05D1-FE1244EBAE94}"/>
              </a:ext>
            </a:extLst>
          </p:cNvPr>
          <p:cNvSpPr>
            <a:spLocks noGrp="1"/>
          </p:cNvSpPr>
          <p:nvPr>
            <p:ph type="title"/>
          </p:nvPr>
        </p:nvSpPr>
        <p:spPr/>
        <p:txBody>
          <a:bodyPr>
            <a:normAutofit fontScale="90000"/>
          </a:bodyPr>
          <a:lstStyle/>
          <a:p>
            <a:r>
              <a:rPr lang="en-US" b="1" dirty="0"/>
              <a:t>AUC ROC Curve in Machine Learning</a:t>
            </a:r>
            <a:br>
              <a:rPr lang="en-US" b="1" dirty="0"/>
            </a:br>
            <a:endParaRPr lang="en-IN" dirty="0"/>
          </a:p>
        </p:txBody>
      </p:sp>
      <p:sp>
        <p:nvSpPr>
          <p:cNvPr id="3" name="Content Placeholder 2">
            <a:extLst>
              <a:ext uri="{FF2B5EF4-FFF2-40B4-BE49-F238E27FC236}">
                <a16:creationId xmlns:a16="http://schemas.microsoft.com/office/drawing/2014/main" id="{5CB58121-2F16-4170-F514-D27F7144217E}"/>
              </a:ext>
            </a:extLst>
          </p:cNvPr>
          <p:cNvSpPr>
            <a:spLocks noGrp="1"/>
          </p:cNvSpPr>
          <p:nvPr>
            <p:ph idx="1"/>
          </p:nvPr>
        </p:nvSpPr>
        <p:spPr/>
        <p:txBody>
          <a:bodyPr/>
          <a:lstStyle/>
          <a:p>
            <a:pPr fontAlgn="base"/>
            <a:r>
              <a:rPr lang="en-US" b="1" dirty="0"/>
              <a:t>AUC-ROC curve</a:t>
            </a:r>
            <a:r>
              <a:rPr lang="en-US" dirty="0"/>
              <a:t> is a graph used to check how well a binary classification model works. It helps us to understand how well the model separates the positive cases like people with a disease from the negative cases like people without the disease at different threshold level. It shows how good the model is at telling the difference between the two classes by plotting:</a:t>
            </a:r>
          </a:p>
          <a:p>
            <a:pPr fontAlgn="base"/>
            <a:r>
              <a:rPr lang="en-US" b="1" dirty="0"/>
              <a:t>True Positive Rate (TPR):</a:t>
            </a:r>
            <a:r>
              <a:rPr lang="en-US" dirty="0"/>
              <a:t> how often the model correctly predicts the positive cases also known as </a:t>
            </a:r>
            <a:r>
              <a:rPr lang="en-US" b="1" dirty="0"/>
              <a:t>Sensitivity or Recall</a:t>
            </a:r>
            <a:r>
              <a:rPr lang="en-US" dirty="0"/>
              <a:t>.</a:t>
            </a:r>
          </a:p>
          <a:p>
            <a:pPr fontAlgn="base"/>
            <a:r>
              <a:rPr lang="en-US" b="1" dirty="0"/>
              <a:t>False Positive Rate (FPR):</a:t>
            </a:r>
            <a:r>
              <a:rPr lang="en-US" dirty="0"/>
              <a:t> how often the model incorrectly predicts a negative case as positive.</a:t>
            </a:r>
          </a:p>
          <a:p>
            <a:pPr fontAlgn="base"/>
            <a:r>
              <a:rPr lang="en-US" b="1" dirty="0"/>
              <a:t>Specificity:</a:t>
            </a:r>
            <a:r>
              <a:rPr lang="en-US" dirty="0"/>
              <a:t> measures the proportion of actual negatives that the model correctly identifies. It is calculated as 1 - FPR.</a:t>
            </a:r>
          </a:p>
          <a:p>
            <a:endParaRPr lang="en-IN" dirty="0"/>
          </a:p>
        </p:txBody>
      </p:sp>
    </p:spTree>
    <p:extLst>
      <p:ext uri="{BB962C8B-B14F-4D97-AF65-F5344CB8AC3E}">
        <p14:creationId xmlns:p14="http://schemas.microsoft.com/office/powerpoint/2010/main" val="1105653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0E6C-FECD-7538-8B8C-FDCB6D564A4B}"/>
              </a:ext>
            </a:extLst>
          </p:cNvPr>
          <p:cNvSpPr>
            <a:spLocks noGrp="1"/>
          </p:cNvSpPr>
          <p:nvPr>
            <p:ph type="title"/>
          </p:nvPr>
        </p:nvSpPr>
        <p:spPr/>
        <p:txBody>
          <a:bodyPr/>
          <a:lstStyle/>
          <a:p>
            <a:endParaRPr lang="en-IN"/>
          </a:p>
        </p:txBody>
      </p:sp>
      <p:pic>
        <p:nvPicPr>
          <p:cNvPr id="5122" name="Picture 2" descr="roc4">
            <a:extLst>
              <a:ext uri="{FF2B5EF4-FFF2-40B4-BE49-F238E27FC236}">
                <a16:creationId xmlns:a16="http://schemas.microsoft.com/office/drawing/2014/main" id="{4D3BDE41-87A9-7422-2CC5-5C08DF1155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4582" y="2103438"/>
            <a:ext cx="6002835" cy="393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2627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F51EF-1145-694C-49A8-936B2C66FEB0}"/>
              </a:ext>
            </a:extLst>
          </p:cNvPr>
          <p:cNvSpPr>
            <a:spLocks noGrp="1"/>
          </p:cNvSpPr>
          <p:nvPr>
            <p:ph type="title"/>
          </p:nvPr>
        </p:nvSpPr>
        <p:spPr/>
        <p:txBody>
          <a:bodyPr>
            <a:normAutofit fontScale="90000"/>
          </a:bodyPr>
          <a:lstStyle/>
          <a:p>
            <a:r>
              <a:rPr lang="en-US" b="1" dirty="0"/>
              <a:t>Decision Tree in Machine Learning</a:t>
            </a:r>
            <a:br>
              <a:rPr lang="en-US" b="1" dirty="0"/>
            </a:br>
            <a:endParaRPr lang="en-IN" dirty="0"/>
          </a:p>
        </p:txBody>
      </p:sp>
      <p:sp>
        <p:nvSpPr>
          <p:cNvPr id="3" name="Content Placeholder 2">
            <a:extLst>
              <a:ext uri="{FF2B5EF4-FFF2-40B4-BE49-F238E27FC236}">
                <a16:creationId xmlns:a16="http://schemas.microsoft.com/office/drawing/2014/main" id="{5D6987F2-593C-63C1-37A4-DE6794812343}"/>
              </a:ext>
            </a:extLst>
          </p:cNvPr>
          <p:cNvSpPr>
            <a:spLocks noGrp="1"/>
          </p:cNvSpPr>
          <p:nvPr>
            <p:ph idx="1"/>
          </p:nvPr>
        </p:nvSpPr>
        <p:spPr/>
        <p:txBody>
          <a:bodyPr/>
          <a:lstStyle/>
          <a:p>
            <a:pPr fontAlgn="base"/>
            <a:r>
              <a:rPr lang="en-US" dirty="0"/>
              <a:t>A decision tree is a supervised learning algorithm used for both classification and regression tasks. It has a hierarchical tree structure which consists of a root node, branches, internal nodes and leaf nodes. It </a:t>
            </a:r>
            <a:r>
              <a:rPr lang="en-US" dirty="0" err="1"/>
              <a:t>It</a:t>
            </a:r>
            <a:r>
              <a:rPr lang="en-US" dirty="0"/>
              <a:t> works like a flowchart help to make decisions step by step where:</a:t>
            </a:r>
          </a:p>
          <a:p>
            <a:pPr fontAlgn="base"/>
            <a:r>
              <a:rPr lang="en-US" dirty="0"/>
              <a:t>Internal nodes represent attribute tests</a:t>
            </a:r>
          </a:p>
          <a:p>
            <a:pPr fontAlgn="base"/>
            <a:r>
              <a:rPr lang="en-US" dirty="0"/>
              <a:t>Branches represent attribute values</a:t>
            </a:r>
          </a:p>
          <a:p>
            <a:pPr fontAlgn="base"/>
            <a:r>
              <a:rPr lang="en-US" dirty="0"/>
              <a:t>Leaf nodes represent final decisions or predictions.</a:t>
            </a:r>
          </a:p>
          <a:p>
            <a:r>
              <a:rPr lang="en-US" b="1" dirty="0"/>
              <a:t>How Does a Decision Tree Work?</a:t>
            </a:r>
          </a:p>
          <a:p>
            <a:r>
              <a:rPr lang="en-US" dirty="0"/>
              <a:t>A decision tree splits the dataset based on feature values to create pure subsets ideally all items in a group belong to the same class. Each leaf node of the tree corresponds to a class label and the internal nodes are feature-based decision points.</a:t>
            </a:r>
            <a:endParaRPr lang="en-IN" dirty="0"/>
          </a:p>
        </p:txBody>
      </p:sp>
    </p:spTree>
    <p:extLst>
      <p:ext uri="{BB962C8B-B14F-4D97-AF65-F5344CB8AC3E}">
        <p14:creationId xmlns:p14="http://schemas.microsoft.com/office/powerpoint/2010/main" val="3106934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11E9C-8FFC-2A8B-93BB-EA98C61255EF}"/>
              </a:ext>
            </a:extLst>
          </p:cNvPr>
          <p:cNvSpPr>
            <a:spLocks noGrp="1"/>
          </p:cNvSpPr>
          <p:nvPr>
            <p:ph type="title"/>
          </p:nvPr>
        </p:nvSpPr>
        <p:spPr/>
        <p:txBody>
          <a:bodyPr>
            <a:normAutofit fontScale="90000"/>
          </a:bodyPr>
          <a:lstStyle/>
          <a:p>
            <a:r>
              <a:rPr lang="en-US" b="1" dirty="0"/>
              <a:t>Information Gain and Gini Index in Decision Tree</a:t>
            </a:r>
            <a:br>
              <a:rPr lang="en-US" b="1" dirty="0"/>
            </a:br>
            <a:endParaRPr lang="en-IN" dirty="0"/>
          </a:p>
        </p:txBody>
      </p:sp>
      <p:sp>
        <p:nvSpPr>
          <p:cNvPr id="3" name="Content Placeholder 2">
            <a:extLst>
              <a:ext uri="{FF2B5EF4-FFF2-40B4-BE49-F238E27FC236}">
                <a16:creationId xmlns:a16="http://schemas.microsoft.com/office/drawing/2014/main" id="{C8F4EC7C-B778-D5EE-6019-F1A4E0BF2A5F}"/>
              </a:ext>
            </a:extLst>
          </p:cNvPr>
          <p:cNvSpPr>
            <a:spLocks noGrp="1"/>
          </p:cNvSpPr>
          <p:nvPr>
            <p:ph idx="1"/>
          </p:nvPr>
        </p:nvSpPr>
        <p:spPr/>
        <p:txBody>
          <a:bodyPr/>
          <a:lstStyle/>
          <a:p>
            <a:pPr fontAlgn="base"/>
            <a:r>
              <a:rPr lang="en-US" b="1" dirty="0"/>
              <a:t>Information Gain</a:t>
            </a:r>
          </a:p>
          <a:p>
            <a:pPr fontAlgn="base"/>
            <a:r>
              <a:rPr lang="en-US" dirty="0"/>
              <a:t>Information Gain tells us how useful a question (or feature) is for splitting data into groups. It measures how much the uncertainty decreases after the split. A good question will create clearer groups and the feature with the highest Information Gain is chosen to make the decision.</a:t>
            </a:r>
          </a:p>
          <a:p>
            <a:r>
              <a:rPr lang="en-US" b="1" dirty="0"/>
              <a:t>Entropy:</a:t>
            </a:r>
            <a:r>
              <a:rPr lang="en-US" dirty="0"/>
              <a:t> is the measure of uncertainty of a random variable it characterizes the impurity of an arbitrary collection of examples. The higher the entropy more the information content.</a:t>
            </a:r>
          </a:p>
          <a:p>
            <a:endParaRPr lang="en-IN" dirty="0"/>
          </a:p>
        </p:txBody>
      </p:sp>
    </p:spTree>
    <p:extLst>
      <p:ext uri="{BB962C8B-B14F-4D97-AF65-F5344CB8AC3E}">
        <p14:creationId xmlns:p14="http://schemas.microsoft.com/office/powerpoint/2010/main" val="27394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3681-3054-B161-C73F-01C4D55AB4BF}"/>
              </a:ext>
            </a:extLst>
          </p:cNvPr>
          <p:cNvSpPr>
            <a:spLocks noGrp="1"/>
          </p:cNvSpPr>
          <p:nvPr>
            <p:ph type="title"/>
          </p:nvPr>
        </p:nvSpPr>
        <p:spPr/>
        <p:txBody>
          <a:bodyPr/>
          <a:lstStyle/>
          <a:p>
            <a:r>
              <a:rPr lang="en-IN" dirty="0"/>
              <a:t>Linear Regression</a:t>
            </a:r>
          </a:p>
        </p:txBody>
      </p:sp>
      <p:sp>
        <p:nvSpPr>
          <p:cNvPr id="3" name="Content Placeholder 2">
            <a:extLst>
              <a:ext uri="{FF2B5EF4-FFF2-40B4-BE49-F238E27FC236}">
                <a16:creationId xmlns:a16="http://schemas.microsoft.com/office/drawing/2014/main" id="{AA6F773B-B24A-673E-A8E6-E94349AF46A4}"/>
              </a:ext>
            </a:extLst>
          </p:cNvPr>
          <p:cNvSpPr>
            <a:spLocks noGrp="1"/>
          </p:cNvSpPr>
          <p:nvPr>
            <p:ph idx="1"/>
          </p:nvPr>
        </p:nvSpPr>
        <p:spPr/>
        <p:txBody>
          <a:bodyPr/>
          <a:lstStyle/>
          <a:p>
            <a:r>
              <a:rPr lang="en-US" dirty="0"/>
              <a:t>Linear regression is a type of </a:t>
            </a:r>
            <a:r>
              <a:rPr lang="en-US" dirty="0">
                <a:hlinkClick r:id="rId2">
                  <a:extLst>
                    <a:ext uri="{A12FA001-AC4F-418D-AE19-62706E023703}">
                      <ahyp:hlinkClr xmlns:ahyp="http://schemas.microsoft.com/office/drawing/2018/hyperlinkcolor" val="tx"/>
                    </a:ext>
                  </a:extLst>
                </a:hlinkClick>
              </a:rPr>
              <a:t>supervised machine-learning algorithm</a:t>
            </a:r>
            <a:r>
              <a:rPr lang="en-US" dirty="0"/>
              <a:t> that learns from the labelled datasets and maps the data points with most optimized linear functions which can be used for prediction on new datasets.</a:t>
            </a:r>
          </a:p>
          <a:p>
            <a:r>
              <a:rPr lang="en-US" dirty="0"/>
              <a:t>It assumes that there is a linear relationship between the input and output, meaning the output changes at a constant rate as the input changes. This relationship is represented by a straight line.</a:t>
            </a:r>
          </a:p>
          <a:p>
            <a:r>
              <a:rPr lang="en-US" dirty="0"/>
              <a:t>There are 2 variables :</a:t>
            </a:r>
          </a:p>
          <a:p>
            <a:pPr fontAlgn="base"/>
            <a:r>
              <a:rPr lang="en-US" b="1" dirty="0"/>
              <a:t>Independent variable (input)</a:t>
            </a:r>
            <a:endParaRPr lang="en-US" dirty="0"/>
          </a:p>
          <a:p>
            <a:pPr fontAlgn="base"/>
            <a:r>
              <a:rPr lang="en-US" b="1" dirty="0"/>
              <a:t>Dependent variable (output)</a:t>
            </a:r>
          </a:p>
          <a:p>
            <a:pPr fontAlgn="base"/>
            <a:endParaRPr lang="en-US" dirty="0"/>
          </a:p>
          <a:p>
            <a:endParaRPr lang="en-IN" dirty="0"/>
          </a:p>
        </p:txBody>
      </p:sp>
    </p:spTree>
    <p:extLst>
      <p:ext uri="{BB962C8B-B14F-4D97-AF65-F5344CB8AC3E}">
        <p14:creationId xmlns:p14="http://schemas.microsoft.com/office/powerpoint/2010/main" val="3069164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4488D-31BD-E71E-FC54-F1A3446836C4}"/>
              </a:ext>
            </a:extLst>
          </p:cNvPr>
          <p:cNvSpPr>
            <a:spLocks noGrp="1"/>
          </p:cNvSpPr>
          <p:nvPr>
            <p:ph type="title"/>
          </p:nvPr>
        </p:nvSpPr>
        <p:spPr/>
        <p:txBody>
          <a:bodyPr>
            <a:normAutofit fontScale="90000"/>
          </a:bodyPr>
          <a:lstStyle/>
          <a:p>
            <a:r>
              <a:rPr lang="en-US" dirty="0"/>
              <a:t>Best Fit Line in Linear Regression</a:t>
            </a:r>
            <a:br>
              <a:rPr lang="en-US" b="1" dirty="0"/>
            </a:br>
            <a:endParaRPr lang="en-IN" dirty="0"/>
          </a:p>
        </p:txBody>
      </p:sp>
      <p:sp>
        <p:nvSpPr>
          <p:cNvPr id="3" name="Content Placeholder 2">
            <a:extLst>
              <a:ext uri="{FF2B5EF4-FFF2-40B4-BE49-F238E27FC236}">
                <a16:creationId xmlns:a16="http://schemas.microsoft.com/office/drawing/2014/main" id="{1B943FA8-23AF-4A86-166B-338FDF29D47C}"/>
              </a:ext>
            </a:extLst>
          </p:cNvPr>
          <p:cNvSpPr>
            <a:spLocks noGrp="1"/>
          </p:cNvSpPr>
          <p:nvPr>
            <p:ph idx="1"/>
          </p:nvPr>
        </p:nvSpPr>
        <p:spPr/>
        <p:txBody>
          <a:bodyPr/>
          <a:lstStyle/>
          <a:p>
            <a:r>
              <a:rPr lang="en-US" dirty="0"/>
              <a:t>In linear regression, the best-fit line is the straight line that most accurately represents the relationship between the independent variable (input) and the dependent variable (output). </a:t>
            </a:r>
          </a:p>
          <a:p>
            <a:r>
              <a:rPr lang="en-US" dirty="0"/>
              <a:t>It is the line that minimizes the difference between the actual data points and the predicted values from the model.</a:t>
            </a:r>
          </a:p>
          <a:p>
            <a:r>
              <a:rPr lang="en-US" b="1" dirty="0"/>
              <a:t>Goal of the Best-Fit Line</a:t>
            </a:r>
          </a:p>
          <a:p>
            <a:r>
              <a:rPr lang="en-US" dirty="0"/>
              <a:t>The goal of linear regression is to find a straight line that minimizes the error (the difference) between the observed data points and the predicted values. This line helps us predict the dependent variable for new, unseen data.</a:t>
            </a:r>
            <a:endParaRPr lang="en-IN" dirty="0"/>
          </a:p>
        </p:txBody>
      </p:sp>
    </p:spTree>
    <p:extLst>
      <p:ext uri="{BB962C8B-B14F-4D97-AF65-F5344CB8AC3E}">
        <p14:creationId xmlns:p14="http://schemas.microsoft.com/office/powerpoint/2010/main" val="611622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F19F1-DB75-7524-D7D6-852520772D0A}"/>
              </a:ext>
            </a:extLst>
          </p:cNvPr>
          <p:cNvSpPr>
            <a:spLocks noGrp="1"/>
          </p:cNvSpPr>
          <p:nvPr>
            <p:ph type="title"/>
          </p:nvPr>
        </p:nvSpPr>
        <p:spPr/>
        <p:txBody>
          <a:bodyPr/>
          <a:lstStyle/>
          <a:p>
            <a:endParaRPr lang="en-IN"/>
          </a:p>
        </p:txBody>
      </p:sp>
      <p:pic>
        <p:nvPicPr>
          <p:cNvPr id="1026" name="Picture 2" descr="Linear Regression in Machine learning">
            <a:extLst>
              <a:ext uri="{FF2B5EF4-FFF2-40B4-BE49-F238E27FC236}">
                <a16:creationId xmlns:a16="http://schemas.microsoft.com/office/drawing/2014/main" id="{52E1E1E1-B633-C0F8-EB86-4179318F63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0245" y="2103438"/>
            <a:ext cx="6271510" cy="39322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inear Regression in Machine learning">
            <a:extLst>
              <a:ext uri="{FF2B5EF4-FFF2-40B4-BE49-F238E27FC236}">
                <a16:creationId xmlns:a16="http://schemas.microsoft.com/office/drawing/2014/main" id="{4597CBB0-BFD4-D291-4D2A-0512BC856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442913"/>
            <a:ext cx="9525000" cy="5972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73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213-7EC7-3DFA-1F5B-0DCFA37FEC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F73FE4-2F58-0281-2C62-65C96A7CFF87}"/>
              </a:ext>
            </a:extLst>
          </p:cNvPr>
          <p:cNvSpPr>
            <a:spLocks noGrp="1"/>
          </p:cNvSpPr>
          <p:nvPr>
            <p:ph idx="1"/>
          </p:nvPr>
        </p:nvSpPr>
        <p:spPr/>
        <p:txBody>
          <a:bodyPr/>
          <a:lstStyle/>
          <a:p>
            <a:r>
              <a:rPr lang="en-US" dirty="0"/>
              <a:t>Here Y is called a dependent or target variable and X is called an independent variable also known as the predictor of Y.</a:t>
            </a:r>
          </a:p>
          <a:p>
            <a:r>
              <a:rPr lang="en-US" b="1" dirty="0"/>
              <a:t>Equation of the Best-Fit Line</a:t>
            </a:r>
          </a:p>
          <a:p>
            <a:r>
              <a:rPr lang="en-US" dirty="0"/>
              <a:t>For simple linear regression (with one independent variable), the best-fit line is represented by the equation</a:t>
            </a:r>
          </a:p>
          <a:p>
            <a:r>
              <a:rPr lang="en-US" dirty="0"/>
              <a:t>Y=</a:t>
            </a:r>
            <a:r>
              <a:rPr lang="en-US" dirty="0" err="1"/>
              <a:t>mx+b</a:t>
            </a:r>
            <a:endParaRPr lang="en-US" dirty="0"/>
          </a:p>
          <a:p>
            <a:pPr fontAlgn="base"/>
            <a:r>
              <a:rPr lang="en-US" b="1" dirty="0"/>
              <a:t>y</a:t>
            </a:r>
            <a:r>
              <a:rPr lang="en-US" dirty="0"/>
              <a:t> is the predicted value (dependent variable)</a:t>
            </a:r>
          </a:p>
          <a:p>
            <a:pPr fontAlgn="base"/>
            <a:r>
              <a:rPr lang="en-US" b="1" dirty="0"/>
              <a:t>x</a:t>
            </a:r>
            <a:r>
              <a:rPr lang="en-US" dirty="0"/>
              <a:t> is the input (independent variable)</a:t>
            </a:r>
          </a:p>
          <a:p>
            <a:pPr fontAlgn="base"/>
            <a:r>
              <a:rPr lang="en-US" b="1" dirty="0"/>
              <a:t>m</a:t>
            </a:r>
            <a:r>
              <a:rPr lang="en-US" dirty="0"/>
              <a:t> is the slope of the line (how much y changes when x changes)</a:t>
            </a:r>
          </a:p>
          <a:p>
            <a:pPr fontAlgn="base"/>
            <a:r>
              <a:rPr lang="en-US" b="1" dirty="0"/>
              <a:t>b</a:t>
            </a:r>
            <a:r>
              <a:rPr lang="en-US" dirty="0"/>
              <a:t> is the intercept (the value of y when x = 0)</a:t>
            </a:r>
          </a:p>
          <a:p>
            <a:endParaRPr lang="en-IN" dirty="0"/>
          </a:p>
        </p:txBody>
      </p:sp>
    </p:spTree>
    <p:extLst>
      <p:ext uri="{BB962C8B-B14F-4D97-AF65-F5344CB8AC3E}">
        <p14:creationId xmlns:p14="http://schemas.microsoft.com/office/powerpoint/2010/main" val="4262480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F9591-8601-BB79-0EEB-45C4F2DAB7B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B1FF48-2B6A-DB43-8528-095160256B4D}"/>
              </a:ext>
            </a:extLst>
          </p:cNvPr>
          <p:cNvSpPr>
            <a:spLocks noGrp="1"/>
          </p:cNvSpPr>
          <p:nvPr>
            <p:ph idx="1"/>
          </p:nvPr>
        </p:nvSpPr>
        <p:spPr/>
        <p:txBody>
          <a:bodyPr/>
          <a:lstStyle/>
          <a:p>
            <a:r>
              <a:rPr lang="en-US" b="1" dirty="0"/>
              <a:t> Minimizing the Error: The Least Squares Method</a:t>
            </a:r>
          </a:p>
          <a:p>
            <a:r>
              <a:rPr lang="en-US" dirty="0"/>
              <a:t>To find the best-fit line, we use a method called</a:t>
            </a:r>
            <a:r>
              <a:rPr lang="en-US" u="sng" dirty="0"/>
              <a:t> </a:t>
            </a:r>
            <a:r>
              <a:rPr lang="en-US" u="sng" dirty="0">
                <a:hlinkClick r:id="rId2">
                  <a:extLst>
                    <a:ext uri="{A12FA001-AC4F-418D-AE19-62706E023703}">
                      <ahyp:hlinkClr xmlns:ahyp="http://schemas.microsoft.com/office/drawing/2018/hyperlinkcolor" val="tx"/>
                    </a:ext>
                  </a:extLst>
                </a:hlinkClick>
              </a:rPr>
              <a:t>Least Squares</a:t>
            </a:r>
            <a:r>
              <a:rPr lang="en-US" u="sng" dirty="0"/>
              <a:t>. </a:t>
            </a:r>
            <a:r>
              <a:rPr lang="en-US" dirty="0"/>
              <a:t>The idea behind this method is to minimize the sum of squared differences between the actual values (data points) and the predicted values from the line. These differences are called residuals.</a:t>
            </a:r>
            <a:endParaRPr lang="en-US" b="1" dirty="0"/>
          </a:p>
          <a:p>
            <a:r>
              <a:rPr lang="en-IN" i="1" dirty="0"/>
              <a:t>Residual</a:t>
            </a:r>
            <a:r>
              <a:rPr lang="en-IN" dirty="0"/>
              <a:t>=</a:t>
            </a:r>
            <a:r>
              <a:rPr lang="en-IN" i="1" dirty="0"/>
              <a:t>y</a:t>
            </a:r>
            <a:r>
              <a:rPr lang="en-IN" dirty="0"/>
              <a:t>ᵢ−</a:t>
            </a:r>
            <a:r>
              <a:rPr lang="en-IN" i="1" dirty="0" err="1"/>
              <a:t>y_i</a:t>
            </a:r>
            <a:endParaRPr lang="en-IN" i="1" dirty="0"/>
          </a:p>
          <a:p>
            <a:pPr fontAlgn="base"/>
            <a:r>
              <a:rPr lang="en-US" i="1" dirty="0"/>
              <a:t>y</a:t>
            </a:r>
            <a:r>
              <a:rPr lang="en-US" dirty="0"/>
              <a:t>ᵢ is the actual observed value</a:t>
            </a:r>
          </a:p>
          <a:p>
            <a:pPr fontAlgn="base"/>
            <a:r>
              <a:rPr lang="en-US" i="1" dirty="0"/>
              <a:t>Y_</a:t>
            </a:r>
            <a:r>
              <a:rPr lang="en-US" dirty="0"/>
              <a:t>​ᵢ is the predicted value from the line for that </a:t>
            </a:r>
            <a:r>
              <a:rPr lang="en-US" dirty="0" err="1"/>
              <a:t>xᵢ</a:t>
            </a:r>
            <a:r>
              <a:rPr lang="en-US" i="1" dirty="0" err="1"/>
              <a:t>x</a:t>
            </a:r>
            <a:r>
              <a:rPr lang="en-US" dirty="0"/>
              <a:t>ᵢ</a:t>
            </a:r>
          </a:p>
          <a:p>
            <a:pPr fontAlgn="base"/>
            <a:r>
              <a:rPr lang="en-IN" i="1" dirty="0" err="1"/>
              <a:t>Sumofsquarederrors</a:t>
            </a:r>
            <a:r>
              <a:rPr lang="en-IN" dirty="0"/>
              <a:t>(</a:t>
            </a:r>
            <a:r>
              <a:rPr lang="en-IN" i="1" dirty="0"/>
              <a:t>SSE</a:t>
            </a:r>
            <a:r>
              <a:rPr lang="en-IN" dirty="0"/>
              <a:t>)=</a:t>
            </a:r>
            <a:r>
              <a:rPr lang="el-GR" dirty="0"/>
              <a:t>Σ(</a:t>
            </a:r>
            <a:r>
              <a:rPr lang="en-IN" i="1" dirty="0"/>
              <a:t>y</a:t>
            </a:r>
            <a:r>
              <a:rPr lang="en-IN" dirty="0"/>
              <a:t>ᵢ−</a:t>
            </a:r>
            <a:r>
              <a:rPr lang="en-IN" i="1" dirty="0"/>
              <a:t>y</a:t>
            </a:r>
            <a:r>
              <a:rPr lang="en-IN" dirty="0"/>
              <a:t>^_ᵢ)²</a:t>
            </a:r>
          </a:p>
          <a:p>
            <a:pPr fontAlgn="base"/>
            <a:r>
              <a:rPr lang="en-US" b="1" dirty="0"/>
              <a:t>Interpretation of the Best-Fit Line</a:t>
            </a:r>
          </a:p>
          <a:p>
            <a:pPr fontAlgn="base"/>
            <a:endParaRPr lang="en-US" dirty="0"/>
          </a:p>
          <a:p>
            <a:endParaRPr lang="en-IN" dirty="0"/>
          </a:p>
        </p:txBody>
      </p:sp>
    </p:spTree>
    <p:extLst>
      <p:ext uri="{BB962C8B-B14F-4D97-AF65-F5344CB8AC3E}">
        <p14:creationId xmlns:p14="http://schemas.microsoft.com/office/powerpoint/2010/main" val="4130767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4E1B-6808-2CCE-906A-5D9FE63D24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BD5BFD-B589-BE62-189F-F8057E018D33}"/>
              </a:ext>
            </a:extLst>
          </p:cNvPr>
          <p:cNvSpPr>
            <a:spLocks noGrp="1"/>
          </p:cNvSpPr>
          <p:nvPr>
            <p:ph idx="1"/>
          </p:nvPr>
        </p:nvSpPr>
        <p:spPr/>
        <p:txBody>
          <a:bodyPr/>
          <a:lstStyle/>
          <a:p>
            <a:pPr fontAlgn="base"/>
            <a:r>
              <a:rPr lang="en-US" b="1" dirty="0"/>
              <a:t>Slope (m):</a:t>
            </a:r>
            <a:r>
              <a:rPr lang="en-US" dirty="0"/>
              <a:t> The slope of the best-fit line indicates how much the dependent variable (y) changes with each unit change in the independent variable (x). For example if the slope is 5, it means that for every 1-unit increase in x, the value of y increases by 5 units.</a:t>
            </a:r>
          </a:p>
          <a:p>
            <a:pPr fontAlgn="base"/>
            <a:r>
              <a:rPr lang="en-US" b="1" dirty="0"/>
              <a:t>Intercept (b):</a:t>
            </a:r>
            <a:r>
              <a:rPr lang="en-US" dirty="0"/>
              <a:t> The intercept represents the predicted value of y when x = 0. It’s the point where the line crosses the y-axis.</a:t>
            </a:r>
          </a:p>
          <a:p>
            <a:endParaRPr lang="en-IN" dirty="0"/>
          </a:p>
        </p:txBody>
      </p:sp>
    </p:spTree>
    <p:extLst>
      <p:ext uri="{BB962C8B-B14F-4D97-AF65-F5344CB8AC3E}">
        <p14:creationId xmlns:p14="http://schemas.microsoft.com/office/powerpoint/2010/main" val="296326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9AA18-2B86-52B3-67AD-22389F3A53BC}"/>
              </a:ext>
            </a:extLst>
          </p:cNvPr>
          <p:cNvSpPr>
            <a:spLocks noGrp="1"/>
          </p:cNvSpPr>
          <p:nvPr>
            <p:ph type="title"/>
          </p:nvPr>
        </p:nvSpPr>
        <p:spPr/>
        <p:txBody>
          <a:bodyPr>
            <a:normAutofit fontScale="90000"/>
          </a:bodyPr>
          <a:lstStyle/>
          <a:p>
            <a:r>
              <a:rPr lang="en-IN" b="1" dirty="0"/>
              <a:t>Types of Linear Regression</a:t>
            </a:r>
            <a:br>
              <a:rPr lang="en-IN" b="1" dirty="0"/>
            </a:br>
            <a:endParaRPr lang="en-IN" dirty="0"/>
          </a:p>
        </p:txBody>
      </p:sp>
      <p:sp>
        <p:nvSpPr>
          <p:cNvPr id="3" name="Content Placeholder 2">
            <a:extLst>
              <a:ext uri="{FF2B5EF4-FFF2-40B4-BE49-F238E27FC236}">
                <a16:creationId xmlns:a16="http://schemas.microsoft.com/office/drawing/2014/main" id="{48A09E94-55E6-2DCE-44CE-D9DA74A331D7}"/>
              </a:ext>
            </a:extLst>
          </p:cNvPr>
          <p:cNvSpPr>
            <a:spLocks noGrp="1"/>
          </p:cNvSpPr>
          <p:nvPr>
            <p:ph idx="1"/>
          </p:nvPr>
        </p:nvSpPr>
        <p:spPr/>
        <p:txBody>
          <a:bodyPr/>
          <a:lstStyle/>
          <a:p>
            <a:r>
              <a:rPr lang="en-IN" b="1" dirty="0"/>
              <a:t> Simple Linear Regression</a:t>
            </a:r>
          </a:p>
          <a:p>
            <a:r>
              <a:rPr lang="en-US" dirty="0"/>
              <a:t>It is used when we want to predict a target value (dependent variable) using only one input feature (independent variable). It assumes a straight-line relationship between the two.</a:t>
            </a:r>
          </a:p>
          <a:p>
            <a:r>
              <a:rPr lang="en-IN" i="1" dirty="0"/>
              <a:t>Y_</a:t>
            </a:r>
            <a:r>
              <a:rPr lang="en-IN" dirty="0"/>
              <a:t>​=</a:t>
            </a:r>
            <a:r>
              <a:rPr lang="el-GR" i="1" dirty="0"/>
              <a:t>θ</a:t>
            </a:r>
            <a:r>
              <a:rPr lang="el-GR" dirty="0"/>
              <a:t>0​+</a:t>
            </a:r>
            <a:r>
              <a:rPr lang="el-GR" i="1" dirty="0"/>
              <a:t>θ</a:t>
            </a:r>
            <a:r>
              <a:rPr lang="el-GR" dirty="0"/>
              <a:t>1​</a:t>
            </a:r>
            <a:r>
              <a:rPr lang="en-IN" i="1" dirty="0"/>
              <a:t>x</a:t>
            </a:r>
          </a:p>
          <a:p>
            <a:pPr fontAlgn="base"/>
            <a:r>
              <a:rPr lang="en-US" b="1" dirty="0"/>
              <a:t>Where:</a:t>
            </a:r>
            <a:endParaRPr lang="en-US" dirty="0"/>
          </a:p>
          <a:p>
            <a:pPr fontAlgn="base"/>
            <a:r>
              <a:rPr lang="en-US" dirty="0"/>
              <a:t>Y_​​ is the predicted value</a:t>
            </a:r>
          </a:p>
          <a:p>
            <a:pPr fontAlgn="base"/>
            <a:r>
              <a:rPr lang="en-US" dirty="0" err="1"/>
              <a:t>xis</a:t>
            </a:r>
            <a:r>
              <a:rPr lang="en-US" dirty="0"/>
              <a:t> the input (independent variable)</a:t>
            </a:r>
          </a:p>
          <a:p>
            <a:pPr fontAlgn="base"/>
            <a:r>
              <a:rPr lang="en-US" dirty="0"/>
              <a:t>θ0 is the intercept (value of </a:t>
            </a:r>
            <a:r>
              <a:rPr lang="en-US" dirty="0" err="1"/>
              <a:t>y_when</a:t>
            </a:r>
            <a:r>
              <a:rPr lang="en-US" dirty="0"/>
              <a:t> x=0)</a:t>
            </a:r>
          </a:p>
          <a:p>
            <a:pPr fontAlgn="base"/>
            <a:r>
              <a:rPr lang="en-US" dirty="0"/>
              <a:t>θ1​​ is the slope or coefficient (how much y_​​ changes with one unit of x)</a:t>
            </a:r>
          </a:p>
          <a:p>
            <a:endParaRPr lang="en-IN" b="1" dirty="0"/>
          </a:p>
          <a:p>
            <a:endParaRPr lang="en-IN" dirty="0"/>
          </a:p>
        </p:txBody>
      </p:sp>
    </p:spTree>
    <p:extLst>
      <p:ext uri="{BB962C8B-B14F-4D97-AF65-F5344CB8AC3E}">
        <p14:creationId xmlns:p14="http://schemas.microsoft.com/office/powerpoint/2010/main" val="7708159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1069</TotalTime>
  <Words>2314</Words>
  <Application>Microsoft Office PowerPoint</Application>
  <PresentationFormat>Widescreen</PresentationFormat>
  <Paragraphs>123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Century Gothic</vt:lpstr>
      <vt:lpstr>Garamond</vt:lpstr>
      <vt:lpstr>KaTeX_Main</vt:lpstr>
      <vt:lpstr>Savon</vt:lpstr>
      <vt:lpstr>Machine Learning</vt:lpstr>
      <vt:lpstr>Supervised Machine Learning</vt:lpstr>
      <vt:lpstr>Linear Regression</vt:lpstr>
      <vt:lpstr>Best Fit Line in Linear Regression </vt:lpstr>
      <vt:lpstr>PowerPoint Presentation</vt:lpstr>
      <vt:lpstr>PowerPoint Presentation</vt:lpstr>
      <vt:lpstr>PowerPoint Presentation</vt:lpstr>
      <vt:lpstr>PowerPoint Presentation</vt:lpstr>
      <vt:lpstr>Types of Linear Regression </vt:lpstr>
      <vt:lpstr>PowerPoint Presentation</vt:lpstr>
      <vt:lpstr>Cost function for Linear Regression </vt:lpstr>
      <vt:lpstr>PowerPoint Presentation</vt:lpstr>
      <vt:lpstr>PowerPoint Presentation</vt:lpstr>
      <vt:lpstr>Regularization Techniques for Linear Models </vt:lpstr>
      <vt:lpstr>PowerPoint Presentation</vt:lpstr>
      <vt:lpstr>Logistic Regression</vt:lpstr>
      <vt:lpstr>PowerPoint Presentation</vt:lpstr>
      <vt:lpstr>PowerPoint Presentation</vt:lpstr>
      <vt:lpstr>PowerPoint Presentation</vt:lpstr>
      <vt:lpstr>How to Evaluate Logistic Regression Model? </vt:lpstr>
      <vt:lpstr>PowerPoint Presentation</vt:lpstr>
      <vt:lpstr>AUC ROC Curve in Machine Learning </vt:lpstr>
      <vt:lpstr>PowerPoint Presentation</vt:lpstr>
      <vt:lpstr>Decision Tree in Machine Learning </vt:lpstr>
      <vt:lpstr>Information Gain and Gini Index in Decision Tree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Elana V Greorge</dc:creator>
  <cp:lastModifiedBy>Elana V Greorge</cp:lastModifiedBy>
  <cp:revision>4</cp:revision>
  <dcterms:created xsi:type="dcterms:W3CDTF">2025-07-03T09:39:25Z</dcterms:created>
  <dcterms:modified xsi:type="dcterms:W3CDTF">2025-07-04T03:28:44Z</dcterms:modified>
</cp:coreProperties>
</file>