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handoutMasterIdLst>
    <p:handoutMasterId r:id="rId112"/>
  </p:handoutMasterIdLst>
  <p:sldIdLst>
    <p:sldId id="263" r:id="rId2"/>
    <p:sldId id="602" r:id="rId3"/>
    <p:sldId id="601" r:id="rId4"/>
    <p:sldId id="603" r:id="rId5"/>
    <p:sldId id="643" r:id="rId6"/>
    <p:sldId id="644" r:id="rId7"/>
    <p:sldId id="605" r:id="rId8"/>
    <p:sldId id="608" r:id="rId9"/>
    <p:sldId id="668" r:id="rId10"/>
    <p:sldId id="669" r:id="rId11"/>
    <p:sldId id="670" r:id="rId12"/>
    <p:sldId id="671" r:id="rId13"/>
    <p:sldId id="672" r:id="rId14"/>
    <p:sldId id="673" r:id="rId15"/>
    <p:sldId id="674" r:id="rId16"/>
    <p:sldId id="675" r:id="rId17"/>
    <p:sldId id="645" r:id="rId18"/>
    <p:sldId id="676" r:id="rId19"/>
    <p:sldId id="677" r:id="rId20"/>
    <p:sldId id="678" r:id="rId21"/>
    <p:sldId id="679" r:id="rId22"/>
    <p:sldId id="680" r:id="rId23"/>
    <p:sldId id="609" r:id="rId24"/>
    <p:sldId id="682" r:id="rId25"/>
    <p:sldId id="683" r:id="rId26"/>
    <p:sldId id="681" r:id="rId27"/>
    <p:sldId id="684" r:id="rId28"/>
    <p:sldId id="685" r:id="rId29"/>
    <p:sldId id="686" r:id="rId30"/>
    <p:sldId id="687" r:id="rId31"/>
    <p:sldId id="688" r:id="rId32"/>
    <p:sldId id="689" r:id="rId33"/>
    <p:sldId id="690" r:id="rId34"/>
    <p:sldId id="692" r:id="rId35"/>
    <p:sldId id="691" r:id="rId36"/>
    <p:sldId id="693" r:id="rId37"/>
    <p:sldId id="694" r:id="rId38"/>
    <p:sldId id="695" r:id="rId39"/>
    <p:sldId id="696" r:id="rId40"/>
    <p:sldId id="647" r:id="rId41"/>
    <p:sldId id="697" r:id="rId42"/>
    <p:sldId id="698" r:id="rId43"/>
    <p:sldId id="699" r:id="rId44"/>
    <p:sldId id="700" r:id="rId45"/>
    <p:sldId id="701" r:id="rId46"/>
    <p:sldId id="702" r:id="rId47"/>
    <p:sldId id="703" r:id="rId48"/>
    <p:sldId id="704" r:id="rId49"/>
    <p:sldId id="705" r:id="rId50"/>
    <p:sldId id="706" r:id="rId51"/>
    <p:sldId id="707" r:id="rId52"/>
    <p:sldId id="709" r:id="rId53"/>
    <p:sldId id="708" r:id="rId54"/>
    <p:sldId id="710" r:id="rId55"/>
    <p:sldId id="711" r:id="rId56"/>
    <p:sldId id="712" r:id="rId57"/>
    <p:sldId id="714" r:id="rId58"/>
    <p:sldId id="713" r:id="rId59"/>
    <p:sldId id="715" r:id="rId60"/>
    <p:sldId id="716" r:id="rId61"/>
    <p:sldId id="717" r:id="rId62"/>
    <p:sldId id="718" r:id="rId63"/>
    <p:sldId id="719" r:id="rId64"/>
    <p:sldId id="720" r:id="rId65"/>
    <p:sldId id="721" r:id="rId66"/>
    <p:sldId id="722" r:id="rId67"/>
    <p:sldId id="723" r:id="rId68"/>
    <p:sldId id="724" r:id="rId69"/>
    <p:sldId id="725" r:id="rId70"/>
    <p:sldId id="726" r:id="rId71"/>
    <p:sldId id="727" r:id="rId72"/>
    <p:sldId id="728" r:id="rId73"/>
    <p:sldId id="729" r:id="rId74"/>
    <p:sldId id="730" r:id="rId75"/>
    <p:sldId id="731" r:id="rId76"/>
    <p:sldId id="732" r:id="rId77"/>
    <p:sldId id="733" r:id="rId78"/>
    <p:sldId id="734" r:id="rId79"/>
    <p:sldId id="735" r:id="rId80"/>
    <p:sldId id="736" r:id="rId81"/>
    <p:sldId id="737" r:id="rId82"/>
    <p:sldId id="738" r:id="rId83"/>
    <p:sldId id="739" r:id="rId84"/>
    <p:sldId id="740" r:id="rId85"/>
    <p:sldId id="741" r:id="rId86"/>
    <p:sldId id="742" r:id="rId87"/>
    <p:sldId id="743" r:id="rId88"/>
    <p:sldId id="744" r:id="rId89"/>
    <p:sldId id="745" r:id="rId90"/>
    <p:sldId id="746" r:id="rId91"/>
    <p:sldId id="747" r:id="rId92"/>
    <p:sldId id="748" r:id="rId93"/>
    <p:sldId id="750" r:id="rId94"/>
    <p:sldId id="749" r:id="rId95"/>
    <p:sldId id="752" r:id="rId96"/>
    <p:sldId id="751" r:id="rId97"/>
    <p:sldId id="753" r:id="rId98"/>
    <p:sldId id="754" r:id="rId99"/>
    <p:sldId id="755" r:id="rId100"/>
    <p:sldId id="756" r:id="rId101"/>
    <p:sldId id="757" r:id="rId102"/>
    <p:sldId id="758" r:id="rId103"/>
    <p:sldId id="759" r:id="rId104"/>
    <p:sldId id="760" r:id="rId105"/>
    <p:sldId id="761" r:id="rId106"/>
    <p:sldId id="762" r:id="rId107"/>
    <p:sldId id="763" r:id="rId108"/>
    <p:sldId id="764" r:id="rId109"/>
    <p:sldId id="765" r:id="rId1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5613" indent="1588" algn="l" rtl="0" fontAlgn="base">
      <a:spcBef>
        <a:spcPct val="0"/>
      </a:spcBef>
      <a:spcAft>
        <a:spcPct val="0"/>
      </a:spcAft>
      <a:defRPr kern="1200">
        <a:solidFill>
          <a:schemeClr val="tx1"/>
        </a:solidFill>
        <a:latin typeface="Arial" pitchFamily="34" charset="0"/>
        <a:ea typeface="+mn-ea"/>
        <a:cs typeface="Arial" pitchFamily="34" charset="0"/>
      </a:defRPr>
    </a:lvl2pPr>
    <a:lvl3pPr marL="911225" indent="3175" algn="l" rtl="0" fontAlgn="base">
      <a:spcBef>
        <a:spcPct val="0"/>
      </a:spcBef>
      <a:spcAft>
        <a:spcPct val="0"/>
      </a:spcAft>
      <a:defRPr kern="1200">
        <a:solidFill>
          <a:schemeClr val="tx1"/>
        </a:solidFill>
        <a:latin typeface="Arial" pitchFamily="34" charset="0"/>
        <a:ea typeface="+mn-ea"/>
        <a:cs typeface="Arial" pitchFamily="34" charset="0"/>
      </a:defRPr>
    </a:lvl3pPr>
    <a:lvl4pPr marL="1368425" indent="3175" algn="l" rtl="0" fontAlgn="base">
      <a:spcBef>
        <a:spcPct val="0"/>
      </a:spcBef>
      <a:spcAft>
        <a:spcPct val="0"/>
      </a:spcAft>
      <a:defRPr kern="1200">
        <a:solidFill>
          <a:schemeClr val="tx1"/>
        </a:solidFill>
        <a:latin typeface="Arial" pitchFamily="34" charset="0"/>
        <a:ea typeface="+mn-ea"/>
        <a:cs typeface="Arial" pitchFamily="34" charset="0"/>
      </a:defRPr>
    </a:lvl4pPr>
    <a:lvl5pPr marL="1824038" indent="4763"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A7C"/>
    <a:srgbClr val="0080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02" autoAdjust="0"/>
    <p:restoredTop sz="94737" autoAdjust="0"/>
  </p:normalViewPr>
  <p:slideViewPr>
    <p:cSldViewPr>
      <p:cViewPr>
        <p:scale>
          <a:sx n="70" d="100"/>
          <a:sy n="70" d="100"/>
        </p:scale>
        <p:origin x="-15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66F9D168-1EDA-449D-8FCC-8D24DDCD1D52}" type="datetimeFigureOut">
              <a:rPr lang="en-US"/>
              <a:pPr>
                <a:defRPr/>
              </a:pPr>
              <a:t>11/23/2022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0AC9B37C-1714-4AC7-96A4-2C8596BE2833}" type="slidenum">
              <a:rPr lang="en-US"/>
              <a:pPr>
                <a:defRPr/>
              </a:pPr>
              <a:t>‹#›</a:t>
            </a:fld>
            <a:endParaRPr lang="en-US" dirty="0"/>
          </a:p>
        </p:txBody>
      </p:sp>
    </p:spTree>
    <p:extLst>
      <p:ext uri="{BB962C8B-B14F-4D97-AF65-F5344CB8AC3E}">
        <p14:creationId xmlns:p14="http://schemas.microsoft.com/office/powerpoint/2010/main" val="2953435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3E5E914-6F9C-4F8A-AB35-3CEF9992E523}" type="datetimeFigureOut">
              <a:rPr lang="en-US"/>
              <a:pPr>
                <a:defRPr/>
              </a:pPr>
              <a:t>11/23/2022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438934E-B84E-4139-9E49-C8C8E09D3A93}" type="slidenum">
              <a:rPr lang="en-US"/>
              <a:pPr>
                <a:defRPr/>
              </a:pPr>
              <a:t>‹#›</a:t>
            </a:fld>
            <a:endParaRPr lang="en-US" dirty="0"/>
          </a:p>
        </p:txBody>
      </p:sp>
    </p:spTree>
    <p:extLst>
      <p:ext uri="{BB962C8B-B14F-4D97-AF65-F5344CB8AC3E}">
        <p14:creationId xmlns:p14="http://schemas.microsoft.com/office/powerpoint/2010/main" val="4175485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5613" algn="l" rtl="0" eaLnBrk="0" fontAlgn="base" hangingPunct="0">
      <a:spcBef>
        <a:spcPct val="30000"/>
      </a:spcBef>
      <a:spcAft>
        <a:spcPct val="0"/>
      </a:spcAft>
      <a:defRPr sz="1200" kern="1200">
        <a:solidFill>
          <a:schemeClr val="tx1"/>
        </a:solidFill>
        <a:latin typeface="+mn-lt"/>
        <a:ea typeface="+mn-ea"/>
        <a:cs typeface="+mn-cs"/>
      </a:defRPr>
    </a:lvl2pPr>
    <a:lvl3pPr marL="911225" algn="l" rtl="0" eaLnBrk="0" fontAlgn="base" hangingPunct="0">
      <a:spcBef>
        <a:spcPct val="30000"/>
      </a:spcBef>
      <a:spcAft>
        <a:spcPct val="0"/>
      </a:spcAft>
      <a:defRPr sz="1200" kern="1200">
        <a:solidFill>
          <a:schemeClr val="tx1"/>
        </a:solidFill>
        <a:latin typeface="+mn-lt"/>
        <a:ea typeface="+mn-ea"/>
        <a:cs typeface="+mn-cs"/>
      </a:defRPr>
    </a:lvl3pPr>
    <a:lvl4pPr marL="1368425" algn="l" rtl="0" eaLnBrk="0" fontAlgn="base" hangingPunct="0">
      <a:spcBef>
        <a:spcPct val="30000"/>
      </a:spcBef>
      <a:spcAft>
        <a:spcPct val="0"/>
      </a:spcAft>
      <a:defRPr sz="1200" kern="1200">
        <a:solidFill>
          <a:schemeClr val="tx1"/>
        </a:solidFill>
        <a:latin typeface="+mn-lt"/>
        <a:ea typeface="+mn-ea"/>
        <a:cs typeface="+mn-cs"/>
      </a:defRPr>
    </a:lvl4pPr>
    <a:lvl5pPr marL="1824038" algn="l" rtl="0" eaLnBrk="0" fontAlgn="base" hangingPunct="0">
      <a:spcBef>
        <a:spcPct val="30000"/>
      </a:spcBef>
      <a:spcAft>
        <a:spcPct val="0"/>
      </a:spcAft>
      <a:defRPr sz="1200" kern="1200">
        <a:solidFill>
          <a:schemeClr val="tx1"/>
        </a:solidFill>
        <a:latin typeface="+mn-lt"/>
        <a:ea typeface="+mn-ea"/>
        <a:cs typeface="+mn-cs"/>
      </a:defRPr>
    </a:lvl5pPr>
    <a:lvl6pPr marL="2281827" algn="l" defTabSz="912727" rtl="0" eaLnBrk="1" latinLnBrk="0" hangingPunct="1">
      <a:defRPr sz="1200" kern="1200">
        <a:solidFill>
          <a:schemeClr val="tx1"/>
        </a:solidFill>
        <a:latin typeface="+mn-lt"/>
        <a:ea typeface="+mn-ea"/>
        <a:cs typeface="+mn-cs"/>
      </a:defRPr>
    </a:lvl6pPr>
    <a:lvl7pPr marL="2738193" algn="l" defTabSz="912727" rtl="0" eaLnBrk="1" latinLnBrk="0" hangingPunct="1">
      <a:defRPr sz="1200" kern="1200">
        <a:solidFill>
          <a:schemeClr val="tx1"/>
        </a:solidFill>
        <a:latin typeface="+mn-lt"/>
        <a:ea typeface="+mn-ea"/>
        <a:cs typeface="+mn-cs"/>
      </a:defRPr>
    </a:lvl7pPr>
    <a:lvl8pPr marL="3194558" algn="l" defTabSz="912727" rtl="0" eaLnBrk="1" latinLnBrk="0" hangingPunct="1">
      <a:defRPr sz="1200" kern="1200">
        <a:solidFill>
          <a:schemeClr val="tx1"/>
        </a:solidFill>
        <a:latin typeface="+mn-lt"/>
        <a:ea typeface="+mn-ea"/>
        <a:cs typeface="+mn-cs"/>
      </a:defRPr>
    </a:lvl8pPr>
    <a:lvl9pPr marL="3650921" algn="l" defTabSz="91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9BDE66-98F3-4314-BDE4-642AF4353B03}" type="slidenum">
              <a:rPr lang="en-US"/>
              <a:pPr fontAlgn="base">
                <a:spcBef>
                  <a:spcPct val="0"/>
                </a:spcBef>
                <a:spcAft>
                  <a:spcPct val="0"/>
                </a:spcAft>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29</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30</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31</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32</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33</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34</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35</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19</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20</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21</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22</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26</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27</a:t>
            </a:fld>
            <a:endParaRPr lang="en-US" dirty="0"/>
          </a:p>
        </p:txBody>
      </p:sp>
    </p:spTree>
    <p:extLst>
      <p:ext uri="{BB962C8B-B14F-4D97-AF65-F5344CB8AC3E}">
        <p14:creationId xmlns:p14="http://schemas.microsoft.com/office/powerpoint/2010/main" val="129839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6438934E-B84E-4139-9E49-C8C8E09D3A93}" type="slidenum">
              <a:rPr lang="en-US" smtClean="0"/>
              <a:pPr>
                <a:defRPr/>
              </a:pPr>
              <a:t>28</a:t>
            </a:fld>
            <a:endParaRPr lang="en-US" dirty="0"/>
          </a:p>
        </p:txBody>
      </p:sp>
    </p:spTree>
    <p:extLst>
      <p:ext uri="{BB962C8B-B14F-4D97-AF65-F5344CB8AC3E}">
        <p14:creationId xmlns:p14="http://schemas.microsoft.com/office/powerpoint/2010/main" val="1298394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700">
                <a:solidFill>
                  <a:srgbClr val="FFFFFF"/>
                </a:solidFill>
              </a:defRPr>
            </a:lvl1pPr>
            <a:lvl2pPr marL="456365" indent="0" algn="ctr">
              <a:buNone/>
            </a:lvl2pPr>
            <a:lvl3pPr marL="912727" indent="0" algn="ctr">
              <a:buNone/>
            </a:lvl3pPr>
            <a:lvl4pPr marL="1369099" indent="0" algn="ctr">
              <a:buNone/>
            </a:lvl4pPr>
            <a:lvl5pPr marL="1825460" indent="0" algn="ctr">
              <a:buNone/>
            </a:lvl5pPr>
            <a:lvl6pPr marL="2281827" indent="0" algn="ctr">
              <a:buNone/>
            </a:lvl6pPr>
            <a:lvl7pPr marL="2738193" indent="0" algn="ctr">
              <a:buNone/>
            </a:lvl7pPr>
            <a:lvl8pPr marL="3194558" indent="0" algn="ctr">
              <a:buNone/>
            </a:lvl8pPr>
            <a:lvl9pPr marL="3650921"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100">
                <a:solidFill>
                  <a:srgbClr val="FFFFFF"/>
                </a:solidFill>
              </a:defRPr>
            </a:lvl1pPr>
          </a:lstStyle>
          <a:p>
            <a:pPr>
              <a:defRPr/>
            </a:pPr>
            <a:fld id="{B036A601-C026-481E-97A3-02D601974F0E}" type="datetime1">
              <a:rPr lang="en-US"/>
              <a:pPr>
                <a:defRPr/>
              </a:pPr>
              <a:t>11/23/2022</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t>OPERATING SYSTEM - CIMF</a:t>
            </a: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C6AC418E-6E16-47C9-B74E-21C0FC2EB68D}"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99FA8C4-A2FB-4AFE-8AE3-379B3700449F}" type="datetime1">
              <a:rPr lang="en-US"/>
              <a:pPr>
                <a:defRPr/>
              </a:pPr>
              <a:t>11/23/2022</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8DA502AD-F4C3-4401-864D-A52872AAFB2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 name="Vertical Title 1"/>
          <p:cNvSpPr>
            <a:spLocks noGrp="1"/>
          </p:cNvSpPr>
          <p:nvPr>
            <p:ph type="title" orient="vert"/>
          </p:nvPr>
        </p:nvSpPr>
        <p:spPr>
          <a:xfrm>
            <a:off x="6553200" y="609613"/>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1D69734-BA55-4E2E-864B-07E9A14CAAF9}" type="datetime1">
              <a:rPr lang="en-US"/>
              <a:pPr>
                <a:defRPr/>
              </a:pPr>
              <a:t>11/23/2022</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OPERATING SYSTEM - CIMF</a:t>
            </a: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F73986D-76C9-4DFF-9A59-201B5398FE6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7"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7"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415D7FA-71D0-40FF-93C5-2A83A4E5A506}" type="datetime1">
              <a:rPr lang="en-US"/>
              <a:pPr>
                <a:defRPr/>
              </a:pPr>
              <a:t>11/23/2022</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6" name="Slide Number Placeholder 22"/>
          <p:cNvSpPr>
            <a:spLocks noGrp="1"/>
          </p:cNvSpPr>
          <p:nvPr>
            <p:ph type="sldNum" sz="quarter" idx="12"/>
          </p:nvPr>
        </p:nvSpPr>
        <p:spPr/>
        <p:txBody>
          <a:bodyPr/>
          <a:lstStyle>
            <a:lvl1pPr>
              <a:defRPr/>
            </a:lvl1pPr>
          </a:lstStyle>
          <a:p>
            <a:pPr>
              <a:defRPr/>
            </a:pPr>
            <a:fld id="{9CA12509-16B1-4366-A9EA-39962C2030F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3" name="Text Placeholder 2"/>
          <p:cNvSpPr>
            <a:spLocks noGrp="1"/>
          </p:cNvSpPr>
          <p:nvPr>
            <p:ph type="body" idx="1"/>
          </p:nvPr>
        </p:nvSpPr>
        <p:spPr>
          <a:xfrm>
            <a:off x="1371601" y="2743201"/>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3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FF72106E-BAB6-451D-B141-8DA619993F41}" type="datetime1">
              <a:rPr lang="en-US"/>
              <a:pPr>
                <a:defRPr/>
              </a:pPr>
              <a:t>11/23/2022</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5495C5B2-CE3D-464F-B5AB-534D107E2CEA}"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OPERATING SYSTEM - CIMF</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73B4ECA5-46E2-4EE2-9976-B998D261BCFE}" type="datetime1">
              <a:rPr lang="en-US"/>
              <a:pPr>
                <a:defRPr/>
              </a:pPr>
              <a:t>11/23/2022</a:t>
            </a:fld>
            <a:endParaRPr lang="en-US" dirty="0"/>
          </a:p>
        </p:txBody>
      </p:sp>
      <p:sp>
        <p:nvSpPr>
          <p:cNvPr id="6" name="Slide Number Placeholder 9"/>
          <p:cNvSpPr>
            <a:spLocks noGrp="1"/>
          </p:cNvSpPr>
          <p:nvPr>
            <p:ph type="sldNum" sz="quarter" idx="11"/>
          </p:nvPr>
        </p:nvSpPr>
        <p:spPr/>
        <p:txBody>
          <a:bodyPr rtlCol="0"/>
          <a:lstStyle>
            <a:lvl1pPr>
              <a:defRPr/>
            </a:lvl1pPr>
          </a:lstStyle>
          <a:p>
            <a:pPr>
              <a:defRPr/>
            </a:pPr>
            <a:fld id="{9A1173DB-F898-4FAB-A545-1C32C60795B4}" type="slidenum">
              <a:rPr lang="en-US"/>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OPERATING SYSTEM - CIMF</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1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35BBAD85-8D12-4B7A-A064-BE84DA9E5501}" type="datetime1">
              <a:rPr lang="en-US"/>
              <a:pPr>
                <a:defRPr/>
              </a:pPr>
              <a:t>11/23/2022</a:t>
            </a:fld>
            <a:endParaRPr lang="en-US" dirty="0"/>
          </a:p>
        </p:txBody>
      </p:sp>
      <p:sp>
        <p:nvSpPr>
          <p:cNvPr id="8" name="Slide Number Placeholder 11"/>
          <p:cNvSpPr>
            <a:spLocks noGrp="1"/>
          </p:cNvSpPr>
          <p:nvPr>
            <p:ph type="sldNum" sz="quarter" idx="11"/>
          </p:nvPr>
        </p:nvSpPr>
        <p:spPr/>
        <p:txBody>
          <a:bodyPr rtlCol="0"/>
          <a:lstStyle>
            <a:lvl1pPr>
              <a:defRPr/>
            </a:lvl1pPr>
          </a:lstStyle>
          <a:p>
            <a:pPr>
              <a:defRPr/>
            </a:pPr>
            <a:fld id="{B7E473A6-D511-4DC3-95B1-9BA333F9DDA8}" type="slidenum">
              <a:rPr lang="en-US"/>
              <a:pPr>
                <a:defRPr/>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r>
              <a:rPr lang="en-US"/>
              <a:t>OPERATING SYSTEM - CIMF</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0FFB06A-2E15-4D10-B05E-8222AAC7652B}" type="datetime1">
              <a:rPr lang="en-US"/>
              <a:pPr>
                <a:defRPr/>
              </a:pPr>
              <a:t>11/23/2022</a:t>
            </a:fld>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99BD2D9E-1CA8-4355-9B02-0E12169E4A9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3E73616-DA2F-4EC2-B736-9E37E96064E9}" type="datetime1">
              <a:rPr lang="en-US"/>
              <a:pPr>
                <a:defRPr/>
              </a:pPr>
              <a:t>11/23/2022</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119BAE32-A77C-49D8-A164-2374CEF34D3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3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6909" tIns="182547" rIns="136909" bIns="91273"/>
          <a:lstStyle>
            <a:lvl1pPr marL="0" indent="0">
              <a:spcAft>
                <a:spcPts val="1000"/>
              </a:spcAft>
              <a:buNone/>
              <a:defRPr sz="1800"/>
            </a:lvl1pPr>
            <a:lvl2pPr>
              <a:buNone/>
              <a:defRPr sz="1200"/>
            </a:lvl2pPr>
            <a:lvl3pPr>
              <a:buNone/>
              <a:defRPr sz="1000"/>
            </a:lvl3pPr>
            <a:lvl4pPr>
              <a:buNone/>
              <a:defRPr sz="800"/>
            </a:lvl4pPr>
            <a:lvl5pPr>
              <a:buNone/>
              <a:defRPr sz="8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95A1507-03DD-4B6C-83F1-580AFBAD2423}" type="datetime1">
              <a:rPr lang="en-US"/>
              <a:pPr>
                <a:defRPr/>
              </a:pPr>
              <a:t>11/23/2022</a:t>
            </a:fld>
            <a:endParaRPr lang="en-US" dirty="0"/>
          </a:p>
        </p:txBody>
      </p:sp>
      <p:sp>
        <p:nvSpPr>
          <p:cNvPr id="6" name="Footer Placeholder 2"/>
          <p:cNvSpPr>
            <a:spLocks noGrp="1"/>
          </p:cNvSpPr>
          <p:nvPr>
            <p:ph type="ftr" sz="quarter" idx="11"/>
          </p:nvPr>
        </p:nvSpPr>
        <p:spPr/>
        <p:txBody>
          <a:bodyPr/>
          <a:lstStyle>
            <a:lvl1pPr>
              <a:defRPr/>
            </a:lvl1pPr>
          </a:lstStyle>
          <a:p>
            <a:pPr>
              <a:defRPr/>
            </a:pPr>
            <a:r>
              <a:rPr lang="en-US"/>
              <a:t>OPERATING SYSTEM - CIMF</a:t>
            </a:r>
            <a:endParaRPr lang="en-US" dirty="0"/>
          </a:p>
        </p:txBody>
      </p:sp>
      <p:sp>
        <p:nvSpPr>
          <p:cNvPr id="7" name="Slide Number Placeholder 22"/>
          <p:cNvSpPr>
            <a:spLocks noGrp="1"/>
          </p:cNvSpPr>
          <p:nvPr>
            <p:ph type="sldNum" sz="quarter" idx="12"/>
          </p:nvPr>
        </p:nvSpPr>
        <p:spPr/>
        <p:txBody>
          <a:bodyPr/>
          <a:lstStyle>
            <a:lvl1pPr>
              <a:defRPr/>
            </a:lvl1pPr>
          </a:lstStyle>
          <a:p>
            <a:pPr>
              <a:defRPr/>
            </a:pPr>
            <a:fld id="{F73BB4DE-D85B-4455-A367-A5824E9801D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800"/>
            </a:lvl4pPr>
            <a:lvl5pPr>
              <a:buFontTx/>
              <a:buNone/>
              <a:defRPr sz="8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9" y="0"/>
            <a:ext cx="7583424" cy="4568952"/>
          </a:xfrm>
          <a:solidFill>
            <a:schemeClr val="accent1">
              <a:tint val="40000"/>
            </a:schemeClr>
          </a:solidFill>
          <a:ln>
            <a:noFill/>
          </a:ln>
        </p:spPr>
        <p:txBody>
          <a:bodyPr>
            <a:normAutofit/>
          </a:bodyPr>
          <a:lstStyle>
            <a:lvl1pPr marL="0" indent="0">
              <a:buNone/>
              <a:defRPr sz="33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626265CF-A86E-4732-96BC-1E0DD13F33ED}" type="datetime1">
              <a:rPr lang="en-US"/>
              <a:pPr>
                <a:defRPr/>
              </a:pPr>
              <a:t>11/23/2022</a:t>
            </a:fld>
            <a:endParaRPr lang="en-US"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518F78CF-7CA9-4AD5-AB4A-5775E980761C}" type="slidenum">
              <a:rPr lang="en-US"/>
              <a:pPr>
                <a:defRPr/>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a:t>OPERATING SYSTEM - CIMF</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273" tIns="45636" rIns="91273" bIns="45636"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273" tIns="45636" rIns="91273" bIns="456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lIns="91273" tIns="45636" rIns="91273" bIns="45636"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2672599-58A5-4BDE-BF46-1FD302B188D4}" type="datetime1">
              <a:rPr lang="en-US"/>
              <a:pPr>
                <a:defRPr/>
              </a:pPr>
              <a:t>11/23/2022</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lIns="91273" tIns="45636" rIns="91273" bIns="45636"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r>
              <a:rPr lang="en-US"/>
              <a:t>OPERATING SYSTEM - CIMF</a:t>
            </a: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273" tIns="45636" rIns="91273" bIns="45636" anchor="ctr"/>
          <a:lstStyle/>
          <a:p>
            <a:pPr algn="ctr" fontAlgn="auto">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lIns="91273" tIns="45636" rIns="91273" bIns="45636" anchor="ctr" anchorCtr="0">
            <a:normAutofit/>
          </a:bodyP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5C220D93-70D8-4253-8260-8D0B3B8CC90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38" r:id="rId2"/>
    <p:sldLayoutId id="2147483743" r:id="rId3"/>
    <p:sldLayoutId id="2147483744" r:id="rId4"/>
    <p:sldLayoutId id="2147483745" r:id="rId5"/>
    <p:sldLayoutId id="2147483739" r:id="rId6"/>
    <p:sldLayoutId id="2147483746" r:id="rId7"/>
    <p:sldLayoutId id="2147483740" r:id="rId8"/>
    <p:sldLayoutId id="2147483747" r:id="rId9"/>
    <p:sldLayoutId id="2147483741" r:id="rId10"/>
    <p:sldLayoutId id="2147483748" r:id="rId11"/>
  </p:sldLayoutIdLst>
  <p:hf hdr="0" ftr="0" dt="0"/>
  <p:txStyles>
    <p:titleStyle>
      <a:lvl1pPr algn="l" rtl="0" eaLnBrk="0" fontAlgn="base" hangingPunct="0">
        <a:spcBef>
          <a:spcPct val="0"/>
        </a:spcBef>
        <a:spcAft>
          <a:spcPct val="0"/>
        </a:spcAft>
        <a:defRPr sz="4300" kern="1200">
          <a:solidFill>
            <a:schemeClr val="tx2"/>
          </a:solidFill>
          <a:latin typeface="+mj-lt"/>
          <a:ea typeface="+mj-ea"/>
          <a:cs typeface="+mj-cs"/>
        </a:defRPr>
      </a:lvl1pPr>
      <a:lvl2pPr algn="l" rtl="0" eaLnBrk="0" fontAlgn="base" hangingPunct="0">
        <a:spcBef>
          <a:spcPct val="0"/>
        </a:spcBef>
        <a:spcAft>
          <a:spcPct val="0"/>
        </a:spcAft>
        <a:defRPr sz="4300">
          <a:solidFill>
            <a:schemeClr val="tx2"/>
          </a:solidFill>
          <a:latin typeface="Tw Cen MT" pitchFamily="34" charset="0"/>
        </a:defRPr>
      </a:lvl2pPr>
      <a:lvl3pPr algn="l" rtl="0" eaLnBrk="0" fontAlgn="base" hangingPunct="0">
        <a:spcBef>
          <a:spcPct val="0"/>
        </a:spcBef>
        <a:spcAft>
          <a:spcPct val="0"/>
        </a:spcAft>
        <a:defRPr sz="4300">
          <a:solidFill>
            <a:schemeClr val="tx2"/>
          </a:solidFill>
          <a:latin typeface="Tw Cen MT" pitchFamily="34" charset="0"/>
        </a:defRPr>
      </a:lvl3pPr>
      <a:lvl4pPr algn="l" rtl="0" eaLnBrk="0" fontAlgn="base" hangingPunct="0">
        <a:spcBef>
          <a:spcPct val="0"/>
        </a:spcBef>
        <a:spcAft>
          <a:spcPct val="0"/>
        </a:spcAft>
        <a:defRPr sz="4300">
          <a:solidFill>
            <a:schemeClr val="tx2"/>
          </a:solidFill>
          <a:latin typeface="Tw Cen MT" pitchFamily="34" charset="0"/>
        </a:defRPr>
      </a:lvl4pPr>
      <a:lvl5pPr algn="l" rtl="0" eaLnBrk="0" fontAlgn="base" hangingPunct="0">
        <a:spcBef>
          <a:spcPct val="0"/>
        </a:spcBef>
        <a:spcAft>
          <a:spcPct val="0"/>
        </a:spcAft>
        <a:defRPr sz="4300">
          <a:solidFill>
            <a:schemeClr val="tx2"/>
          </a:solidFill>
          <a:latin typeface="Tw Cen MT" pitchFamily="34" charset="0"/>
        </a:defRPr>
      </a:lvl5pPr>
      <a:lvl6pPr marL="456365" algn="l" rtl="0" fontAlgn="base">
        <a:spcBef>
          <a:spcPct val="0"/>
        </a:spcBef>
        <a:spcAft>
          <a:spcPct val="0"/>
        </a:spcAft>
        <a:defRPr sz="4300">
          <a:solidFill>
            <a:schemeClr val="tx2"/>
          </a:solidFill>
          <a:latin typeface="Tw Cen MT" pitchFamily="34" charset="0"/>
        </a:defRPr>
      </a:lvl6pPr>
      <a:lvl7pPr marL="912727" algn="l" rtl="0" fontAlgn="base">
        <a:spcBef>
          <a:spcPct val="0"/>
        </a:spcBef>
        <a:spcAft>
          <a:spcPct val="0"/>
        </a:spcAft>
        <a:defRPr sz="4300">
          <a:solidFill>
            <a:schemeClr val="tx2"/>
          </a:solidFill>
          <a:latin typeface="Tw Cen MT" pitchFamily="34" charset="0"/>
        </a:defRPr>
      </a:lvl7pPr>
      <a:lvl8pPr marL="1369099" algn="l" rtl="0" fontAlgn="base">
        <a:spcBef>
          <a:spcPct val="0"/>
        </a:spcBef>
        <a:spcAft>
          <a:spcPct val="0"/>
        </a:spcAft>
        <a:defRPr sz="4300">
          <a:solidFill>
            <a:schemeClr val="tx2"/>
          </a:solidFill>
          <a:latin typeface="Tw Cen MT" pitchFamily="34" charset="0"/>
        </a:defRPr>
      </a:lvl8pPr>
      <a:lvl9pPr marL="1825460" algn="l" rtl="0" fontAlgn="base">
        <a:spcBef>
          <a:spcPct val="0"/>
        </a:spcBef>
        <a:spcAft>
          <a:spcPct val="0"/>
        </a:spcAft>
        <a:defRPr sz="4300">
          <a:solidFill>
            <a:schemeClr val="tx2"/>
          </a:solidFill>
          <a:latin typeface="Tw Cen MT" pitchFamily="34" charset="0"/>
        </a:defRPr>
      </a:lvl9pPr>
    </p:titleStyle>
    <p:bodyStyle>
      <a:lvl1pPr marL="317500" indent="-317500"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8175" indent="-271463" algn="l" rtl="0" eaLnBrk="0" fontAlgn="base" hangingPunct="0">
        <a:spcBef>
          <a:spcPts val="550"/>
        </a:spcBef>
        <a:spcAft>
          <a:spcPct val="0"/>
        </a:spcAft>
        <a:buClr>
          <a:schemeClr val="accent1"/>
        </a:buClr>
        <a:buSzPct val="70000"/>
        <a:buFont typeface="Wingdings 2" pitchFamily="18" charset="2"/>
        <a:buChar char=""/>
        <a:defRPr sz="2700" kern="1200">
          <a:solidFill>
            <a:schemeClr val="tx1"/>
          </a:solidFill>
          <a:latin typeface="+mn-lt"/>
          <a:ea typeface="+mn-ea"/>
          <a:cs typeface="+mn-cs"/>
        </a:defRPr>
      </a:lvl2pPr>
      <a:lvl3pPr marL="911225" indent="-227013"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68425" indent="-227013" algn="l" rtl="0" eaLnBrk="0" fontAlgn="base" hangingPunct="0">
        <a:spcBef>
          <a:spcPts val="400"/>
        </a:spcBef>
        <a:spcAft>
          <a:spcPct val="0"/>
        </a:spcAft>
        <a:buClr>
          <a:srgbClr val="A5AB81"/>
        </a:buClr>
        <a:buSzPct val="75000"/>
        <a:buFont typeface="Wingdings" pitchFamily="2" charset="2"/>
        <a:buChar char=""/>
        <a:defRPr sz="2100" kern="1200">
          <a:solidFill>
            <a:schemeClr val="tx1"/>
          </a:solidFill>
          <a:latin typeface="+mn-lt"/>
          <a:ea typeface="+mn-ea"/>
          <a:cs typeface="+mn-cs"/>
        </a:defRPr>
      </a:lvl4pPr>
      <a:lvl5pPr marL="1824038" indent="-227013" algn="l" rtl="0" eaLnBrk="0" fontAlgn="base" hangingPunct="0">
        <a:spcBef>
          <a:spcPts val="400"/>
        </a:spcBef>
        <a:spcAft>
          <a:spcPct val="0"/>
        </a:spcAft>
        <a:buClr>
          <a:srgbClr val="D8B25C"/>
        </a:buClr>
        <a:buSzPct val="65000"/>
        <a:buFont typeface="Wingdings" pitchFamily="2" charset="2"/>
        <a:buChar char=""/>
        <a:defRPr sz="2100" kern="1200">
          <a:solidFill>
            <a:schemeClr val="tx1"/>
          </a:solidFill>
          <a:latin typeface="+mn-lt"/>
          <a:ea typeface="+mn-ea"/>
          <a:cs typeface="+mn-cs"/>
        </a:defRPr>
      </a:lvl5pPr>
      <a:lvl6pPr marL="2099274" indent="-228182"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3099" indent="-228182"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46915" indent="-228182"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0735" indent="-228182"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6365" algn="l" rtl="0" eaLnBrk="1" latinLnBrk="0" hangingPunct="1">
        <a:defRPr kumimoji="0" kern="1200">
          <a:solidFill>
            <a:schemeClr val="tx1"/>
          </a:solidFill>
          <a:latin typeface="+mn-lt"/>
          <a:ea typeface="+mn-ea"/>
          <a:cs typeface="+mn-cs"/>
        </a:defRPr>
      </a:lvl2pPr>
      <a:lvl3pPr marL="912727" algn="l" rtl="0" eaLnBrk="1" latinLnBrk="0" hangingPunct="1">
        <a:defRPr kumimoji="0" kern="1200">
          <a:solidFill>
            <a:schemeClr val="tx1"/>
          </a:solidFill>
          <a:latin typeface="+mn-lt"/>
          <a:ea typeface="+mn-ea"/>
          <a:cs typeface="+mn-cs"/>
        </a:defRPr>
      </a:lvl3pPr>
      <a:lvl4pPr marL="1369099" algn="l" rtl="0" eaLnBrk="1" latinLnBrk="0" hangingPunct="1">
        <a:defRPr kumimoji="0" kern="1200">
          <a:solidFill>
            <a:schemeClr val="tx1"/>
          </a:solidFill>
          <a:latin typeface="+mn-lt"/>
          <a:ea typeface="+mn-ea"/>
          <a:cs typeface="+mn-cs"/>
        </a:defRPr>
      </a:lvl4pPr>
      <a:lvl5pPr marL="1825460" algn="l" rtl="0" eaLnBrk="1" latinLnBrk="0" hangingPunct="1">
        <a:defRPr kumimoji="0" kern="1200">
          <a:solidFill>
            <a:schemeClr val="tx1"/>
          </a:solidFill>
          <a:latin typeface="+mn-lt"/>
          <a:ea typeface="+mn-ea"/>
          <a:cs typeface="+mn-cs"/>
        </a:defRPr>
      </a:lvl5pPr>
      <a:lvl6pPr marL="2281827" algn="l" rtl="0" eaLnBrk="1" latinLnBrk="0" hangingPunct="1">
        <a:defRPr kumimoji="0" kern="1200">
          <a:solidFill>
            <a:schemeClr val="tx1"/>
          </a:solidFill>
          <a:latin typeface="+mn-lt"/>
          <a:ea typeface="+mn-ea"/>
          <a:cs typeface="+mn-cs"/>
        </a:defRPr>
      </a:lvl6pPr>
      <a:lvl7pPr marL="2738193" algn="l" rtl="0" eaLnBrk="1" latinLnBrk="0" hangingPunct="1">
        <a:defRPr kumimoji="0" kern="1200">
          <a:solidFill>
            <a:schemeClr val="tx1"/>
          </a:solidFill>
          <a:latin typeface="+mn-lt"/>
          <a:ea typeface="+mn-ea"/>
          <a:cs typeface="+mn-cs"/>
        </a:defRPr>
      </a:lvl7pPr>
      <a:lvl8pPr marL="3194558" algn="l" rtl="0" eaLnBrk="1" latinLnBrk="0" hangingPunct="1">
        <a:defRPr kumimoji="0" kern="1200">
          <a:solidFill>
            <a:schemeClr val="tx1"/>
          </a:solidFill>
          <a:latin typeface="+mn-lt"/>
          <a:ea typeface="+mn-ea"/>
          <a:cs typeface="+mn-cs"/>
        </a:defRPr>
      </a:lvl8pPr>
      <a:lvl9pPr marL="365092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thishkgm@periyaruniversity.ac.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fontScale="85000" lnSpcReduction="20000"/>
          </a:bodyPr>
          <a:lstStyle/>
          <a:p>
            <a:pPr>
              <a:defRPr/>
            </a:pPr>
            <a:fld id="{5A24A9F5-716B-4B22-998C-B9F3288853E1}" type="slidenum">
              <a:rPr lang="en-US" smtClean="0"/>
              <a:pPr>
                <a:defRPr/>
              </a:pPr>
              <a:t>1</a:t>
            </a:fld>
            <a:endParaRPr lang="en-US" dirty="0"/>
          </a:p>
        </p:txBody>
      </p:sp>
      <p:sp>
        <p:nvSpPr>
          <p:cNvPr id="13317" name="Footer Placeholder 3"/>
          <p:cNvSpPr>
            <a:spLocks noGrp="1"/>
          </p:cNvSpPr>
          <p:nvPr>
            <p:ph type="ftr" sz="quarter" idx="11"/>
          </p:nvPr>
        </p:nvSpPr>
        <p:spPr bwMode="auto">
          <a:xfrm>
            <a:off x="0" y="6505575"/>
            <a:ext cx="9144000" cy="317500"/>
          </a:xfrm>
          <a:solidFill>
            <a:srgbClr val="008000"/>
          </a:solidFill>
          <a:ln>
            <a:solidFill>
              <a:srgbClr val="00B050"/>
            </a:solidFill>
            <a:miter lim="800000"/>
            <a:headEnd/>
            <a:tailEnd/>
          </a:ln>
        </p:spPr>
        <p:txBody>
          <a:bodyPr wrap="square" lIns="91258" tIns="45628" rIns="91258" bIns="45628" numCol="1" anchorCtr="0" compatLnSpc="1">
            <a:prstTxWarp prst="textNoShape">
              <a:avLst/>
            </a:prstTxWarp>
          </a:bodyPr>
          <a:lstStyle/>
          <a:p>
            <a:pPr algn="ctr" fontAlgn="base">
              <a:spcBef>
                <a:spcPct val="0"/>
              </a:spcBef>
              <a:spcAft>
                <a:spcPct val="0"/>
              </a:spcAft>
            </a:pPr>
            <a:r>
              <a:rPr lang="en-US" sz="1900" smtClean="0">
                <a:solidFill>
                  <a:schemeClr val="bg1"/>
                </a:solidFill>
                <a:latin typeface="Cambria Math" pitchFamily="18" charset="0"/>
                <a:cs typeface="Arial" pitchFamily="34" charset="0"/>
                <a:hlinkClick r:id="rId3"/>
              </a:rPr>
              <a:t>sathishkgm@periyaruniversity.ac.in</a:t>
            </a:r>
            <a:r>
              <a:rPr lang="en-US" sz="1900" smtClean="0">
                <a:solidFill>
                  <a:schemeClr val="bg1"/>
                </a:solidFill>
                <a:latin typeface="Cambria Math" pitchFamily="18" charset="0"/>
                <a:cs typeface="Arial" pitchFamily="34" charset="0"/>
              </a:rPr>
              <a:t> </a:t>
            </a:r>
          </a:p>
        </p:txBody>
      </p:sp>
      <p:sp>
        <p:nvSpPr>
          <p:cNvPr id="8" name="Title 7"/>
          <p:cNvSpPr>
            <a:spLocks noGrp="1"/>
          </p:cNvSpPr>
          <p:nvPr>
            <p:ph type="title"/>
          </p:nvPr>
        </p:nvSpPr>
        <p:spPr>
          <a:xfrm>
            <a:off x="0" y="0"/>
            <a:ext cx="9144000" cy="1295400"/>
          </a:xfrm>
        </p:spPr>
        <p:txBody>
          <a:bodyPr/>
          <a:lstStyle/>
          <a:p>
            <a:pPr algn="ctr"/>
            <a:r>
              <a:rPr lang="en-US" dirty="0" smtClean="0"/>
              <a:t>Data Engineering &amp; Management</a:t>
            </a:r>
            <a:endParaRPr lang="en-IN" dirty="0"/>
          </a:p>
        </p:txBody>
      </p:sp>
      <p:sp>
        <p:nvSpPr>
          <p:cNvPr id="2" name="Content Placeholder 1"/>
          <p:cNvSpPr>
            <a:spLocks noGrp="1"/>
          </p:cNvSpPr>
          <p:nvPr>
            <p:ph sz="quarter" idx="1"/>
          </p:nvPr>
        </p:nvSpPr>
        <p:spPr/>
        <p:txBody>
          <a:bodyPr/>
          <a:lstStyle/>
          <a:p>
            <a:endParaRPr lang="en-IN" dirty="0"/>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1NF</a:t>
            </a:r>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1533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7231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AI and Smart Cloud</a:t>
            </a:r>
            <a:endParaRPr lang="en-IN" dirty="0"/>
          </a:p>
        </p:txBody>
      </p:sp>
      <p:sp>
        <p:nvSpPr>
          <p:cNvPr id="3" name="Content Placeholder 2"/>
          <p:cNvSpPr>
            <a:spLocks noGrp="1"/>
          </p:cNvSpPr>
          <p:nvPr>
            <p:ph sz="quarter" idx="1"/>
          </p:nvPr>
        </p:nvSpPr>
        <p:spPr>
          <a:xfrm>
            <a:off x="0" y="1524000"/>
            <a:ext cx="8991600" cy="5334000"/>
          </a:xfrm>
        </p:spPr>
        <p:txBody>
          <a:bodyPr/>
          <a:lstStyle/>
          <a:p>
            <a:pPr algn="just"/>
            <a:r>
              <a:rPr lang="en-US" sz="2600" dirty="0" smtClean="0"/>
              <a:t>Revolution driven by AI </a:t>
            </a:r>
          </a:p>
          <a:p>
            <a:pPr lvl="1" algn="just"/>
            <a:r>
              <a:rPr lang="en-US" sz="2400" dirty="0" smtClean="0"/>
              <a:t>Advances in Computer Power</a:t>
            </a:r>
          </a:p>
          <a:p>
            <a:pPr lvl="1" algn="just"/>
            <a:r>
              <a:rPr lang="en-US" sz="2400" dirty="0" smtClean="0"/>
              <a:t>Memory size</a:t>
            </a:r>
          </a:p>
          <a:p>
            <a:pPr lvl="1"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600200"/>
            <a:ext cx="48768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2417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To Cloud or Not to Cloud</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IN" sz="2400" dirty="0"/>
              <a:t>What options are there? </a:t>
            </a:r>
            <a:endParaRPr lang="en-IN" sz="2400" dirty="0" smtClean="0"/>
          </a:p>
          <a:p>
            <a:pPr algn="just"/>
            <a:r>
              <a:rPr lang="en-US" sz="2400" dirty="0"/>
              <a:t>What are the best practices? </a:t>
            </a:r>
            <a:endParaRPr lang="en-US" sz="2400" dirty="0" smtClean="0"/>
          </a:p>
          <a:p>
            <a:pPr algn="just"/>
            <a:r>
              <a:rPr lang="en-US" sz="2400" dirty="0"/>
              <a:t>Should all applications move to the cloud or only some of them? </a:t>
            </a:r>
            <a:endParaRPr lang="en-US" sz="2400" dirty="0" smtClean="0"/>
          </a:p>
          <a:p>
            <a:pPr algn="just"/>
            <a:r>
              <a:rPr lang="en-US" sz="2400" dirty="0"/>
              <a:t>What are the pros and cons of private cloud versus public </a:t>
            </a:r>
            <a:r>
              <a:rPr lang="en-US" sz="2400" dirty="0" smtClean="0"/>
              <a:t>cloud</a:t>
            </a:r>
          </a:p>
          <a:p>
            <a:pPr algn="just"/>
            <a:r>
              <a:rPr lang="en-US" sz="2400" dirty="0"/>
              <a:t>The company wanted to understand the integration and deployment options. </a:t>
            </a:r>
            <a:endParaRPr lang="en-US" sz="2400" dirty="0" smtClean="0"/>
          </a:p>
          <a:p>
            <a:pPr algn="just"/>
            <a:r>
              <a:rPr lang="en-US" sz="2400" dirty="0" smtClean="0"/>
              <a:t>This </a:t>
            </a:r>
            <a:r>
              <a:rPr lang="en-US" sz="2400" dirty="0"/>
              <a:t>element was mainly focused on how to set up a hybrid application infrastructure in order to benefit from cloud services and </a:t>
            </a:r>
            <a:r>
              <a:rPr lang="en-IN" sz="2400" dirty="0"/>
              <a:t>on-premise</a:t>
            </a:r>
            <a:r>
              <a:rPr lang="en-IN" sz="2400" dirty="0" smtClean="0"/>
              <a:t>.</a:t>
            </a:r>
          </a:p>
          <a:p>
            <a:pPr algn="just"/>
            <a:r>
              <a:rPr lang="en-US" sz="2400" dirty="0"/>
              <a:t>My general advice is that if you move to the cloud, then you don't want to move all your business applications to the cloud at once. </a:t>
            </a:r>
            <a:r>
              <a:rPr lang="en-IN" sz="2400" dirty="0" smtClean="0"/>
              <a:t> </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101</a:t>
            </a:fld>
            <a:endParaRPr lang="en-US" dirty="0"/>
          </a:p>
        </p:txBody>
      </p:sp>
    </p:spTree>
    <p:extLst>
      <p:ext uri="{BB962C8B-B14F-4D97-AF65-F5344CB8AC3E}">
        <p14:creationId xmlns:p14="http://schemas.microsoft.com/office/powerpoint/2010/main" val="14049541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To Cloud or Not to Cloud</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Total ownership/return </a:t>
            </a:r>
            <a:r>
              <a:rPr lang="en-US" sz="2400" dirty="0"/>
              <a:t>on investment (TCO/ROI) analysis on all three </a:t>
            </a:r>
          </a:p>
          <a:p>
            <a:pPr lvl="1" algn="just"/>
            <a:r>
              <a:rPr lang="en-US" sz="2200" dirty="0" smtClean="0"/>
              <a:t>1</a:t>
            </a:r>
            <a:r>
              <a:rPr lang="en-US" sz="2200" dirty="0"/>
              <a:t>. Stay where you are, on-premise, and improve what you have. </a:t>
            </a:r>
            <a:endParaRPr lang="en-US" sz="2200" dirty="0" smtClean="0"/>
          </a:p>
          <a:p>
            <a:pPr lvl="1" algn="just"/>
            <a:r>
              <a:rPr lang="en-US" sz="2200" dirty="0"/>
              <a:t>2. Move from on-premise and adapt to the cloud gradually. </a:t>
            </a:r>
            <a:endParaRPr lang="en-US" sz="2200" dirty="0" smtClean="0"/>
          </a:p>
          <a:p>
            <a:pPr lvl="1" algn="just"/>
            <a:r>
              <a:rPr lang="en-US" sz="2200" dirty="0"/>
              <a:t>3. Move to the cloud entirely with your core </a:t>
            </a:r>
            <a:r>
              <a:rPr lang="en-US" sz="2200" dirty="0" smtClean="0"/>
              <a:t>applications.</a:t>
            </a:r>
          </a:p>
          <a:p>
            <a:pPr algn="just"/>
            <a:r>
              <a:rPr lang="en-IN" sz="3200" b="1" dirty="0"/>
              <a:t>Leveraging smart cloud into </a:t>
            </a:r>
            <a:r>
              <a:rPr lang="en-IN" sz="3200" b="1" dirty="0" smtClean="0"/>
              <a:t>CRM</a:t>
            </a:r>
            <a:endParaRPr lang="en-IN" sz="2400" b="1" dirty="0" smtClean="0"/>
          </a:p>
          <a:p>
            <a:pPr algn="just"/>
            <a:r>
              <a:rPr lang="en-US" sz="2400" dirty="0" smtClean="0"/>
              <a:t>Business </a:t>
            </a:r>
            <a:r>
              <a:rPr lang="en-US" sz="2400" dirty="0"/>
              <a:t>scenarios for CRM applications </a:t>
            </a:r>
            <a:endParaRPr lang="en-IN" sz="2400" dirty="0" smtClean="0"/>
          </a:p>
          <a:p>
            <a:pPr lvl="1" algn="just"/>
            <a:r>
              <a:rPr lang="en-US" sz="2200" dirty="0"/>
              <a:t>Routing cases by sentiment with cognitive services text </a:t>
            </a:r>
            <a:r>
              <a:rPr lang="en-IN" sz="2200" dirty="0"/>
              <a:t>analytics. </a:t>
            </a:r>
            <a:endParaRPr lang="en-IN" sz="2200" dirty="0" smtClean="0"/>
          </a:p>
          <a:p>
            <a:pPr lvl="1" algn="just"/>
            <a:r>
              <a:rPr lang="en-US" sz="2200" dirty="0"/>
              <a:t>The intelligent agent assistant, namely bots in the agent desktop </a:t>
            </a:r>
            <a:endParaRPr lang="en-US" sz="2200" dirty="0" smtClean="0"/>
          </a:p>
          <a:p>
            <a:pPr lvl="1" algn="just"/>
            <a:r>
              <a:rPr lang="en-US" sz="2200" dirty="0"/>
              <a:t>Leveraging ML and AI to automatically extract metadata from </a:t>
            </a:r>
            <a:r>
              <a:rPr lang="en-US" sz="2200" dirty="0" smtClean="0"/>
              <a:t>audio and video files</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102</a:t>
            </a:fld>
            <a:endParaRPr lang="en-US" dirty="0"/>
          </a:p>
        </p:txBody>
      </p:sp>
    </p:spTree>
    <p:extLst>
      <p:ext uri="{BB962C8B-B14F-4D97-AF65-F5344CB8AC3E}">
        <p14:creationId xmlns:p14="http://schemas.microsoft.com/office/powerpoint/2010/main" val="26663758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Big data </a:t>
            </a:r>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Big data, as a topic, is the new science for dealing with datasets that are too large or complex to be dealt with using traditional data processing applications</a:t>
            </a:r>
            <a:r>
              <a:rPr lang="en-US" sz="2400" dirty="0" smtClean="0"/>
              <a:t>.</a:t>
            </a:r>
          </a:p>
          <a:p>
            <a:pPr algn="just"/>
            <a:r>
              <a:rPr lang="en-US" sz="2400" dirty="0" smtClean="0"/>
              <a:t>It's </a:t>
            </a:r>
            <a:r>
              <a:rPr lang="en-US" sz="2400" dirty="0"/>
              <a:t>the science of leveraging AI and ML to analyze systematically extracted information from a variety of </a:t>
            </a:r>
            <a:r>
              <a:rPr lang="en-US" sz="2400" dirty="0" smtClean="0"/>
              <a:t>sources </a:t>
            </a:r>
          </a:p>
          <a:p>
            <a:pPr algn="just"/>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83058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078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Social selling and advertising </a:t>
            </a:r>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Social selling is the process of developing sales over social network platforms and it is an integrated part of the modern sales process. </a:t>
            </a:r>
            <a:endParaRPr lang="en-US" sz="2400" dirty="0" smtClean="0"/>
          </a:p>
          <a:p>
            <a:pPr algn="just"/>
            <a:r>
              <a:rPr lang="en-US" sz="2400" dirty="0" smtClean="0"/>
              <a:t>Social </a:t>
            </a:r>
            <a:r>
              <a:rPr lang="en-US" sz="2400" dirty="0"/>
              <a:t>selling techniques include branding and interacting directly with potential buyers and customers, which will help you to develop leads and opportunities with integrated social listening in your CRM strategies. </a:t>
            </a:r>
            <a:endParaRPr lang="en-US" sz="2400" dirty="0" smtClean="0"/>
          </a:p>
          <a:p>
            <a:pPr algn="just"/>
            <a:r>
              <a:rPr lang="en-US" sz="2400" dirty="0" smtClean="0"/>
              <a:t>The </a:t>
            </a:r>
            <a:r>
              <a:rPr lang="en-US" sz="2400" dirty="0"/>
              <a:t>concept is gaining huge popularity in a variety of industries, such as financial advisory services, the automotive industry, and consumer products. </a:t>
            </a:r>
            <a:endParaRPr lang="en-US" sz="2400" dirty="0" smtClean="0"/>
          </a:p>
          <a:p>
            <a:pPr algn="just"/>
            <a:r>
              <a:rPr lang="en-US" sz="2400" dirty="0"/>
              <a:t>Social selling is the main source of income for a selection of social media </a:t>
            </a:r>
            <a:r>
              <a:rPr lang="en-US" sz="2400" dirty="0" smtClean="0"/>
              <a:t>platforms.</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104</a:t>
            </a:fld>
            <a:endParaRPr lang="en-US" dirty="0"/>
          </a:p>
        </p:txBody>
      </p:sp>
    </p:spTree>
    <p:extLst>
      <p:ext uri="{BB962C8B-B14F-4D97-AF65-F5344CB8AC3E}">
        <p14:creationId xmlns:p14="http://schemas.microsoft.com/office/powerpoint/2010/main" val="321420170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Social Selling Process</a:t>
            </a:r>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15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33567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Social Selling Process</a:t>
            </a:r>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1896"/>
            <a:ext cx="9144000" cy="540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081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Implementation tools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Challenge is create platform that support entire business applications processes</a:t>
            </a:r>
          </a:p>
          <a:p>
            <a:pPr algn="just"/>
            <a:r>
              <a:rPr lang="en-US" sz="2400" dirty="0" smtClean="0"/>
              <a:t>Microsoft Power Platform</a:t>
            </a:r>
          </a:p>
          <a:p>
            <a:pPr algn="just"/>
            <a:r>
              <a:rPr lang="en-US" sz="2400" dirty="0" smtClean="0"/>
              <a:t>Components</a:t>
            </a:r>
          </a:p>
          <a:p>
            <a:pPr lvl="1" algn="just"/>
            <a:r>
              <a:rPr lang="en-US" sz="2200" dirty="0" smtClean="0"/>
              <a:t>Power BI</a:t>
            </a:r>
          </a:p>
          <a:p>
            <a:pPr lvl="1" algn="just"/>
            <a:r>
              <a:rPr lang="en-US" sz="2200" dirty="0" smtClean="0"/>
              <a:t>Power Apps</a:t>
            </a:r>
          </a:p>
          <a:p>
            <a:pPr lvl="1" algn="just"/>
            <a:r>
              <a:rPr lang="en-US" sz="2200" dirty="0" smtClean="0"/>
              <a:t>Flow</a:t>
            </a:r>
          </a:p>
          <a:p>
            <a:pPr lvl="1" algn="just"/>
            <a:r>
              <a:rPr lang="en-US" sz="2200" dirty="0" smtClean="0"/>
              <a:t>Common Data model</a:t>
            </a:r>
          </a:p>
          <a:p>
            <a:pPr algn="just"/>
            <a:r>
              <a:rPr lang="en-US" sz="2600" dirty="0"/>
              <a:t>Power BI is a business analytics service from Microsoft. It </a:t>
            </a:r>
            <a:r>
              <a:rPr lang="en-US" sz="2600" dirty="0" smtClean="0"/>
              <a:t>provides </a:t>
            </a:r>
            <a:r>
              <a:rPr lang="en-US" sz="2600" dirty="0"/>
              <a:t>simple-to-use business intelligence and interactive visualization tools </a:t>
            </a:r>
            <a:r>
              <a:rPr lang="en-US" sz="2600" dirty="0" smtClean="0"/>
              <a:t>that </a:t>
            </a:r>
            <a:r>
              <a:rPr lang="en-US" sz="2600" dirty="0"/>
              <a:t>allow users to create their own dashboards and reports on </a:t>
            </a:r>
            <a:r>
              <a:rPr lang="en-US" sz="2600" dirty="0" smtClean="0"/>
              <a:t>the fly</a:t>
            </a:r>
          </a:p>
          <a:p>
            <a:pPr algn="just"/>
            <a:r>
              <a:rPr lang="en-US" sz="2800" dirty="0" err="1"/>
              <a:t>PowerApps</a:t>
            </a:r>
            <a:r>
              <a:rPr lang="en-US" sz="2800" dirty="0"/>
              <a:t> is an application development environment that provides </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107</a:t>
            </a:fld>
            <a:endParaRPr lang="en-US" dirty="0"/>
          </a:p>
        </p:txBody>
      </p:sp>
    </p:spTree>
    <p:extLst>
      <p:ext uri="{BB962C8B-B14F-4D97-AF65-F5344CB8AC3E}">
        <p14:creationId xmlns:p14="http://schemas.microsoft.com/office/powerpoint/2010/main" val="20483196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Implementation tools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err="1" smtClean="0"/>
              <a:t>PowerApps</a:t>
            </a:r>
            <a:r>
              <a:rPr lang="en-US" sz="2800" dirty="0" smtClean="0"/>
              <a:t> </a:t>
            </a:r>
            <a:r>
              <a:rPr lang="en-US" sz="2800" dirty="0"/>
              <a:t>is an application development environment that provides services, connectors, and a data platform. </a:t>
            </a:r>
            <a:endParaRPr lang="en-US" sz="2800" dirty="0" smtClean="0"/>
          </a:p>
          <a:p>
            <a:pPr lvl="1" algn="just"/>
            <a:r>
              <a:rPr lang="en-US" sz="2600" dirty="0" smtClean="0"/>
              <a:t>Share point, Excel, MS 365 etc…</a:t>
            </a:r>
          </a:p>
          <a:p>
            <a:pPr lvl="1"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48000"/>
            <a:ext cx="7848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39352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Sustainable Platform</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In designing a sustainable CRM strategy, it is legitimate to ask how CRM platforms today will differ tomorrow. </a:t>
            </a:r>
            <a:endParaRPr lang="en-US" sz="2400" dirty="0" smtClean="0"/>
          </a:p>
          <a:p>
            <a:pPr algn="just"/>
            <a:r>
              <a:rPr lang="en-US" sz="2400" dirty="0" smtClean="0"/>
              <a:t>The </a:t>
            </a:r>
            <a:r>
              <a:rPr lang="en-US" sz="2400" dirty="0"/>
              <a:t>challenge is twofold;  </a:t>
            </a:r>
            <a:endParaRPr lang="en-US" sz="2400" dirty="0" smtClean="0"/>
          </a:p>
          <a:p>
            <a:pPr lvl="1" algn="just"/>
            <a:r>
              <a:rPr lang="en-US" sz="2200" dirty="0" smtClean="0"/>
              <a:t>Need </a:t>
            </a:r>
            <a:r>
              <a:rPr lang="en-US" sz="2200" dirty="0"/>
              <a:t>to integrate and leverage big data </a:t>
            </a:r>
            <a:r>
              <a:rPr lang="en-US" sz="2200" dirty="0" smtClean="0"/>
              <a:t>across </a:t>
            </a:r>
            <a:r>
              <a:rPr lang="en-US" sz="2400" dirty="0"/>
              <a:t>the </a:t>
            </a:r>
            <a:r>
              <a:rPr lang="en-US" sz="2400" dirty="0" smtClean="0"/>
              <a:t>organization</a:t>
            </a:r>
          </a:p>
          <a:p>
            <a:pPr lvl="1" algn="just"/>
            <a:r>
              <a:rPr lang="en-US" sz="2400" dirty="0" smtClean="0"/>
              <a:t>Need </a:t>
            </a:r>
            <a:r>
              <a:rPr lang="en-US" sz="2400" dirty="0"/>
              <a:t>to expand </a:t>
            </a:r>
            <a:r>
              <a:rPr lang="en-US" sz="2400" dirty="0" smtClean="0"/>
              <a:t>your applications </a:t>
            </a:r>
            <a:r>
              <a:rPr lang="en-US" sz="2400" dirty="0"/>
              <a:t>into the cloud seamlessly. </a:t>
            </a:r>
            <a:endParaRPr lang="en-US" sz="2400" dirty="0" smtClean="0"/>
          </a:p>
          <a:p>
            <a:pPr algn="just"/>
            <a:r>
              <a:rPr lang="en-US" sz="2600" dirty="0" smtClean="0"/>
              <a:t>CRM </a:t>
            </a:r>
            <a:r>
              <a:rPr lang="en-US" sz="2600" dirty="0"/>
              <a:t>platform must </a:t>
            </a:r>
            <a:r>
              <a:rPr lang="en-US" sz="2600" dirty="0" smtClean="0"/>
              <a:t>leverage </a:t>
            </a:r>
            <a:r>
              <a:rPr lang="en-US" sz="2600" dirty="0"/>
              <a:t>cloud intelligent services (smart cloud) to expand and </a:t>
            </a:r>
            <a:r>
              <a:rPr lang="en-US" sz="2600" dirty="0" smtClean="0"/>
              <a:t>drive </a:t>
            </a:r>
            <a:r>
              <a:rPr lang="en-IN" sz="2600" dirty="0"/>
              <a:t>business outcomes. </a:t>
            </a:r>
            <a:r>
              <a:rPr lang="en-US" sz="2600" dirty="0" smtClean="0"/>
              <a:t> </a:t>
            </a:r>
          </a:p>
          <a:p>
            <a:pPr algn="just"/>
            <a:r>
              <a:rPr lang="en-US" sz="2600" dirty="0" smtClean="0"/>
              <a:t>Platform </a:t>
            </a:r>
            <a:r>
              <a:rPr lang="en-US" sz="2800" dirty="0"/>
              <a:t>that enables you to greatly increase your reach and to serve more customers, while reducing operational costs. </a:t>
            </a:r>
            <a:endParaRPr lang="en-US" sz="2800" dirty="0" smtClean="0"/>
          </a:p>
          <a:p>
            <a:pPr algn="just"/>
            <a:r>
              <a:rPr lang="en-US" sz="2800" dirty="0" smtClean="0"/>
              <a:t>Your </a:t>
            </a:r>
            <a:r>
              <a:rPr lang="en-US" sz="2800" dirty="0"/>
              <a:t>CRM will have to leverage the cloud and </a:t>
            </a:r>
            <a:r>
              <a:rPr lang="en-US" sz="2800" dirty="0" err="1"/>
              <a:t>XaaS</a:t>
            </a:r>
            <a:r>
              <a:rPr lang="en-US" sz="2800"/>
              <a:t> (virtually everything as a service) in the smart cloud to scale and support customer interaction </a:t>
            </a:r>
            <a:r>
              <a:rPr lang="en-US" sz="2800" smtClean="0"/>
              <a:t>channels. </a:t>
            </a:r>
            <a:endParaRPr lang="en-US" sz="2600" dirty="0" smtClean="0"/>
          </a:p>
          <a:p>
            <a:pPr lvl="1" algn="just"/>
            <a:r>
              <a:rPr lang="en-US" sz="2200" dirty="0" smtClean="0"/>
              <a:t> </a:t>
            </a:r>
            <a:r>
              <a:rPr lang="en-US" sz="2200" dirty="0"/>
              <a:t>Microsoft </a:t>
            </a:r>
            <a:r>
              <a:rPr lang="en-US" sz="2200" dirty="0" smtClean="0"/>
              <a:t>Power Platform</a:t>
            </a:r>
          </a:p>
          <a:p>
            <a:pPr algn="just"/>
            <a:r>
              <a:rPr lang="en-US" sz="2400" dirty="0" smtClean="0"/>
              <a:t>Components</a:t>
            </a:r>
          </a:p>
          <a:p>
            <a:pPr lvl="1" algn="just"/>
            <a:r>
              <a:rPr lang="en-US" sz="2200" dirty="0" smtClean="0"/>
              <a:t>Power BI</a:t>
            </a:r>
          </a:p>
          <a:p>
            <a:pPr lvl="1" algn="just"/>
            <a:r>
              <a:rPr lang="en-US" sz="2200" dirty="0" smtClean="0"/>
              <a:t>Power Apps</a:t>
            </a:r>
          </a:p>
          <a:p>
            <a:pPr lvl="1" algn="just"/>
            <a:r>
              <a:rPr lang="en-US" sz="2200" dirty="0" smtClean="0"/>
              <a:t>Flow</a:t>
            </a:r>
          </a:p>
          <a:p>
            <a:pPr lvl="1" algn="just"/>
            <a:r>
              <a:rPr lang="en-US" sz="2200" dirty="0" smtClean="0"/>
              <a:t>Common Data model</a:t>
            </a:r>
          </a:p>
          <a:p>
            <a:pPr algn="just"/>
            <a:r>
              <a:rPr lang="en-US" sz="2600" dirty="0"/>
              <a:t>Power BI is a business analytics service from Microsoft. It </a:t>
            </a:r>
            <a:r>
              <a:rPr lang="en-US" sz="2600" dirty="0" smtClean="0"/>
              <a:t>provides </a:t>
            </a:r>
            <a:r>
              <a:rPr lang="en-US" sz="2600" dirty="0"/>
              <a:t>simple-to-use business intelligence and interactive visualization tools </a:t>
            </a:r>
            <a:r>
              <a:rPr lang="en-US" sz="2600" dirty="0" smtClean="0"/>
              <a:t>that </a:t>
            </a:r>
            <a:r>
              <a:rPr lang="en-US" sz="2600" dirty="0"/>
              <a:t>allow users to create their own dashboards and reports on </a:t>
            </a:r>
            <a:r>
              <a:rPr lang="en-US" sz="2600" dirty="0" smtClean="0"/>
              <a:t>the fly</a:t>
            </a:r>
          </a:p>
          <a:p>
            <a:pPr algn="just"/>
            <a:r>
              <a:rPr lang="en-US" sz="2800" dirty="0" err="1"/>
              <a:t>PowerApps</a:t>
            </a:r>
            <a:r>
              <a:rPr lang="en-US" sz="2800" dirty="0"/>
              <a:t> is an application development environment that provides </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109</a:t>
            </a:fld>
            <a:endParaRPr lang="en-US" dirty="0"/>
          </a:p>
        </p:txBody>
      </p:sp>
    </p:spTree>
    <p:extLst>
      <p:ext uri="{BB962C8B-B14F-4D97-AF65-F5344CB8AC3E}">
        <p14:creationId xmlns:p14="http://schemas.microsoft.com/office/powerpoint/2010/main" val="2319088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sz="2400" dirty="0"/>
              <a:t>In the 2NF, relational must be in 1NF.</a:t>
            </a:r>
            <a:br>
              <a:rPr lang="en-US" sz="2400" dirty="0"/>
            </a:br>
            <a:r>
              <a:rPr lang="en-US" sz="2400" dirty="0"/>
              <a:t>In the second normal form, all non-key attributes are fully functional dependent on the primary key</a:t>
            </a:r>
            <a:br>
              <a:rPr lang="en-US" sz="2400" dirty="0"/>
            </a:br>
            <a:endParaRPr lang="en-IN" sz="2400"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3429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00200"/>
            <a:ext cx="4343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89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4648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600199"/>
            <a:ext cx="4034051" cy="5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9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sz="2000" dirty="0" smtClean="0"/>
              <a:t/>
            </a:r>
            <a:br>
              <a:rPr lang="en-US" sz="2000" dirty="0" smtClean="0"/>
            </a:br>
            <a:r>
              <a:rPr lang="en-US" sz="4000" dirty="0" smtClean="0"/>
              <a:t>BCNF</a:t>
            </a:r>
            <a:r>
              <a:rPr lang="en-US" sz="2000" dirty="0" smtClean="0"/>
              <a:t/>
            </a:r>
            <a:br>
              <a:rPr lang="en-US" sz="2000" dirty="0" smtClean="0"/>
            </a:br>
            <a:r>
              <a:rPr lang="en-US" sz="2000" dirty="0"/>
              <a:t/>
            </a:r>
            <a:br>
              <a:rPr lang="en-US" sz="2000" dirty="0"/>
            </a:br>
            <a:endParaRPr lang="en-IN" sz="2000" dirty="0"/>
          </a:p>
        </p:txBody>
      </p:sp>
      <p:sp>
        <p:nvSpPr>
          <p:cNvPr id="3" name="Content Placeholder 2"/>
          <p:cNvSpPr>
            <a:spLocks noGrp="1"/>
          </p:cNvSpPr>
          <p:nvPr>
            <p:ph sz="quarter" idx="1"/>
          </p:nvPr>
        </p:nvSpPr>
        <p:spPr>
          <a:xfrm>
            <a:off x="1" y="1524000"/>
            <a:ext cx="9150824" cy="5329451"/>
          </a:xfrm>
        </p:spPr>
        <p:txBody>
          <a:bodyPr/>
          <a:lstStyle/>
          <a:p>
            <a:r>
              <a:rPr lang="en-US" sz="2800" dirty="0"/>
              <a:t>A table is in BCNF if every functional dependency X → Y, X is the super key of the table.</a:t>
            </a:r>
            <a:br>
              <a:rPr lang="en-US" sz="2800" dirty="0"/>
            </a:br>
            <a:r>
              <a:rPr lang="en-US" sz="2800" dirty="0"/>
              <a:t>For BCNF, the table should be in 3NF, and for every FD, LHS is super key</a:t>
            </a:r>
            <a:r>
              <a:rPr lang="en-US" sz="2800" dirty="0" smtClean="0"/>
              <a:t>.</a:t>
            </a:r>
          </a:p>
          <a:p>
            <a:r>
              <a:rPr lang="en-US" sz="2800" b="1" dirty="0"/>
              <a:t>Example:</a:t>
            </a:r>
            <a:r>
              <a:rPr lang="en-US" sz="2800" dirty="0"/>
              <a:t> Let's assume there is a company where employees work in more than one department.</a:t>
            </a:r>
          </a:p>
          <a:p>
            <a:r>
              <a:rPr lang="en-US" sz="2800" dirty="0"/>
              <a:t/>
            </a:r>
            <a:br>
              <a:rPr lang="en-US" sz="2800" dirty="0"/>
            </a:br>
            <a:r>
              <a:rPr lang="en-US" sz="2800" dirty="0"/>
              <a:t/>
            </a:r>
            <a:br>
              <a:rPr lang="en-US" sz="2800" dirty="0"/>
            </a:b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70" y="4267200"/>
            <a:ext cx="8610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7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sz="2000" dirty="0" smtClean="0"/>
              <a:t/>
            </a:r>
            <a:br>
              <a:rPr lang="en-US" sz="2000" dirty="0" smtClean="0"/>
            </a:br>
            <a:r>
              <a:rPr lang="en-US" sz="4000" dirty="0" smtClean="0"/>
              <a:t>BCNF</a:t>
            </a:r>
            <a:r>
              <a:rPr lang="en-US" sz="2000" dirty="0" smtClean="0"/>
              <a:t/>
            </a:r>
            <a:br>
              <a:rPr lang="en-US" sz="2000" dirty="0" smtClean="0"/>
            </a:br>
            <a:r>
              <a:rPr lang="en-US" sz="2000" dirty="0"/>
              <a:t/>
            </a:r>
            <a:br>
              <a:rPr lang="en-US" sz="2000" dirty="0"/>
            </a:br>
            <a:endParaRPr lang="en-IN" sz="2000" dirty="0"/>
          </a:p>
        </p:txBody>
      </p:sp>
      <p:sp>
        <p:nvSpPr>
          <p:cNvPr id="3" name="Content Placeholder 2"/>
          <p:cNvSpPr>
            <a:spLocks noGrp="1"/>
          </p:cNvSpPr>
          <p:nvPr>
            <p:ph sz="quarter" idx="1"/>
          </p:nvPr>
        </p:nvSpPr>
        <p:spPr>
          <a:xfrm>
            <a:off x="1" y="1524000"/>
            <a:ext cx="9150824" cy="5329451"/>
          </a:xfrm>
        </p:spPr>
        <p:txBody>
          <a:bodyPr/>
          <a:lstStyle/>
          <a:p>
            <a:r>
              <a:rPr lang="en-US" sz="2800" b="1" dirty="0" smtClean="0"/>
              <a:t>Example</a:t>
            </a:r>
            <a:r>
              <a:rPr lang="en-US" sz="2800" b="1" dirty="0"/>
              <a:t>:</a:t>
            </a:r>
            <a:r>
              <a:rPr lang="en-US" sz="2800" dirty="0"/>
              <a:t> Let's assume there is a company where employees work in more than one department.</a:t>
            </a:r>
          </a:p>
          <a:p>
            <a:endParaRPr lang="en-US" sz="2800" b="1" dirty="0" smtClean="0"/>
          </a:p>
          <a:p>
            <a:endParaRPr lang="en-US" sz="2800" b="1" dirty="0"/>
          </a:p>
          <a:p>
            <a:endParaRPr lang="en-US" sz="2800" b="1" dirty="0" smtClean="0"/>
          </a:p>
          <a:p>
            <a:endParaRPr lang="en-US" sz="2800" b="1" dirty="0"/>
          </a:p>
          <a:p>
            <a:endParaRPr lang="en-US" sz="2800" b="1" dirty="0" smtClean="0"/>
          </a:p>
          <a:p>
            <a:r>
              <a:rPr lang="en-US" sz="2400" b="1" dirty="0" smtClean="0"/>
              <a:t>In </a:t>
            </a:r>
            <a:r>
              <a:rPr lang="en-US" sz="2400" b="1" dirty="0"/>
              <a:t>the above table Functional dependencies are as follows:</a:t>
            </a:r>
            <a:endParaRPr lang="en-US" sz="2400" dirty="0"/>
          </a:p>
          <a:p>
            <a:pPr marL="0" indent="0">
              <a:buNone/>
            </a:pPr>
            <a:r>
              <a:rPr lang="en-US" sz="2400" dirty="0" smtClean="0"/>
              <a:t>	EMP_ID</a:t>
            </a:r>
            <a:r>
              <a:rPr lang="en-US" sz="2400" dirty="0"/>
              <a:t>  →  EMP_COUNTRY  </a:t>
            </a:r>
          </a:p>
          <a:p>
            <a:pPr marL="0" indent="0">
              <a:buNone/>
            </a:pPr>
            <a:r>
              <a:rPr lang="en-US" sz="2400" dirty="0" smtClean="0"/>
              <a:t>	EMP_DEPT</a:t>
            </a:r>
            <a:r>
              <a:rPr lang="en-US" sz="2400" dirty="0"/>
              <a:t>  →   {DEPT_TYPE, EMP_DEPT_NO}  </a:t>
            </a:r>
          </a:p>
          <a:p>
            <a:pPr marL="0" indent="0">
              <a:buNone/>
            </a:pPr>
            <a:r>
              <a:rPr lang="en-US" sz="2400" b="1" dirty="0" smtClean="0"/>
              <a:t>	Candidate </a:t>
            </a:r>
            <a:r>
              <a:rPr lang="en-US" sz="2400" b="1" dirty="0"/>
              <a:t>key: {EMP-ID, EMP-DEPT}</a:t>
            </a:r>
            <a:endParaRPr lang="en-US" sz="2400" dirty="0"/>
          </a:p>
          <a:p>
            <a:r>
              <a:rPr lang="en-US" sz="2800" dirty="0"/>
              <a:t/>
            </a:r>
            <a:br>
              <a:rPr lang="en-US" sz="2800" dirty="0"/>
            </a:br>
            <a:r>
              <a:rPr lang="en-US" sz="2800" dirty="0"/>
              <a:t/>
            </a:r>
            <a:br>
              <a:rPr lang="en-US" sz="2800" dirty="0"/>
            </a:br>
            <a:r>
              <a:rPr lang="en-US" sz="2800" dirty="0"/>
              <a:t/>
            </a:r>
            <a:br>
              <a:rPr lang="en-US" sz="2800" dirty="0"/>
            </a:b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25" y="2514600"/>
            <a:ext cx="8610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36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sz="2000" dirty="0" smtClean="0"/>
              <a:t/>
            </a:r>
            <a:br>
              <a:rPr lang="en-US" sz="2000" dirty="0" smtClean="0"/>
            </a:br>
            <a:r>
              <a:rPr lang="en-US" sz="4000" dirty="0" smtClean="0"/>
              <a:t>BCNF</a:t>
            </a:r>
            <a:r>
              <a:rPr lang="en-US" sz="2000" dirty="0" smtClean="0"/>
              <a:t/>
            </a:r>
            <a:br>
              <a:rPr lang="en-US" sz="2000" dirty="0" smtClean="0"/>
            </a:br>
            <a:r>
              <a:rPr lang="en-US" sz="2000" dirty="0"/>
              <a:t/>
            </a:r>
            <a:br>
              <a:rPr lang="en-US" sz="2000" dirty="0"/>
            </a:br>
            <a:endParaRPr lang="en-IN" sz="2000" dirty="0"/>
          </a:p>
        </p:txBody>
      </p:sp>
      <p:sp>
        <p:nvSpPr>
          <p:cNvPr id="3" name="Content Placeholder 2"/>
          <p:cNvSpPr>
            <a:spLocks noGrp="1"/>
          </p:cNvSpPr>
          <p:nvPr>
            <p:ph sz="quarter" idx="1"/>
          </p:nvPr>
        </p:nvSpPr>
        <p:spPr>
          <a:xfrm>
            <a:off x="1" y="1524000"/>
            <a:ext cx="9150824" cy="5329451"/>
          </a:xfrm>
        </p:spPr>
        <p:txBody>
          <a:bodyPr/>
          <a:lstStyle/>
          <a:p>
            <a:r>
              <a:rPr lang="en-US" sz="2400" dirty="0"/>
              <a:t>The table is not in BCNF because neither EMP_DEPT nor EMP_ID alone are keys.</a:t>
            </a:r>
            <a:endParaRPr lang="en-US" sz="2800" dirty="0"/>
          </a:p>
          <a:p>
            <a:r>
              <a:rPr lang="en-US" sz="2400" dirty="0"/>
              <a:t>To convert the given table into BCNF, we decompose it into three tables:</a:t>
            </a:r>
          </a:p>
          <a:p>
            <a:r>
              <a:rPr lang="en-IN" sz="1600" b="1" dirty="0"/>
              <a:t>EMP_COUNTRY table:</a:t>
            </a:r>
            <a:endParaRPr lang="en-IN" sz="1600" dirty="0"/>
          </a:p>
          <a:p>
            <a:r>
              <a:rPr lang="en-IN" sz="1800" b="1" dirty="0" smtClean="0"/>
              <a:t>EMP_DEPT table:</a:t>
            </a:r>
            <a:endParaRPr lang="en-IN" sz="1800" dirty="0" smtClean="0"/>
          </a:p>
          <a:p>
            <a:r>
              <a:rPr lang="en-IN" sz="1600" b="1" dirty="0" smtClean="0"/>
              <a:t>EMP_DEPT_MAPPING </a:t>
            </a:r>
            <a:r>
              <a:rPr lang="en-IN" sz="1600" b="1" dirty="0"/>
              <a:t>table:</a:t>
            </a:r>
            <a:endParaRPr lang="en-IN" sz="1600" dirty="0"/>
          </a:p>
          <a:p>
            <a:r>
              <a:rPr lang="en-IN" dirty="0"/>
              <a:t/>
            </a:r>
            <a:br>
              <a:rPr lang="en-IN" dirty="0"/>
            </a:br>
            <a:r>
              <a:rPr lang="en-IN" dirty="0"/>
              <a:t/>
            </a:r>
            <a:br>
              <a:rPr lang="en-IN" dirty="0"/>
            </a:br>
            <a:r>
              <a:rPr lang="en-IN" dirty="0"/>
              <a:t/>
            </a:r>
            <a:br>
              <a:rPr lang="en-IN" dirty="0"/>
            </a:br>
            <a:r>
              <a:rPr lang="en-US" dirty="0"/>
              <a:t/>
            </a:r>
            <a:br>
              <a:rPr lang="en-US" dirty="0"/>
            </a:b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15</a:t>
            </a:fld>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4260"/>
            <a:ext cx="8610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316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sz="2000" dirty="0" smtClean="0"/>
              <a:t/>
            </a:r>
            <a:br>
              <a:rPr lang="en-US" sz="2000" dirty="0" smtClean="0"/>
            </a:br>
            <a:r>
              <a:rPr lang="en-US" sz="4000" dirty="0" smtClean="0"/>
              <a:t>BCNF</a:t>
            </a:r>
            <a:r>
              <a:rPr lang="en-US" sz="2000" dirty="0" smtClean="0"/>
              <a:t/>
            </a:r>
            <a:br>
              <a:rPr lang="en-US" sz="2000" dirty="0" smtClean="0"/>
            </a:br>
            <a:r>
              <a:rPr lang="en-US" sz="2000" dirty="0"/>
              <a:t/>
            </a:r>
            <a:br>
              <a:rPr lang="en-US" sz="2000" dirty="0"/>
            </a:br>
            <a:endParaRPr lang="en-IN" sz="2000" dirty="0"/>
          </a:p>
        </p:txBody>
      </p:sp>
      <p:sp>
        <p:nvSpPr>
          <p:cNvPr id="3" name="Content Placeholder 2"/>
          <p:cNvSpPr>
            <a:spLocks noGrp="1"/>
          </p:cNvSpPr>
          <p:nvPr>
            <p:ph sz="quarter" idx="1"/>
          </p:nvPr>
        </p:nvSpPr>
        <p:spPr>
          <a:xfrm>
            <a:off x="1" y="1524000"/>
            <a:ext cx="9150824" cy="5329451"/>
          </a:xfrm>
        </p:spPr>
        <p:txBody>
          <a:bodyPr/>
          <a:lstStyle/>
          <a:p>
            <a:r>
              <a:rPr lang="en-IN" sz="1600" b="1" dirty="0" smtClean="0"/>
              <a:t>EMP_COUNTRY table:                                                                            EMP_DEPT </a:t>
            </a:r>
            <a:r>
              <a:rPr lang="en-IN" sz="1600" b="1" dirty="0"/>
              <a:t>table:</a:t>
            </a:r>
            <a:endParaRPr lang="en-IN" sz="1600" dirty="0"/>
          </a:p>
          <a:p>
            <a:r>
              <a:rPr lang="en-IN" sz="1600" b="1" dirty="0" smtClean="0"/>
              <a:t> </a:t>
            </a:r>
            <a:endParaRPr lang="en-IN" sz="1600" dirty="0" smtClean="0"/>
          </a:p>
          <a:p>
            <a:endParaRPr lang="en-IN" dirty="0" smtClean="0"/>
          </a:p>
          <a:p>
            <a:endParaRPr lang="en-IN" sz="1800" b="1" dirty="0" smtClean="0"/>
          </a:p>
          <a:p>
            <a:endParaRPr lang="en-IN" sz="1800" b="1" dirty="0"/>
          </a:p>
          <a:p>
            <a:r>
              <a:rPr lang="en-IN" sz="1600" b="1" dirty="0" smtClean="0"/>
              <a:t>EMP_DEPT_MAPPING </a:t>
            </a:r>
            <a:r>
              <a:rPr lang="en-IN" sz="1600" b="1" dirty="0"/>
              <a:t>table:</a:t>
            </a:r>
            <a:endParaRPr lang="en-IN" sz="1600" dirty="0"/>
          </a:p>
          <a:p>
            <a:r>
              <a:rPr lang="en-IN" dirty="0"/>
              <a:t/>
            </a:r>
            <a:br>
              <a:rPr lang="en-IN" dirty="0"/>
            </a:br>
            <a:r>
              <a:rPr lang="en-IN" dirty="0" smtClean="0"/>
              <a:t>                                              </a:t>
            </a:r>
            <a:r>
              <a:rPr lang="en-US" sz="2000" b="1" dirty="0" smtClean="0"/>
              <a:t>Functional </a:t>
            </a:r>
            <a:r>
              <a:rPr lang="en-US" sz="2000" b="1" dirty="0"/>
              <a:t>dependencies:</a:t>
            </a:r>
            <a:endParaRPr lang="en-US" sz="2000" dirty="0"/>
          </a:p>
          <a:p>
            <a:r>
              <a:rPr lang="en-US" sz="2000" dirty="0" smtClean="0"/>
              <a:t>                                                                       EMP_ID</a:t>
            </a:r>
            <a:r>
              <a:rPr lang="en-US" sz="2000" dirty="0"/>
              <a:t>   →    EMP_COUNTRY  </a:t>
            </a:r>
          </a:p>
          <a:p>
            <a:r>
              <a:rPr lang="en-US" sz="2000" dirty="0" smtClean="0"/>
              <a:t>                                                                    </a:t>
            </a:r>
            <a:r>
              <a:rPr lang="en-US" sz="1600" dirty="0" smtClean="0"/>
              <a:t>EMP_DEPT   →   {DEPT_TYPE, EMP_DEPT_NO}</a:t>
            </a:r>
            <a:r>
              <a:rPr lang="en-US" sz="1400" dirty="0" smtClean="0"/>
              <a:t>  </a:t>
            </a:r>
            <a:endParaRPr lang="en-US" sz="1400" dirty="0"/>
          </a:p>
          <a:p>
            <a:r>
              <a:rPr lang="en-US" sz="1800" b="1" dirty="0" smtClean="0"/>
              <a:t>                                                                              Candidate </a:t>
            </a:r>
            <a:r>
              <a:rPr lang="en-US" sz="1800" b="1" dirty="0"/>
              <a:t>keys:</a:t>
            </a:r>
            <a:endParaRPr lang="en-US" sz="1800" dirty="0"/>
          </a:p>
          <a:p>
            <a:r>
              <a:rPr lang="en-US" sz="1800" b="1" dirty="0" smtClean="0"/>
              <a:t>                                                                                  For </a:t>
            </a:r>
            <a:r>
              <a:rPr lang="en-US" sz="1800" b="1" dirty="0"/>
              <a:t>the first table:</a:t>
            </a:r>
            <a:r>
              <a:rPr lang="en-US" sz="1800" dirty="0"/>
              <a:t> EMP_ID</a:t>
            </a:r>
            <a:br>
              <a:rPr lang="en-US" sz="1800" dirty="0"/>
            </a:br>
            <a:r>
              <a:rPr lang="en-US" sz="1800" dirty="0" smtClean="0"/>
              <a:t>                                                                              </a:t>
            </a:r>
            <a:r>
              <a:rPr lang="en-US" sz="1800" b="1" dirty="0" smtClean="0"/>
              <a:t>For </a:t>
            </a:r>
            <a:r>
              <a:rPr lang="en-US" sz="1800" b="1" dirty="0"/>
              <a:t>the second table:</a:t>
            </a:r>
            <a:r>
              <a:rPr lang="en-US" sz="1800" dirty="0"/>
              <a:t> EMP_DEPT</a:t>
            </a:r>
            <a:br>
              <a:rPr lang="en-US" sz="1800" dirty="0"/>
            </a:br>
            <a:r>
              <a:rPr lang="en-US" sz="1800" dirty="0" smtClean="0"/>
              <a:t>                                                                            </a:t>
            </a:r>
            <a:r>
              <a:rPr lang="en-US" sz="1800" b="1" dirty="0" smtClean="0"/>
              <a:t>For </a:t>
            </a:r>
            <a:r>
              <a:rPr lang="en-US" sz="1800" b="1" dirty="0"/>
              <a:t>the third table:</a:t>
            </a:r>
            <a:r>
              <a:rPr lang="en-US" sz="1800" dirty="0"/>
              <a:t> {EMP_ID, EMP_DEPT}</a:t>
            </a:r>
          </a:p>
          <a:p>
            <a:r>
              <a:rPr lang="en-US" dirty="0"/>
              <a:t/>
            </a:r>
            <a:br>
              <a:rPr lang="en-US" dirty="0"/>
            </a:br>
            <a:r>
              <a:rPr lang="en-IN" dirty="0"/>
              <a:t/>
            </a:r>
            <a:br>
              <a:rPr lang="en-IN" dirty="0"/>
            </a:br>
            <a:r>
              <a:rPr lang="en-IN" dirty="0"/>
              <a:t/>
            </a:r>
            <a:br>
              <a:rPr lang="en-IN" dirty="0"/>
            </a:br>
            <a:r>
              <a:rPr lang="en-US" dirty="0"/>
              <a:t/>
            </a:r>
            <a:br>
              <a:rPr lang="en-US" dirty="0"/>
            </a:b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00250"/>
            <a:ext cx="39814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71817"/>
            <a:ext cx="3914775" cy="188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3853004"/>
            <a:ext cx="39624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8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THE ROLES OF A DATA MODEL </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US" sz="2800" dirty="0"/>
              <a:t>Conceptual data models can be developed to understand the information requirements of a business and to form the basis for a physical database design to support the business. </a:t>
            </a:r>
            <a:endParaRPr lang="en-US" sz="2800" dirty="0" smtClean="0"/>
          </a:p>
          <a:p>
            <a:pPr algn="just"/>
            <a:r>
              <a:rPr lang="en-IN" sz="2800" dirty="0"/>
              <a:t>Understanding information requirements </a:t>
            </a:r>
            <a:endParaRPr lang="en-IN" sz="2800" dirty="0" smtClean="0"/>
          </a:p>
          <a:p>
            <a:pPr lvl="1" algn="just"/>
            <a:r>
              <a:rPr lang="en-US" sz="2400" dirty="0" smtClean="0"/>
              <a:t>Aim is highlight the inconsistencies</a:t>
            </a:r>
            <a:endParaRPr lang="en-IN" sz="2400" dirty="0" smtClean="0"/>
          </a:p>
          <a:p>
            <a:pPr algn="just"/>
            <a:r>
              <a:rPr lang="en-US" sz="2800" dirty="0"/>
              <a:t>The basis for physical database design </a:t>
            </a:r>
            <a:endParaRPr lang="en-US" sz="2800" dirty="0" smtClean="0"/>
          </a:p>
          <a:p>
            <a:pPr lvl="1" algn="just"/>
            <a:r>
              <a:rPr lang="en-US" sz="2400" dirty="0"/>
              <a:t>A conceptual data model, that is a data model that has been developed to understand </a:t>
            </a:r>
            <a:r>
              <a:rPr lang="en-US" sz="2400" dirty="0" smtClean="0"/>
              <a:t>information requirements</a:t>
            </a:r>
          </a:p>
          <a:p>
            <a:pPr algn="just"/>
            <a:r>
              <a:rPr lang="en-IN" sz="2800" dirty="0" smtClean="0"/>
              <a:t>Physical database design </a:t>
            </a:r>
          </a:p>
          <a:p>
            <a:pPr lvl="1" algn="just"/>
            <a:r>
              <a:rPr lang="en-US" sz="2400" dirty="0" smtClean="0"/>
              <a:t>Once </a:t>
            </a:r>
            <a:r>
              <a:rPr lang="en-US" sz="2400" dirty="0"/>
              <a:t>the conceptual data model is complete it provides the start point for the </a:t>
            </a:r>
            <a:r>
              <a:rPr lang="en-US" sz="2400" dirty="0" smtClean="0"/>
              <a:t>design </a:t>
            </a:r>
            <a:r>
              <a:rPr lang="en-US" sz="2400" dirty="0"/>
              <a:t>of </a:t>
            </a:r>
            <a:r>
              <a:rPr lang="en-US" sz="2400" dirty="0" smtClean="0"/>
              <a:t>the physical database</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17</a:t>
            </a:fld>
            <a:endParaRPr lang="en-US" dirty="0"/>
          </a:p>
        </p:txBody>
      </p:sp>
    </p:spTree>
    <p:extLst>
      <p:ext uri="{BB962C8B-B14F-4D97-AF65-F5344CB8AC3E}">
        <p14:creationId xmlns:p14="http://schemas.microsoft.com/office/powerpoint/2010/main" val="120901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THE ROLES OF A DATA MODEL </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US" sz="2800" dirty="0" smtClean="0"/>
              <a:t>‘Physical </a:t>
            </a:r>
            <a:r>
              <a:rPr lang="en-US" sz="2800" dirty="0"/>
              <a:t>database design’ process has two stages: </a:t>
            </a:r>
            <a:endParaRPr lang="en-US" sz="2800" dirty="0" smtClean="0"/>
          </a:p>
          <a:p>
            <a:pPr lvl="1" algn="just"/>
            <a:r>
              <a:rPr lang="en-IN" sz="2400" dirty="0" smtClean="0"/>
              <a:t>First-cut </a:t>
            </a:r>
            <a:r>
              <a:rPr lang="en-IN" sz="2400" dirty="0"/>
              <a:t>database </a:t>
            </a:r>
            <a:r>
              <a:rPr lang="en-IN" sz="2400" dirty="0" smtClean="0"/>
              <a:t>design</a:t>
            </a:r>
          </a:p>
          <a:p>
            <a:pPr lvl="1" algn="just"/>
            <a:r>
              <a:rPr lang="en-IN" sz="2400" dirty="0" smtClean="0"/>
              <a:t>Optimised </a:t>
            </a:r>
            <a:r>
              <a:rPr lang="en-IN" sz="2400" dirty="0"/>
              <a:t>database design. </a:t>
            </a:r>
            <a:r>
              <a:rPr lang="en-US" sz="2400" dirty="0" smtClean="0"/>
              <a:t> </a:t>
            </a:r>
            <a:endParaRPr lang="en-US" sz="2600" dirty="0" smtClean="0"/>
          </a:p>
          <a:p>
            <a:pPr algn="just"/>
            <a:r>
              <a:rPr lang="en-IN" sz="2800" dirty="0"/>
              <a:t>Understanding information requirements </a:t>
            </a:r>
            <a:endParaRPr lang="en-IN" sz="2800" dirty="0" smtClean="0"/>
          </a:p>
          <a:p>
            <a:pPr lvl="1" algn="just"/>
            <a:r>
              <a:rPr lang="en-US" sz="2400" dirty="0" smtClean="0"/>
              <a:t>Aim is highlight the inconsistencies</a:t>
            </a:r>
            <a:endParaRPr lang="en-IN" sz="2400" dirty="0" smtClean="0"/>
          </a:p>
          <a:p>
            <a:pPr algn="just"/>
            <a:r>
              <a:rPr lang="en-US" sz="2800" dirty="0"/>
              <a:t>The basis for physical database design </a:t>
            </a:r>
            <a:endParaRPr lang="en-US" sz="2800" dirty="0" smtClean="0"/>
          </a:p>
          <a:p>
            <a:pPr lvl="1" algn="just"/>
            <a:r>
              <a:rPr lang="en-US" sz="2400" dirty="0"/>
              <a:t>A conceptual data model, that is a data model that has been developed to understand </a:t>
            </a:r>
            <a:r>
              <a:rPr lang="en-US" sz="2400" dirty="0" smtClean="0"/>
              <a:t>information requirements</a:t>
            </a:r>
          </a:p>
          <a:p>
            <a:pPr algn="just"/>
            <a:r>
              <a:rPr lang="en-IN" sz="2800" dirty="0" smtClean="0"/>
              <a:t>Physical database design </a:t>
            </a:r>
          </a:p>
          <a:p>
            <a:pPr lvl="1" algn="just"/>
            <a:r>
              <a:rPr lang="en-US" sz="2400" dirty="0" smtClean="0"/>
              <a:t>Once </a:t>
            </a:r>
            <a:r>
              <a:rPr lang="en-US" sz="2400" dirty="0"/>
              <a:t>the conceptual data model is complete it provides the start point for the </a:t>
            </a:r>
            <a:r>
              <a:rPr lang="en-US" sz="2400" dirty="0" smtClean="0"/>
              <a:t>design </a:t>
            </a:r>
            <a:r>
              <a:rPr lang="en-US" sz="2400" dirty="0"/>
              <a:t>of </a:t>
            </a:r>
            <a:r>
              <a:rPr lang="en-US" sz="2400" dirty="0" smtClean="0"/>
              <a:t>the physical database</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18</a:t>
            </a:fld>
            <a:endParaRPr lang="en-US" dirty="0"/>
          </a:p>
        </p:txBody>
      </p:sp>
    </p:spTree>
    <p:extLst>
      <p:ext uri="{BB962C8B-B14F-4D97-AF65-F5344CB8AC3E}">
        <p14:creationId xmlns:p14="http://schemas.microsoft.com/office/powerpoint/2010/main" val="3750442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THE ROLES OF A DATA MODEL </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IN" sz="2600" dirty="0"/>
              <a:t>First-cut database </a:t>
            </a:r>
            <a:r>
              <a:rPr lang="en-IN" sz="2600" dirty="0" smtClean="0"/>
              <a:t>design</a:t>
            </a:r>
          </a:p>
          <a:p>
            <a:pPr lvl="1" algn="just"/>
            <a:r>
              <a:rPr lang="en-US" sz="2600" dirty="0" smtClean="0"/>
              <a:t>The </a:t>
            </a:r>
            <a:r>
              <a:rPr lang="en-US" sz="2600" dirty="0"/>
              <a:t>aim is to use the conceptual constructs of the </a:t>
            </a:r>
            <a:r>
              <a:rPr lang="en-US" sz="2400" dirty="0"/>
              <a:t>logical-level schema of the target database management system to develop a design that matches the conceptual data model as closely as possible. </a:t>
            </a:r>
            <a:endParaRPr lang="en-US" sz="2400" dirty="0" smtClean="0"/>
          </a:p>
          <a:p>
            <a:pPr lvl="1" algn="just"/>
            <a:r>
              <a:rPr lang="en-US" sz="2400" dirty="0"/>
              <a:t>Each entity type </a:t>
            </a:r>
            <a:r>
              <a:rPr lang="en-US" sz="2400" dirty="0" smtClean="0"/>
              <a:t>conceptual </a:t>
            </a:r>
            <a:r>
              <a:rPr lang="en-US" sz="2400" dirty="0"/>
              <a:t>data model becomes a table, with each of the attributes of the entity type becoming a column of that table. If the foreign keys needed </a:t>
            </a:r>
            <a:r>
              <a:rPr lang="en-US" sz="2400" dirty="0" smtClean="0"/>
              <a:t>add the column if not exists</a:t>
            </a:r>
          </a:p>
          <a:p>
            <a:pPr lvl="1" algn="just"/>
            <a:r>
              <a:rPr lang="en-US" sz="2400" dirty="0" smtClean="0"/>
              <a:t>Naming of tables and column relates to schema</a:t>
            </a:r>
          </a:p>
          <a:p>
            <a:pPr lvl="1" algn="just"/>
            <a:r>
              <a:rPr lang="en-US" sz="2400" dirty="0"/>
              <a:t>There has to be an explicit primary key declaration for each table </a:t>
            </a:r>
            <a:r>
              <a:rPr lang="en-US" sz="2400" dirty="0" smtClean="0"/>
              <a:t> </a:t>
            </a:r>
          </a:p>
          <a:p>
            <a:pPr lvl="1" algn="just"/>
            <a:r>
              <a:rPr lang="en-US" sz="2400" dirty="0"/>
              <a:t>Another important element of the first-cut database design is the specification of the </a:t>
            </a:r>
            <a:r>
              <a:rPr lang="en-US" sz="2400" dirty="0" smtClean="0"/>
              <a:t>file storage</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19</a:t>
            </a:fld>
            <a:endParaRPr lang="en-US" dirty="0"/>
          </a:p>
        </p:txBody>
      </p:sp>
    </p:spTree>
    <p:extLst>
      <p:ext uri="{BB962C8B-B14F-4D97-AF65-F5344CB8AC3E}">
        <p14:creationId xmlns:p14="http://schemas.microsoft.com/office/powerpoint/2010/main" val="1234439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 y="1752600"/>
            <a:ext cx="239632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3999" cy="1295400"/>
          </a:xfrm>
        </p:spPr>
        <p:txBody>
          <a:bodyPr/>
          <a:lstStyle/>
          <a:p>
            <a:pPr algn="ctr"/>
            <a:r>
              <a:rPr lang="en-US" dirty="0" smtClean="0"/>
              <a:t>DB Architecture for an IS</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a:t>
            </a:fld>
            <a:endParaRPr lang="en-US" dirty="0"/>
          </a:p>
        </p:txBody>
      </p:sp>
      <p:sp>
        <p:nvSpPr>
          <p:cNvPr id="5" name="Content Placeholder 4"/>
          <p:cNvSpPr>
            <a:spLocks noGrp="1"/>
          </p:cNvSpPr>
          <p:nvPr>
            <p:ph sz="quarter" idx="1"/>
          </p:nvPr>
        </p:nvSpPr>
        <p:spPr>
          <a:xfrm>
            <a:off x="0" y="1524000"/>
            <a:ext cx="9144000" cy="5334000"/>
          </a:xfrm>
        </p:spPr>
        <p:txBody>
          <a:bodyPr/>
          <a:lstStyle/>
          <a:p>
            <a:pPr marL="0" indent="0">
              <a:buNone/>
            </a:pPr>
            <a:r>
              <a:rPr lang="en-US" sz="2800" dirty="0" smtClean="0"/>
              <a:t>File System  - Designed for and associated with app. </a:t>
            </a:r>
            <a:r>
              <a:rPr lang="en-US" sz="2800" dirty="0" err="1" smtClean="0"/>
              <a:t>Pgms</a:t>
            </a:r>
            <a:r>
              <a:rPr lang="en-US" sz="2800" dirty="0" smtClean="0"/>
              <a:t>.</a:t>
            </a:r>
          </a:p>
          <a:p>
            <a:pPr marL="0" indent="0">
              <a:buNone/>
            </a:pPr>
            <a:r>
              <a:rPr lang="en-US" sz="2800" dirty="0"/>
              <a:t>	</a:t>
            </a:r>
            <a:r>
              <a:rPr lang="en-US" sz="2800" dirty="0" smtClean="0"/>
              <a:t>		- Issues </a:t>
            </a:r>
          </a:p>
          <a:p>
            <a:pPr marL="0" indent="0">
              <a:buNone/>
            </a:pPr>
            <a:r>
              <a:rPr lang="en-US" sz="2800" dirty="0"/>
              <a:t>	</a:t>
            </a:r>
            <a:r>
              <a:rPr lang="en-US" sz="2800" dirty="0" smtClean="0"/>
              <a:t>		   - Sequential &amp; Direct access</a:t>
            </a:r>
          </a:p>
          <a:p>
            <a:pPr marL="0" indent="0">
              <a:buNone/>
            </a:pPr>
            <a:r>
              <a:rPr lang="en-US" sz="2800" dirty="0"/>
              <a:t>	</a:t>
            </a:r>
            <a:r>
              <a:rPr lang="en-US" sz="2800" dirty="0" smtClean="0"/>
              <a:t>		   - Location depends on Data structure </a:t>
            </a:r>
          </a:p>
          <a:p>
            <a:pPr marL="0" indent="0">
              <a:buNone/>
            </a:pPr>
            <a:r>
              <a:rPr lang="en-US" sz="2800" dirty="0" smtClean="0"/>
              <a:t>DB Approach - Two data store</a:t>
            </a:r>
          </a:p>
          <a:p>
            <a:pPr marL="0" indent="0">
              <a:buNone/>
            </a:pPr>
            <a:r>
              <a:rPr lang="en-US" sz="2800" dirty="0"/>
              <a:t> </a:t>
            </a:r>
            <a:r>
              <a:rPr lang="en-US" sz="2800" dirty="0" smtClean="0"/>
              <a:t>   DB and DB </a:t>
            </a:r>
            <a:r>
              <a:rPr lang="en-US" sz="2800" dirty="0" err="1" smtClean="0"/>
              <a:t>defn</a:t>
            </a:r>
            <a:r>
              <a:rPr lang="en-US" sz="2800" dirty="0" smtClean="0"/>
              <a:t>. -  Schema – Set of Data </a:t>
            </a:r>
            <a:r>
              <a:rPr lang="en-US" sz="2800" dirty="0" err="1" smtClean="0"/>
              <a:t>defn</a:t>
            </a:r>
            <a:r>
              <a:rPr lang="en-US" sz="2800" dirty="0" smtClean="0"/>
              <a:t>.</a:t>
            </a:r>
          </a:p>
          <a:p>
            <a:pPr>
              <a:buFont typeface="Wingdings" pitchFamily="2" charset="2"/>
              <a:buChar char="v"/>
            </a:pPr>
            <a:r>
              <a:rPr lang="en-US" sz="1800" dirty="0" smtClean="0">
                <a:solidFill>
                  <a:srgbClr val="002060"/>
                </a:solidFill>
              </a:rPr>
              <a:t>Data Independence       Integration &amp; sharing of data</a:t>
            </a:r>
          </a:p>
          <a:p>
            <a:pPr>
              <a:buFont typeface="Wingdings" pitchFamily="2" charset="2"/>
              <a:buChar char="v"/>
            </a:pPr>
            <a:r>
              <a:rPr lang="en-US" sz="1800" dirty="0" smtClean="0">
                <a:solidFill>
                  <a:srgbClr val="002060"/>
                </a:solidFill>
              </a:rPr>
              <a:t>Consistency of data       </a:t>
            </a:r>
            <a:r>
              <a:rPr lang="en-US" sz="1800" dirty="0" err="1" smtClean="0">
                <a:solidFill>
                  <a:srgbClr val="002060"/>
                </a:solidFill>
              </a:rPr>
              <a:t>Data</a:t>
            </a:r>
            <a:r>
              <a:rPr lang="en-US" sz="1800" dirty="0" smtClean="0">
                <a:solidFill>
                  <a:srgbClr val="002060"/>
                </a:solidFill>
              </a:rPr>
              <a:t> redundancy</a:t>
            </a:r>
          </a:p>
          <a:p>
            <a:pPr>
              <a:buFont typeface="Wingdings" pitchFamily="2" charset="2"/>
              <a:buChar char="v"/>
            </a:pPr>
            <a:r>
              <a:rPr lang="en-US" sz="1800" dirty="0" smtClean="0">
                <a:solidFill>
                  <a:srgbClr val="002060"/>
                </a:solidFill>
              </a:rPr>
              <a:t>Integrity controls            </a:t>
            </a:r>
            <a:r>
              <a:rPr lang="en-US" sz="1800" dirty="0" err="1" smtClean="0">
                <a:solidFill>
                  <a:srgbClr val="002060"/>
                </a:solidFill>
              </a:rPr>
              <a:t>Acess</a:t>
            </a:r>
            <a:r>
              <a:rPr lang="en-US" sz="1800" dirty="0" smtClean="0">
                <a:solidFill>
                  <a:srgbClr val="002060"/>
                </a:solidFill>
              </a:rPr>
              <a:t> and responsibility</a:t>
            </a:r>
          </a:p>
          <a:p>
            <a:pPr>
              <a:buFont typeface="Wingdings" pitchFamily="2" charset="2"/>
              <a:buChar char="v"/>
            </a:pPr>
            <a:r>
              <a:rPr lang="en-US" sz="1800" dirty="0" smtClean="0">
                <a:solidFill>
                  <a:srgbClr val="002060"/>
                </a:solidFill>
              </a:rPr>
              <a:t>Ease development &amp; maintenance</a:t>
            </a:r>
          </a:p>
          <a:p>
            <a:pPr>
              <a:buFont typeface="Wingdings" pitchFamily="2" charset="2"/>
              <a:buChar char="v"/>
            </a:pPr>
            <a:endParaRPr lang="en-US" dirty="0" smtClean="0"/>
          </a:p>
          <a:p>
            <a:pPr marL="0" indent="0">
              <a:buNone/>
            </a:pPr>
            <a:endParaRPr lang="en-IN"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4572000"/>
            <a:ext cx="366897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THE ROLES OF A DATA MODEL </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IN" sz="2800" dirty="0"/>
              <a:t>Optimised database design stage </a:t>
            </a:r>
            <a:endParaRPr lang="en-IN" sz="2800" dirty="0" smtClean="0"/>
          </a:p>
          <a:p>
            <a:pPr lvl="1" algn="just"/>
            <a:r>
              <a:rPr lang="en-US" sz="2400" dirty="0"/>
              <a:t>The first-cut design gives a database design that closely resembles the conceptual </a:t>
            </a:r>
            <a:r>
              <a:rPr lang="en-US" sz="2400" dirty="0" smtClean="0"/>
              <a:t>model</a:t>
            </a:r>
          </a:p>
          <a:p>
            <a:pPr lvl="1" algn="just"/>
            <a:r>
              <a:rPr lang="en-US" sz="2400" dirty="0" smtClean="0"/>
              <a:t>Such </a:t>
            </a:r>
            <a:r>
              <a:rPr lang="en-US" sz="2400" dirty="0"/>
              <a:t>a design should be robust, easy to understand and meet all </a:t>
            </a:r>
            <a:r>
              <a:rPr lang="en-US" sz="2400" dirty="0" smtClean="0"/>
              <a:t>the requirements </a:t>
            </a:r>
            <a:r>
              <a:rPr lang="en-US" sz="2200" dirty="0" smtClean="0"/>
              <a:t> </a:t>
            </a:r>
          </a:p>
          <a:p>
            <a:pPr lvl="1" algn="just"/>
            <a:r>
              <a:rPr lang="en-US" sz="2400" dirty="0" smtClean="0"/>
              <a:t>Enhance </a:t>
            </a:r>
            <a:r>
              <a:rPr lang="en-US" sz="2400" dirty="0"/>
              <a:t>or move away from the first-cut design to improve the performance of the </a:t>
            </a:r>
            <a:r>
              <a:rPr lang="en-US" sz="2400" dirty="0" smtClean="0"/>
              <a:t>DB, there are two stages</a:t>
            </a:r>
          </a:p>
          <a:p>
            <a:pPr lvl="2" algn="just"/>
            <a:r>
              <a:rPr lang="en-US" sz="2000" dirty="0"/>
              <a:t>M</a:t>
            </a:r>
            <a:r>
              <a:rPr lang="en-US" sz="2000" dirty="0" smtClean="0"/>
              <a:t>ake </a:t>
            </a:r>
            <a:r>
              <a:rPr lang="en-US" sz="2000" dirty="0"/>
              <a:t>use of the built-in facilities of the database management system</a:t>
            </a:r>
            <a:r>
              <a:rPr lang="en-US" sz="2000" dirty="0" smtClean="0"/>
              <a:t>;</a:t>
            </a:r>
          </a:p>
          <a:p>
            <a:pPr lvl="2" algn="just"/>
            <a:r>
              <a:rPr lang="en-US" sz="2000" dirty="0"/>
              <a:t>C</a:t>
            </a:r>
            <a:r>
              <a:rPr lang="en-US" sz="2000" dirty="0" smtClean="0"/>
              <a:t>ompromise </a:t>
            </a:r>
            <a:r>
              <a:rPr lang="en-US" sz="2000" dirty="0"/>
              <a:t>on the design of the logical schema. </a:t>
            </a:r>
            <a:endParaRPr lang="en-US" sz="2000" dirty="0" smtClean="0"/>
          </a:p>
          <a:p>
            <a:pPr lvl="1" algn="just"/>
            <a:r>
              <a:rPr lang="en-US" sz="2400" dirty="0"/>
              <a:t>Two facilities provided by most database management systems </a:t>
            </a:r>
            <a:r>
              <a:rPr lang="en-US" sz="2400" dirty="0" smtClean="0"/>
              <a:t>are</a:t>
            </a:r>
          </a:p>
          <a:p>
            <a:pPr lvl="2" algn="just"/>
            <a:r>
              <a:rPr lang="en-US" sz="2000" dirty="0" smtClean="0"/>
              <a:t>The </a:t>
            </a:r>
            <a:r>
              <a:rPr lang="en-US" sz="2000" dirty="0"/>
              <a:t>ability to cluster data and the ability to create indexes. </a:t>
            </a:r>
            <a:endParaRPr lang="en-US" sz="2000" dirty="0" smtClean="0"/>
          </a:p>
          <a:p>
            <a:pPr lvl="3" algn="just"/>
            <a:r>
              <a:rPr lang="en-US" sz="1800" dirty="0" smtClean="0"/>
              <a:t>Data </a:t>
            </a:r>
            <a:r>
              <a:rPr lang="en-US" sz="1800" dirty="0"/>
              <a:t>clustering means arranging data </a:t>
            </a:r>
            <a:endParaRPr lang="en-US" sz="1800" dirty="0" smtClean="0"/>
          </a:p>
          <a:p>
            <a:pPr lvl="3" algn="just"/>
            <a:r>
              <a:rPr lang="en-US" sz="1800" dirty="0" smtClean="0"/>
              <a:t>Indexing provide another way to access</a:t>
            </a:r>
          </a:p>
          <a:p>
            <a:pPr lvl="2" algn="just"/>
            <a:endParaRPr lang="en-IN"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20</a:t>
            </a:fld>
            <a:endParaRPr lang="en-US" dirty="0"/>
          </a:p>
        </p:txBody>
      </p:sp>
    </p:spTree>
    <p:extLst>
      <p:ext uri="{BB962C8B-B14F-4D97-AF65-F5344CB8AC3E}">
        <p14:creationId xmlns:p14="http://schemas.microsoft.com/office/powerpoint/2010/main" val="129091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 Management</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US" sz="2400" dirty="0"/>
              <a:t>Data management is a corporate service which helps with the provision of information services by controlling or co-</a:t>
            </a:r>
            <a:r>
              <a:rPr lang="en-US" sz="2400" dirty="0" err="1"/>
              <a:t>ordinating</a:t>
            </a:r>
            <a:r>
              <a:rPr lang="en-US" sz="2400" dirty="0"/>
              <a:t> the definitions and usage of </a:t>
            </a:r>
            <a:r>
              <a:rPr lang="en-IN" sz="2400" dirty="0"/>
              <a:t>reliable and relevant data. </a:t>
            </a:r>
            <a:endParaRPr lang="en-IN" sz="2400" dirty="0" smtClean="0"/>
          </a:p>
          <a:p>
            <a:pPr algn="just"/>
            <a:r>
              <a:rPr lang="en-US" sz="2400" dirty="0" smtClean="0"/>
              <a:t>The Problems Encountered Without Data Management</a:t>
            </a:r>
          </a:p>
          <a:p>
            <a:pPr lvl="1" algn="just"/>
            <a:r>
              <a:rPr lang="en-US" sz="2400" dirty="0" smtClean="0"/>
              <a:t>The </a:t>
            </a:r>
            <a:r>
              <a:rPr lang="en-US" sz="2400" dirty="0"/>
              <a:t>information systems within the enterprise cannot be interfaced</a:t>
            </a:r>
            <a:r>
              <a:rPr lang="en-US" sz="2400" dirty="0" smtClean="0"/>
              <a:t>.</a:t>
            </a:r>
          </a:p>
          <a:p>
            <a:pPr lvl="1" algn="just"/>
            <a:r>
              <a:rPr lang="en-US" sz="2400" dirty="0" smtClean="0"/>
              <a:t>Data </a:t>
            </a:r>
            <a:r>
              <a:rPr lang="en-US" sz="2400" dirty="0"/>
              <a:t>is not shared between the information systems. Even if it is </a:t>
            </a:r>
            <a:r>
              <a:rPr lang="en-US" sz="2400" dirty="0" smtClean="0"/>
              <a:t>possible</a:t>
            </a:r>
          </a:p>
          <a:p>
            <a:pPr lvl="1" algn="just"/>
            <a:r>
              <a:rPr lang="en-US" sz="2400" dirty="0" smtClean="0"/>
              <a:t>Communication </a:t>
            </a:r>
            <a:r>
              <a:rPr lang="en-US" sz="2400" dirty="0"/>
              <a:t>breaks down and information gets lost. </a:t>
            </a:r>
            <a:endParaRPr lang="en-US" sz="2400" dirty="0" smtClean="0"/>
          </a:p>
          <a:p>
            <a:pPr lvl="1" algn="just"/>
            <a:r>
              <a:rPr lang="en-US" sz="2400" dirty="0" smtClean="0"/>
              <a:t>Data </a:t>
            </a:r>
            <a:r>
              <a:rPr lang="en-US" sz="2400" dirty="0"/>
              <a:t>is unnecessarily transcribed and </a:t>
            </a:r>
            <a:r>
              <a:rPr lang="en-US" sz="2400" dirty="0" smtClean="0"/>
              <a:t>rekeyed.</a:t>
            </a:r>
          </a:p>
          <a:p>
            <a:pPr lvl="1" algn="just"/>
            <a:r>
              <a:rPr lang="en-US" sz="2400" dirty="0" smtClean="0"/>
              <a:t>The </a:t>
            </a:r>
            <a:r>
              <a:rPr lang="en-US" sz="2400" dirty="0"/>
              <a:t>wheel keeps being </a:t>
            </a:r>
            <a:r>
              <a:rPr lang="en-US" sz="2400" dirty="0" smtClean="0"/>
              <a:t>reinvented.</a:t>
            </a:r>
          </a:p>
          <a:p>
            <a:pPr lvl="1" algn="just"/>
            <a:r>
              <a:rPr lang="en-US" sz="2400" dirty="0" smtClean="0"/>
              <a:t>The </a:t>
            </a:r>
            <a:r>
              <a:rPr lang="en-US" sz="2400" dirty="0"/>
              <a:t>competitive edge of the </a:t>
            </a:r>
            <a:r>
              <a:rPr lang="en-US" sz="2400" dirty="0" smtClean="0"/>
              <a:t>organization </a:t>
            </a:r>
            <a:r>
              <a:rPr lang="en-US" sz="2400" dirty="0"/>
              <a:t>is </a:t>
            </a:r>
            <a:r>
              <a:rPr lang="en-US" sz="2400" dirty="0" smtClean="0"/>
              <a:t>reduced.</a:t>
            </a:r>
          </a:p>
          <a:p>
            <a:pPr lvl="1" algn="just"/>
            <a:r>
              <a:rPr lang="en-IN" sz="2400" dirty="0" smtClean="0"/>
              <a:t>Frustration sets in</a:t>
            </a:r>
            <a:r>
              <a:rPr lang="en-US" sz="2000" dirty="0" smtClean="0"/>
              <a:t>     </a:t>
            </a:r>
            <a:r>
              <a:rPr lang="en-US" sz="2400" dirty="0" smtClean="0"/>
              <a:t> </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21</a:t>
            </a:fld>
            <a:endParaRPr lang="en-US" dirty="0"/>
          </a:p>
        </p:txBody>
      </p:sp>
    </p:spTree>
    <p:extLst>
      <p:ext uri="{BB962C8B-B14F-4D97-AF65-F5344CB8AC3E}">
        <p14:creationId xmlns:p14="http://schemas.microsoft.com/office/powerpoint/2010/main" val="1191769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Data management responsibilities </a:t>
            </a:r>
            <a:endParaRPr lang="en-IN" dirty="0"/>
          </a:p>
        </p:txBody>
      </p:sp>
      <p:sp>
        <p:nvSpPr>
          <p:cNvPr id="3" name="Content Placeholder 2"/>
          <p:cNvSpPr>
            <a:spLocks noGrp="1"/>
          </p:cNvSpPr>
          <p:nvPr>
            <p:ph sz="quarter" idx="1"/>
          </p:nvPr>
        </p:nvSpPr>
        <p:spPr>
          <a:xfrm>
            <a:off x="0" y="1600200"/>
            <a:ext cx="9144000" cy="5257800"/>
          </a:xfrm>
        </p:spPr>
        <p:txBody>
          <a:bodyPr/>
          <a:lstStyle/>
          <a:p>
            <a:pPr algn="just"/>
            <a:r>
              <a:rPr lang="en-US" sz="2400" dirty="0"/>
              <a:t>S</a:t>
            </a:r>
            <a:r>
              <a:rPr lang="en-US" sz="2400" dirty="0" smtClean="0"/>
              <a:t>trategically </a:t>
            </a:r>
            <a:r>
              <a:rPr lang="en-US" sz="2400" dirty="0"/>
              <a:t>supports the corporate definition, management and use </a:t>
            </a:r>
            <a:r>
              <a:rPr lang="en-US" sz="2400" dirty="0" smtClean="0"/>
              <a:t>of business data</a:t>
            </a:r>
          </a:p>
          <a:p>
            <a:pPr algn="just"/>
            <a:r>
              <a:rPr lang="en-US" sz="2400" dirty="0" smtClean="0"/>
              <a:t>Operationally </a:t>
            </a:r>
            <a:r>
              <a:rPr lang="en-US" sz="2400" dirty="0"/>
              <a:t>supports the development and maintenance of </a:t>
            </a:r>
            <a:r>
              <a:rPr lang="en-US" sz="2400" dirty="0" err="1" smtClean="0"/>
              <a:t>computerised</a:t>
            </a:r>
            <a:r>
              <a:rPr lang="en-US" sz="2400" dirty="0" smtClean="0"/>
              <a:t> information systems</a:t>
            </a:r>
          </a:p>
          <a:p>
            <a:pPr algn="just"/>
            <a:r>
              <a:rPr lang="en-US" sz="2400" dirty="0" smtClean="0"/>
              <a:t>Key areas of responsibilities</a:t>
            </a:r>
          </a:p>
          <a:p>
            <a:pPr lvl="1" algn="just"/>
            <a:r>
              <a:rPr lang="en-US" sz="2200" dirty="0" smtClean="0"/>
              <a:t>Achieving recognition of data</a:t>
            </a:r>
          </a:p>
          <a:p>
            <a:pPr lvl="1" algn="just"/>
            <a:r>
              <a:rPr lang="en-US" sz="2200" dirty="0" smtClean="0"/>
              <a:t>Improving the quality of data</a:t>
            </a:r>
          </a:p>
          <a:p>
            <a:pPr lvl="1" algn="just"/>
            <a:r>
              <a:rPr lang="en-US" sz="2200" dirty="0" smtClean="0"/>
              <a:t>Facilitating information share</a:t>
            </a:r>
          </a:p>
          <a:p>
            <a:pPr lvl="1" algn="just"/>
            <a:r>
              <a:rPr lang="en-US" sz="2200" dirty="0" smtClean="0"/>
              <a:t>Making various level of management</a:t>
            </a:r>
          </a:p>
          <a:p>
            <a:pPr lvl="1" algn="just"/>
            <a:r>
              <a:rPr lang="en-US" sz="2200" dirty="0" smtClean="0"/>
              <a:t>Achieving single source of reference data to support</a:t>
            </a:r>
          </a:p>
          <a:p>
            <a:pPr algn="just"/>
            <a:r>
              <a:rPr lang="en-US" sz="2400" dirty="0"/>
              <a:t>To </a:t>
            </a:r>
            <a:r>
              <a:rPr lang="en-US" sz="2400" dirty="0" err="1"/>
              <a:t>fulfil</a:t>
            </a:r>
            <a:r>
              <a:rPr lang="en-US" sz="2400" dirty="0"/>
              <a:t> the above responsibilities, the data management function needs to </a:t>
            </a:r>
            <a:r>
              <a:rPr lang="en-US" sz="2400" dirty="0" smtClean="0"/>
              <a:t>identify the </a:t>
            </a:r>
            <a:r>
              <a:rPr lang="en-US" sz="2400" dirty="0"/>
              <a:t>specific activities that it needs to carry out and then obtain sufficient resources to perform the activities. </a:t>
            </a:r>
            <a:endParaRPr lang="en-US" sz="20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22</a:t>
            </a:fld>
            <a:endParaRPr lang="en-US" dirty="0"/>
          </a:p>
        </p:txBody>
      </p:sp>
    </p:spTree>
    <p:extLst>
      <p:ext uri="{BB962C8B-B14F-4D97-AF65-F5344CB8AC3E}">
        <p14:creationId xmlns:p14="http://schemas.microsoft.com/office/powerpoint/2010/main" val="364429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Data management activities </a:t>
            </a:r>
            <a:endParaRPr lang="en-IN" dirty="0"/>
          </a:p>
        </p:txBody>
      </p:sp>
      <p:sp>
        <p:nvSpPr>
          <p:cNvPr id="3" name="Content Placeholder 2"/>
          <p:cNvSpPr>
            <a:spLocks noGrp="1"/>
          </p:cNvSpPr>
          <p:nvPr>
            <p:ph sz="quarter" idx="1"/>
          </p:nvPr>
        </p:nvSpPr>
        <p:spPr>
          <a:xfrm>
            <a:off x="0" y="1524000"/>
            <a:ext cx="8766047" cy="5334000"/>
          </a:xfrm>
        </p:spPr>
        <p:txBody>
          <a:bodyPr/>
          <a:lstStyle/>
          <a:p>
            <a:r>
              <a:rPr lang="en-US" sz="2400" dirty="0" smtClean="0"/>
              <a:t>Educate the importance of data </a:t>
            </a:r>
            <a:r>
              <a:rPr lang="en-US" sz="2400" dirty="0" err="1" smtClean="0"/>
              <a:t>mgmt</a:t>
            </a:r>
            <a:endParaRPr lang="en-US" sz="2400" dirty="0" smtClean="0"/>
          </a:p>
          <a:p>
            <a:r>
              <a:rPr lang="en-US" sz="2400" dirty="0" smtClean="0"/>
              <a:t>Develop the corporate data definitions </a:t>
            </a:r>
          </a:p>
          <a:p>
            <a:r>
              <a:rPr lang="en-US" sz="2400" dirty="0" smtClean="0"/>
              <a:t>The functional </a:t>
            </a:r>
            <a:r>
              <a:rPr lang="en-US" sz="2400" dirty="0" err="1" smtClean="0"/>
              <a:t>mgmt</a:t>
            </a:r>
            <a:r>
              <a:rPr lang="en-US" sz="2400" dirty="0" smtClean="0"/>
              <a:t> ensure all activities are coordinated &amp; facilitated </a:t>
            </a:r>
          </a:p>
          <a:p>
            <a:r>
              <a:rPr lang="en-US" sz="2400" dirty="0"/>
              <a:t>The IT or IS department is often cast in the role of ‘advocate’ for the creation and implementation of a data management function. </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IN" dirty="0" smtClean="0"/>
              <a:t>Data </a:t>
            </a:r>
            <a:r>
              <a:rPr lang="en-IN" dirty="0"/>
              <a:t>management deliverables </a:t>
            </a:r>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4008"/>
            <a:ext cx="9144000" cy="530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591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Roles within data management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25</a:t>
            </a:fld>
            <a:endParaRPr lang="en-US" dirty="0"/>
          </a:p>
        </p:txBody>
      </p:sp>
      <p:pic>
        <p:nvPicPr>
          <p:cNvPr id="5"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229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809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smtClean="0"/>
              <a:t>Roles within data management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300" dirty="0" smtClean="0"/>
              <a:t>Information Management</a:t>
            </a:r>
          </a:p>
          <a:p>
            <a:pPr lvl="1" algn="just"/>
            <a:r>
              <a:rPr lang="en-US" sz="2200" dirty="0" smtClean="0"/>
              <a:t>Process </a:t>
            </a:r>
            <a:r>
              <a:rPr lang="en-US" sz="2200" dirty="0" err="1" smtClean="0"/>
              <a:t>Mgmt</a:t>
            </a:r>
            <a:r>
              <a:rPr lang="en-US" sz="2200" dirty="0" smtClean="0"/>
              <a:t> – Looks at the </a:t>
            </a:r>
            <a:r>
              <a:rPr lang="en-US" sz="2400" dirty="0" smtClean="0"/>
              <a:t>processes </a:t>
            </a:r>
            <a:r>
              <a:rPr lang="en-US" sz="2400" dirty="0"/>
              <a:t>that use data</a:t>
            </a:r>
            <a:r>
              <a:rPr lang="en-US" sz="2400" dirty="0" smtClean="0"/>
              <a:t>;</a:t>
            </a:r>
          </a:p>
          <a:p>
            <a:pPr lvl="1" algn="just"/>
            <a:r>
              <a:rPr lang="en-US" sz="2200" dirty="0" smtClean="0"/>
              <a:t>System management  -which </a:t>
            </a:r>
            <a:r>
              <a:rPr lang="en-US" sz="2200" dirty="0"/>
              <a:t>is the management of the computer systems that support the business processes; </a:t>
            </a:r>
            <a:endParaRPr lang="en-US" sz="2200" dirty="0" smtClean="0"/>
          </a:p>
          <a:p>
            <a:pPr lvl="1" algn="just"/>
            <a:r>
              <a:rPr lang="en-US" sz="2200" dirty="0" smtClean="0"/>
              <a:t>Business </a:t>
            </a:r>
            <a:r>
              <a:rPr lang="en-US" sz="2200" dirty="0"/>
              <a:t>information support, which provides a service to the business users to enable them to exploit the information available.</a:t>
            </a:r>
            <a:r>
              <a:rPr lang="en-US" sz="2400" dirty="0"/>
              <a:t> </a:t>
            </a:r>
            <a:endParaRPr lang="en-US" sz="2200" dirty="0" smtClean="0"/>
          </a:p>
          <a:p>
            <a:pPr algn="just"/>
            <a:r>
              <a:rPr lang="en-US" sz="2300" dirty="0" smtClean="0"/>
              <a:t>Data Management</a:t>
            </a:r>
          </a:p>
          <a:p>
            <a:pPr lvl="1" algn="just"/>
            <a:r>
              <a:rPr lang="en-US" sz="2200" dirty="0" smtClean="0"/>
              <a:t>Data administration – Mechanism of definitions, QC </a:t>
            </a:r>
            <a:r>
              <a:rPr lang="en-US" sz="2400" dirty="0" smtClean="0"/>
              <a:t> </a:t>
            </a:r>
            <a:r>
              <a:rPr lang="en-US" sz="2200" dirty="0" smtClean="0"/>
              <a:t>&amp; accessibility</a:t>
            </a:r>
          </a:p>
          <a:p>
            <a:pPr marL="663575" lvl="1" indent="-342900" algn="just"/>
            <a:r>
              <a:rPr lang="en-US" sz="2200" dirty="0"/>
              <a:t>Database </a:t>
            </a:r>
            <a:r>
              <a:rPr lang="en-US" sz="2200" dirty="0" smtClean="0"/>
              <a:t>administration - </a:t>
            </a:r>
            <a:r>
              <a:rPr lang="en-US" sz="2200" dirty="0"/>
              <a:t>is concerned with the management and control of the software used to access physical data.</a:t>
            </a:r>
            <a:r>
              <a:rPr lang="en-US" sz="2400" dirty="0"/>
              <a:t> </a:t>
            </a:r>
            <a:endParaRPr lang="en-US" sz="2400" dirty="0" smtClean="0"/>
          </a:p>
          <a:p>
            <a:pPr marL="663575" lvl="1" indent="-342900" algn="just"/>
            <a:r>
              <a:rPr lang="en-US" sz="2200" dirty="0" smtClean="0"/>
              <a:t>Repository </a:t>
            </a:r>
            <a:r>
              <a:rPr lang="en-US" sz="2200" dirty="0"/>
              <a:t>administration - </a:t>
            </a:r>
            <a:r>
              <a:rPr lang="en-US" sz="2200" dirty="0" smtClean="0"/>
              <a:t>is </a:t>
            </a:r>
            <a:r>
              <a:rPr lang="en-US" sz="2200" dirty="0"/>
              <a:t>concerned with the management and control of the software in which ‘information about information’ is stored, manipulated and defined.</a:t>
            </a:r>
            <a:r>
              <a:rPr lang="en-US" sz="2400" dirty="0"/>
              <a:t> </a:t>
            </a:r>
            <a:endParaRPr lang="en-US" sz="2200" dirty="0" smtClean="0"/>
          </a:p>
          <a:p>
            <a:pPr marL="0" indent="0" algn="just">
              <a:buNone/>
            </a:pPr>
            <a:endParaRPr lang="en-US" sz="2400" dirty="0" smtClean="0"/>
          </a:p>
          <a:p>
            <a:pPr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26</a:t>
            </a:fld>
            <a:endParaRPr lang="en-US" dirty="0"/>
          </a:p>
        </p:txBody>
      </p:sp>
    </p:spTree>
    <p:extLst>
      <p:ext uri="{BB962C8B-B14F-4D97-AF65-F5344CB8AC3E}">
        <p14:creationId xmlns:p14="http://schemas.microsoft.com/office/powerpoint/2010/main" val="47818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Benefits of data management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Benefits related to cost savings</a:t>
            </a:r>
          </a:p>
          <a:p>
            <a:pPr algn="just"/>
            <a:r>
              <a:rPr lang="en-US" sz="2400" dirty="0" smtClean="0"/>
              <a:t>Business related benefits </a:t>
            </a:r>
          </a:p>
          <a:p>
            <a:pPr lvl="1" algn="just"/>
            <a:r>
              <a:rPr lang="en-US" sz="2200" dirty="0" smtClean="0"/>
              <a:t>Increased </a:t>
            </a:r>
            <a:r>
              <a:rPr lang="en-US" sz="2200" dirty="0"/>
              <a:t>availability of </a:t>
            </a:r>
            <a:r>
              <a:rPr lang="en-US" sz="2200" dirty="0" smtClean="0"/>
              <a:t>information</a:t>
            </a:r>
          </a:p>
          <a:p>
            <a:pPr lvl="1" algn="just"/>
            <a:r>
              <a:rPr lang="en-US" sz="2200" dirty="0" smtClean="0"/>
              <a:t>Improvement in data quality</a:t>
            </a:r>
          </a:p>
          <a:p>
            <a:pPr lvl="1" algn="just"/>
            <a:r>
              <a:rPr lang="en-US" sz="2200" dirty="0" smtClean="0"/>
              <a:t>Improvement in overall efficiency &amp; effectiveness</a:t>
            </a:r>
          </a:p>
          <a:p>
            <a:pPr lvl="1" algn="just"/>
            <a:r>
              <a:rPr lang="en-US" sz="2200" dirty="0" smtClean="0"/>
              <a:t>Helps to improve the customer service &amp; competition edge</a:t>
            </a:r>
          </a:p>
          <a:p>
            <a:pPr algn="just"/>
            <a:r>
              <a:rPr lang="en-US" sz="2600" dirty="0" smtClean="0"/>
              <a:t>Information related benefits</a:t>
            </a:r>
          </a:p>
          <a:p>
            <a:pPr lvl="1" algn="just"/>
            <a:r>
              <a:rPr lang="en-US" sz="2400" dirty="0" smtClean="0"/>
              <a:t>Reuse of Information and </a:t>
            </a:r>
            <a:r>
              <a:rPr lang="en-US" sz="2400" dirty="0"/>
              <a:t>data analysis </a:t>
            </a:r>
            <a:r>
              <a:rPr lang="en-US" sz="2400" dirty="0" smtClean="0"/>
              <a:t>products</a:t>
            </a:r>
          </a:p>
          <a:p>
            <a:pPr lvl="1" algn="just"/>
            <a:r>
              <a:rPr lang="en-US" sz="2400" dirty="0" smtClean="0"/>
              <a:t>Increase productivity in Sys. Development &amp; leading to cost saving</a:t>
            </a:r>
          </a:p>
          <a:p>
            <a:pPr lvl="1"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27</a:t>
            </a:fld>
            <a:endParaRPr lang="en-US" dirty="0"/>
          </a:p>
        </p:txBody>
      </p:sp>
    </p:spTree>
    <p:extLst>
      <p:ext uri="{BB962C8B-B14F-4D97-AF65-F5344CB8AC3E}">
        <p14:creationId xmlns:p14="http://schemas.microsoft.com/office/powerpoint/2010/main" val="4004225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relationship between data management and enterprise </a:t>
            </a:r>
            <a:r>
              <a:rPr lang="en-IN" dirty="0" smtClean="0"/>
              <a:t>architecture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US </a:t>
            </a:r>
            <a:r>
              <a:rPr lang="en-US" sz="2400" dirty="0"/>
              <a:t>Department of Defense Architecture Framework (</a:t>
            </a:r>
            <a:r>
              <a:rPr lang="en-US" sz="2400" dirty="0" err="1"/>
              <a:t>DoDAF</a:t>
            </a:r>
            <a:r>
              <a:rPr lang="en-US" sz="2400" dirty="0" smtClean="0"/>
              <a:t>)</a:t>
            </a:r>
          </a:p>
          <a:p>
            <a:pPr algn="just"/>
            <a:r>
              <a:rPr lang="en-US" sz="2400" dirty="0" smtClean="0"/>
              <a:t>UK </a:t>
            </a:r>
            <a:r>
              <a:rPr lang="en-US" sz="2400" dirty="0"/>
              <a:t>Ministry of </a:t>
            </a:r>
            <a:r>
              <a:rPr lang="en-US" sz="2400" dirty="0" err="1"/>
              <a:t>Defence</a:t>
            </a:r>
            <a:r>
              <a:rPr lang="en-US" sz="2400" dirty="0"/>
              <a:t> Architecture Framework (MODAF</a:t>
            </a:r>
            <a:r>
              <a:rPr lang="en-US" sz="2400" dirty="0" smtClean="0"/>
              <a:t>)</a:t>
            </a:r>
          </a:p>
          <a:p>
            <a:pPr lvl="1" algn="just"/>
            <a:r>
              <a:rPr lang="en-IN" sz="2200" dirty="0" err="1"/>
              <a:t>DoDAF</a:t>
            </a:r>
            <a:r>
              <a:rPr lang="en-IN" sz="2200" dirty="0"/>
              <a:t> (dodcio.defense.gov/dodaf20.aspx) and MODAF (www.modaf.com) are </a:t>
            </a:r>
            <a:r>
              <a:rPr lang="en-US" sz="2200" dirty="0"/>
              <a:t>specifically targeted at the </a:t>
            </a:r>
            <a:r>
              <a:rPr lang="en-US" sz="2200" dirty="0" err="1"/>
              <a:t>defence</a:t>
            </a:r>
            <a:r>
              <a:rPr lang="en-US" sz="2200" dirty="0"/>
              <a:t> communities of the respective nations.</a:t>
            </a:r>
            <a:r>
              <a:rPr lang="en-US" sz="2400" dirty="0"/>
              <a:t> </a:t>
            </a:r>
            <a:r>
              <a:rPr lang="en-US" sz="2400" dirty="0" smtClean="0"/>
              <a:t> </a:t>
            </a:r>
            <a:endParaRPr lang="en-US" sz="2200" dirty="0" smtClean="0"/>
          </a:p>
          <a:p>
            <a:pPr algn="just"/>
            <a:r>
              <a:rPr lang="en-US" sz="2400" dirty="0" smtClean="0"/>
              <a:t>Open </a:t>
            </a:r>
            <a:r>
              <a:rPr lang="en-US" sz="2400" dirty="0"/>
              <a:t>Group Architecture Framework (TOGAF</a:t>
            </a:r>
            <a:r>
              <a:rPr lang="en-US" sz="2400" dirty="0" smtClean="0"/>
              <a:t>)</a:t>
            </a:r>
          </a:p>
          <a:p>
            <a:pPr lvl="1" algn="just"/>
            <a:r>
              <a:rPr lang="en-US" sz="2200" dirty="0"/>
              <a:t>TOGAF (www.opengroup.org/togaf) is an enterprise architecture framework, developed by members of The Open Group Architecture Forum (www.opengroup.org/architecture), that uses models at four levels: Business, Application, Data and Technology</a:t>
            </a:r>
            <a:r>
              <a:rPr lang="en-US" sz="2200" dirty="0" smtClean="0"/>
              <a:t>. </a:t>
            </a:r>
          </a:p>
          <a:p>
            <a:pPr algn="just"/>
            <a:r>
              <a:rPr lang="en-US" sz="2400" dirty="0" smtClean="0"/>
              <a:t>Framework </a:t>
            </a:r>
            <a:r>
              <a:rPr lang="en-US" sz="2400" dirty="0"/>
              <a:t>for Enterprise Architecture developed by John </a:t>
            </a:r>
            <a:r>
              <a:rPr lang="en-US" sz="2400" dirty="0" err="1" smtClean="0"/>
              <a:t>Zachman</a:t>
            </a:r>
            <a:endParaRPr lang="en-US" sz="2400" dirty="0" smtClean="0"/>
          </a:p>
          <a:p>
            <a:pPr lvl="1" algn="just"/>
            <a:r>
              <a:rPr lang="en-IN" sz="2200" dirty="0" smtClean="0"/>
              <a:t>Consists of six column &amp; Six rows</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28</a:t>
            </a:fld>
            <a:endParaRPr lang="en-US" dirty="0"/>
          </a:p>
        </p:txBody>
      </p:sp>
    </p:spTree>
    <p:extLst>
      <p:ext uri="{BB962C8B-B14F-4D97-AF65-F5344CB8AC3E}">
        <p14:creationId xmlns:p14="http://schemas.microsoft.com/office/powerpoint/2010/main" val="3899630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relationship between data management and enterprise </a:t>
            </a:r>
            <a:r>
              <a:rPr lang="en-IN" dirty="0" smtClean="0"/>
              <a:t>architecture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Framework </a:t>
            </a:r>
            <a:r>
              <a:rPr lang="en-US" sz="2400" dirty="0"/>
              <a:t>for Enterprise Architecture developed by John </a:t>
            </a:r>
            <a:r>
              <a:rPr lang="en-US" sz="2400" dirty="0" err="1" smtClean="0"/>
              <a:t>Zachman</a:t>
            </a:r>
            <a:endParaRPr lang="en-US" sz="2400" dirty="0" smtClean="0"/>
          </a:p>
          <a:p>
            <a:pPr lvl="1" algn="just"/>
            <a:r>
              <a:rPr lang="en-IN" sz="2200" dirty="0" smtClean="0"/>
              <a:t>Consists of six column – </a:t>
            </a:r>
          </a:p>
          <a:p>
            <a:pPr lvl="2" algn="just"/>
            <a:r>
              <a:rPr lang="en-IN" sz="1800" dirty="0" smtClean="0"/>
              <a:t>What – Inventory sets</a:t>
            </a:r>
          </a:p>
          <a:p>
            <a:pPr lvl="2" algn="just"/>
            <a:r>
              <a:rPr lang="en-IN" sz="1800" dirty="0" smtClean="0"/>
              <a:t>How</a:t>
            </a:r>
            <a:r>
              <a:rPr lang="en-IN" sz="1800" dirty="0"/>
              <a:t> </a:t>
            </a:r>
            <a:r>
              <a:rPr lang="en-IN" sz="1800" dirty="0" smtClean="0"/>
              <a:t>– Process flow </a:t>
            </a:r>
          </a:p>
          <a:p>
            <a:pPr lvl="2" algn="just"/>
            <a:r>
              <a:rPr lang="en-IN" sz="1800" dirty="0" smtClean="0"/>
              <a:t>Where – Distribution network</a:t>
            </a:r>
          </a:p>
          <a:p>
            <a:pPr lvl="2" algn="just"/>
            <a:r>
              <a:rPr lang="en-IN" sz="1800" dirty="0" smtClean="0"/>
              <a:t>Who</a:t>
            </a:r>
            <a:r>
              <a:rPr lang="en-IN" sz="1800" dirty="0"/>
              <a:t> </a:t>
            </a:r>
            <a:r>
              <a:rPr lang="en-IN" sz="1800" dirty="0" smtClean="0"/>
              <a:t>– Responsibility assignments</a:t>
            </a:r>
          </a:p>
          <a:p>
            <a:pPr lvl="2" algn="just"/>
            <a:r>
              <a:rPr lang="en-IN" sz="1800" dirty="0" smtClean="0"/>
              <a:t>When – Timing cycle</a:t>
            </a:r>
          </a:p>
          <a:p>
            <a:pPr lvl="2" algn="just"/>
            <a:r>
              <a:rPr lang="en-IN" sz="1800" dirty="0" smtClean="0"/>
              <a:t>Why – Motivation intensions</a:t>
            </a:r>
            <a:endParaRPr lang="en-US" sz="1600" dirty="0" smtClean="0"/>
          </a:p>
          <a:p>
            <a:pPr lvl="1" algn="just"/>
            <a:r>
              <a:rPr lang="en-US" sz="2200" dirty="0" smtClean="0"/>
              <a:t>Six rows </a:t>
            </a:r>
          </a:p>
          <a:p>
            <a:pPr lvl="2" algn="just"/>
            <a:r>
              <a:rPr lang="en-US" sz="1800" dirty="0" smtClean="0"/>
              <a:t>The </a:t>
            </a:r>
            <a:r>
              <a:rPr lang="en-US" sz="1800" dirty="0"/>
              <a:t>‘executive perspective’ – the view of the business context </a:t>
            </a:r>
            <a:r>
              <a:rPr lang="en-US" sz="1800" dirty="0" smtClean="0"/>
              <a:t>planners</a:t>
            </a:r>
          </a:p>
          <a:p>
            <a:pPr lvl="2" algn="just"/>
            <a:r>
              <a:rPr lang="en-US" sz="1800" dirty="0" smtClean="0"/>
              <a:t>The </a:t>
            </a:r>
            <a:r>
              <a:rPr lang="en-US" sz="1800" dirty="0"/>
              <a:t>‘business management perspective’ – the view of the business concept </a:t>
            </a:r>
            <a:r>
              <a:rPr lang="en-US" sz="1800" dirty="0" smtClean="0"/>
              <a:t>owners</a:t>
            </a:r>
          </a:p>
          <a:p>
            <a:pPr lvl="2" algn="just"/>
            <a:r>
              <a:rPr lang="en-US" sz="1800" dirty="0" smtClean="0"/>
              <a:t>The </a:t>
            </a:r>
            <a:r>
              <a:rPr lang="en-US" sz="1800" dirty="0"/>
              <a:t>‘architect perspective’ – the view of the business logic </a:t>
            </a:r>
            <a:r>
              <a:rPr lang="en-US" sz="1800" dirty="0" smtClean="0"/>
              <a:t>designers</a:t>
            </a:r>
          </a:p>
          <a:p>
            <a:pPr lvl="2" algn="just"/>
            <a:r>
              <a:rPr lang="en-US" sz="1800" dirty="0" smtClean="0"/>
              <a:t>The </a:t>
            </a:r>
            <a:r>
              <a:rPr lang="en-US" sz="1800" dirty="0"/>
              <a:t>‘engineer perspective’ – the view of the business physics </a:t>
            </a:r>
            <a:r>
              <a:rPr lang="en-US" sz="1800" dirty="0" smtClean="0"/>
              <a:t>builders</a:t>
            </a:r>
          </a:p>
          <a:p>
            <a:pPr lvl="2" algn="just"/>
            <a:r>
              <a:rPr lang="en-US" sz="1800" dirty="0" smtClean="0"/>
              <a:t>The </a:t>
            </a:r>
            <a:r>
              <a:rPr lang="en-US" sz="1800" dirty="0"/>
              <a:t>‘technician perspective’ – the view of the business component </a:t>
            </a:r>
            <a:r>
              <a:rPr lang="en-US" sz="1800" dirty="0" smtClean="0"/>
              <a:t>implementers</a:t>
            </a:r>
          </a:p>
          <a:p>
            <a:pPr lvl="2" algn="just"/>
            <a:r>
              <a:rPr lang="en-US" sz="1800" dirty="0"/>
              <a:t>The sixth row </a:t>
            </a:r>
            <a:r>
              <a:rPr lang="en-US" sz="1800" dirty="0" smtClean="0"/>
              <a:t>represents </a:t>
            </a:r>
            <a:r>
              <a:rPr lang="en-US" sz="1800" dirty="0"/>
              <a:t>the functioning </a:t>
            </a:r>
            <a:r>
              <a:rPr lang="en-US" sz="1800" dirty="0" smtClean="0"/>
              <a:t>enterprise</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29</a:t>
            </a:fld>
            <a:endParaRPr lang="en-US" dirty="0"/>
          </a:p>
        </p:txBody>
      </p:sp>
    </p:spTree>
    <p:extLst>
      <p:ext uri="{BB962C8B-B14F-4D97-AF65-F5344CB8AC3E}">
        <p14:creationId xmlns:p14="http://schemas.microsoft.com/office/powerpoint/2010/main" val="66427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The three-level schema architecture </a:t>
            </a:r>
          </a:p>
        </p:txBody>
      </p:sp>
      <p:sp>
        <p:nvSpPr>
          <p:cNvPr id="3" name="Content Placeholder 2"/>
          <p:cNvSpPr>
            <a:spLocks noGrp="1"/>
          </p:cNvSpPr>
          <p:nvPr>
            <p:ph sz="quarter" idx="1"/>
          </p:nvPr>
        </p:nvSpPr>
        <p:spPr>
          <a:xfrm>
            <a:off x="0" y="1600200"/>
            <a:ext cx="9144000" cy="5257800"/>
          </a:xfrm>
        </p:spPr>
        <p:txBody>
          <a:bodyPr/>
          <a:lstStyle/>
          <a:p>
            <a:r>
              <a:rPr lang="en-US" sz="2000" dirty="0" smtClean="0"/>
              <a:t>Proposed </a:t>
            </a:r>
            <a:r>
              <a:rPr lang="en-US" sz="2000" dirty="0"/>
              <a:t>by the </a:t>
            </a:r>
            <a:r>
              <a:rPr lang="en-US" sz="2000" dirty="0" smtClean="0"/>
              <a:t>ANSI </a:t>
            </a:r>
            <a:r>
              <a:rPr lang="en-US" sz="2000" dirty="0"/>
              <a:t>Standards Planning and Requirements </a:t>
            </a:r>
            <a:r>
              <a:rPr lang="en-US" sz="2000" dirty="0" smtClean="0"/>
              <a:t>Committee </a:t>
            </a:r>
            <a:r>
              <a:rPr lang="en-US" sz="2000" dirty="0"/>
              <a:t>(SPARC) in </a:t>
            </a:r>
            <a:r>
              <a:rPr lang="en-US" sz="2000" dirty="0" smtClean="0"/>
              <a:t>1975</a:t>
            </a:r>
          </a:p>
          <a:p>
            <a:r>
              <a:rPr lang="en-US" sz="2000" dirty="0"/>
              <a:t>The schema at the logical level is the central, and main, component of the architecture. It defines the properties of all the data</a:t>
            </a:r>
            <a:r>
              <a:rPr lang="en-US" sz="2000" dirty="0" smtClean="0"/>
              <a:t>.</a:t>
            </a:r>
          </a:p>
          <a:p>
            <a:r>
              <a:rPr lang="en-US" sz="2000" dirty="0"/>
              <a:t>The schema at the internal level defines how the database is physically stored in files and how these files are accessed. </a:t>
            </a:r>
            <a:endParaRPr lang="en-US" sz="2000" dirty="0" smtClean="0"/>
          </a:p>
          <a:p>
            <a:r>
              <a:rPr lang="en-US" sz="2000" dirty="0"/>
              <a:t>Each schema at the external level defines the data required to support one or more </a:t>
            </a:r>
            <a:r>
              <a:rPr lang="en-US" sz="2000" dirty="0" smtClean="0"/>
              <a:t>user processes  </a:t>
            </a:r>
            <a:endParaRPr lang="en-IN" sz="20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019550"/>
            <a:ext cx="55626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Corporate Data Model</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Why?  - Relates similar to Conceptual data model</a:t>
            </a:r>
          </a:p>
          <a:p>
            <a:pPr lvl="1" algn="just"/>
            <a:r>
              <a:rPr lang="en-US" sz="2200" dirty="0" smtClean="0"/>
              <a:t>It comprises</a:t>
            </a:r>
          </a:p>
          <a:p>
            <a:pPr lvl="2" algn="just"/>
            <a:r>
              <a:rPr lang="en-US" sz="1800" dirty="0" smtClean="0"/>
              <a:t>Business interest – Entity</a:t>
            </a:r>
          </a:p>
          <a:p>
            <a:pPr lvl="2" algn="just"/>
            <a:r>
              <a:rPr lang="en-US" sz="1800" dirty="0" smtClean="0"/>
              <a:t>Info about the things- Attributes</a:t>
            </a:r>
          </a:p>
          <a:p>
            <a:pPr algn="just"/>
            <a:r>
              <a:rPr lang="en-US" sz="2400" dirty="0" smtClean="0"/>
              <a:t>Is the corporate model used as </a:t>
            </a:r>
          </a:p>
          <a:p>
            <a:pPr lvl="1" algn="just"/>
            <a:r>
              <a:rPr lang="en-US" sz="2200" dirty="0" smtClean="0"/>
              <a:t>Business model</a:t>
            </a:r>
          </a:p>
          <a:p>
            <a:pPr lvl="1" algn="just"/>
            <a:r>
              <a:rPr lang="en-US" sz="2200" dirty="0" smtClean="0"/>
              <a:t>DB design model</a:t>
            </a:r>
          </a:p>
          <a:p>
            <a:pPr lvl="1" algn="just"/>
            <a:r>
              <a:rPr lang="en-US" sz="2200" dirty="0" smtClean="0"/>
              <a:t>Interface design model</a:t>
            </a:r>
          </a:p>
          <a:p>
            <a:pPr algn="just"/>
            <a:r>
              <a:rPr lang="en-IN" sz="2400" dirty="0" smtClean="0"/>
              <a:t>Nature of Corporate data model</a:t>
            </a:r>
          </a:p>
          <a:p>
            <a:pPr lvl="1" algn="just"/>
            <a:r>
              <a:rPr lang="en-IN" sz="2200" dirty="0" smtClean="0"/>
              <a:t>Scope – Beyond the single Information System</a:t>
            </a:r>
          </a:p>
          <a:p>
            <a:pPr lvl="1" algn="just"/>
            <a:r>
              <a:rPr lang="en-IN" sz="2200" dirty="0" smtClean="0"/>
              <a:t>Support all </a:t>
            </a:r>
            <a:r>
              <a:rPr lang="en-IN" sz="2200" smtClean="0"/>
              <a:t>future systems</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30</a:t>
            </a:fld>
            <a:endParaRPr lang="en-US" dirty="0"/>
          </a:p>
        </p:txBody>
      </p:sp>
    </p:spTree>
    <p:extLst>
      <p:ext uri="{BB962C8B-B14F-4D97-AF65-F5344CB8AC3E}">
        <p14:creationId xmlns:p14="http://schemas.microsoft.com/office/powerpoint/2010/main" val="12542280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DEVELOP </a:t>
            </a:r>
            <a:r>
              <a:rPr lang="en-US" dirty="0"/>
              <a:t>A CORPORATE DATA MODEL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IN" sz="2400" dirty="0" smtClean="0"/>
              <a:t>Three approach</a:t>
            </a:r>
          </a:p>
          <a:p>
            <a:pPr lvl="1" algn="just"/>
            <a:r>
              <a:rPr lang="en-IN" sz="2200" dirty="0" smtClean="0"/>
              <a:t>Attribute-trawling </a:t>
            </a:r>
            <a:r>
              <a:rPr lang="en-IN" sz="2200" dirty="0"/>
              <a:t>approach </a:t>
            </a:r>
            <a:r>
              <a:rPr lang="en-IN" sz="2200" dirty="0" smtClean="0"/>
              <a:t>(Bottom approach)</a:t>
            </a:r>
            <a:endParaRPr lang="en-US" sz="2000" dirty="0"/>
          </a:p>
          <a:p>
            <a:pPr lvl="1" algn="just"/>
            <a:r>
              <a:rPr lang="en-US" sz="2000" dirty="0" smtClean="0"/>
              <a:t>Joining multiple project model or Area model</a:t>
            </a:r>
          </a:p>
          <a:p>
            <a:pPr lvl="1" algn="just"/>
            <a:r>
              <a:rPr lang="en-US" sz="2000" dirty="0" smtClean="0"/>
              <a:t>Top down approach</a:t>
            </a:r>
          </a:p>
          <a:p>
            <a:pPr algn="just"/>
            <a:r>
              <a:rPr lang="en-US" sz="2400" dirty="0" smtClean="0"/>
              <a:t>Attribute trawling approach</a:t>
            </a:r>
          </a:p>
          <a:p>
            <a:pPr lvl="1" algn="just"/>
            <a:r>
              <a:rPr lang="en-US" sz="2200" dirty="0" smtClean="0"/>
              <a:t>Studying all existing information</a:t>
            </a:r>
          </a:p>
          <a:p>
            <a:pPr lvl="1" algn="just"/>
            <a:r>
              <a:rPr lang="en-US" sz="2200" dirty="0" smtClean="0"/>
              <a:t>Collecting data definitions</a:t>
            </a:r>
          </a:p>
          <a:p>
            <a:pPr lvl="1" algn="just"/>
            <a:r>
              <a:rPr lang="en-US" sz="2200" dirty="0" smtClean="0"/>
              <a:t>Sorting and Reuse the definitions</a:t>
            </a:r>
          </a:p>
          <a:p>
            <a:pPr algn="just"/>
            <a:r>
              <a:rPr lang="en-US" sz="2400" dirty="0" smtClean="0"/>
              <a:t>Problems  </a:t>
            </a:r>
          </a:p>
          <a:p>
            <a:pPr lvl="1" algn="just"/>
            <a:r>
              <a:rPr lang="en-US" sz="2200" dirty="0" smtClean="0"/>
              <a:t>Some Business processes not supported by IS</a:t>
            </a:r>
          </a:p>
          <a:p>
            <a:pPr lvl="1" algn="just"/>
            <a:r>
              <a:rPr lang="en-US" sz="2200" dirty="0" smtClean="0"/>
              <a:t>IS will not meet the requirements</a:t>
            </a:r>
          </a:p>
          <a:p>
            <a:pPr lvl="1" algn="just"/>
            <a:r>
              <a:rPr lang="en-US" sz="2200" dirty="0" smtClean="0"/>
              <a:t>It is unclear the data definitions are analyzed and compared</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31</a:t>
            </a:fld>
            <a:endParaRPr lang="en-US" dirty="0"/>
          </a:p>
        </p:txBody>
      </p:sp>
    </p:spTree>
    <p:extLst>
      <p:ext uri="{BB962C8B-B14F-4D97-AF65-F5344CB8AC3E}">
        <p14:creationId xmlns:p14="http://schemas.microsoft.com/office/powerpoint/2010/main" val="3226028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DEVELOP </a:t>
            </a:r>
            <a:r>
              <a:rPr lang="en-US" dirty="0"/>
              <a:t>A CORPORATE DATA MODEL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200" dirty="0" smtClean="0"/>
              <a:t>Joining multiple project model or Area model</a:t>
            </a:r>
          </a:p>
          <a:p>
            <a:pPr lvl="1" algn="just"/>
            <a:r>
              <a:rPr lang="en-US" sz="2000" dirty="0" smtClean="0"/>
              <a:t>It involves the independent modeling of information or </a:t>
            </a:r>
            <a:r>
              <a:rPr lang="en-US" sz="2000" dirty="0"/>
              <a:t>data requirements </a:t>
            </a:r>
            <a:r>
              <a:rPr lang="en-US" sz="2000" dirty="0" smtClean="0"/>
              <a:t>of </a:t>
            </a:r>
            <a:r>
              <a:rPr lang="en-US" sz="2000" dirty="0"/>
              <a:t>the separate business areas within the enterprise. </a:t>
            </a:r>
            <a:endParaRPr lang="en-US" sz="2000" dirty="0" smtClean="0"/>
          </a:p>
          <a:p>
            <a:pPr lvl="1" algn="just"/>
            <a:r>
              <a:rPr lang="en-US" sz="2000" dirty="0" smtClean="0"/>
              <a:t>These </a:t>
            </a:r>
            <a:r>
              <a:rPr lang="en-US" sz="2000" dirty="0"/>
              <a:t>models are </a:t>
            </a:r>
            <a:r>
              <a:rPr lang="en-US" sz="2000" dirty="0" smtClean="0"/>
              <a:t>o </a:t>
            </a:r>
            <a:r>
              <a:rPr lang="en-US" sz="2000" dirty="0"/>
              <a:t>form an enterprise-wide corporate data model. </a:t>
            </a:r>
            <a:endParaRPr lang="en-US" sz="2000" dirty="0" smtClean="0"/>
          </a:p>
          <a:p>
            <a:pPr lvl="1" algn="just"/>
            <a:r>
              <a:rPr lang="en-US" sz="2000" dirty="0" smtClean="0"/>
              <a:t>However</a:t>
            </a:r>
            <a:r>
              <a:rPr lang="en-US" sz="2000" dirty="0"/>
              <a:t>, this approach often fails, even when a common set of </a:t>
            </a:r>
            <a:r>
              <a:rPr lang="en-US" sz="2000" dirty="0" err="1"/>
              <a:t>modelling</a:t>
            </a:r>
            <a:r>
              <a:rPr lang="en-US" sz="2000" dirty="0"/>
              <a:t> standards is used. </a:t>
            </a:r>
            <a:endParaRPr lang="en-US" sz="2000" dirty="0" smtClean="0"/>
          </a:p>
          <a:p>
            <a:pPr lvl="2" algn="just"/>
            <a:r>
              <a:rPr lang="en-US" sz="1600" dirty="0"/>
              <a:t>The reason for these failures is exactly because the models are developed independently of each other. </a:t>
            </a:r>
            <a:endParaRPr lang="en-US" sz="1600" dirty="0" smtClean="0"/>
          </a:p>
          <a:p>
            <a:pPr algn="just"/>
            <a:r>
              <a:rPr lang="en-US" sz="2200" dirty="0" smtClean="0"/>
              <a:t>Top down approach</a:t>
            </a:r>
          </a:p>
          <a:p>
            <a:pPr lvl="1" algn="just"/>
            <a:r>
              <a:rPr lang="en-US" sz="2200" dirty="0"/>
              <a:t>Building top-down implies the development of a single conceptual data model that, from </a:t>
            </a:r>
            <a:r>
              <a:rPr lang="en-US" sz="2000" dirty="0"/>
              <a:t>its inception, is intended to cover the complete information and data requirements of </a:t>
            </a:r>
            <a:r>
              <a:rPr lang="en-US" sz="2000" dirty="0" smtClean="0"/>
              <a:t>enterprise</a:t>
            </a:r>
          </a:p>
          <a:p>
            <a:pPr lvl="2" algn="just"/>
            <a:r>
              <a:rPr lang="en-US" sz="2000" dirty="0" smtClean="0"/>
              <a:t>The </a:t>
            </a:r>
            <a:r>
              <a:rPr lang="en-US" sz="2000" dirty="0"/>
              <a:t>best approach is to build the corporate data model ‘</a:t>
            </a:r>
            <a:r>
              <a:rPr lang="en-US" sz="2000" dirty="0" err="1"/>
              <a:t>topdown</a:t>
            </a:r>
            <a:r>
              <a:rPr lang="en-US" sz="2000" dirty="0"/>
              <a:t>’, starting from a core or framework model that represents the major objects and </a:t>
            </a:r>
            <a:r>
              <a:rPr lang="en-US" sz="1800" dirty="0" smtClean="0"/>
              <a:t>Concepts of business</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32</a:t>
            </a:fld>
            <a:endParaRPr lang="en-US" dirty="0"/>
          </a:p>
        </p:txBody>
      </p:sp>
    </p:spTree>
    <p:extLst>
      <p:ext uri="{BB962C8B-B14F-4D97-AF65-F5344CB8AC3E}">
        <p14:creationId xmlns:p14="http://schemas.microsoft.com/office/powerpoint/2010/main" val="32577019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CORPORATE DATA MODEL PRINCIPLES </a:t>
            </a:r>
          </a:p>
        </p:txBody>
      </p:sp>
      <p:sp>
        <p:nvSpPr>
          <p:cNvPr id="3" name="Content Placeholder 2"/>
          <p:cNvSpPr>
            <a:spLocks noGrp="1"/>
          </p:cNvSpPr>
          <p:nvPr>
            <p:ph sz="quarter" idx="1"/>
          </p:nvPr>
        </p:nvSpPr>
        <p:spPr>
          <a:xfrm>
            <a:off x="0" y="1524000"/>
            <a:ext cx="9144000" cy="5334000"/>
          </a:xfrm>
        </p:spPr>
        <p:txBody>
          <a:bodyPr/>
          <a:lstStyle/>
          <a:p>
            <a:pPr algn="just"/>
            <a:r>
              <a:rPr lang="en-IN" sz="2400" dirty="0"/>
              <a:t>Develop the model ‘top-down’ </a:t>
            </a:r>
            <a:endParaRPr lang="en-IN" sz="2400" dirty="0" smtClean="0"/>
          </a:p>
          <a:p>
            <a:pPr algn="just"/>
            <a:r>
              <a:rPr lang="en-US" sz="2400" dirty="0"/>
              <a:t>Give primacy to the core business </a:t>
            </a:r>
            <a:endParaRPr lang="en-US" sz="2400" dirty="0" smtClean="0"/>
          </a:p>
          <a:p>
            <a:pPr algn="just"/>
            <a:r>
              <a:rPr lang="en-IN" sz="2400" dirty="0"/>
              <a:t>Cover the whole enterprise </a:t>
            </a:r>
            <a:endParaRPr lang="en-IN" sz="2400" dirty="0" smtClean="0"/>
          </a:p>
          <a:p>
            <a:pPr algn="just"/>
            <a:r>
              <a:rPr lang="en-IN" sz="2400" dirty="0"/>
              <a:t>Future-proof the </a:t>
            </a:r>
            <a:r>
              <a:rPr lang="en-IN" sz="2400" dirty="0" smtClean="0"/>
              <a:t>model</a:t>
            </a:r>
          </a:p>
          <a:p>
            <a:pPr algn="just"/>
            <a:r>
              <a:rPr lang="en-IN" sz="2400" dirty="0"/>
              <a:t>Develop co-operatively </a:t>
            </a:r>
            <a:endParaRPr lang="en-IN" sz="2400" dirty="0" smtClean="0"/>
          </a:p>
          <a:p>
            <a:pPr algn="just"/>
            <a:r>
              <a:rPr lang="en-IN" sz="2400" dirty="0"/>
              <a:t>Gain consensus, not perfection  </a:t>
            </a:r>
            <a:endParaRPr lang="en-IN"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33</a:t>
            </a:fld>
            <a:endParaRPr lang="en-US" dirty="0"/>
          </a:p>
        </p:txBody>
      </p:sp>
    </p:spTree>
    <p:extLst>
      <p:ext uri="{BB962C8B-B14F-4D97-AF65-F5344CB8AC3E}">
        <p14:creationId xmlns:p14="http://schemas.microsoft.com/office/powerpoint/2010/main" val="445042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dirty="0"/>
              <a:t>DATA NAMING CONVENTIONS </a:t>
            </a:r>
          </a:p>
        </p:txBody>
      </p:sp>
      <p:sp>
        <p:nvSpPr>
          <p:cNvPr id="3" name="Content Placeholder 2"/>
          <p:cNvSpPr>
            <a:spLocks noGrp="1"/>
          </p:cNvSpPr>
          <p:nvPr>
            <p:ph sz="quarter" idx="1"/>
          </p:nvPr>
        </p:nvSpPr>
        <p:spPr>
          <a:xfrm>
            <a:off x="0" y="1524000"/>
            <a:ext cx="9144000" cy="5334000"/>
          </a:xfrm>
        </p:spPr>
        <p:txBody>
          <a:bodyPr/>
          <a:lstStyle/>
          <a:p>
            <a:pPr algn="just"/>
            <a:r>
              <a:rPr lang="en-US" sz="2200" dirty="0"/>
              <a:t>The purpose of a data naming convention </a:t>
            </a:r>
            <a:endParaRPr lang="en-US" sz="2200" dirty="0" smtClean="0"/>
          </a:p>
          <a:p>
            <a:pPr lvl="1" algn="just"/>
            <a:r>
              <a:rPr lang="en-US" sz="2200" dirty="0"/>
              <a:t>T</a:t>
            </a:r>
            <a:r>
              <a:rPr lang="en-US" sz="2200" dirty="0" smtClean="0"/>
              <a:t>o </a:t>
            </a:r>
            <a:r>
              <a:rPr lang="en-US" sz="2200" dirty="0"/>
              <a:t>provide consistent, unique and meaningful names for all existing and new items within the enterprise’s common data resource. </a:t>
            </a:r>
            <a:endParaRPr lang="en-US" sz="2200" dirty="0" smtClean="0"/>
          </a:p>
          <a:p>
            <a:pPr lvl="1" algn="just"/>
            <a:r>
              <a:rPr lang="en-US" sz="2200" dirty="0" smtClean="0"/>
              <a:t>A </a:t>
            </a:r>
            <a:r>
              <a:rPr lang="en-US" sz="2200" dirty="0"/>
              <a:t>consistent approach to data naming should be applied across the enterprise to help achieve unambiguous understanding of data. </a:t>
            </a:r>
            <a:endParaRPr lang="en-US" sz="2200" dirty="0" smtClean="0"/>
          </a:p>
          <a:p>
            <a:pPr algn="just"/>
            <a:r>
              <a:rPr lang="en-US" sz="2200" dirty="0" smtClean="0"/>
              <a:t>A </a:t>
            </a:r>
            <a:r>
              <a:rPr lang="en-US" sz="2200" dirty="0"/>
              <a:t>typical data naming convention </a:t>
            </a:r>
            <a:endParaRPr lang="en-US" sz="2200" dirty="0" smtClean="0"/>
          </a:p>
          <a:p>
            <a:pPr lvl="1" algn="just"/>
            <a:r>
              <a:rPr lang="en-US" sz="2200" dirty="0"/>
              <a:t>E</a:t>
            </a:r>
            <a:r>
              <a:rPr lang="en-US" sz="2200" dirty="0" smtClean="0"/>
              <a:t>ither </a:t>
            </a:r>
            <a:r>
              <a:rPr lang="en-US" sz="2200" dirty="0"/>
              <a:t>single words or a number of words, in a precise and predefined manner. </a:t>
            </a:r>
            <a:endParaRPr lang="en-US" sz="2200" dirty="0" smtClean="0"/>
          </a:p>
          <a:p>
            <a:pPr lvl="2" algn="just"/>
            <a:r>
              <a:rPr lang="en-US" sz="2000" dirty="0" smtClean="0"/>
              <a:t>Mandatory </a:t>
            </a:r>
            <a:r>
              <a:rPr lang="en-US" sz="2000" dirty="0"/>
              <a:t>prime term that provides the context of the data, which normally </a:t>
            </a:r>
            <a:r>
              <a:rPr lang="en-US" sz="2000" dirty="0" smtClean="0"/>
              <a:t>means </a:t>
            </a:r>
            <a:r>
              <a:rPr lang="en-US" sz="2000" dirty="0"/>
              <a:t>the entity type or </a:t>
            </a:r>
            <a:r>
              <a:rPr lang="en-US" sz="2000" dirty="0" smtClean="0"/>
              <a:t>table </a:t>
            </a:r>
            <a:r>
              <a:rPr lang="en-US" sz="2000" dirty="0"/>
              <a:t>holding the ‘data item’; </a:t>
            </a:r>
            <a:endParaRPr lang="en-US" sz="2000" dirty="0" smtClean="0"/>
          </a:p>
          <a:p>
            <a:pPr lvl="2" algn="just"/>
            <a:r>
              <a:rPr lang="en-US" sz="2000" dirty="0" smtClean="0"/>
              <a:t>One </a:t>
            </a:r>
            <a:r>
              <a:rPr lang="en-US" sz="2000" dirty="0"/>
              <a:t>or more optional modifier terms that are used to make the meaning of </a:t>
            </a:r>
            <a:r>
              <a:rPr lang="en-US" sz="2000" dirty="0" smtClean="0"/>
              <a:t>the </a:t>
            </a:r>
            <a:r>
              <a:rPr lang="en-IN" sz="2000" dirty="0"/>
              <a:t>data explicit; </a:t>
            </a:r>
            <a:endParaRPr lang="en-IN" sz="2000" dirty="0" smtClean="0"/>
          </a:p>
          <a:p>
            <a:pPr lvl="2" algn="just"/>
            <a:r>
              <a:rPr lang="en-US" sz="2000" dirty="0"/>
              <a:t>A</a:t>
            </a:r>
            <a:r>
              <a:rPr lang="en-US" sz="2000" dirty="0" smtClean="0"/>
              <a:t> </a:t>
            </a:r>
            <a:r>
              <a:rPr lang="en-US" sz="2000" dirty="0"/>
              <a:t>mandatory class term that indicates the ‘class’ of the data</a:t>
            </a:r>
            <a:r>
              <a:rPr lang="en-US" sz="2000" dirty="0" smtClean="0"/>
              <a:t>.</a:t>
            </a:r>
          </a:p>
          <a:p>
            <a:pPr algn="just"/>
            <a:r>
              <a:rPr lang="en-US" sz="2400" dirty="0" smtClean="0"/>
              <a:t>Two problems : Over prescriptive &amp; May not deliver what expected</a:t>
            </a:r>
            <a:r>
              <a:rPr lang="en-US" sz="2600" dirty="0" smtClean="0"/>
              <a:t>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34</a:t>
            </a:fld>
            <a:endParaRPr lang="en-US" dirty="0"/>
          </a:p>
        </p:txBody>
      </p:sp>
    </p:spTree>
    <p:extLst>
      <p:ext uri="{BB962C8B-B14F-4D97-AF65-F5344CB8AC3E}">
        <p14:creationId xmlns:p14="http://schemas.microsoft.com/office/powerpoint/2010/main" val="42199056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 DEFINTIONS &amp; NAMING</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endParaRPr lang="en-IN"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579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054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Quality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Quality – Fitness of use</a:t>
            </a:r>
          </a:p>
          <a:p>
            <a:r>
              <a:rPr lang="en-US" dirty="0" smtClean="0"/>
              <a:t>Data quality – Satisfy the requirements of intended use</a:t>
            </a:r>
          </a:p>
          <a:p>
            <a:r>
              <a:rPr lang="en-US" dirty="0" smtClean="0"/>
              <a:t>Poor data quality – Issues leads to </a:t>
            </a:r>
          </a:p>
          <a:p>
            <a:pPr lvl="1"/>
            <a:r>
              <a:rPr lang="en-US" dirty="0" smtClean="0"/>
              <a:t>Rework</a:t>
            </a:r>
          </a:p>
          <a:p>
            <a:pPr lvl="1"/>
            <a:r>
              <a:rPr lang="en-US" dirty="0" smtClean="0"/>
              <a:t>Implement new systems</a:t>
            </a:r>
          </a:p>
          <a:p>
            <a:pPr lvl="1"/>
            <a:r>
              <a:rPr lang="en-US" dirty="0" smtClean="0"/>
              <a:t>Delay in delivery</a:t>
            </a:r>
          </a:p>
          <a:p>
            <a:pPr lvl="1"/>
            <a:r>
              <a:rPr lang="en-US" dirty="0" smtClean="0"/>
              <a:t>Lost of customers</a:t>
            </a:r>
          </a:p>
          <a:p>
            <a:pPr lvl="1"/>
            <a:r>
              <a:rPr lang="en-US" dirty="0" smtClean="0"/>
              <a:t>Supply chain problem</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36</a:t>
            </a:fld>
            <a:endParaRPr lang="en-US" dirty="0"/>
          </a:p>
        </p:txBody>
      </p:sp>
    </p:spTree>
    <p:extLst>
      <p:ext uri="{BB962C8B-B14F-4D97-AF65-F5344CB8AC3E}">
        <p14:creationId xmlns:p14="http://schemas.microsoft.com/office/powerpoint/2010/main" val="3358634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Quality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a:t>Causes of Poor data quality  </a:t>
            </a:r>
          </a:p>
          <a:p>
            <a:pPr lvl="1"/>
            <a:r>
              <a:rPr lang="en-US" dirty="0"/>
              <a:t>Inappropriate schemas in DB</a:t>
            </a:r>
          </a:p>
          <a:p>
            <a:pPr lvl="1"/>
            <a:r>
              <a:rPr lang="en-US" dirty="0"/>
              <a:t>Data entry errors</a:t>
            </a:r>
          </a:p>
          <a:p>
            <a:pPr lvl="1"/>
            <a:r>
              <a:rPr lang="en-US" dirty="0"/>
              <a:t>Data decay (destroyed over time)</a:t>
            </a:r>
          </a:p>
          <a:p>
            <a:pPr lvl="1"/>
            <a:r>
              <a:rPr lang="en-US" dirty="0"/>
              <a:t>Data corruption</a:t>
            </a:r>
          </a:p>
          <a:p>
            <a:pPr lvl="1"/>
            <a:r>
              <a:rPr lang="en-US" dirty="0"/>
              <a:t>Lack of understanding</a:t>
            </a:r>
          </a:p>
          <a:p>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37</a:t>
            </a:fld>
            <a:endParaRPr lang="en-US" dirty="0"/>
          </a:p>
        </p:txBody>
      </p:sp>
    </p:spTree>
    <p:extLst>
      <p:ext uri="{BB962C8B-B14F-4D97-AF65-F5344CB8AC3E}">
        <p14:creationId xmlns:p14="http://schemas.microsoft.com/office/powerpoint/2010/main" val="13221003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Dimension of Data Quality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Completeness – Assesses - data reflect to real world</a:t>
            </a:r>
          </a:p>
          <a:p>
            <a:r>
              <a:rPr lang="en-US" dirty="0" smtClean="0"/>
              <a:t>Correctness –Assesses – Data has constraints &amp; validation</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4600"/>
            <a:ext cx="9144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216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model Quality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Assesses – Quality of conceptual data model</a:t>
            </a:r>
          </a:p>
          <a:p>
            <a:r>
              <a:rPr lang="en-US" dirty="0" smtClean="0"/>
              <a:t>Approaches – Qualitative &amp; Quantitative</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39</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9400"/>
            <a:ext cx="9144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496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DATABASE </a:t>
            </a:r>
            <a:r>
              <a:rPr lang="en-US" dirty="0"/>
              <a:t>DEVELOPMENT PROCESS </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IS meets requirements – help business process</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6781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219200"/>
          </a:xfrm>
        </p:spPr>
        <p:txBody>
          <a:bodyPr/>
          <a:lstStyle/>
          <a:p>
            <a:pPr algn="ctr"/>
            <a:r>
              <a:rPr lang="en-IN" dirty="0" smtClean="0"/>
              <a:t>Improving Data Quality</a:t>
            </a:r>
            <a:endParaRPr lang="en-IN" dirty="0"/>
          </a:p>
        </p:txBody>
      </p:sp>
      <p:sp>
        <p:nvSpPr>
          <p:cNvPr id="3" name="Content Placeholder 2"/>
          <p:cNvSpPr>
            <a:spLocks noGrp="1"/>
          </p:cNvSpPr>
          <p:nvPr>
            <p:ph sz="quarter" idx="1"/>
          </p:nvPr>
        </p:nvSpPr>
        <p:spPr>
          <a:xfrm>
            <a:off x="0" y="1600200"/>
            <a:ext cx="9144000" cy="5257800"/>
          </a:xfrm>
        </p:spPr>
        <p:txBody>
          <a:bodyPr/>
          <a:lstStyle/>
          <a:p>
            <a:r>
              <a:rPr lang="en-GB" dirty="0" smtClean="0"/>
              <a:t>To achieve enduring quality – Enterprise implement</a:t>
            </a:r>
          </a:p>
          <a:p>
            <a:pPr lvl="1"/>
            <a:r>
              <a:rPr lang="en-GB" dirty="0" smtClean="0"/>
              <a:t>Set of Procedures &amp; Culture</a:t>
            </a:r>
          </a:p>
          <a:p>
            <a:r>
              <a:rPr lang="en-GB" dirty="0" smtClean="0"/>
              <a:t>Larry English – </a:t>
            </a:r>
            <a:r>
              <a:rPr lang="en-GB" dirty="0" err="1" smtClean="0"/>
              <a:t>TQdM</a:t>
            </a:r>
            <a:endParaRPr lang="en-GB" dirty="0" smtClean="0"/>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6" y="3124200"/>
            <a:ext cx="914638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825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Ten step processes</a:t>
            </a:r>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41</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029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Accessibility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sz="2800" dirty="0" smtClean="0"/>
              <a:t>Data Security  - Protecting DB</a:t>
            </a:r>
          </a:p>
          <a:p>
            <a:r>
              <a:rPr lang="en-US" sz="2800" dirty="0" smtClean="0"/>
              <a:t>Create – Data security policy – Enforce security mechanism</a:t>
            </a:r>
            <a:endParaRPr lang="en-US" sz="2800" dirty="0"/>
          </a:p>
          <a:p>
            <a:pPr lvl="1"/>
            <a:r>
              <a:rPr lang="en-US" sz="2800" dirty="0" smtClean="0"/>
              <a:t>Access control – Rely on authentication process</a:t>
            </a:r>
          </a:p>
          <a:p>
            <a:pPr lvl="2"/>
            <a:r>
              <a:rPr lang="en-US" sz="2400" dirty="0" smtClean="0"/>
              <a:t>Ensure the user processes</a:t>
            </a:r>
          </a:p>
          <a:p>
            <a:pPr lvl="2"/>
            <a:r>
              <a:rPr lang="en-US" sz="2400" dirty="0" smtClean="0"/>
              <a:t>Granting &amp; Revoking privileges</a:t>
            </a:r>
          </a:p>
          <a:p>
            <a:pPr lvl="3"/>
            <a:r>
              <a:rPr lang="en-US" sz="2400" dirty="0" smtClean="0"/>
              <a:t>Table privileges</a:t>
            </a:r>
          </a:p>
          <a:p>
            <a:pPr lvl="3"/>
            <a:r>
              <a:rPr lang="en-US" sz="2400" dirty="0" smtClean="0"/>
              <a:t>Function &amp; procedure privileges</a:t>
            </a:r>
          </a:p>
          <a:p>
            <a:pPr lvl="3"/>
            <a:r>
              <a:rPr lang="en-US" sz="2400" dirty="0" smtClean="0"/>
              <a:t>Database object privileges</a:t>
            </a:r>
          </a:p>
          <a:p>
            <a:pPr lvl="2"/>
            <a:r>
              <a:rPr lang="en-US" sz="2400" dirty="0" smtClean="0"/>
              <a:t>Discretionary &amp; mandatory access controls</a:t>
            </a:r>
          </a:p>
          <a:p>
            <a:pPr lvl="3"/>
            <a:r>
              <a:rPr lang="en-US" sz="2400" dirty="0" smtClean="0"/>
              <a:t>Granted access rights to others</a:t>
            </a:r>
          </a:p>
          <a:p>
            <a:pPr lvl="3"/>
            <a:r>
              <a:rPr lang="en-US" sz="2400" dirty="0" smtClean="0"/>
              <a:t>Access rights cannot be changed by the users</a:t>
            </a:r>
          </a:p>
          <a:p>
            <a:pPr lvl="2"/>
            <a:r>
              <a:rPr lang="en-US" sz="2400" dirty="0" smtClean="0"/>
              <a:t>Multilevel Security – two user get two results in same data</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42</a:t>
            </a:fld>
            <a:endParaRPr lang="en-US" dirty="0"/>
          </a:p>
        </p:txBody>
      </p:sp>
    </p:spTree>
    <p:extLst>
      <p:ext uri="{BB962C8B-B14F-4D97-AF65-F5344CB8AC3E}">
        <p14:creationId xmlns:p14="http://schemas.microsoft.com/office/powerpoint/2010/main" val="38472801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Accessibility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Encryption </a:t>
            </a:r>
          </a:p>
          <a:p>
            <a:pPr lvl="1"/>
            <a:r>
              <a:rPr lang="en-US" dirty="0" smtClean="0"/>
              <a:t>Audit trails</a:t>
            </a:r>
          </a:p>
          <a:p>
            <a:r>
              <a:rPr lang="en-US" dirty="0" smtClean="0"/>
              <a:t>DATA INTEGRITY – Protecting the DB against authorized users</a:t>
            </a:r>
          </a:p>
          <a:p>
            <a:r>
              <a:rPr lang="en-US" dirty="0" smtClean="0"/>
              <a:t>Constraints – That ensure the data consistency &amp; complies with business rules</a:t>
            </a:r>
          </a:p>
          <a:p>
            <a:r>
              <a:rPr lang="en-US" dirty="0" smtClean="0"/>
              <a:t>Rules </a:t>
            </a:r>
          </a:p>
          <a:p>
            <a:pPr lvl="1"/>
            <a:r>
              <a:rPr lang="en-US" dirty="0" smtClean="0"/>
              <a:t>All candidate key are unique</a:t>
            </a:r>
          </a:p>
          <a:p>
            <a:pPr lvl="1"/>
            <a:r>
              <a:rPr lang="en-US" dirty="0" smtClean="0"/>
              <a:t>Entity integrity – Primary key Component – Not null</a:t>
            </a:r>
          </a:p>
          <a:p>
            <a:pPr lvl="1"/>
            <a:r>
              <a:rPr lang="en-US" dirty="0" smtClean="0"/>
              <a:t>Referential Integrity – Foreign key values must be matched</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43</a:t>
            </a:fld>
            <a:endParaRPr lang="en-US" dirty="0"/>
          </a:p>
        </p:txBody>
      </p:sp>
    </p:spTree>
    <p:extLst>
      <p:ext uri="{BB962C8B-B14F-4D97-AF65-F5344CB8AC3E}">
        <p14:creationId xmlns:p14="http://schemas.microsoft.com/office/powerpoint/2010/main" val="2440722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pPr algn="ctr"/>
            <a:r>
              <a:rPr lang="en-US" dirty="0" smtClean="0"/>
              <a:t>Data Accessibility</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sz="2800" dirty="0" smtClean="0"/>
              <a:t>Data Recovery – Restoring the DB after failure</a:t>
            </a:r>
          </a:p>
          <a:p>
            <a:r>
              <a:rPr lang="en-US" sz="2800" dirty="0" smtClean="0"/>
              <a:t>Causes of failure</a:t>
            </a:r>
          </a:p>
          <a:p>
            <a:pPr lvl="1"/>
            <a:r>
              <a:rPr lang="en-US" sz="2400" dirty="0" smtClean="0"/>
              <a:t>Transaction failure – ACID properties</a:t>
            </a:r>
          </a:p>
          <a:p>
            <a:pPr lvl="2"/>
            <a:r>
              <a:rPr lang="en-US" sz="2000" dirty="0" smtClean="0"/>
              <a:t>Atomicity</a:t>
            </a:r>
          </a:p>
          <a:p>
            <a:pPr lvl="2"/>
            <a:r>
              <a:rPr lang="en-US" sz="2000" dirty="0" smtClean="0"/>
              <a:t>Consistency</a:t>
            </a:r>
          </a:p>
          <a:p>
            <a:pPr lvl="2"/>
            <a:r>
              <a:rPr lang="en-US" sz="2000" dirty="0" smtClean="0"/>
              <a:t>Isolation</a:t>
            </a:r>
          </a:p>
          <a:p>
            <a:pPr lvl="2"/>
            <a:r>
              <a:rPr lang="en-US" sz="2000" dirty="0" smtClean="0"/>
              <a:t>Durability</a:t>
            </a:r>
          </a:p>
          <a:p>
            <a:pPr lvl="1"/>
            <a:r>
              <a:rPr lang="en-US" sz="2400" dirty="0" smtClean="0"/>
              <a:t>System crashes</a:t>
            </a:r>
          </a:p>
          <a:p>
            <a:pPr lvl="1"/>
            <a:r>
              <a:rPr lang="en-US" sz="2400" dirty="0" smtClean="0"/>
              <a:t>Media failures</a:t>
            </a:r>
          </a:p>
          <a:p>
            <a:r>
              <a:rPr lang="en-US" sz="2400" dirty="0" smtClean="0"/>
              <a:t>Recovery Mechanism</a:t>
            </a:r>
          </a:p>
          <a:p>
            <a:pPr lvl="1"/>
            <a:r>
              <a:rPr lang="en-US" sz="2000" dirty="0" smtClean="0"/>
              <a:t>Physical redundancy of data</a:t>
            </a:r>
          </a:p>
          <a:p>
            <a:pPr lvl="1"/>
            <a:r>
              <a:rPr lang="en-US" sz="2000" dirty="0" smtClean="0"/>
              <a:t>Back up / Disk mirroring</a:t>
            </a:r>
          </a:p>
          <a:p>
            <a:pPr lvl="1"/>
            <a:r>
              <a:rPr lang="en-US" sz="2000" dirty="0" smtClean="0"/>
              <a:t>Data is held in more than one operational DB</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44</a:t>
            </a:fld>
            <a:endParaRPr lang="en-US" dirty="0"/>
          </a:p>
        </p:txBody>
      </p:sp>
    </p:spTree>
    <p:extLst>
      <p:ext uri="{BB962C8B-B14F-4D97-AF65-F5344CB8AC3E}">
        <p14:creationId xmlns:p14="http://schemas.microsoft.com/office/powerpoint/2010/main" val="244072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 Management Environment</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sz="2800" u="sng" dirty="0" smtClean="0"/>
              <a:t>Use of Packaged Application Software</a:t>
            </a:r>
          </a:p>
          <a:p>
            <a:r>
              <a:rPr lang="en-US" sz="2800" dirty="0" smtClean="0"/>
              <a:t>Ready to use – Specific, but It support related operations </a:t>
            </a:r>
          </a:p>
          <a:p>
            <a:pPr lvl="1"/>
            <a:r>
              <a:rPr lang="en-US" dirty="0"/>
              <a:t>Financial Packages – Support sales, purchase, &amp; stock</a:t>
            </a:r>
          </a:p>
          <a:p>
            <a:pPr lvl="1"/>
            <a:r>
              <a:rPr lang="en-US" dirty="0"/>
              <a:t>Human resource package – Recruitment, Training &amp; payroll</a:t>
            </a:r>
          </a:p>
          <a:p>
            <a:r>
              <a:rPr lang="en-US" dirty="0" smtClean="0"/>
              <a:t>It appropriate for broad range of business</a:t>
            </a:r>
          </a:p>
          <a:p>
            <a:r>
              <a:rPr lang="en-US" dirty="0" smtClean="0"/>
              <a:t>It is relatively cheap &amp; deliver speedy business</a:t>
            </a:r>
          </a:p>
          <a:p>
            <a:r>
              <a:rPr lang="en-US" dirty="0" smtClean="0"/>
              <a:t>Issues – It does not support sharing</a:t>
            </a:r>
          </a:p>
          <a:p>
            <a:r>
              <a:rPr lang="en-US" dirty="0" smtClean="0"/>
              <a:t>Need “bespoke” interface</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45</a:t>
            </a:fld>
            <a:endParaRPr lang="en-US" dirty="0"/>
          </a:p>
        </p:txBody>
      </p:sp>
    </p:spTree>
    <p:extLst>
      <p:ext uri="{BB962C8B-B14F-4D97-AF65-F5344CB8AC3E}">
        <p14:creationId xmlns:p14="http://schemas.microsoft.com/office/powerpoint/2010/main" val="3095317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 Management Environment</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u="sng" dirty="0" smtClean="0"/>
              <a:t>Impact on Data Management</a:t>
            </a:r>
          </a:p>
          <a:p>
            <a:r>
              <a:rPr lang="en-US" dirty="0"/>
              <a:t> </a:t>
            </a:r>
            <a:r>
              <a:rPr lang="en-US" dirty="0" smtClean="0"/>
              <a:t>To be addressed - Data </a:t>
            </a:r>
            <a:r>
              <a:rPr lang="en-US" dirty="0" err="1" smtClean="0"/>
              <a:t>mgmt</a:t>
            </a:r>
            <a:r>
              <a:rPr lang="en-US" dirty="0" smtClean="0"/>
              <a:t> perspective – Packages has issues</a:t>
            </a:r>
          </a:p>
          <a:p>
            <a:pPr lvl="1"/>
            <a:r>
              <a:rPr lang="en-US" dirty="0" smtClean="0"/>
              <a:t>Not reliable conceptual model for data sharing</a:t>
            </a:r>
          </a:p>
          <a:p>
            <a:pPr lvl="1"/>
            <a:r>
              <a:rPr lang="en-US" dirty="0" smtClean="0"/>
              <a:t>Doesn’t meet the functional &amp; local requirements</a:t>
            </a:r>
          </a:p>
          <a:p>
            <a:pPr lvl="1"/>
            <a:r>
              <a:rPr lang="en-US" dirty="0" smtClean="0"/>
              <a:t>How to adopt &amp; handle new versions of packages?</a:t>
            </a:r>
          </a:p>
          <a:p>
            <a:pPr algn="just"/>
            <a:r>
              <a:rPr lang="en-US" dirty="0"/>
              <a:t>When the true costs of developing, maintaining and managing interfaces as well as the tailoring required by the business area are included in the cost–benefit </a:t>
            </a:r>
            <a:r>
              <a:rPr lang="en-US" dirty="0" smtClean="0"/>
              <a:t>analysis.</a:t>
            </a:r>
          </a:p>
          <a:p>
            <a:pPr algn="just"/>
            <a:r>
              <a:rPr lang="en-US" dirty="0" smtClean="0"/>
              <a:t>Off-the shelf </a:t>
            </a:r>
            <a:r>
              <a:rPr lang="en-US" dirty="0"/>
              <a:t>application packages often turn out to be a more expensive option than bespoke </a:t>
            </a:r>
            <a:r>
              <a:rPr lang="en-US" dirty="0" smtClean="0"/>
              <a:t>development</a:t>
            </a:r>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46</a:t>
            </a:fld>
            <a:endParaRPr lang="en-US" dirty="0"/>
          </a:p>
        </p:txBody>
      </p:sp>
    </p:spTree>
    <p:extLst>
      <p:ext uri="{BB962C8B-B14F-4D97-AF65-F5344CB8AC3E}">
        <p14:creationId xmlns:p14="http://schemas.microsoft.com/office/powerpoint/2010/main" val="3914074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u="sng" dirty="0" smtClean="0"/>
              <a:t>Rationale for Distributed Data</a:t>
            </a:r>
          </a:p>
          <a:p>
            <a:r>
              <a:rPr lang="en-US" dirty="0" smtClean="0"/>
              <a:t>Large enterprise – Geographically dispersed – Still use single centralized database</a:t>
            </a:r>
          </a:p>
          <a:p>
            <a:r>
              <a:rPr lang="en-US" dirty="0" smtClean="0"/>
              <a:t>Principle reasons for choose Distributed DB</a:t>
            </a:r>
          </a:p>
          <a:p>
            <a:pPr lvl="1"/>
            <a:r>
              <a:rPr lang="en-US" dirty="0" smtClean="0"/>
              <a:t>Work is not disturbed by communication failures </a:t>
            </a:r>
          </a:p>
          <a:p>
            <a:pPr lvl="1"/>
            <a:r>
              <a:rPr lang="en-US" dirty="0" smtClean="0"/>
              <a:t>Existing system dispersed through the enterprise with own DB – So Data managed as cohesive whole</a:t>
            </a:r>
          </a:p>
          <a:p>
            <a:r>
              <a:rPr lang="en-US" dirty="0" smtClean="0"/>
              <a:t>Distributed data provide greater </a:t>
            </a:r>
          </a:p>
          <a:p>
            <a:pPr lvl="1"/>
            <a:r>
              <a:rPr lang="en-US" dirty="0" smtClean="0"/>
              <a:t>Reliability &amp; availability with reduced response time</a:t>
            </a:r>
          </a:p>
          <a:p>
            <a:pPr lvl="1"/>
            <a:r>
              <a:rPr lang="en-US" dirty="0" smtClean="0"/>
              <a:t>Decide – What data to be store – Where &amp; How managed </a:t>
            </a:r>
          </a:p>
          <a:p>
            <a:r>
              <a:rPr lang="en-US" dirty="0" smtClean="0"/>
              <a:t>Top down data distribution &amp; Bottom up integration</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47</a:t>
            </a:fld>
            <a:endParaRPr lang="en-US" dirty="0"/>
          </a:p>
        </p:txBody>
      </p:sp>
    </p:spTree>
    <p:extLst>
      <p:ext uri="{BB962C8B-B14F-4D97-AF65-F5344CB8AC3E}">
        <p14:creationId xmlns:p14="http://schemas.microsoft.com/office/powerpoint/2010/main" val="2265344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u="sng" dirty="0" smtClean="0"/>
              <a:t>Perfect Distributed Database System</a:t>
            </a:r>
          </a:p>
          <a:p>
            <a:r>
              <a:rPr lang="en-US" dirty="0" smtClean="0"/>
              <a:t>Chris Dates – States that</a:t>
            </a:r>
          </a:p>
          <a:p>
            <a:pPr lvl="1"/>
            <a:r>
              <a:rPr lang="en-US" sz="2400" dirty="0"/>
              <a:t>Fundamental Principles - To the user, a distributed system should look exactly like a </a:t>
            </a:r>
            <a:r>
              <a:rPr lang="en-IN" sz="2400" dirty="0"/>
              <a:t>non-distributed system. </a:t>
            </a:r>
            <a:endParaRPr lang="en-IN" sz="2400" dirty="0" smtClean="0"/>
          </a:p>
          <a:p>
            <a:pPr lvl="1"/>
            <a:r>
              <a:rPr lang="en-US" sz="2400" dirty="0" smtClean="0"/>
              <a:t>12 Objectives</a:t>
            </a:r>
          </a:p>
          <a:p>
            <a:pPr lvl="2"/>
            <a:endParaRPr lang="en-US" dirty="0" smtClean="0"/>
          </a:p>
          <a:p>
            <a:pPr lvl="2"/>
            <a:endParaRPr lang="en-IN"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76416152"/>
              </p:ext>
            </p:extLst>
          </p:nvPr>
        </p:nvGraphicFramePr>
        <p:xfrm>
          <a:off x="685800" y="3886200"/>
          <a:ext cx="8077200" cy="2743200"/>
        </p:xfrm>
        <a:graphic>
          <a:graphicData uri="http://schemas.openxmlformats.org/drawingml/2006/table">
            <a:tbl>
              <a:tblPr firstRow="1" bandRow="1">
                <a:tableStyleId>{5C22544A-7EE6-4342-B048-85BDC9FD1C3A}</a:tableStyleId>
              </a:tblPr>
              <a:tblGrid>
                <a:gridCol w="3733800"/>
                <a:gridCol w="4343400"/>
              </a:tblGrid>
              <a:tr h="320040">
                <a:tc>
                  <a:txBody>
                    <a:bodyPr/>
                    <a:lstStyle/>
                    <a:p>
                      <a:r>
                        <a:rPr lang="en-US" sz="2400" dirty="0" smtClean="0"/>
                        <a:t>Local autonomy</a:t>
                      </a:r>
                      <a:endParaRPr lang="en-IN" sz="2400" dirty="0"/>
                    </a:p>
                  </a:txBody>
                  <a:tcPr/>
                </a:tc>
                <a:tc>
                  <a:txBody>
                    <a:bodyPr/>
                    <a:lstStyle/>
                    <a:p>
                      <a:r>
                        <a:rPr lang="en-US" sz="2400" dirty="0" smtClean="0"/>
                        <a:t>Distributed query processing</a:t>
                      </a:r>
                      <a:endParaRPr lang="en-IN" sz="2400" dirty="0"/>
                    </a:p>
                  </a:txBody>
                  <a:tcPr/>
                </a:tc>
              </a:tr>
              <a:tr h="320040">
                <a:tc>
                  <a:txBody>
                    <a:bodyPr/>
                    <a:lstStyle/>
                    <a:p>
                      <a:r>
                        <a:rPr lang="en-US" sz="2400" dirty="0" smtClean="0"/>
                        <a:t>No reliance on central site</a:t>
                      </a:r>
                      <a:endParaRPr lang="en-IN" sz="2400" dirty="0"/>
                    </a:p>
                  </a:txBody>
                  <a:tcPr/>
                </a:tc>
                <a:tc>
                  <a:txBody>
                    <a:bodyPr/>
                    <a:lstStyle/>
                    <a:p>
                      <a:r>
                        <a:rPr lang="en-US" sz="2400" dirty="0" smtClean="0"/>
                        <a:t>Distributed transaction</a:t>
                      </a:r>
                      <a:r>
                        <a:rPr lang="en-US" sz="2400" baseline="0" dirty="0" smtClean="0"/>
                        <a:t> </a:t>
                      </a:r>
                      <a:r>
                        <a:rPr lang="en-US" sz="2400" baseline="0" dirty="0" err="1" smtClean="0"/>
                        <a:t>mgmt</a:t>
                      </a:r>
                      <a:endParaRPr lang="en-IN" sz="2400" dirty="0"/>
                    </a:p>
                  </a:txBody>
                  <a:tcPr/>
                </a:tc>
              </a:tr>
              <a:tr h="320040">
                <a:tc>
                  <a:txBody>
                    <a:bodyPr/>
                    <a:lstStyle/>
                    <a:p>
                      <a:r>
                        <a:rPr lang="en-US" sz="2400" dirty="0" smtClean="0"/>
                        <a:t>Continuous operations</a:t>
                      </a:r>
                      <a:endParaRPr lang="en-IN" sz="2400" dirty="0"/>
                    </a:p>
                  </a:txBody>
                  <a:tcPr/>
                </a:tc>
                <a:tc>
                  <a:txBody>
                    <a:bodyPr/>
                    <a:lstStyle/>
                    <a:p>
                      <a:r>
                        <a:rPr lang="en-US" sz="2400" dirty="0" smtClean="0"/>
                        <a:t>H/W independence</a:t>
                      </a:r>
                      <a:endParaRPr lang="en-IN" sz="2400" dirty="0"/>
                    </a:p>
                  </a:txBody>
                  <a:tcPr/>
                </a:tc>
              </a:tr>
              <a:tr h="320040">
                <a:tc>
                  <a:txBody>
                    <a:bodyPr/>
                    <a:lstStyle/>
                    <a:p>
                      <a:r>
                        <a:rPr lang="en-US" sz="2400" dirty="0" smtClean="0"/>
                        <a:t>Location independence</a:t>
                      </a:r>
                      <a:endParaRPr lang="en-IN" sz="2400" dirty="0"/>
                    </a:p>
                  </a:txBody>
                  <a:tcPr/>
                </a:tc>
                <a:tc>
                  <a:txBody>
                    <a:bodyPr/>
                    <a:lstStyle/>
                    <a:p>
                      <a:r>
                        <a:rPr lang="en-US" sz="2400" dirty="0" smtClean="0"/>
                        <a:t>OS Independence</a:t>
                      </a:r>
                      <a:endParaRPr lang="en-IN" sz="2400" dirty="0"/>
                    </a:p>
                  </a:txBody>
                  <a:tcPr/>
                </a:tc>
              </a:tr>
              <a:tr h="320040">
                <a:tc>
                  <a:txBody>
                    <a:bodyPr/>
                    <a:lstStyle/>
                    <a:p>
                      <a:r>
                        <a:rPr lang="en-US" sz="2400" dirty="0" smtClean="0"/>
                        <a:t>Replication transparency</a:t>
                      </a:r>
                      <a:endParaRPr lang="en-IN" sz="2400" dirty="0"/>
                    </a:p>
                  </a:txBody>
                  <a:tcPr/>
                </a:tc>
                <a:tc>
                  <a:txBody>
                    <a:bodyPr/>
                    <a:lstStyle/>
                    <a:p>
                      <a:r>
                        <a:rPr lang="en-US" sz="2400" dirty="0" smtClean="0"/>
                        <a:t>N/W independence</a:t>
                      </a:r>
                      <a:endParaRPr lang="en-IN" sz="2400" dirty="0"/>
                    </a:p>
                  </a:txBody>
                  <a:tcPr/>
                </a:tc>
              </a:tr>
              <a:tr h="320040">
                <a:tc>
                  <a:txBody>
                    <a:bodyPr/>
                    <a:lstStyle/>
                    <a:p>
                      <a:r>
                        <a:rPr lang="en-US" sz="2400" dirty="0" smtClean="0"/>
                        <a:t>Fragmentation transparency</a:t>
                      </a:r>
                      <a:endParaRPr lang="en-IN" sz="2400" dirty="0"/>
                    </a:p>
                  </a:txBody>
                  <a:tcPr/>
                </a:tc>
                <a:tc>
                  <a:txBody>
                    <a:bodyPr/>
                    <a:lstStyle/>
                    <a:p>
                      <a:r>
                        <a:rPr lang="en-US" sz="2400" dirty="0" smtClean="0"/>
                        <a:t>DB independence</a:t>
                      </a:r>
                      <a:endParaRPr lang="en-IN" sz="2400" dirty="0"/>
                    </a:p>
                  </a:txBody>
                  <a:tcPr/>
                </a:tc>
              </a:tr>
            </a:tbl>
          </a:graphicData>
        </a:graphic>
      </p:graphicFrame>
    </p:spTree>
    <p:extLst>
      <p:ext uri="{BB962C8B-B14F-4D97-AF65-F5344CB8AC3E}">
        <p14:creationId xmlns:p14="http://schemas.microsoft.com/office/powerpoint/2010/main" val="2768596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u="sng" dirty="0" smtClean="0"/>
              <a:t>Top down fragmentation &amp; </a:t>
            </a:r>
            <a:r>
              <a:rPr lang="en-US" u="sng" dirty="0" err="1" smtClean="0"/>
              <a:t>Partioning</a:t>
            </a:r>
            <a:endParaRPr lang="en-US" u="sng" dirty="0" smtClean="0"/>
          </a:p>
          <a:p>
            <a:pPr algn="just"/>
            <a:r>
              <a:rPr lang="en-US" dirty="0"/>
              <a:t>The development of a set of local logical schemas from a global logical schema involves using the techniques of fragmentation and partitioning. </a:t>
            </a:r>
            <a:endParaRPr lang="en-US" dirty="0" smtClean="0"/>
          </a:p>
          <a:p>
            <a:pPr algn="just"/>
            <a:r>
              <a:rPr lang="en-US" dirty="0" smtClean="0"/>
              <a:t>Fragmentation </a:t>
            </a:r>
            <a:r>
              <a:rPr lang="en-US" dirty="0"/>
              <a:t>is the splitting of a table (or relation) into fragments, each of which represents a distinct subset of the data required at one or more specific sites. </a:t>
            </a:r>
            <a:endParaRPr lang="en-US" dirty="0" smtClean="0"/>
          </a:p>
          <a:p>
            <a:pPr algn="just"/>
            <a:r>
              <a:rPr lang="en-US" dirty="0" smtClean="0"/>
              <a:t>Partitioning </a:t>
            </a:r>
            <a:r>
              <a:rPr lang="en-US" dirty="0"/>
              <a:t>then involves combining fragments </a:t>
            </a:r>
            <a:endParaRPr lang="en-US" dirty="0" smtClean="0"/>
          </a:p>
          <a:p>
            <a:pPr algn="just"/>
            <a:r>
              <a:rPr lang="en-US" dirty="0" smtClean="0"/>
              <a:t>So </a:t>
            </a:r>
            <a:r>
              <a:rPr lang="en-US" dirty="0"/>
              <a:t>that all the fragments required at a particular site are grouped into a partition. </a:t>
            </a:r>
            <a:endParaRPr lang="en-US" dirty="0" smtClean="0"/>
          </a:p>
          <a:p>
            <a:pPr algn="just"/>
            <a:r>
              <a:rPr lang="en-US" dirty="0" smtClean="0"/>
              <a:t>Fragmentation – Vertical, Horizontal &amp; Hybrid</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49</a:t>
            </a:fld>
            <a:endParaRPr lang="en-US" dirty="0"/>
          </a:p>
        </p:txBody>
      </p:sp>
    </p:spTree>
    <p:extLst>
      <p:ext uri="{BB962C8B-B14F-4D97-AF65-F5344CB8AC3E}">
        <p14:creationId xmlns:p14="http://schemas.microsoft.com/office/powerpoint/2010/main" val="243892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IN" b="1" dirty="0" smtClean="0"/>
              <a:t>Conceptual Model</a:t>
            </a:r>
            <a:endParaRPr lang="en-IN" b="1" dirty="0"/>
          </a:p>
        </p:txBody>
      </p:sp>
      <p:sp>
        <p:nvSpPr>
          <p:cNvPr id="3" name="Content Placeholder 2"/>
          <p:cNvSpPr>
            <a:spLocks noGrp="1"/>
          </p:cNvSpPr>
          <p:nvPr>
            <p:ph sz="quarter" idx="1"/>
          </p:nvPr>
        </p:nvSpPr>
        <p:spPr>
          <a:xfrm>
            <a:off x="0" y="1600199"/>
            <a:ext cx="9144000" cy="5257801"/>
          </a:xfrm>
        </p:spPr>
        <p:txBody>
          <a:bodyPr/>
          <a:lstStyle/>
          <a:p>
            <a:r>
              <a:rPr lang="en-US" sz="2400" dirty="0" smtClean="0"/>
              <a:t>UML notation – Ellis Barker</a:t>
            </a:r>
          </a:p>
          <a:p>
            <a:r>
              <a:rPr lang="en-US" sz="2400" dirty="0" smtClean="0"/>
              <a:t>ER Modeling – Richard Barker 1990</a:t>
            </a:r>
          </a:p>
          <a:p>
            <a:r>
              <a:rPr lang="en-US" sz="2400" dirty="0" smtClean="0"/>
              <a:t>Cons – Covers data requirement our business area &amp; perspective single project – No formal documentation</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352799" y="1295402"/>
            <a:ext cx="3505199" cy="7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0423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u="sng" dirty="0" smtClean="0"/>
              <a:t>Top down fragmentation &amp; </a:t>
            </a:r>
            <a:r>
              <a:rPr lang="en-US" u="sng" dirty="0" err="1" smtClean="0"/>
              <a:t>Partioning</a:t>
            </a:r>
            <a:endParaRPr lang="en-US" u="sng" dirty="0" smtClean="0"/>
          </a:p>
          <a:p>
            <a:pPr algn="just"/>
            <a:r>
              <a:rPr lang="en-US" dirty="0"/>
              <a:t>The development of a set of local logical schemas from a global logical schema involves using the techniques of fragmentation and partitioning. </a:t>
            </a:r>
            <a:endParaRPr lang="en-US" dirty="0" smtClean="0"/>
          </a:p>
          <a:p>
            <a:pPr algn="just"/>
            <a:r>
              <a:rPr lang="en-US" dirty="0" smtClean="0"/>
              <a:t>Fragmentation </a:t>
            </a:r>
            <a:r>
              <a:rPr lang="en-US" dirty="0"/>
              <a:t>is the splitting of a table (or relation) into fragments, each of which represents a distinct subset of the data required at one or more specific sites. </a:t>
            </a:r>
            <a:endParaRPr lang="en-US" dirty="0" smtClean="0"/>
          </a:p>
          <a:p>
            <a:pPr algn="just"/>
            <a:r>
              <a:rPr lang="en-US" dirty="0" smtClean="0"/>
              <a:t>Partitioning </a:t>
            </a:r>
            <a:r>
              <a:rPr lang="en-US" dirty="0"/>
              <a:t>then involves combining fragments </a:t>
            </a:r>
            <a:endParaRPr lang="en-US" dirty="0" smtClean="0"/>
          </a:p>
          <a:p>
            <a:pPr algn="just"/>
            <a:r>
              <a:rPr lang="en-US" dirty="0" smtClean="0"/>
              <a:t>So </a:t>
            </a:r>
            <a:r>
              <a:rPr lang="en-US" dirty="0"/>
              <a:t>that all the fragments required at a particular site are grouped into a partition. </a:t>
            </a:r>
            <a:endParaRPr lang="en-US" dirty="0" smtClean="0"/>
          </a:p>
          <a:p>
            <a:pPr algn="just"/>
            <a:r>
              <a:rPr lang="en-US" dirty="0" smtClean="0"/>
              <a:t>Fragmentation – Vertical, Horizontal &amp; Hybrid</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50</a:t>
            </a:fld>
            <a:endParaRPr lang="en-US" dirty="0"/>
          </a:p>
        </p:txBody>
      </p:sp>
    </p:spTree>
    <p:extLst>
      <p:ext uri="{BB962C8B-B14F-4D97-AF65-F5344CB8AC3E}">
        <p14:creationId xmlns:p14="http://schemas.microsoft.com/office/powerpoint/2010/main" val="203202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1219200"/>
          </a:xfrm>
        </p:spPr>
        <p:txBody>
          <a:bodyPr/>
          <a:lstStyle/>
          <a:p>
            <a:pPr algn="ctr"/>
            <a:r>
              <a:rPr lang="en-US" dirty="0" smtClean="0"/>
              <a:t>Vertical Fragmentation – </a:t>
            </a:r>
            <a:br>
              <a:rPr lang="en-US" dirty="0" smtClean="0"/>
            </a:br>
            <a:r>
              <a:rPr lang="en-US" dirty="0" smtClean="0"/>
              <a:t>Primary key in all fragments</a:t>
            </a:r>
            <a:endParaRPr lang="en-IN" dirty="0"/>
          </a:p>
        </p:txBody>
      </p:sp>
      <p:sp>
        <p:nvSpPr>
          <p:cNvPr id="3" name="Content Placeholder 2"/>
          <p:cNvSpPr>
            <a:spLocks noGrp="1"/>
          </p:cNvSpPr>
          <p:nvPr>
            <p:ph sz="quarter" idx="1"/>
          </p:nvPr>
        </p:nvSpPr>
        <p:spPr>
          <a:xfrm>
            <a:off x="0" y="1524000"/>
            <a:ext cx="9144000" cy="5334000"/>
          </a:xfrm>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3999" cy="525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2530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Horizontal </a:t>
            </a:r>
            <a:r>
              <a:rPr lang="en-US" dirty="0"/>
              <a:t>fragmentation involves the assignment of the rows of the table to one (and only one) fragment. </a:t>
            </a:r>
            <a:endParaRPr lang="en-US" dirty="0" smtClean="0"/>
          </a:p>
          <a:p>
            <a:pPr algn="just"/>
            <a:r>
              <a:rPr lang="en-US" dirty="0" smtClean="0"/>
              <a:t>Hybrid </a:t>
            </a:r>
            <a:r>
              <a:rPr lang="en-US" dirty="0"/>
              <a:t>fragmentation is a combination of the vertical and horizontal fragmentation where a vertical fragment is further fragmented horizontally or a horizontal fragment is further fragmented vertically. </a:t>
            </a:r>
            <a:endParaRPr lang="en-US" dirty="0" smtClean="0"/>
          </a:p>
          <a:p>
            <a:pPr algn="just"/>
            <a:r>
              <a:rPr lang="en-US" dirty="0"/>
              <a:t>Any fragmentation must be lossless and disjoint. </a:t>
            </a:r>
            <a:endParaRPr lang="en-US" dirty="0" smtClean="0"/>
          </a:p>
          <a:p>
            <a:pPr algn="just"/>
            <a:r>
              <a:rPr lang="en-US" dirty="0" smtClean="0"/>
              <a:t>Lossless </a:t>
            </a:r>
            <a:r>
              <a:rPr lang="en-US" dirty="0"/>
              <a:t>means that no data must be value (other than the primary key values in the case of vertical fragmentation) appears in only one fragment.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52</a:t>
            </a:fld>
            <a:endParaRPr lang="en-US" dirty="0"/>
          </a:p>
        </p:txBody>
      </p:sp>
    </p:spTree>
    <p:extLst>
      <p:ext uri="{BB962C8B-B14F-4D97-AF65-F5344CB8AC3E}">
        <p14:creationId xmlns:p14="http://schemas.microsoft.com/office/powerpoint/2010/main" val="326018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All of these fragments can be grouped into a single partition to be allocated to the </a:t>
            </a:r>
            <a:r>
              <a:rPr lang="en-US" dirty="0" smtClean="0"/>
              <a:t>database. </a:t>
            </a:r>
            <a:r>
              <a:rPr lang="en-US" dirty="0"/>
              <a:t>This partition happens to be equivalent to the original table, but that is coincidence.  </a:t>
            </a:r>
          </a:p>
          <a:p>
            <a:pPr algn="just"/>
            <a:r>
              <a:rPr lang="en-US" dirty="0"/>
              <a:t>The aim of fragmentation and partitioning, and any associated decisions about replication, is to </a:t>
            </a:r>
            <a:r>
              <a:rPr lang="en-US" dirty="0" err="1"/>
              <a:t>organise</a:t>
            </a:r>
            <a:r>
              <a:rPr lang="en-US" dirty="0"/>
              <a:t> data so that it is placed closest to where it needs to be used.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53</a:t>
            </a:fld>
            <a:endParaRPr lang="en-US" dirty="0"/>
          </a:p>
        </p:txBody>
      </p:sp>
    </p:spTree>
    <p:extLst>
      <p:ext uri="{BB962C8B-B14F-4D97-AF65-F5344CB8AC3E}">
        <p14:creationId xmlns:p14="http://schemas.microsoft.com/office/powerpoint/2010/main" val="3260185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u="sng" dirty="0" smtClean="0"/>
              <a:t>Bottom Up integration</a:t>
            </a:r>
          </a:p>
          <a:p>
            <a:pPr algn="just"/>
            <a:r>
              <a:rPr lang="en-US" dirty="0"/>
              <a:t>Unfortunately there is no commonly agreed process for integrating a number of local logical schemas into a single global logical schema. </a:t>
            </a:r>
            <a:endParaRPr lang="en-US" dirty="0" smtClean="0"/>
          </a:p>
          <a:p>
            <a:pPr algn="just"/>
            <a:r>
              <a:rPr lang="en-US" dirty="0" smtClean="0"/>
              <a:t>The </a:t>
            </a:r>
            <a:r>
              <a:rPr lang="en-US" dirty="0"/>
              <a:t>task is the equivalent of developing a corporate data model by joining project or area </a:t>
            </a:r>
            <a:r>
              <a:rPr lang="en-US" dirty="0" smtClean="0"/>
              <a:t>models.</a:t>
            </a:r>
          </a:p>
          <a:p>
            <a:pPr algn="just"/>
            <a:r>
              <a:rPr lang="en-US" dirty="0"/>
              <a:t>The development of a global logical schema through the direct combination of a number of local logical schemas is equally likely to fail. </a:t>
            </a:r>
            <a:endParaRPr lang="en-US" dirty="0" smtClean="0"/>
          </a:p>
          <a:p>
            <a:pPr algn="just"/>
            <a:r>
              <a:rPr lang="en-US" dirty="0" smtClean="0"/>
              <a:t>The </a:t>
            </a:r>
            <a:r>
              <a:rPr lang="en-US" dirty="0"/>
              <a:t>formats used for common data items </a:t>
            </a:r>
            <a:r>
              <a:rPr lang="en-US" dirty="0" smtClean="0"/>
              <a:t>were different in global and local schemas</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54</a:t>
            </a:fld>
            <a:endParaRPr lang="en-US" dirty="0"/>
          </a:p>
        </p:txBody>
      </p:sp>
    </p:spTree>
    <p:extLst>
      <p:ext uri="{BB962C8B-B14F-4D97-AF65-F5344CB8AC3E}">
        <p14:creationId xmlns:p14="http://schemas.microsoft.com/office/powerpoint/2010/main" val="40323666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Distributed Data and Databases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The situation can be eased if there is a common understanding of the global data requirements that the global logical schema is to represent. </a:t>
            </a:r>
            <a:endParaRPr lang="en-US" dirty="0" smtClean="0"/>
          </a:p>
          <a:p>
            <a:pPr algn="just"/>
            <a:r>
              <a:rPr lang="en-US" smtClean="0"/>
              <a:t>Then </a:t>
            </a:r>
            <a:r>
              <a:rPr lang="en-US" dirty="0"/>
              <a:t>it is a case of identifying how each of the individual data requirements is handled in each of the local logical schemas and arranging a mapping to a common representation of the requirement in the global logical schema</a:t>
            </a:r>
            <a:r>
              <a:rPr lang="en-US"/>
              <a:t>. </a:t>
            </a:r>
            <a:endParaRPr lang="en-US" smtClean="0"/>
          </a:p>
          <a:p>
            <a:pPr algn="just"/>
            <a:r>
              <a:rPr lang="en-US" smtClean="0"/>
              <a:t>An </a:t>
            </a:r>
            <a:r>
              <a:rPr lang="en-US" dirty="0"/>
              <a:t>integration project of this kind is more likely to succeed if there is an existing data management initiative and a corporate data </a:t>
            </a:r>
            <a:r>
              <a:rPr lang="en-IN" dirty="0"/>
              <a:t>model within the organisation.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55</a:t>
            </a:fld>
            <a:endParaRPr lang="en-US" dirty="0"/>
          </a:p>
        </p:txBody>
      </p:sp>
    </p:spTree>
    <p:extLst>
      <p:ext uri="{BB962C8B-B14F-4D97-AF65-F5344CB8AC3E}">
        <p14:creationId xmlns:p14="http://schemas.microsoft.com/office/powerpoint/2010/main" val="40660839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Management of Replication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Some or all </a:t>
            </a:r>
            <a:r>
              <a:rPr lang="en-US" dirty="0"/>
              <a:t>of the data may be replicated in a distributed data system. </a:t>
            </a:r>
            <a:endParaRPr lang="en-US" dirty="0" smtClean="0"/>
          </a:p>
          <a:p>
            <a:pPr algn="just"/>
            <a:r>
              <a:rPr lang="en-US" dirty="0" smtClean="0"/>
              <a:t>Replication </a:t>
            </a:r>
            <a:r>
              <a:rPr lang="en-US" dirty="0"/>
              <a:t>is duplication of data and one of the fundamental principles of database design is that duplication of data should be avoided. </a:t>
            </a:r>
            <a:endParaRPr lang="en-US" dirty="0" smtClean="0"/>
          </a:p>
          <a:p>
            <a:pPr algn="just"/>
            <a:r>
              <a:rPr lang="en-US" dirty="0" smtClean="0"/>
              <a:t>Replication is </a:t>
            </a:r>
            <a:r>
              <a:rPr lang="en-US" dirty="0"/>
              <a:t>acceptable because it is managed duplication; </a:t>
            </a:r>
            <a:endParaRPr lang="en-US" dirty="0" smtClean="0"/>
          </a:p>
          <a:p>
            <a:pPr algn="just"/>
            <a:r>
              <a:rPr lang="en-US" dirty="0" smtClean="0"/>
              <a:t>Replication </a:t>
            </a:r>
            <a:r>
              <a:rPr lang="en-US" dirty="0"/>
              <a:t>implies that we have management procedures in place to ensure that the collective distributed database </a:t>
            </a:r>
            <a:r>
              <a:rPr lang="en-IN" dirty="0"/>
              <a:t>remains consistent. </a:t>
            </a:r>
            <a:r>
              <a:rPr lang="en-US" dirty="0" smtClean="0"/>
              <a:t>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56</a:t>
            </a:fld>
            <a:endParaRPr lang="en-US" dirty="0"/>
          </a:p>
        </p:txBody>
      </p:sp>
    </p:spTree>
    <p:extLst>
      <p:ext uri="{BB962C8B-B14F-4D97-AF65-F5344CB8AC3E}">
        <p14:creationId xmlns:p14="http://schemas.microsoft.com/office/powerpoint/2010/main" val="23869410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Management of Replication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Replication may be</a:t>
            </a:r>
          </a:p>
          <a:p>
            <a:pPr lvl="1" algn="just"/>
            <a:r>
              <a:rPr lang="en-IN" dirty="0" smtClean="0"/>
              <a:t>Full </a:t>
            </a:r>
            <a:r>
              <a:rPr lang="en-IN" dirty="0"/>
              <a:t>or partial; </a:t>
            </a:r>
            <a:endParaRPr lang="en-IN" dirty="0" smtClean="0"/>
          </a:p>
          <a:p>
            <a:pPr lvl="1" algn="just"/>
            <a:r>
              <a:rPr lang="en-IN" dirty="0"/>
              <a:t>Synchronous or asynchronous</a:t>
            </a:r>
            <a:r>
              <a:rPr lang="en-IN" dirty="0" smtClean="0"/>
              <a:t>;</a:t>
            </a:r>
          </a:p>
          <a:p>
            <a:pPr lvl="1" algn="just"/>
            <a:r>
              <a:rPr lang="en-US" dirty="0" smtClean="0"/>
              <a:t>Subject </a:t>
            </a:r>
            <a:r>
              <a:rPr lang="en-US" dirty="0"/>
              <a:t>to master–slave or update-anywhere updating. </a:t>
            </a:r>
          </a:p>
          <a:p>
            <a:pPr lvl="1" algn="just"/>
            <a:endParaRPr lang="en-US" dirty="0" smtClean="0"/>
          </a:p>
          <a:p>
            <a:pPr algn="just"/>
            <a:r>
              <a:rPr lang="en-US" dirty="0" smtClean="0"/>
              <a:t>Full </a:t>
            </a:r>
            <a:r>
              <a:rPr lang="en-US" dirty="0"/>
              <a:t>replication is where the entire body of data, including all updates, is copied to every database instance within the distributed system. In partial replication, only data that it is deemed necessary to hold at a site is copied to the database supporting that site. </a:t>
            </a:r>
            <a:endParaRPr lang="en-IN"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57</a:t>
            </a:fld>
            <a:endParaRPr lang="en-US" dirty="0"/>
          </a:p>
        </p:txBody>
      </p:sp>
    </p:spTree>
    <p:extLst>
      <p:ext uri="{BB962C8B-B14F-4D97-AF65-F5344CB8AC3E}">
        <p14:creationId xmlns:p14="http://schemas.microsoft.com/office/powerpoint/2010/main" val="3367890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Management of Replication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IN" dirty="0" smtClean="0"/>
              <a:t>Synchronous </a:t>
            </a:r>
            <a:r>
              <a:rPr lang="en-IN" dirty="0"/>
              <a:t>or asynchronous; </a:t>
            </a:r>
            <a:endParaRPr lang="en-IN" dirty="0" smtClean="0"/>
          </a:p>
          <a:p>
            <a:pPr lvl="1" algn="just"/>
            <a:r>
              <a:rPr lang="en-US" dirty="0"/>
              <a:t>Synchronous replication is where all the copies of the data are held in a strictly </a:t>
            </a:r>
            <a:r>
              <a:rPr lang="en-IN" dirty="0" smtClean="0"/>
              <a:t>consistent state</a:t>
            </a:r>
          </a:p>
          <a:p>
            <a:pPr lvl="1" algn="just"/>
            <a:r>
              <a:rPr lang="en-US" dirty="0" smtClean="0"/>
              <a:t>Asynchronous: Individual </a:t>
            </a:r>
            <a:r>
              <a:rPr lang="en-US" dirty="0"/>
              <a:t>databases are allowed to become inconsistent for a time with the intention that all sites become consistent eventually. </a:t>
            </a:r>
            <a:endParaRPr lang="en-US" dirty="0" smtClean="0"/>
          </a:p>
          <a:p>
            <a:pPr lvl="1" algn="just"/>
            <a:r>
              <a:rPr lang="en-US" dirty="0" smtClean="0"/>
              <a:t>The </a:t>
            </a:r>
            <a:r>
              <a:rPr lang="en-US" dirty="0"/>
              <a:t>time that databases are inconsistent may be very short, fractions of a second say, but in an environment where data is being  constantly updated the databases may never actually be totally consistent. </a:t>
            </a:r>
            <a:endParaRPr lang="en-IN"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58</a:t>
            </a:fld>
            <a:endParaRPr lang="en-US" dirty="0"/>
          </a:p>
        </p:txBody>
      </p:sp>
    </p:spTree>
    <p:extLst>
      <p:ext uri="{BB962C8B-B14F-4D97-AF65-F5344CB8AC3E}">
        <p14:creationId xmlns:p14="http://schemas.microsoft.com/office/powerpoint/2010/main" val="30687963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Management of Replication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Subject </a:t>
            </a:r>
            <a:r>
              <a:rPr lang="en-US" dirty="0"/>
              <a:t>to master–slave or update-anywhere updating</a:t>
            </a:r>
            <a:r>
              <a:rPr lang="en-US" dirty="0" smtClean="0"/>
              <a:t>.</a:t>
            </a:r>
          </a:p>
          <a:p>
            <a:pPr lvl="1" algn="just"/>
            <a:r>
              <a:rPr lang="en-US" dirty="0"/>
              <a:t>Master–slave updating is where one site, the master, has control of all updating. </a:t>
            </a:r>
            <a:endParaRPr lang="en-US" dirty="0" smtClean="0"/>
          </a:p>
          <a:p>
            <a:pPr lvl="1" algn="just"/>
            <a:r>
              <a:rPr lang="en-US" dirty="0" smtClean="0"/>
              <a:t>Any </a:t>
            </a:r>
            <a:r>
              <a:rPr lang="en-US" dirty="0"/>
              <a:t>site that wishes to update data informs the master, which then propagates the update to every site, including the site that originated the update. </a:t>
            </a:r>
            <a:endParaRPr lang="en-US" dirty="0" smtClean="0"/>
          </a:p>
          <a:p>
            <a:pPr lvl="1" algn="just"/>
            <a:r>
              <a:rPr lang="en-US" dirty="0" smtClean="0"/>
              <a:t>All </a:t>
            </a:r>
            <a:r>
              <a:rPr lang="en-US" dirty="0"/>
              <a:t>sites then commit the </a:t>
            </a:r>
            <a:r>
              <a:rPr lang="en-US" dirty="0" smtClean="0"/>
              <a:t>update </a:t>
            </a:r>
            <a:r>
              <a:rPr lang="en-US" dirty="0"/>
              <a:t>to their database. Update-anywhere is a form of updating that does away with  the reliance on a central site, the master. </a:t>
            </a:r>
            <a:endParaRPr lang="en-US" dirty="0" smtClean="0"/>
          </a:p>
          <a:p>
            <a:pPr lvl="1" algn="just"/>
            <a:r>
              <a:rPr lang="en-US" dirty="0" smtClean="0"/>
              <a:t>Each </a:t>
            </a:r>
            <a:r>
              <a:rPr lang="en-US" dirty="0"/>
              <a:t>site is now aware of the location of all the replicas and passes updates to sites with replicas as necessary.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59</a:t>
            </a:fld>
            <a:endParaRPr lang="en-US" dirty="0"/>
          </a:p>
        </p:txBody>
      </p:sp>
    </p:spTree>
    <p:extLst>
      <p:ext uri="{BB962C8B-B14F-4D97-AF65-F5344CB8AC3E}">
        <p14:creationId xmlns:p14="http://schemas.microsoft.com/office/powerpoint/2010/main" val="193802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67800" cy="1219200"/>
          </a:xfrm>
        </p:spPr>
        <p:txBody>
          <a:bodyPr/>
          <a:lstStyle/>
          <a:p>
            <a:pPr algn="ctr"/>
            <a:r>
              <a:rPr lang="en-US" dirty="0" smtClean="0"/>
              <a:t>Relational Model</a:t>
            </a:r>
            <a:endParaRPr lang="en-IN" dirty="0"/>
          </a:p>
        </p:txBody>
      </p:sp>
      <p:sp>
        <p:nvSpPr>
          <p:cNvPr id="3" name="Content Placeholder 2"/>
          <p:cNvSpPr>
            <a:spLocks noGrp="1"/>
          </p:cNvSpPr>
          <p:nvPr>
            <p:ph sz="quarter" idx="1"/>
          </p:nvPr>
        </p:nvSpPr>
        <p:spPr>
          <a:xfrm>
            <a:off x="0" y="1600200"/>
            <a:ext cx="9143999" cy="5257800"/>
          </a:xfrm>
        </p:spPr>
        <p:txBody>
          <a:bodyPr/>
          <a:lstStyle/>
          <a:p>
            <a:r>
              <a:rPr lang="en-US" sz="2800" dirty="0" smtClean="0"/>
              <a:t>Relational </a:t>
            </a:r>
            <a:r>
              <a:rPr lang="en-US" sz="2800" dirty="0"/>
              <a:t>data analysis is based upon the relational model of data proposed by Edgar F. </a:t>
            </a:r>
            <a:r>
              <a:rPr lang="en-US" sz="2800" dirty="0" err="1"/>
              <a:t>Codd</a:t>
            </a:r>
            <a:r>
              <a:rPr lang="en-US" sz="2800" dirty="0"/>
              <a:t> (1970</a:t>
            </a:r>
            <a:r>
              <a:rPr lang="en-US" sz="2800" dirty="0" smtClean="0"/>
              <a:t>)</a:t>
            </a:r>
          </a:p>
          <a:p>
            <a:r>
              <a:rPr lang="en-US" sz="2800" dirty="0"/>
              <a:t>A relation has two parts – a heading and a body. </a:t>
            </a:r>
            <a:endParaRPr lang="en-US" sz="2800" dirty="0" smtClean="0"/>
          </a:p>
          <a:p>
            <a:pPr lvl="1"/>
            <a:r>
              <a:rPr lang="en-US" sz="2400" dirty="0" smtClean="0"/>
              <a:t>The </a:t>
            </a:r>
            <a:r>
              <a:rPr lang="en-US" sz="2400" dirty="0"/>
              <a:t>heading consists of a set of </a:t>
            </a:r>
            <a:r>
              <a:rPr lang="en-US" sz="2400" dirty="0" smtClean="0"/>
              <a:t>attributes</a:t>
            </a:r>
          </a:p>
          <a:p>
            <a:pPr lvl="1"/>
            <a:r>
              <a:rPr lang="en-US" sz="2400" dirty="0"/>
              <a:t>body is a set of elements that are called </a:t>
            </a:r>
            <a:r>
              <a:rPr lang="en-US" sz="2400" dirty="0" smtClean="0"/>
              <a:t>tuples. Tuple is </a:t>
            </a:r>
            <a:r>
              <a:rPr lang="en-US" sz="2400" dirty="0"/>
              <a:t>a set of </a:t>
            </a:r>
            <a:r>
              <a:rPr lang="en-US" sz="2400" dirty="0" err="1"/>
              <a:t>attribute-name:attribute-value</a:t>
            </a:r>
            <a:r>
              <a:rPr lang="en-US" sz="2400" dirty="0"/>
              <a:t> pairs. </a:t>
            </a:r>
            <a:endParaRPr lang="en-US" sz="2400" dirty="0" smtClean="0"/>
          </a:p>
          <a:p>
            <a:pPr lvl="1"/>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677" y="4343400"/>
            <a:ext cx="52101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51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Business intelligence is the name that has been given to the set of ‘techniques’ that is used to transform raw data into information that can be used to inform high-level decision making. </a:t>
            </a:r>
            <a:endParaRPr lang="en-US" dirty="0" smtClean="0"/>
          </a:p>
          <a:p>
            <a:pPr algn="just"/>
            <a:r>
              <a:rPr lang="en-US" dirty="0"/>
              <a:t>This set of techniques enables decision makers to take historical, current or predictive views of the business. </a:t>
            </a:r>
            <a:endParaRPr lang="en-US" dirty="0" smtClean="0"/>
          </a:p>
          <a:p>
            <a:pPr algn="just"/>
            <a:r>
              <a:rPr lang="en-US" dirty="0" smtClean="0"/>
              <a:t>The </a:t>
            </a:r>
            <a:r>
              <a:rPr lang="en-US" dirty="0"/>
              <a:t>techniques include </a:t>
            </a:r>
            <a:endParaRPr lang="en-US" dirty="0" smtClean="0"/>
          </a:p>
          <a:p>
            <a:pPr lvl="1" algn="just"/>
            <a:r>
              <a:rPr lang="en-US" dirty="0" smtClean="0"/>
              <a:t>Data </a:t>
            </a:r>
            <a:r>
              <a:rPr lang="en-US" dirty="0"/>
              <a:t>warehousing, </a:t>
            </a:r>
            <a:endParaRPr lang="en-US" dirty="0" smtClean="0"/>
          </a:p>
          <a:p>
            <a:pPr lvl="1" algn="just"/>
            <a:r>
              <a:rPr lang="en-US" dirty="0" smtClean="0"/>
              <a:t>Data </a:t>
            </a:r>
            <a:r>
              <a:rPr lang="en-US" dirty="0"/>
              <a:t>mining and </a:t>
            </a:r>
            <a:endParaRPr lang="en-US" dirty="0" smtClean="0"/>
          </a:p>
          <a:p>
            <a:pPr lvl="1" algn="just"/>
            <a:r>
              <a:rPr lang="en-US" dirty="0" err="1" smtClean="0"/>
              <a:t>OnLine</a:t>
            </a:r>
            <a:r>
              <a:rPr lang="en-US" dirty="0" smtClean="0"/>
              <a:t> Analytical </a:t>
            </a:r>
            <a:r>
              <a:rPr lang="en-IN" dirty="0" smtClean="0"/>
              <a:t>Processing </a:t>
            </a:r>
            <a:r>
              <a:rPr lang="en-IN" dirty="0"/>
              <a:t>(OLAP).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60</a:t>
            </a:fld>
            <a:endParaRPr lang="en-US" dirty="0"/>
          </a:p>
        </p:txBody>
      </p:sp>
    </p:spTree>
    <p:extLst>
      <p:ext uri="{BB962C8B-B14F-4D97-AF65-F5344CB8AC3E}">
        <p14:creationId xmlns:p14="http://schemas.microsoft.com/office/powerpoint/2010/main" val="22542814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Data warehouse</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A data warehouse is not just a large collection of data. </a:t>
            </a:r>
            <a:endParaRPr lang="en-US" dirty="0" smtClean="0"/>
          </a:p>
          <a:p>
            <a:pPr algn="just"/>
            <a:r>
              <a:rPr lang="en-US" dirty="0" smtClean="0"/>
              <a:t>At </a:t>
            </a:r>
            <a:r>
              <a:rPr lang="en-US" dirty="0"/>
              <a:t>its simplest it is a copy of transactional data – that is, the data created in the operational systems used by the enterprise. </a:t>
            </a:r>
            <a:endParaRPr lang="en-US" dirty="0" smtClean="0"/>
          </a:p>
          <a:p>
            <a:pPr algn="just"/>
            <a:r>
              <a:rPr lang="en-US" dirty="0" smtClean="0"/>
              <a:t>This </a:t>
            </a:r>
            <a:r>
              <a:rPr lang="en-US" dirty="0"/>
              <a:t>copied data is specifically structured to make it easy for the data to  be queried and </a:t>
            </a:r>
            <a:r>
              <a:rPr lang="en-US" dirty="0" smtClean="0"/>
              <a:t>analyzed</a:t>
            </a:r>
            <a:r>
              <a:rPr lang="en-US" dirty="0"/>
              <a:t>. </a:t>
            </a:r>
            <a:endParaRPr lang="en-US" dirty="0" smtClean="0"/>
          </a:p>
          <a:p>
            <a:pPr algn="just"/>
            <a:r>
              <a:rPr lang="en-US" dirty="0" smtClean="0"/>
              <a:t>The data is copied using ETL process</a:t>
            </a:r>
          </a:p>
          <a:p>
            <a:pPr lvl="1" algn="just"/>
            <a:r>
              <a:rPr lang="en-US" dirty="0" smtClean="0"/>
              <a:t>Extraction</a:t>
            </a:r>
          </a:p>
          <a:p>
            <a:pPr lvl="1" algn="just"/>
            <a:r>
              <a:rPr lang="en-US" dirty="0" smtClean="0"/>
              <a:t>Translation</a:t>
            </a:r>
          </a:p>
          <a:p>
            <a:pPr lvl="1" algn="just"/>
            <a:r>
              <a:rPr lang="en-US" dirty="0" smtClean="0"/>
              <a:t>Loading</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61</a:t>
            </a:fld>
            <a:endParaRPr lang="en-US" dirty="0"/>
          </a:p>
        </p:txBody>
      </p:sp>
    </p:spTree>
    <p:extLst>
      <p:ext uri="{BB962C8B-B14F-4D97-AF65-F5344CB8AC3E}">
        <p14:creationId xmlns:p14="http://schemas.microsoft.com/office/powerpoint/2010/main" val="27904849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Data warehouse architecture</a:t>
            </a:r>
            <a:endParaRPr lang="en-IN" dirty="0"/>
          </a:p>
        </p:txBody>
      </p:sp>
      <p:sp>
        <p:nvSpPr>
          <p:cNvPr id="3" name="Content Placeholder 2"/>
          <p:cNvSpPr>
            <a:spLocks noGrp="1"/>
          </p:cNvSpPr>
          <p:nvPr>
            <p:ph sz="quarter" idx="1"/>
          </p:nvPr>
        </p:nvSpPr>
        <p:spPr>
          <a:xfrm>
            <a:off x="0" y="1524000"/>
            <a:ext cx="9144000" cy="5334000"/>
          </a:xfrm>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382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Data warehouse</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The </a:t>
            </a:r>
            <a:r>
              <a:rPr lang="en-US" dirty="0"/>
              <a:t>data warehouse </a:t>
            </a:r>
            <a:r>
              <a:rPr lang="en-US" dirty="0" smtClean="0"/>
              <a:t>contains the data that is</a:t>
            </a:r>
          </a:p>
          <a:p>
            <a:pPr lvl="1" algn="just"/>
            <a:r>
              <a:rPr lang="en-US" dirty="0" smtClean="0"/>
              <a:t>Subject oriented</a:t>
            </a:r>
          </a:p>
          <a:p>
            <a:pPr lvl="1" algn="just"/>
            <a:r>
              <a:rPr lang="en-US" dirty="0" smtClean="0"/>
              <a:t>Time-variant</a:t>
            </a:r>
          </a:p>
          <a:p>
            <a:pPr lvl="1" algn="just"/>
            <a:r>
              <a:rPr lang="en-US" dirty="0" smtClean="0"/>
              <a:t>Non-volatile</a:t>
            </a:r>
          </a:p>
          <a:p>
            <a:pPr lvl="1" algn="just"/>
            <a:r>
              <a:rPr lang="en-US" dirty="0" smtClean="0"/>
              <a:t>Integrated</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63</a:t>
            </a:fld>
            <a:endParaRPr lang="en-US" dirty="0"/>
          </a:p>
        </p:txBody>
      </p:sp>
    </p:spTree>
    <p:extLst>
      <p:ext uri="{BB962C8B-B14F-4D97-AF65-F5344CB8AC3E}">
        <p14:creationId xmlns:p14="http://schemas.microsoft.com/office/powerpoint/2010/main" val="24981615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a:t>
            </a:r>
            <a:br>
              <a:rPr lang="en-US" dirty="0" smtClean="0"/>
            </a:br>
            <a:r>
              <a:rPr lang="en-US" dirty="0" smtClean="0"/>
              <a:t>The multidimensional model of data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The </a:t>
            </a:r>
            <a:r>
              <a:rPr lang="en-US" dirty="0"/>
              <a:t>data warehouse </a:t>
            </a:r>
            <a:r>
              <a:rPr lang="en-US" dirty="0" smtClean="0"/>
              <a:t>is easily visualize the data as a cube  by 3/4/5/more dimensions</a:t>
            </a:r>
          </a:p>
          <a:p>
            <a:pPr algn="just"/>
            <a:r>
              <a:rPr lang="en-US" dirty="0" smtClean="0"/>
              <a:t>Cubes </a:t>
            </a:r>
            <a:r>
              <a:rPr lang="en-US" dirty="0"/>
              <a:t>with more than three dimensions are sometimes known as ‘</a:t>
            </a:r>
            <a:r>
              <a:rPr lang="en-US" dirty="0" err="1"/>
              <a:t>hypercubes</a:t>
            </a:r>
            <a:r>
              <a:rPr lang="en-US" dirty="0" smtClean="0"/>
              <a:t>’.</a:t>
            </a:r>
          </a:p>
          <a:p>
            <a:pPr algn="just"/>
            <a:r>
              <a:rPr lang="en-US" dirty="0"/>
              <a:t>Once structured in this way </a:t>
            </a:r>
            <a:r>
              <a:rPr lang="en-US" dirty="0" smtClean="0"/>
              <a:t>the</a:t>
            </a:r>
          </a:p>
          <a:p>
            <a:pPr marL="0" indent="0" algn="just">
              <a:buNone/>
            </a:pPr>
            <a:r>
              <a:rPr lang="en-US" dirty="0"/>
              <a:t> </a:t>
            </a:r>
            <a:r>
              <a:rPr lang="en-US" dirty="0" smtClean="0"/>
              <a:t>  </a:t>
            </a:r>
            <a:r>
              <a:rPr lang="en-US" dirty="0"/>
              <a:t>data can be: </a:t>
            </a:r>
            <a:endParaRPr lang="en-US" dirty="0" smtClean="0"/>
          </a:p>
          <a:p>
            <a:pPr lvl="1" algn="just"/>
            <a:r>
              <a:rPr lang="en-US" dirty="0" smtClean="0"/>
              <a:t>Used </a:t>
            </a:r>
            <a:r>
              <a:rPr lang="en-US" dirty="0"/>
              <a:t>with standard reporting </a:t>
            </a:r>
            <a:r>
              <a:rPr lang="en-US" dirty="0" smtClean="0"/>
              <a:t>tools</a:t>
            </a:r>
          </a:p>
          <a:p>
            <a:pPr lvl="1" algn="just"/>
            <a:r>
              <a:rPr lang="en-US" dirty="0" smtClean="0"/>
              <a:t>Queried </a:t>
            </a:r>
            <a:r>
              <a:rPr lang="en-US" dirty="0"/>
              <a:t>using </a:t>
            </a:r>
            <a:r>
              <a:rPr lang="en-US" dirty="0" smtClean="0"/>
              <a:t>OLAP techniques</a:t>
            </a:r>
          </a:p>
          <a:p>
            <a:pPr lvl="1" algn="just"/>
            <a:r>
              <a:rPr lang="en-US" dirty="0" smtClean="0"/>
              <a:t>Subject </a:t>
            </a:r>
            <a:r>
              <a:rPr lang="en-US" dirty="0"/>
              <a:t>to data mining.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276600"/>
            <a:ext cx="3581400" cy="3340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9440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A relational schema for a data warehouse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The multidimensional model of data</a:t>
            </a:r>
            <a:r>
              <a:rPr lang="en-US" dirty="0" smtClean="0"/>
              <a:t>, </a:t>
            </a:r>
            <a:r>
              <a:rPr lang="en-US" dirty="0"/>
              <a:t>is possible to emulate the multidimensional view of data using a relational database management system. </a:t>
            </a:r>
            <a:endParaRPr lang="en-US" dirty="0" smtClean="0"/>
          </a:p>
          <a:p>
            <a:pPr algn="just"/>
            <a:r>
              <a:rPr lang="en-US" dirty="0" smtClean="0"/>
              <a:t>Our </a:t>
            </a:r>
            <a:r>
              <a:rPr lang="en-US" dirty="0"/>
              <a:t>three-dimensional cube (product, store and time) could be represented </a:t>
            </a:r>
            <a:r>
              <a:rPr lang="en-US" dirty="0" smtClean="0"/>
              <a:t>using </a:t>
            </a:r>
            <a:r>
              <a:rPr lang="en-US" dirty="0"/>
              <a:t>the star </a:t>
            </a:r>
            <a:r>
              <a:rPr lang="en-US" dirty="0" smtClean="0"/>
              <a:t>schema</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2400"/>
            <a:ext cx="9144000" cy="282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5339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A relational schema for a data warehouse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Variations on Star schema: Snowflake and Galaxy</a:t>
            </a:r>
          </a:p>
          <a:p>
            <a:pPr algn="just"/>
            <a:r>
              <a:rPr lang="en-US" dirty="0" smtClean="0"/>
              <a:t>Snowflake schema – introduces the degree of normalization in to dimensions</a:t>
            </a:r>
          </a:p>
          <a:p>
            <a:pPr algn="just"/>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66</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32" y="3124200"/>
            <a:ext cx="80581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9781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Business intelligence – A relational schema for a data warehouse  </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Galaxy schema – </a:t>
            </a:r>
            <a:r>
              <a:rPr lang="en-US" dirty="0" smtClean="0"/>
              <a:t>Schema where two or more fact </a:t>
            </a:r>
            <a:r>
              <a:rPr lang="en-US" dirty="0"/>
              <a:t>tables share one or more of the dimensions. </a:t>
            </a:r>
            <a:endParaRPr lang="en-US" dirty="0" smtClean="0"/>
          </a:p>
          <a:p>
            <a:pPr algn="just"/>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76500"/>
            <a:ext cx="91440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07207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CRM</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Orchestrate your business and get your team on the same page with a central repository of customer data. </a:t>
            </a:r>
            <a:endParaRPr lang="en-US" dirty="0" smtClean="0"/>
          </a:p>
          <a:p>
            <a:pPr algn="just"/>
            <a:r>
              <a:rPr lang="en-US" dirty="0" smtClean="0"/>
              <a:t>Business success – Depends on Customers</a:t>
            </a:r>
          </a:p>
          <a:p>
            <a:pPr lvl="1" algn="just"/>
            <a:r>
              <a:rPr lang="en-US" dirty="0" smtClean="0"/>
              <a:t>Harder </a:t>
            </a:r>
            <a:r>
              <a:rPr lang="en-US" dirty="0"/>
              <a:t>economic fundamentals, </a:t>
            </a:r>
            <a:endParaRPr lang="en-US" dirty="0" smtClean="0"/>
          </a:p>
          <a:p>
            <a:pPr lvl="1" algn="just"/>
            <a:r>
              <a:rPr lang="en-US" dirty="0" smtClean="0"/>
              <a:t>Increasing </a:t>
            </a:r>
            <a:r>
              <a:rPr lang="en-IN" dirty="0"/>
              <a:t>competition, </a:t>
            </a:r>
            <a:endParaRPr lang="en-IN" dirty="0" smtClean="0"/>
          </a:p>
          <a:p>
            <a:pPr lvl="1" algn="just"/>
            <a:r>
              <a:rPr lang="en-IN" dirty="0"/>
              <a:t>S</a:t>
            </a:r>
            <a:r>
              <a:rPr lang="en-IN" dirty="0" smtClean="0"/>
              <a:t>tricter </a:t>
            </a:r>
            <a:r>
              <a:rPr lang="en-IN" dirty="0"/>
              <a:t>regulations, </a:t>
            </a:r>
            <a:endParaRPr lang="en-IN" dirty="0" smtClean="0"/>
          </a:p>
          <a:p>
            <a:pPr lvl="1" algn="just"/>
            <a:r>
              <a:rPr lang="en-IN" dirty="0"/>
              <a:t>D</a:t>
            </a:r>
            <a:r>
              <a:rPr lang="en-IN" dirty="0" smtClean="0"/>
              <a:t>igital </a:t>
            </a:r>
            <a:r>
              <a:rPr lang="en-IN" dirty="0"/>
              <a:t>disrupters, </a:t>
            </a:r>
            <a:endParaRPr lang="en-IN" dirty="0" smtClean="0"/>
          </a:p>
          <a:p>
            <a:pPr lvl="1" algn="just"/>
            <a:r>
              <a:rPr lang="en-IN" dirty="0"/>
              <a:t>D</a:t>
            </a:r>
            <a:r>
              <a:rPr lang="en-IN" dirty="0" smtClean="0"/>
              <a:t>emanding </a:t>
            </a:r>
            <a:r>
              <a:rPr lang="en-US" dirty="0"/>
              <a:t>customers, </a:t>
            </a:r>
            <a:endParaRPr lang="en-US" dirty="0" smtClean="0"/>
          </a:p>
          <a:p>
            <a:pPr lvl="1" algn="just"/>
            <a:r>
              <a:rPr lang="en-US" dirty="0"/>
              <a:t>M</a:t>
            </a:r>
            <a:r>
              <a:rPr lang="en-US" dirty="0" smtClean="0"/>
              <a:t>obility</a:t>
            </a:r>
            <a:r>
              <a:rPr lang="en-US" dirty="0"/>
              <a:t>, and </a:t>
            </a:r>
            <a:endParaRPr lang="en-US" dirty="0" smtClean="0"/>
          </a:p>
          <a:p>
            <a:pPr lvl="1" algn="just"/>
            <a:r>
              <a:rPr lang="en-US" dirty="0"/>
              <a:t>P</a:t>
            </a:r>
            <a:r>
              <a:rPr lang="en-US" dirty="0" smtClean="0"/>
              <a:t>rice </a:t>
            </a:r>
            <a:r>
              <a:rPr lang="en-US" dirty="0"/>
              <a:t>sensitivity </a:t>
            </a:r>
            <a:endParaRPr lang="en-US" dirty="0" smtClean="0"/>
          </a:p>
          <a:p>
            <a:pPr algn="just"/>
            <a:r>
              <a:rPr lang="en-US" dirty="0"/>
              <a:t>S</a:t>
            </a:r>
            <a:r>
              <a:rPr lang="en-US" dirty="0" smtClean="0"/>
              <a:t>hifting </a:t>
            </a:r>
            <a:r>
              <a:rPr lang="en-US" dirty="0"/>
              <a:t>the power from </a:t>
            </a:r>
            <a:r>
              <a:rPr lang="en-US" dirty="0" smtClean="0"/>
              <a:t>Companies to Customer</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68</a:t>
            </a:fld>
            <a:endParaRPr lang="en-US" dirty="0"/>
          </a:p>
        </p:txBody>
      </p:sp>
    </p:spTree>
    <p:extLst>
      <p:ext uri="{BB962C8B-B14F-4D97-AF65-F5344CB8AC3E}">
        <p14:creationId xmlns:p14="http://schemas.microsoft.com/office/powerpoint/2010/main" val="38810920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CRM</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a:t>Where do they want to go with it? </a:t>
            </a:r>
            <a:endParaRPr lang="en-US" dirty="0" smtClean="0"/>
          </a:p>
          <a:p>
            <a:pPr algn="just"/>
            <a:r>
              <a:rPr lang="en-US" dirty="0"/>
              <a:t>How do they view the outcome? </a:t>
            </a:r>
            <a:endParaRPr lang="en-US" dirty="0" smtClean="0"/>
          </a:p>
          <a:p>
            <a:pPr algn="just"/>
            <a:r>
              <a:rPr lang="en-US" dirty="0"/>
              <a:t>What do they expect from the system? </a:t>
            </a:r>
            <a:endParaRPr lang="en-US" dirty="0" smtClean="0"/>
          </a:p>
          <a:p>
            <a:pPr algn="just"/>
            <a:r>
              <a:rPr lang="en-US" dirty="0"/>
              <a:t>What is the role they play in this journey?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69</a:t>
            </a:fld>
            <a:endParaRPr lang="en-US" dirty="0"/>
          </a:p>
        </p:txBody>
      </p:sp>
    </p:spTree>
    <p:extLst>
      <p:ext uri="{BB962C8B-B14F-4D97-AF65-F5344CB8AC3E}">
        <p14:creationId xmlns:p14="http://schemas.microsoft.com/office/powerpoint/2010/main" val="37423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a:t>Normalization</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sz="2400" dirty="0" smtClean="0"/>
              <a:t>A </a:t>
            </a:r>
            <a:r>
              <a:rPr lang="en-US" sz="2400" dirty="0"/>
              <a:t>large database defined as a single relation may result in data duplication. This repetition of data may result </a:t>
            </a:r>
            <a:r>
              <a:rPr lang="en-US" sz="2400" dirty="0" smtClean="0"/>
              <a:t>various issues:</a:t>
            </a:r>
            <a:endParaRPr lang="en-US" sz="2400" dirty="0"/>
          </a:p>
          <a:p>
            <a:r>
              <a:rPr lang="en-US" sz="2400" dirty="0" smtClean="0"/>
              <a:t>What </a:t>
            </a:r>
            <a:r>
              <a:rPr lang="en-US" sz="2400" dirty="0"/>
              <a:t>is Normalization?</a:t>
            </a:r>
          </a:p>
          <a:p>
            <a:pPr lvl="1"/>
            <a:r>
              <a:rPr lang="en-US" sz="2400" dirty="0"/>
              <a:t>Normalization is the process of organizing the data in the database.</a:t>
            </a:r>
          </a:p>
          <a:p>
            <a:pPr lvl="1"/>
            <a:r>
              <a:rPr lang="en-US" sz="2400" dirty="0"/>
              <a:t>Normalization is used to minimize the redundancy from a relation or set of relations. It is also used to eliminate undesirable characteristics like Insertion, Update, and Deletion Anomalies.</a:t>
            </a:r>
          </a:p>
          <a:p>
            <a:pPr lvl="1"/>
            <a:r>
              <a:rPr lang="en-US" sz="2400" dirty="0"/>
              <a:t>Normalization divides the larger table into smaller and links them using relationships.</a:t>
            </a:r>
          </a:p>
          <a:p>
            <a:pPr lvl="1"/>
            <a:r>
              <a:rPr lang="en-US" sz="2400" dirty="0"/>
              <a:t>The normal form is used to reduce redundancy from the database table.</a:t>
            </a:r>
          </a:p>
          <a:p>
            <a:pPr marL="0" indent="0">
              <a:buNone/>
            </a:pPr>
            <a:r>
              <a:rPr lang="en-US" dirty="0"/>
              <a:t/>
            </a:r>
            <a:br>
              <a:rPr lang="en-US" dirty="0"/>
            </a:br>
            <a:endParaRPr lang="en-IN" i="1" dirty="0" smtClean="0"/>
          </a:p>
          <a:p>
            <a:endParaRPr lang="en-IN" i="1" dirty="0" smtClean="0"/>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CRM - Pillars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dirty="0" smtClean="0"/>
              <a:t>For implementation </a:t>
            </a:r>
            <a:r>
              <a:rPr lang="en-US" dirty="0"/>
              <a:t>and they deliver value to the business</a:t>
            </a:r>
            <a:r>
              <a:rPr lang="en-US" dirty="0" smtClean="0"/>
              <a:t>:</a:t>
            </a:r>
          </a:p>
          <a:p>
            <a:pPr algn="just"/>
            <a:r>
              <a:rPr lang="en-US" b="1" dirty="0"/>
              <a:t>Operational CRM</a:t>
            </a:r>
            <a:r>
              <a:rPr lang="en-US" dirty="0"/>
              <a:t>: The operational CRM is all about marketing, sales, and services functionalities. </a:t>
            </a:r>
            <a:endParaRPr lang="en-US" dirty="0" smtClean="0"/>
          </a:p>
          <a:p>
            <a:pPr algn="just"/>
            <a:r>
              <a:rPr lang="en-US" b="1" dirty="0"/>
              <a:t>Analytical CRM</a:t>
            </a:r>
            <a:r>
              <a:rPr lang="en-US" dirty="0"/>
              <a:t>: The analytical CRM will use the data collected from the operational CRM and provide users and business </a:t>
            </a:r>
            <a:r>
              <a:rPr lang="en-US" dirty="0" smtClean="0"/>
              <a:t>leaders with data about business performance as they require</a:t>
            </a:r>
          </a:p>
          <a:p>
            <a:pPr algn="just"/>
            <a:r>
              <a:rPr lang="en-US" b="1" dirty="0"/>
              <a:t>Collaboration CRM</a:t>
            </a:r>
            <a:r>
              <a:rPr lang="en-US" dirty="0"/>
              <a:t>: The collaboration CRM will provide the technology to integrate all kinds of communication channels and frontends with core CRM for both internal and external </a:t>
            </a:r>
            <a:r>
              <a:rPr lang="en-US" dirty="0" smtClean="0"/>
              <a:t>users</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70</a:t>
            </a:fld>
            <a:endParaRPr lang="en-US" dirty="0"/>
          </a:p>
        </p:txBody>
      </p:sp>
    </p:spTree>
    <p:extLst>
      <p:ext uri="{BB962C8B-B14F-4D97-AF65-F5344CB8AC3E}">
        <p14:creationId xmlns:p14="http://schemas.microsoft.com/office/powerpoint/2010/main" val="11056507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Pillars of CRM</a:t>
            </a:r>
            <a:endParaRPr lang="en-IN" dirty="0"/>
          </a:p>
        </p:txBody>
      </p:sp>
      <p:sp>
        <p:nvSpPr>
          <p:cNvPr id="3" name="Content Placeholder 2"/>
          <p:cNvSpPr>
            <a:spLocks noGrp="1"/>
          </p:cNvSpPr>
          <p:nvPr>
            <p:ph sz="quarter" idx="1"/>
          </p:nvPr>
        </p:nvSpPr>
        <p:spPr>
          <a:xfrm>
            <a:off x="0" y="1524000"/>
            <a:ext cx="9144000" cy="5334000"/>
          </a:xfrm>
        </p:spPr>
        <p:txBody>
          <a:bodyPr/>
          <a:lstStyle/>
          <a:p>
            <a:r>
              <a:rPr lang="en-US" dirty="0" smtClean="0"/>
              <a:t>Able </a:t>
            </a:r>
            <a:r>
              <a:rPr lang="en-US" dirty="0"/>
              <a:t>to create a comprehensive view of your business and manage clients' communication over all your </a:t>
            </a:r>
            <a:r>
              <a:rPr lang="en-US" dirty="0" smtClean="0"/>
              <a:t>channels.</a:t>
            </a:r>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4600"/>
            <a:ext cx="8915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590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Pillars of CRM - </a:t>
            </a:r>
            <a:r>
              <a:rPr lang="en-US" dirty="0"/>
              <a:t>Level of </a:t>
            </a:r>
            <a:r>
              <a:rPr lang="en-US" dirty="0" smtClean="0"/>
              <a:t>Engagement</a:t>
            </a:r>
            <a:endParaRPr lang="en-IN" dirty="0"/>
          </a:p>
        </p:txBody>
      </p:sp>
      <p:sp>
        <p:nvSpPr>
          <p:cNvPr id="3" name="Content Placeholder 2"/>
          <p:cNvSpPr>
            <a:spLocks noGrp="1"/>
          </p:cNvSpPr>
          <p:nvPr>
            <p:ph sz="quarter" idx="1"/>
          </p:nvPr>
        </p:nvSpPr>
        <p:spPr>
          <a:xfrm>
            <a:off x="0" y="1524000"/>
            <a:ext cx="9144000" cy="5334000"/>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just"/>
            <a:r>
              <a:rPr lang="en-US" sz="2400" dirty="0" smtClean="0"/>
              <a:t>Helps to identify the metrics for </a:t>
            </a:r>
            <a:r>
              <a:rPr lang="en-US" sz="2400" dirty="0"/>
              <a:t>KPI &amp; </a:t>
            </a:r>
            <a:r>
              <a:rPr lang="en-US" sz="2400" dirty="0" smtClean="0"/>
              <a:t>Total </a:t>
            </a:r>
            <a:r>
              <a:rPr lang="en-US" sz="2400" dirty="0"/>
              <a:t>Cost of Ownership and Return on Investment (TCO/ROI) of your project. </a:t>
            </a:r>
            <a:endParaRPr lang="en-IN"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762999"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1036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Pillars of CRM - </a:t>
            </a:r>
            <a:r>
              <a:rPr lang="en-US" dirty="0"/>
              <a:t>Level of </a:t>
            </a:r>
            <a:r>
              <a:rPr lang="en-US" dirty="0" smtClean="0"/>
              <a:t>Engagement</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Steps defining TCO/ROI metrics</a:t>
            </a:r>
          </a:p>
          <a:p>
            <a:pPr algn="just"/>
            <a:endParaRPr lang="en-US" sz="2800" dirty="0"/>
          </a:p>
          <a:p>
            <a:pPr algn="just"/>
            <a:endParaRPr lang="en-US" sz="2800" dirty="0" smtClean="0"/>
          </a:p>
          <a:p>
            <a:pPr algn="just"/>
            <a:endParaRPr lang="en-US" sz="2800" dirty="0"/>
          </a:p>
          <a:p>
            <a:pPr algn="just"/>
            <a:r>
              <a:rPr lang="en-US" sz="2800" dirty="0" smtClean="0"/>
              <a:t>CRM </a:t>
            </a:r>
            <a:r>
              <a:rPr lang="en-US" sz="2800" dirty="0"/>
              <a:t>projects is building a comprehensive 360- degree client view that will be a supporting pillar for sales, marketing, and services processes automation. </a:t>
            </a:r>
            <a:endParaRPr lang="en-US" sz="2800" dirty="0" smtClean="0"/>
          </a:p>
          <a:p>
            <a:pPr algn="just"/>
            <a:r>
              <a:rPr lang="en-US" sz="2800" dirty="0" smtClean="0"/>
              <a:t>It </a:t>
            </a:r>
            <a:r>
              <a:rPr lang="en-US" sz="2800" dirty="0"/>
              <a:t>is also important to support and services processes automation. </a:t>
            </a:r>
            <a:r>
              <a:rPr lang="en-US" sz="2800" dirty="0" smtClean="0"/>
              <a:t>It </a:t>
            </a:r>
            <a:r>
              <a:rPr lang="en-US" sz="2800" dirty="0"/>
              <a:t>is also important to support managing the business and resources more efficiently based on insightful decisions, at a reduced cost of operation. </a:t>
            </a:r>
            <a:endParaRPr lang="en-IN"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001000" cy="1245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7135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KYC – Know Your Customer</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A common definition of a single customer view is an aggregated and holistic presentation of client data that's being held by a company or by its business units. </a:t>
            </a:r>
            <a:endParaRPr lang="en-US" sz="2800" dirty="0" smtClean="0"/>
          </a:p>
          <a:p>
            <a:pPr algn="just"/>
            <a:r>
              <a:rPr lang="en-US" sz="2800" dirty="0" smtClean="0"/>
              <a:t>This </a:t>
            </a:r>
            <a:r>
              <a:rPr lang="en-US" sz="2800" dirty="0"/>
              <a:t>data could come from multiple sources, </a:t>
            </a:r>
          </a:p>
          <a:p>
            <a:pPr algn="just"/>
            <a:r>
              <a:rPr lang="en-US" sz="2800" dirty="0" smtClean="0"/>
              <a:t>Related terms for single customer view</a:t>
            </a:r>
          </a:p>
          <a:p>
            <a:pPr lvl="1" algn="just"/>
            <a:r>
              <a:rPr lang="en-IN" sz="2800" dirty="0"/>
              <a:t>360-degree client view </a:t>
            </a:r>
            <a:endParaRPr lang="en-IN" sz="2800" dirty="0" smtClean="0"/>
          </a:p>
          <a:p>
            <a:pPr lvl="1" algn="just"/>
            <a:r>
              <a:rPr lang="en-IN" sz="2800" dirty="0"/>
              <a:t>Client single view (CSV) </a:t>
            </a:r>
            <a:endParaRPr lang="en-IN" sz="2800" dirty="0" smtClean="0"/>
          </a:p>
          <a:p>
            <a:pPr lvl="1" algn="just"/>
            <a:r>
              <a:rPr lang="en-IN" sz="2800" dirty="0"/>
              <a:t>Single customer view (SCV) </a:t>
            </a:r>
            <a:endParaRPr lang="en-IN" sz="2800" dirty="0" smtClean="0"/>
          </a:p>
          <a:p>
            <a:pPr lvl="1" algn="just"/>
            <a:r>
              <a:rPr lang="en-IN" sz="2800" dirty="0"/>
              <a:t>Single customer repository </a:t>
            </a:r>
            <a:endParaRPr lang="en-US" sz="28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74</a:t>
            </a:fld>
            <a:endParaRPr lang="en-US" dirty="0"/>
          </a:p>
        </p:txBody>
      </p:sp>
    </p:spTree>
    <p:extLst>
      <p:ext uri="{BB962C8B-B14F-4D97-AF65-F5344CB8AC3E}">
        <p14:creationId xmlns:p14="http://schemas.microsoft.com/office/powerpoint/2010/main" val="23504586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KYC – </a:t>
            </a:r>
            <a:r>
              <a:rPr lang="en-IN" sz="4400" dirty="0"/>
              <a:t>360-degree client view</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The 360-degree client view will not only be the tool that your company uses to record and assist the customer across all your channels with the best possible customer experience, but it will be the strategic approach for your business to streamline processes </a:t>
            </a:r>
            <a:r>
              <a:rPr lang="en-IN" sz="2800" dirty="0"/>
              <a:t>and reduce operational costs. </a:t>
            </a:r>
            <a:endParaRPr lang="en-IN" sz="2800" dirty="0" smtClean="0"/>
          </a:p>
          <a:p>
            <a:pPr algn="just"/>
            <a:r>
              <a:rPr lang="en-US" sz="2800" dirty="0" smtClean="0"/>
              <a:t>Type </a:t>
            </a:r>
            <a:r>
              <a:rPr lang="en-US" sz="2800" dirty="0"/>
              <a:t>of client data needed in order for the business unit to be more efficient. </a:t>
            </a:r>
            <a:endParaRPr lang="en-US" sz="2800" dirty="0" smtClean="0"/>
          </a:p>
          <a:p>
            <a:pPr algn="just"/>
            <a:r>
              <a:rPr lang="en-US" sz="2800" dirty="0"/>
              <a:t>customers (role-based). A discussion about how much information is Additionally, it's important to define who should be entitled to see what type of data (entitlement) from customers (role-based).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75</a:t>
            </a:fld>
            <a:endParaRPr lang="en-US" dirty="0"/>
          </a:p>
        </p:txBody>
      </p:sp>
    </p:spTree>
    <p:extLst>
      <p:ext uri="{BB962C8B-B14F-4D97-AF65-F5344CB8AC3E}">
        <p14:creationId xmlns:p14="http://schemas.microsoft.com/office/powerpoint/2010/main" val="5156016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KYC – </a:t>
            </a:r>
            <a:r>
              <a:rPr lang="en-IN" sz="4400" dirty="0"/>
              <a:t>360-degree client view</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76</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4950"/>
            <a:ext cx="91440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3775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KYC – </a:t>
            </a:r>
            <a:r>
              <a:rPr lang="en-IN" sz="4400" dirty="0"/>
              <a:t>360-degree client view</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a:t>Building a 360-degree client view could have many more faces, such as the size of the organization, the role of the user, the processes involved, the business unit requirements, the nature of the industry, and the client segment, to name a few. </a:t>
            </a:r>
            <a:endParaRPr lang="en-US" sz="2400" dirty="0" smtClean="0"/>
          </a:p>
          <a:p>
            <a:pPr algn="just"/>
            <a:r>
              <a:rPr lang="en-US" sz="2400" dirty="0" smtClean="0"/>
              <a:t>Multiple </a:t>
            </a:r>
            <a:r>
              <a:rPr lang="en-US" sz="2400" dirty="0"/>
              <a:t>parameters </a:t>
            </a:r>
            <a:r>
              <a:rPr lang="en-US" sz="2400" dirty="0" smtClean="0"/>
              <a:t>for 360-degree </a:t>
            </a:r>
            <a:r>
              <a:rPr lang="en-US" sz="2400" dirty="0"/>
              <a:t>client </a:t>
            </a:r>
            <a:r>
              <a:rPr lang="en-US" sz="2400" dirty="0" smtClean="0"/>
              <a:t>view</a:t>
            </a:r>
          </a:p>
          <a:p>
            <a:pPr lvl="1" algn="just"/>
            <a:r>
              <a:rPr lang="en-US" sz="2400" dirty="0" smtClean="0"/>
              <a:t>Volume</a:t>
            </a:r>
            <a:r>
              <a:rPr lang="en-US" sz="2400" dirty="0"/>
              <a:t>, </a:t>
            </a:r>
            <a:r>
              <a:rPr lang="en-US" sz="2400" dirty="0" smtClean="0"/>
              <a:t>Segment</a:t>
            </a:r>
            <a:r>
              <a:rPr lang="en-US" sz="2400" dirty="0"/>
              <a:t>, </a:t>
            </a:r>
            <a:r>
              <a:rPr lang="en-US" sz="2400" dirty="0" smtClean="0"/>
              <a:t>Size</a:t>
            </a:r>
            <a:r>
              <a:rPr lang="en-US" sz="2400" dirty="0"/>
              <a:t>, </a:t>
            </a:r>
            <a:r>
              <a:rPr lang="en-US" sz="2400" dirty="0" smtClean="0"/>
              <a:t>and the </a:t>
            </a:r>
            <a:r>
              <a:rPr lang="en-US" sz="2400" dirty="0"/>
              <a:t>nature of your business. </a:t>
            </a:r>
            <a:endParaRPr lang="en-US" sz="2400" dirty="0" smtClean="0"/>
          </a:p>
          <a:p>
            <a:pPr algn="just"/>
            <a:r>
              <a:rPr lang="en-US" sz="2400" dirty="0" smtClean="0"/>
              <a:t>Build trust relationship – </a:t>
            </a:r>
          </a:p>
          <a:p>
            <a:pPr lvl="1" algn="just"/>
            <a:r>
              <a:rPr lang="en-US" sz="2400" dirty="0" smtClean="0"/>
              <a:t>Manage the wealth of customers</a:t>
            </a:r>
          </a:p>
          <a:p>
            <a:pPr lvl="1" algn="just"/>
            <a:r>
              <a:rPr lang="en-US" sz="2400" dirty="0" smtClean="0"/>
              <a:t>Advise the future planning</a:t>
            </a:r>
          </a:p>
          <a:p>
            <a:pPr lvl="1" algn="just"/>
            <a:r>
              <a:rPr lang="en-US" sz="2400" dirty="0" smtClean="0"/>
              <a:t>Customer Life Cycle Management</a:t>
            </a:r>
          </a:p>
          <a:p>
            <a:pPr lvl="1" algn="just"/>
            <a:r>
              <a:rPr lang="en-US" sz="2400" dirty="0" smtClean="0"/>
              <a:t>Customer Health Index – Empower your employees</a:t>
            </a:r>
            <a:endParaRPr lang="en-US" sz="2600" dirty="0" smtClean="0"/>
          </a:p>
          <a:p>
            <a:pPr algn="just"/>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77</a:t>
            </a:fld>
            <a:endParaRPr lang="en-US" dirty="0"/>
          </a:p>
        </p:txBody>
      </p:sp>
    </p:spTree>
    <p:extLst>
      <p:ext uri="{BB962C8B-B14F-4D97-AF65-F5344CB8AC3E}">
        <p14:creationId xmlns:p14="http://schemas.microsoft.com/office/powerpoint/2010/main" val="38935110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Utilizing AI and ML in CRM Strategy</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AI and ML support CRM processes to enrich traditional business applications</a:t>
            </a:r>
          </a:p>
          <a:p>
            <a:pPr algn="just"/>
            <a:r>
              <a:rPr lang="en-US" sz="2800" dirty="0" smtClean="0"/>
              <a:t>Digital Business</a:t>
            </a:r>
          </a:p>
          <a:p>
            <a:pPr lvl="1" algn="just"/>
            <a:r>
              <a:rPr lang="en-US" sz="2600" dirty="0" smtClean="0"/>
              <a:t>2013 @ 5% , 2022 @ 85%</a:t>
            </a:r>
          </a:p>
          <a:p>
            <a:pPr lvl="1" algn="just"/>
            <a:r>
              <a:rPr lang="en-US" sz="2600" dirty="0" smtClean="0"/>
              <a:t>Nine out of 10 young customers</a:t>
            </a:r>
          </a:p>
          <a:p>
            <a:pPr lvl="1" algn="just"/>
            <a:r>
              <a:rPr lang="en-US" sz="2600" dirty="0" smtClean="0"/>
              <a:t>Technologies</a:t>
            </a:r>
          </a:p>
          <a:p>
            <a:pPr lvl="1"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438400"/>
            <a:ext cx="4191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9206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Evolution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In 1940, AI was key component in Science fiction films as a story telling</a:t>
            </a:r>
          </a:p>
          <a:p>
            <a:pPr algn="just"/>
            <a:r>
              <a:rPr lang="en-US" sz="2800" dirty="0" smtClean="0"/>
              <a:t>Algorithms and theories rooted from 1950’s</a:t>
            </a:r>
          </a:p>
          <a:p>
            <a:pPr algn="just"/>
            <a:r>
              <a:rPr lang="en-US" sz="2800" dirty="0" smtClean="0"/>
              <a:t>1980’s the first machine with AI Systems were developed</a:t>
            </a:r>
          </a:p>
          <a:p>
            <a:pPr algn="just"/>
            <a:r>
              <a:rPr lang="en-US" sz="2800" dirty="0"/>
              <a:t>A subset of AI is ML. In the 1990s, ML was reorganized as a separate field from AI and from there it began to flourish. </a:t>
            </a:r>
            <a:endParaRPr lang="en-US" sz="2800" dirty="0" smtClean="0"/>
          </a:p>
          <a:p>
            <a:pPr algn="just"/>
            <a:r>
              <a:rPr lang="en-US" sz="2800" dirty="0" smtClean="0"/>
              <a:t>It </a:t>
            </a:r>
            <a:r>
              <a:rPr lang="en-US" sz="2800" dirty="0"/>
              <a:t>certainly benefited from the increasing availability of digitized information, and the adoption of the internet in order to exchange information and </a:t>
            </a:r>
            <a:r>
              <a:rPr lang="en-US" sz="2800" dirty="0" smtClean="0"/>
              <a:t>data</a:t>
            </a:r>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79</a:t>
            </a:fld>
            <a:endParaRPr lang="en-US" dirty="0"/>
          </a:p>
        </p:txBody>
      </p:sp>
    </p:spTree>
    <p:extLst>
      <p:ext uri="{BB962C8B-B14F-4D97-AF65-F5344CB8AC3E}">
        <p14:creationId xmlns:p14="http://schemas.microsoft.com/office/powerpoint/2010/main" val="1313540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a:xfrm>
            <a:off x="0" y="1600200"/>
            <a:ext cx="9144000" cy="5257800"/>
          </a:xfrm>
        </p:spPr>
        <p:txBody>
          <a:bodyPr/>
          <a:lstStyle/>
          <a:p>
            <a:r>
              <a:rPr lang="en-US" sz="2800" dirty="0" smtClean="0"/>
              <a:t>Why </a:t>
            </a:r>
            <a:r>
              <a:rPr lang="en-US" sz="2800" dirty="0"/>
              <a:t>do we need Normalization?</a:t>
            </a:r>
          </a:p>
          <a:p>
            <a:pPr lvl="1"/>
            <a:r>
              <a:rPr lang="en-US" sz="2400" dirty="0"/>
              <a:t>The main reason for normalizing the relations is removing these anomalies</a:t>
            </a:r>
            <a:r>
              <a:rPr lang="en-US" sz="2400" dirty="0" smtClean="0"/>
              <a:t>.</a:t>
            </a:r>
          </a:p>
          <a:p>
            <a:r>
              <a:rPr lang="en-US" sz="2400" b="1" dirty="0"/>
              <a:t>Insertion Anomaly:</a:t>
            </a:r>
            <a:r>
              <a:rPr lang="en-US" sz="2400" dirty="0"/>
              <a:t> Insertion Anomaly refers to when one cannot insert a new tuple into a relationship due to lack of data.</a:t>
            </a:r>
          </a:p>
          <a:p>
            <a:r>
              <a:rPr lang="en-US" sz="2400" b="1" dirty="0"/>
              <a:t>Deletion Anomaly:</a:t>
            </a:r>
            <a:r>
              <a:rPr lang="en-US" sz="2400" dirty="0"/>
              <a:t> The delete anomaly refers to the situation where the deletion of data results in the unintended loss of some other important data.</a:t>
            </a:r>
          </a:p>
          <a:p>
            <a:r>
              <a:rPr lang="en-US" sz="2400" b="1" dirty="0" err="1"/>
              <a:t>Updatation</a:t>
            </a:r>
            <a:r>
              <a:rPr lang="en-US" sz="2400" b="1" dirty="0"/>
              <a:t> Anomaly:</a:t>
            </a:r>
            <a:r>
              <a:rPr lang="en-US" sz="2400" dirty="0"/>
              <a:t> The update anomaly is when an update of a single data value requires multiple rows of data to be updated.</a:t>
            </a:r>
          </a:p>
          <a:p>
            <a:pPr marL="0" indent="0">
              <a:buNone/>
            </a:pPr>
            <a:r>
              <a:rPr lang="en-US" dirty="0"/>
              <a:t/>
            </a:r>
            <a:br>
              <a:rPr lang="en-US" dirty="0"/>
            </a:br>
            <a:endParaRPr lang="en-US" sz="22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Evolution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The development of ML shifted away from the traditional approaches it had inherited from AI and more toward methods and models borrowed from statistics and probability theory. </a:t>
            </a:r>
            <a:endParaRPr lang="en-US" sz="2800" dirty="0" smtClean="0"/>
          </a:p>
          <a:p>
            <a:pPr algn="just"/>
            <a:r>
              <a:rPr lang="en-US" sz="2800" dirty="0" smtClean="0"/>
              <a:t>ML </a:t>
            </a:r>
            <a:r>
              <a:rPr lang="en-US" sz="2800" dirty="0"/>
              <a:t>changed its desire of achieving comprehensive AI to tackling solvable problems of a practical nature using data. </a:t>
            </a:r>
            <a:endParaRPr lang="en-US" sz="2800" dirty="0" smtClean="0"/>
          </a:p>
          <a:p>
            <a:pPr algn="just"/>
            <a:r>
              <a:rPr lang="en-US" sz="2800" dirty="0"/>
              <a:t>The algorithms of ML can leverage mathematical models from sample data and, in turn, make predictions or decisions without being explicitly programmed to do so. </a:t>
            </a:r>
            <a:endParaRPr lang="en-US" sz="28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80</a:t>
            </a:fld>
            <a:endParaRPr lang="en-US" dirty="0"/>
          </a:p>
        </p:txBody>
      </p:sp>
    </p:spTree>
    <p:extLst>
      <p:ext uri="{BB962C8B-B14F-4D97-AF65-F5344CB8AC3E}">
        <p14:creationId xmlns:p14="http://schemas.microsoft.com/office/powerpoint/2010/main" val="40836432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Current state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AI today is used in almost all fields and industries, including consumer, healthcare, finance, government, and automotive. </a:t>
            </a:r>
            <a:endParaRPr lang="en-US" sz="2800" dirty="0" smtClean="0"/>
          </a:p>
          <a:p>
            <a:pPr lvl="1" algn="just"/>
            <a:r>
              <a:rPr lang="en-US" sz="2400" dirty="0"/>
              <a:t>Search engines: Such as Microsoft Bing or Google search. </a:t>
            </a:r>
            <a:endParaRPr lang="en-US" sz="2400" dirty="0" smtClean="0"/>
          </a:p>
          <a:p>
            <a:pPr lvl="1" algn="just"/>
            <a:r>
              <a:rPr lang="en-US" sz="2400" dirty="0"/>
              <a:t>Autonomous vehicles: Such as airplanes and self-driving cars. </a:t>
            </a:r>
            <a:endParaRPr lang="en-US" sz="2400" dirty="0" smtClean="0"/>
          </a:p>
          <a:p>
            <a:pPr lvl="1" algn="just"/>
            <a:r>
              <a:rPr lang="en-US" sz="2400" dirty="0"/>
              <a:t>Medical diagnosis: Such as predicting the chances of you </a:t>
            </a:r>
            <a:r>
              <a:rPr lang="en-US" sz="2400" dirty="0" smtClean="0"/>
              <a:t>having cancer</a:t>
            </a:r>
          </a:p>
          <a:p>
            <a:pPr lvl="1" algn="just"/>
            <a:r>
              <a:rPr lang="en-US" sz="2400" dirty="0"/>
              <a:t>Playing games: Such as chess or Go. </a:t>
            </a:r>
            <a:endParaRPr lang="en-US" sz="2400" dirty="0" smtClean="0"/>
          </a:p>
          <a:p>
            <a:pPr lvl="1" algn="just"/>
            <a:r>
              <a:rPr lang="en-US" sz="2400" dirty="0"/>
              <a:t>Online assistants: Such as Apple's </a:t>
            </a:r>
            <a:r>
              <a:rPr lang="en-US" sz="2400" dirty="0" err="1"/>
              <a:t>Siri</a:t>
            </a:r>
            <a:r>
              <a:rPr lang="en-US" sz="2400" dirty="0"/>
              <a:t> or Amazon's </a:t>
            </a:r>
            <a:r>
              <a:rPr lang="en-US" sz="2400" dirty="0" err="1"/>
              <a:t>Alexa</a:t>
            </a:r>
            <a:r>
              <a:rPr lang="en-US" sz="2400" dirty="0"/>
              <a:t>. </a:t>
            </a:r>
            <a:endParaRPr lang="en-US" sz="2400" dirty="0" smtClean="0"/>
          </a:p>
          <a:p>
            <a:pPr lvl="1" algn="just"/>
            <a:r>
              <a:rPr lang="en-US" sz="2400" dirty="0"/>
              <a:t>Creating art: Such as poetry. </a:t>
            </a:r>
            <a:endParaRPr lang="en-US" sz="2400" dirty="0" smtClean="0"/>
          </a:p>
          <a:p>
            <a:pPr lvl="1" algn="just"/>
            <a:r>
              <a:rPr lang="en-US" sz="2400" dirty="0"/>
              <a:t>Speech recognition: Such as speech-to-text software. </a:t>
            </a:r>
            <a:endParaRPr lang="en-US" sz="2400" dirty="0" smtClean="0"/>
          </a:p>
          <a:p>
            <a:pPr lvl="1" algn="just"/>
            <a:r>
              <a:rPr lang="en-US" sz="2400" dirty="0"/>
              <a:t>Image and pattern recognition: Such as spam filtering and </a:t>
            </a:r>
            <a:r>
              <a:rPr lang="en-IN" sz="2400" dirty="0"/>
              <a:t>targeting online advertisements. </a:t>
            </a:r>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81</a:t>
            </a:fld>
            <a:endParaRPr lang="en-US" dirty="0"/>
          </a:p>
        </p:txBody>
      </p:sp>
    </p:spTree>
    <p:extLst>
      <p:ext uri="{BB962C8B-B14F-4D97-AF65-F5344CB8AC3E}">
        <p14:creationId xmlns:p14="http://schemas.microsoft.com/office/powerpoint/2010/main" val="9303918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Current state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One of the first mass AI-driven business applications ever was the AutoCorrect feature in Microsoft Office, which was first introduced by </a:t>
            </a:r>
            <a:r>
              <a:rPr lang="en-US" sz="2800" dirty="0" smtClean="0"/>
              <a:t>MS office in 1993</a:t>
            </a:r>
          </a:p>
          <a:p>
            <a:pPr marL="0" indent="0" algn="just">
              <a:buNone/>
            </a:pPr>
            <a:r>
              <a:rPr lang="en-US" sz="2400" b="1" dirty="0"/>
              <a:t>Big Data + </a:t>
            </a:r>
            <a:r>
              <a:rPr lang="en-US" sz="2400" b="1" dirty="0" smtClean="0"/>
              <a:t>Affordable </a:t>
            </a:r>
            <a:r>
              <a:rPr lang="en-US" sz="2400" b="1" dirty="0"/>
              <a:t>HPC + Deep Neural Networks = Progress in </a:t>
            </a:r>
            <a:r>
              <a:rPr lang="en-US" sz="2400" b="1" dirty="0" smtClean="0"/>
              <a:t>AI</a:t>
            </a:r>
          </a:p>
          <a:p>
            <a:pPr algn="just"/>
            <a:r>
              <a:rPr lang="en-IN" sz="2400" dirty="0"/>
              <a:t>Text analysis and understanding </a:t>
            </a:r>
            <a:endParaRPr lang="en-IN" sz="2400" dirty="0" smtClean="0"/>
          </a:p>
          <a:p>
            <a:pPr algn="just"/>
            <a:r>
              <a:rPr lang="en-IN" sz="2400" dirty="0"/>
              <a:t>Image understanding </a:t>
            </a:r>
            <a:endParaRPr lang="en-IN" sz="2400" dirty="0" smtClean="0"/>
          </a:p>
          <a:p>
            <a:pPr algn="just"/>
            <a:r>
              <a:rPr lang="en-IN" sz="2400" dirty="0"/>
              <a:t>Speech recognition </a:t>
            </a:r>
            <a:endParaRPr lang="en-IN" sz="2400" dirty="0" smtClean="0"/>
          </a:p>
          <a:p>
            <a:pPr algn="just"/>
            <a:r>
              <a:rPr lang="en-IN" sz="2400" dirty="0"/>
              <a:t>Robotics </a:t>
            </a:r>
            <a:endParaRPr lang="en-IN" sz="2400" dirty="0" smtClean="0"/>
          </a:p>
          <a:p>
            <a:pPr algn="just"/>
            <a:r>
              <a:rPr lang="en-IN" sz="2400" dirty="0"/>
              <a:t>Deep learning (ML) </a:t>
            </a:r>
            <a:endParaRPr lang="en-IN" sz="2400" dirty="0" smtClean="0"/>
          </a:p>
          <a:p>
            <a:pPr algn="just"/>
            <a:r>
              <a:rPr lang="en-IN" sz="2400" dirty="0" err="1"/>
              <a:t>IoT</a:t>
            </a:r>
            <a:r>
              <a:rPr lang="en-IN" sz="2400" dirty="0"/>
              <a:t> </a:t>
            </a:r>
            <a:r>
              <a:rPr lang="en-US" sz="2400" b="1" dirty="0" smtClean="0"/>
              <a:t> </a:t>
            </a:r>
            <a:endParaRPr lang="en-US" sz="2800" b="1"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82</a:t>
            </a:fld>
            <a:endParaRPr lang="en-US" dirty="0"/>
          </a:p>
        </p:txBody>
      </p:sp>
    </p:spTree>
    <p:extLst>
      <p:ext uri="{BB962C8B-B14F-4D97-AF65-F5344CB8AC3E}">
        <p14:creationId xmlns:p14="http://schemas.microsoft.com/office/powerpoint/2010/main" val="2480133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Teaming up AI with People</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AI will expand functional areas of our daily lives.</a:t>
            </a:r>
          </a:p>
          <a:p>
            <a:pPr algn="just"/>
            <a:r>
              <a:rPr lang="en-US" sz="2800" dirty="0" smtClean="0"/>
              <a:t>In </a:t>
            </a:r>
            <a:r>
              <a:rPr lang="en-US" sz="2800" dirty="0"/>
              <a:t>terms of CRM, the opportunities AI presents are </a:t>
            </a:r>
            <a:r>
              <a:rPr lang="en-US" sz="2800" dirty="0" smtClean="0"/>
              <a:t>endless: </a:t>
            </a:r>
            <a:r>
              <a:rPr lang="en-US" sz="2800" dirty="0"/>
              <a:t>from operational efficiencies to improved customer satisfaction and increased productivity and revenue. </a:t>
            </a:r>
            <a:endParaRPr lang="en-US" sz="2800" dirty="0" smtClean="0"/>
          </a:p>
          <a:p>
            <a:pPr algn="just"/>
            <a:r>
              <a:rPr lang="en-US" sz="2800" dirty="0" smtClean="0"/>
              <a:t>High </a:t>
            </a:r>
            <a:r>
              <a:rPr lang="en-US" sz="2800" dirty="0"/>
              <a:t>priorities in regards to leveraging AI in business: </a:t>
            </a:r>
            <a:endParaRPr lang="en-US" sz="2800" dirty="0" smtClean="0"/>
          </a:p>
          <a:p>
            <a:pPr lvl="1" algn="just"/>
            <a:r>
              <a:rPr lang="en-IN" sz="2400" dirty="0"/>
              <a:t>Marketing </a:t>
            </a:r>
            <a:endParaRPr lang="en-IN" sz="2400" dirty="0" smtClean="0"/>
          </a:p>
          <a:p>
            <a:pPr lvl="1" algn="just"/>
            <a:r>
              <a:rPr lang="en-US" sz="2400" dirty="0" smtClean="0"/>
              <a:t>Social media</a:t>
            </a:r>
          </a:p>
          <a:p>
            <a:pPr lvl="1" algn="just"/>
            <a:r>
              <a:rPr lang="en-US" sz="2400" dirty="0" smtClean="0"/>
              <a:t>Chat bots</a:t>
            </a:r>
          </a:p>
          <a:p>
            <a:pPr lvl="1" algn="just"/>
            <a:r>
              <a:rPr lang="en-US" sz="2400" dirty="0" smtClean="0"/>
              <a:t>Operational efficiency</a:t>
            </a:r>
          </a:p>
          <a:p>
            <a:pPr lvl="1" algn="just"/>
            <a:r>
              <a:rPr lang="en-US" sz="2400" dirty="0" smtClean="0"/>
              <a:t>Logistics</a:t>
            </a:r>
          </a:p>
          <a:p>
            <a:pPr lvl="1" algn="just"/>
            <a:r>
              <a:rPr lang="en-US" sz="2400" dirty="0" smtClean="0"/>
              <a:t>Supply chain</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83</a:t>
            </a:fld>
            <a:endParaRPr lang="en-US" dirty="0"/>
          </a:p>
        </p:txBody>
      </p:sp>
    </p:spTree>
    <p:extLst>
      <p:ext uri="{BB962C8B-B14F-4D97-AF65-F5344CB8AC3E}">
        <p14:creationId xmlns:p14="http://schemas.microsoft.com/office/powerpoint/2010/main" val="1318042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Teaming up AI with People</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AI algorithms are good for repetitive tasks that are well defined, such as </a:t>
            </a:r>
            <a:endParaRPr lang="en-US" sz="2800" dirty="0" smtClean="0"/>
          </a:p>
          <a:p>
            <a:pPr lvl="1" algn="just"/>
            <a:r>
              <a:rPr lang="en-US" sz="2600" dirty="0" smtClean="0"/>
              <a:t>Customer </a:t>
            </a:r>
            <a:r>
              <a:rPr lang="en-US" sz="2600" dirty="0"/>
              <a:t>service, </a:t>
            </a:r>
            <a:endParaRPr lang="en-US" sz="2600" dirty="0" smtClean="0"/>
          </a:p>
          <a:p>
            <a:pPr lvl="1" algn="just"/>
            <a:r>
              <a:rPr lang="en-US" sz="2600" dirty="0" smtClean="0"/>
              <a:t>Processing </a:t>
            </a:r>
            <a:r>
              <a:rPr lang="en-US" sz="2600" dirty="0"/>
              <a:t>a large amount of data, </a:t>
            </a:r>
            <a:endParaRPr lang="en-US" sz="2600" dirty="0" smtClean="0"/>
          </a:p>
          <a:p>
            <a:pPr lvl="1" algn="just"/>
            <a:r>
              <a:rPr lang="en-US" sz="2600" dirty="0" smtClean="0"/>
              <a:t>Finding </a:t>
            </a:r>
            <a:r>
              <a:rPr lang="en-US" sz="2600" dirty="0"/>
              <a:t>patterns within that </a:t>
            </a:r>
            <a:r>
              <a:rPr lang="en-US" sz="2600" dirty="0" smtClean="0"/>
              <a:t> </a:t>
            </a:r>
            <a:r>
              <a:rPr lang="en-US" sz="2600" dirty="0"/>
              <a:t>data, and </a:t>
            </a:r>
            <a:endParaRPr lang="en-US" sz="2600" dirty="0" smtClean="0"/>
          </a:p>
          <a:p>
            <a:pPr lvl="1" algn="just"/>
            <a:r>
              <a:rPr lang="en-US" sz="2600" dirty="0" smtClean="0"/>
              <a:t>statistical </a:t>
            </a:r>
            <a:r>
              <a:rPr lang="en-US" sz="2600" dirty="0"/>
              <a:t>reasoning for decision making, such as in </a:t>
            </a:r>
            <a:endParaRPr lang="en-US" sz="2600" dirty="0" smtClean="0"/>
          </a:p>
          <a:p>
            <a:pPr lvl="2" algn="just"/>
            <a:r>
              <a:rPr lang="en-US" sz="2200" dirty="0" smtClean="0"/>
              <a:t>Business </a:t>
            </a:r>
            <a:r>
              <a:rPr lang="en-US" sz="2200" dirty="0"/>
              <a:t>intelligence, reporting, and forecasting. </a:t>
            </a:r>
            <a:endParaRPr lang="en-US" sz="2000" dirty="0" smtClean="0"/>
          </a:p>
          <a:p>
            <a:pPr algn="just"/>
            <a:r>
              <a:rPr lang="en-US" sz="2800" dirty="0" smtClean="0"/>
              <a:t>Teaming </a:t>
            </a:r>
            <a:r>
              <a:rPr lang="en-US" sz="2800" dirty="0"/>
              <a:t>up AI with real people in order to allow them to collaborate and work together, using their abilities and their strengths to achieve the maximum return for businesses. </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84</a:t>
            </a:fld>
            <a:endParaRPr lang="en-US" dirty="0"/>
          </a:p>
        </p:txBody>
      </p:sp>
    </p:spTree>
    <p:extLst>
      <p:ext uri="{BB962C8B-B14F-4D97-AF65-F5344CB8AC3E}">
        <p14:creationId xmlns:p14="http://schemas.microsoft.com/office/powerpoint/2010/main" val="369724352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Applying AI to CRM Solution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How </a:t>
            </a:r>
            <a:r>
              <a:rPr lang="en-US" sz="2800" dirty="0"/>
              <a:t>we could apply all these technologies into our CRM design. </a:t>
            </a:r>
            <a:endParaRPr lang="en-US" sz="2800" dirty="0" smtClean="0"/>
          </a:p>
          <a:p>
            <a:pPr algn="just"/>
            <a:r>
              <a:rPr lang="en-US" sz="2800" dirty="0" smtClean="0"/>
              <a:t>How </a:t>
            </a:r>
            <a:r>
              <a:rPr lang="en-US" sz="2800" dirty="0"/>
              <a:t>we could set the stage for collaboration between people and AI systems in order to achieve more. </a:t>
            </a:r>
            <a:endParaRPr lang="en-US" sz="2800" dirty="0" smtClean="0"/>
          </a:p>
          <a:p>
            <a:pPr algn="just"/>
            <a:r>
              <a:rPr lang="en-US" sz="2800" dirty="0" smtClean="0"/>
              <a:t>How </a:t>
            </a:r>
            <a:r>
              <a:rPr lang="en-US" sz="2800" dirty="0"/>
              <a:t>can we leverage these technologies for improving processes in sales, marketing, and customer service</a:t>
            </a:r>
            <a:r>
              <a:rPr lang="en-US" sz="2800" dirty="0" smtClean="0"/>
              <a:t>?</a:t>
            </a:r>
          </a:p>
          <a:p>
            <a:pPr algn="just"/>
            <a:r>
              <a:rPr lang="en-US" sz="2800" dirty="0" smtClean="0"/>
              <a:t>Actually, CRM </a:t>
            </a:r>
            <a:r>
              <a:rPr lang="en-US" sz="2800" dirty="0"/>
              <a:t>vendors are already infusing AI into their cloud applications. For example, Microsoft Dynamics </a:t>
            </a:r>
            <a:r>
              <a:rPr lang="en-US" sz="2800" dirty="0" smtClean="0"/>
              <a:t>365</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85</a:t>
            </a:fld>
            <a:endParaRPr lang="en-US" dirty="0"/>
          </a:p>
        </p:txBody>
      </p:sp>
    </p:spTree>
    <p:extLst>
      <p:ext uri="{BB962C8B-B14F-4D97-AF65-F5344CB8AC3E}">
        <p14:creationId xmlns:p14="http://schemas.microsoft.com/office/powerpoint/2010/main" val="29274301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Applying AI to CRM Solution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By </a:t>
            </a:r>
            <a:r>
              <a:rPr lang="en-US" sz="2800" dirty="0"/>
              <a:t>mixing AI and CRM, you will gain </a:t>
            </a:r>
            <a:endParaRPr lang="en-US" sz="2800" dirty="0" smtClean="0"/>
          </a:p>
          <a:p>
            <a:pPr lvl="1" algn="just"/>
            <a:r>
              <a:rPr lang="en-US" sz="2600" dirty="0" smtClean="0"/>
              <a:t>Key </a:t>
            </a:r>
            <a:r>
              <a:rPr lang="en-US" sz="2600" dirty="0"/>
              <a:t>performance analytics, </a:t>
            </a:r>
            <a:endParaRPr lang="en-US" sz="2600" dirty="0" smtClean="0"/>
          </a:p>
          <a:p>
            <a:pPr lvl="1" algn="just"/>
            <a:r>
              <a:rPr lang="en-US" sz="2600" dirty="0" smtClean="0"/>
              <a:t>Coupled </a:t>
            </a:r>
            <a:r>
              <a:rPr lang="en-US" sz="2600" dirty="0"/>
              <a:t>with easy, </a:t>
            </a:r>
            <a:endParaRPr lang="en-US" sz="2600" dirty="0" smtClean="0"/>
          </a:p>
          <a:p>
            <a:pPr lvl="1" algn="just"/>
            <a:r>
              <a:rPr lang="en-US" sz="2600" dirty="0" smtClean="0"/>
              <a:t>Natural </a:t>
            </a:r>
            <a:r>
              <a:rPr lang="en-US" sz="2600" dirty="0"/>
              <a:t>language queries</a:t>
            </a:r>
            <a:r>
              <a:rPr lang="en-US" sz="2600" dirty="0" smtClean="0"/>
              <a:t>,</a:t>
            </a:r>
          </a:p>
          <a:p>
            <a:pPr lvl="1" algn="just"/>
            <a:r>
              <a:rPr lang="en-US" sz="2600" dirty="0" smtClean="0"/>
              <a:t>In </a:t>
            </a:r>
            <a:r>
              <a:rPr lang="en-US" sz="2600" dirty="0"/>
              <a:t>order to respond quickly with the uncovered information and trends in data. </a:t>
            </a:r>
            <a:endParaRPr lang="en-US" sz="2600" dirty="0" smtClean="0"/>
          </a:p>
          <a:p>
            <a:pPr algn="just"/>
            <a:r>
              <a:rPr lang="en-US" sz="2600" dirty="0"/>
              <a:t>By proactively analyzing data using ML models, you can gain insights into your performance and KPIs. </a:t>
            </a:r>
            <a:endParaRPr lang="en-US" sz="2600" dirty="0" smtClean="0"/>
          </a:p>
          <a:p>
            <a:pPr algn="just"/>
            <a:r>
              <a:rPr lang="en-US" sz="2600" dirty="0" smtClean="0"/>
              <a:t>These </a:t>
            </a:r>
            <a:r>
              <a:rPr lang="en-US" sz="2600" dirty="0"/>
              <a:t>are elements </a:t>
            </a:r>
            <a:r>
              <a:rPr lang="en-US" sz="2600" dirty="0" smtClean="0"/>
              <a:t>can </a:t>
            </a:r>
            <a:r>
              <a:rPr lang="en-US" sz="2600" dirty="0"/>
              <a:t>provide better visibility into your business forecast, actuals, pipeline, leads, and activities.</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86</a:t>
            </a:fld>
            <a:endParaRPr lang="en-US" dirty="0"/>
          </a:p>
        </p:txBody>
      </p:sp>
    </p:spTree>
    <p:extLst>
      <p:ext uri="{BB962C8B-B14F-4D97-AF65-F5344CB8AC3E}">
        <p14:creationId xmlns:p14="http://schemas.microsoft.com/office/powerpoint/2010/main" val="37617098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ethical aspects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One </a:t>
            </a:r>
            <a:r>
              <a:rPr lang="en-US" sz="2800" dirty="0"/>
              <a:t>important aspect of </a:t>
            </a:r>
            <a:r>
              <a:rPr lang="en-US" sz="2800" dirty="0" smtClean="0"/>
              <a:t>AI development</a:t>
            </a:r>
            <a:r>
              <a:rPr lang="en-US" sz="2800" dirty="0"/>
              <a:t>: the ethical questions around it.  </a:t>
            </a:r>
            <a:endParaRPr lang="en-US" sz="2800" dirty="0" smtClean="0"/>
          </a:p>
          <a:p>
            <a:pPr algn="just"/>
            <a:r>
              <a:rPr lang="en-US" sz="2800" dirty="0"/>
              <a:t>A key principle here is that AI will partly be used to augment human intelligence, but this is not always the case, nor should this be done </a:t>
            </a:r>
            <a:r>
              <a:rPr lang="en-IN" sz="2800" dirty="0"/>
              <a:t>in an uncontrolled way. </a:t>
            </a:r>
            <a:endParaRPr lang="en-IN" sz="2800" dirty="0" smtClean="0"/>
          </a:p>
          <a:p>
            <a:pPr algn="just"/>
            <a:r>
              <a:rPr lang="en-US" sz="2800" dirty="0"/>
              <a:t>Augmenting humans is not the sole problem for the field of AI, </a:t>
            </a:r>
            <a:r>
              <a:rPr lang="en-US" sz="2800" dirty="0" smtClean="0"/>
              <a:t>must </a:t>
            </a:r>
            <a:r>
              <a:rPr lang="en-US" sz="2800" dirty="0"/>
              <a:t>also understand the impact of this space. </a:t>
            </a:r>
            <a:endParaRPr lang="en-US" sz="2800" dirty="0" smtClean="0"/>
          </a:p>
          <a:p>
            <a:pPr algn="just"/>
            <a:r>
              <a:rPr lang="en-US" sz="2800" dirty="0" smtClean="0"/>
              <a:t>Make </a:t>
            </a:r>
            <a:r>
              <a:rPr lang="en-US" sz="2800" dirty="0"/>
              <a:t>thoughtful and transparent decisions to mitigate the potential risks from leveraging AI. </a:t>
            </a:r>
            <a:endParaRPr lang="en-US" sz="2800" dirty="0" smtClean="0"/>
          </a:p>
          <a:p>
            <a:pPr algn="just"/>
            <a:r>
              <a:rPr lang="en-US" sz="2800" dirty="0" smtClean="0"/>
              <a:t>Engage </a:t>
            </a:r>
            <a:r>
              <a:rPr lang="en-US" sz="2800" dirty="0"/>
              <a:t>both employees and customers in the </a:t>
            </a:r>
            <a:r>
              <a:rPr lang="en-US" sz="2800" dirty="0" smtClean="0"/>
              <a:t>stages </a:t>
            </a:r>
            <a:r>
              <a:rPr lang="en-US" sz="2800" dirty="0"/>
              <a:t>of the processes and create transparency in all these discussions. </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87</a:t>
            </a:fld>
            <a:endParaRPr lang="en-US" dirty="0"/>
          </a:p>
        </p:txBody>
      </p:sp>
    </p:spTree>
    <p:extLst>
      <p:ext uri="{BB962C8B-B14F-4D97-AF65-F5344CB8AC3E}">
        <p14:creationId xmlns:p14="http://schemas.microsoft.com/office/powerpoint/2010/main" val="34332051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ethical aspects of AI</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a:t>2018 Facebook/Cambridge </a:t>
            </a:r>
            <a:r>
              <a:rPr lang="en-US" sz="2800" dirty="0" err="1"/>
              <a:t>Analytica</a:t>
            </a:r>
            <a:r>
              <a:rPr lang="en-US" sz="2800" dirty="0"/>
              <a:t> scandal, where it was revealed that millions of records of user data had been misused in the run-up to the U.S. election and the UK's </a:t>
            </a:r>
            <a:r>
              <a:rPr lang="en-US" sz="2800" dirty="0" err="1"/>
              <a:t>Brexit</a:t>
            </a:r>
            <a:r>
              <a:rPr lang="en-US" sz="2800" dirty="0"/>
              <a:t> referendum with social marketing techniques that were based on AI. </a:t>
            </a:r>
            <a:endParaRPr lang="en-US" sz="2800" dirty="0" smtClean="0"/>
          </a:p>
          <a:p>
            <a:pPr algn="just"/>
            <a:r>
              <a:rPr lang="en-US" sz="2800" dirty="0"/>
              <a:t>The ethical design and human control factor have to be a part of every AI and big data project today. </a:t>
            </a:r>
            <a:endParaRPr lang="en-US" sz="2800" dirty="0" smtClean="0"/>
          </a:p>
          <a:p>
            <a:pPr algn="just"/>
            <a:r>
              <a:rPr lang="en-US" sz="2800" dirty="0" smtClean="0"/>
              <a:t>There's </a:t>
            </a:r>
            <a:r>
              <a:rPr lang="en-US" sz="2800" dirty="0"/>
              <a:t>no doubt across the industry today that AI, ML, and data modeling have to be transparent for all the people involved, whether that is the company or the </a:t>
            </a:r>
            <a:r>
              <a:rPr lang="en-IN" sz="2800" dirty="0"/>
              <a:t>customer. </a:t>
            </a:r>
            <a:endParaRPr lang="en-IN" sz="2800" dirty="0" smtClean="0"/>
          </a:p>
          <a:p>
            <a:pPr algn="just"/>
            <a:r>
              <a:rPr lang="en-US" sz="2800" dirty="0" smtClean="0"/>
              <a:t>Ethics committees </a:t>
            </a:r>
            <a:r>
              <a:rPr lang="en-US" sz="2800" dirty="0"/>
              <a:t>that review the use of </a:t>
            </a:r>
            <a:r>
              <a:rPr lang="en-US" sz="2800" dirty="0" smtClean="0"/>
              <a:t>AI, when designing CRM solution</a:t>
            </a:r>
            <a:endParaRPr lang="en-US" sz="26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88</a:t>
            </a:fld>
            <a:endParaRPr lang="en-US" dirty="0"/>
          </a:p>
        </p:txBody>
      </p:sp>
    </p:spTree>
    <p:extLst>
      <p:ext uri="{BB962C8B-B14F-4D97-AF65-F5344CB8AC3E}">
        <p14:creationId xmlns:p14="http://schemas.microsoft.com/office/powerpoint/2010/main" val="4269793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An example of AI in CRM Processes</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800" dirty="0" smtClean="0"/>
              <a:t>More </a:t>
            </a:r>
            <a:r>
              <a:rPr lang="en-US" sz="2800" dirty="0"/>
              <a:t>and more organizations starting to realize the power of AI when combined in a CRM platform. </a:t>
            </a:r>
            <a:endParaRPr lang="en-US" sz="2800" dirty="0" smtClean="0"/>
          </a:p>
          <a:p>
            <a:pPr algn="just"/>
            <a:r>
              <a:rPr lang="en-US" sz="2800" dirty="0" smtClean="0"/>
              <a:t>Four design technologies</a:t>
            </a:r>
          </a:p>
          <a:p>
            <a:pPr lvl="1" algn="just"/>
            <a:r>
              <a:rPr lang="en-US" sz="2400" dirty="0"/>
              <a:t>Bot Framework (or conversation </a:t>
            </a:r>
            <a:r>
              <a:rPr lang="en-US" sz="2400" dirty="0" smtClean="0"/>
              <a:t>agents)</a:t>
            </a:r>
          </a:p>
          <a:p>
            <a:pPr lvl="1" algn="just"/>
            <a:r>
              <a:rPr lang="en-IN" sz="2400" dirty="0"/>
              <a:t>Language Understanding Intelligent Service (</a:t>
            </a:r>
            <a:r>
              <a:rPr lang="en-IN" sz="2400" dirty="0" smtClean="0"/>
              <a:t>LUIS)</a:t>
            </a:r>
          </a:p>
          <a:p>
            <a:pPr lvl="1" algn="just"/>
            <a:r>
              <a:rPr lang="en-US" sz="2400" dirty="0"/>
              <a:t>Cognitive </a:t>
            </a:r>
            <a:r>
              <a:rPr lang="en-US" sz="2400" dirty="0" smtClean="0"/>
              <a:t>Services</a:t>
            </a:r>
          </a:p>
          <a:p>
            <a:pPr lvl="1" algn="just"/>
            <a:r>
              <a:rPr lang="en-US" sz="2400" dirty="0"/>
              <a:t>Translation </a:t>
            </a:r>
            <a:r>
              <a:rPr lang="en-US" sz="2400" dirty="0" smtClean="0"/>
              <a:t>Services</a:t>
            </a:r>
          </a:p>
          <a:p>
            <a:pPr algn="just"/>
            <a:r>
              <a:rPr lang="en-US" sz="2600" dirty="0" smtClean="0"/>
              <a:t>Insurance case </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89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886200"/>
            <a:ext cx="480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242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04974"/>
            <a:ext cx="8534399"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90889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The Deployment of a CRM platform</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600" dirty="0" smtClean="0"/>
              <a:t>Deployment option – Microsoft Dynamics 365, Salesforce.com,…</a:t>
            </a:r>
          </a:p>
          <a:p>
            <a:pPr algn="just"/>
            <a:r>
              <a:rPr lang="en-US" sz="2800" dirty="0"/>
              <a:t>A mixture of the on-premise and cloud deployment options, referred </a:t>
            </a:r>
            <a:r>
              <a:rPr lang="en-US" sz="2800" dirty="0" smtClean="0"/>
              <a:t>as Hybrid options</a:t>
            </a:r>
          </a:p>
          <a:p>
            <a:pPr lvl="1" algn="just"/>
            <a:r>
              <a:rPr lang="en-US" sz="2600" dirty="0"/>
              <a:t>such as Infrastructure as a Service (</a:t>
            </a:r>
            <a:r>
              <a:rPr lang="en-US" sz="2600" dirty="0" err="1"/>
              <a:t>IaaS</a:t>
            </a:r>
            <a:r>
              <a:rPr lang="en-US" sz="2600" dirty="0"/>
              <a:t>) or Software as </a:t>
            </a:r>
            <a:r>
              <a:rPr lang="en-US" sz="2400" dirty="0"/>
              <a:t>a Service (</a:t>
            </a:r>
            <a:r>
              <a:rPr lang="en-US" sz="2400" dirty="0" err="1"/>
              <a:t>SaaS</a:t>
            </a:r>
            <a:r>
              <a:rPr lang="en-US" sz="2400" dirty="0"/>
              <a:t>) </a:t>
            </a:r>
            <a:r>
              <a:rPr lang="en-US" sz="2400" dirty="0" smtClean="0"/>
              <a:t>deployment</a:t>
            </a:r>
          </a:p>
          <a:p>
            <a:pPr algn="just"/>
            <a:r>
              <a:rPr lang="en-US" sz="2600" dirty="0" smtClean="0"/>
              <a:t>Deployment factors</a:t>
            </a:r>
          </a:p>
          <a:p>
            <a:pPr lvl="1" algn="just"/>
            <a:r>
              <a:rPr lang="en-US" sz="2400" dirty="0" smtClean="0"/>
              <a:t>Business requirement &amp; Fit gap</a:t>
            </a:r>
          </a:p>
          <a:p>
            <a:pPr lvl="1" algn="just"/>
            <a:r>
              <a:rPr lang="en-US" sz="2400" dirty="0" smtClean="0"/>
              <a:t>Cost-value matrix</a:t>
            </a:r>
          </a:p>
          <a:p>
            <a:pPr lvl="1" algn="just"/>
            <a:r>
              <a:rPr lang="en-US" sz="2400" dirty="0" smtClean="0"/>
              <a:t>User acceptance</a:t>
            </a:r>
          </a:p>
          <a:p>
            <a:pPr lvl="1" algn="just"/>
            <a:r>
              <a:rPr lang="en-US" sz="2400" dirty="0" smtClean="0"/>
              <a:t>Technical consideration</a:t>
            </a:r>
          </a:p>
          <a:p>
            <a:pPr lvl="1" algn="just"/>
            <a:r>
              <a:rPr lang="en-US" sz="2400" dirty="0" smtClean="0"/>
              <a:t>Explicit &amp; Implicit costs</a:t>
            </a:r>
          </a:p>
          <a:p>
            <a:pPr lvl="1" algn="just"/>
            <a:r>
              <a:rPr lang="en-US" sz="2400" dirty="0" smtClean="0"/>
              <a:t>Regulatory Compliance</a:t>
            </a:r>
          </a:p>
          <a:p>
            <a:pPr lvl="1" algn="just"/>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90</a:t>
            </a:fld>
            <a:endParaRPr lang="en-US" dirty="0"/>
          </a:p>
        </p:txBody>
      </p:sp>
    </p:spTree>
    <p:extLst>
      <p:ext uri="{BB962C8B-B14F-4D97-AF65-F5344CB8AC3E}">
        <p14:creationId xmlns:p14="http://schemas.microsoft.com/office/powerpoint/2010/main" val="24942084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Factors Influencing Vendor Selection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600" dirty="0" smtClean="0"/>
              <a:t>Vendor selection factors</a:t>
            </a:r>
          </a:p>
          <a:p>
            <a:pPr lvl="1" algn="just"/>
            <a:r>
              <a:rPr lang="en-US" sz="2400" dirty="0" smtClean="0"/>
              <a:t>Capabilities of the Platform</a:t>
            </a:r>
          </a:p>
          <a:p>
            <a:pPr lvl="1" algn="just"/>
            <a:r>
              <a:rPr lang="en-US" sz="2400" dirty="0" smtClean="0"/>
              <a:t>Cost of the system</a:t>
            </a:r>
          </a:p>
          <a:p>
            <a:pPr lvl="1" algn="just"/>
            <a:r>
              <a:rPr lang="en-US" sz="2400" dirty="0" smtClean="0"/>
              <a:t>Complexity &amp; Feasibility for Customization</a:t>
            </a:r>
          </a:p>
          <a:p>
            <a:pPr lvl="1" algn="just"/>
            <a:r>
              <a:rPr lang="en-US" sz="2400" dirty="0" smtClean="0"/>
              <a:t>Portability &amp; deployment limitations</a:t>
            </a:r>
          </a:p>
          <a:p>
            <a:pPr lvl="1" algn="just"/>
            <a:r>
              <a:rPr lang="en-US" sz="2400" dirty="0" smtClean="0"/>
              <a:t>No. of International data centers</a:t>
            </a:r>
          </a:p>
          <a:p>
            <a:pPr lvl="1" algn="just"/>
            <a:r>
              <a:rPr lang="en-US" sz="2400" dirty="0" smtClean="0"/>
              <a:t>Training &amp; Skills required</a:t>
            </a:r>
          </a:p>
          <a:p>
            <a:pPr lvl="1" algn="just"/>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91</a:t>
            </a:fld>
            <a:endParaRPr lang="en-US" dirty="0"/>
          </a:p>
        </p:txBody>
      </p:sp>
    </p:spTree>
    <p:extLst>
      <p:ext uri="{BB962C8B-B14F-4D97-AF65-F5344CB8AC3E}">
        <p14:creationId xmlns:p14="http://schemas.microsoft.com/office/powerpoint/2010/main" val="22642631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Factors Influencing Vendor Selection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600" dirty="0" smtClean="0"/>
              <a:t>Cost and Complexity</a:t>
            </a:r>
          </a:p>
          <a:p>
            <a:pPr lvl="1" algn="just"/>
            <a:r>
              <a:rPr lang="en-US" sz="2400" dirty="0"/>
              <a:t>The initial costs: License, infrastructure, and so on. </a:t>
            </a:r>
            <a:endParaRPr lang="en-US" sz="2400" dirty="0" smtClean="0"/>
          </a:p>
          <a:p>
            <a:pPr lvl="1" algn="just"/>
            <a:r>
              <a:rPr lang="en-US" sz="2400" dirty="0"/>
              <a:t>The implementation time: It needs to be short. </a:t>
            </a:r>
            <a:endParaRPr lang="en-US" sz="2400" dirty="0" smtClean="0"/>
          </a:p>
          <a:p>
            <a:pPr lvl="1" algn="just"/>
            <a:r>
              <a:rPr lang="en-US" sz="2400" dirty="0"/>
              <a:t>The degree of customizations: Must be lower than 5%. </a:t>
            </a:r>
            <a:endParaRPr lang="en-US" sz="2400" dirty="0" smtClean="0"/>
          </a:p>
          <a:p>
            <a:pPr lvl="1" algn="just"/>
            <a:r>
              <a:rPr lang="en-US" sz="2400" dirty="0"/>
              <a:t>The control over the data and the solution: Including backups </a:t>
            </a:r>
            <a:r>
              <a:rPr lang="en-US" sz="2400" dirty="0" smtClean="0"/>
              <a:t>&amp; updates</a:t>
            </a:r>
          </a:p>
          <a:p>
            <a:pPr lvl="1" algn="just"/>
            <a:r>
              <a:rPr lang="en-IN" sz="2400" dirty="0"/>
              <a:t>The </a:t>
            </a:r>
            <a:r>
              <a:rPr lang="en-IN" sz="2400" dirty="0" smtClean="0"/>
              <a:t>on going </a:t>
            </a:r>
            <a:r>
              <a:rPr lang="en-IN" sz="2400" dirty="0"/>
              <a:t>maintenance costs</a:t>
            </a:r>
            <a:r>
              <a:rPr lang="en-IN" sz="2400" dirty="0" smtClean="0"/>
              <a:t>.</a:t>
            </a:r>
          </a:p>
          <a:p>
            <a:pPr algn="just"/>
            <a:r>
              <a:rPr lang="en-US" sz="2600" dirty="0" smtClean="0"/>
              <a:t>Cloud deployment (Amazon Elastic Compute Cloud, MS Azure)</a:t>
            </a:r>
            <a:r>
              <a:rPr lang="en-IN" sz="2800" dirty="0"/>
              <a:t> </a:t>
            </a:r>
            <a:endParaRPr lang="en-US" sz="2600" dirty="0" smtClean="0"/>
          </a:p>
          <a:p>
            <a:pPr lvl="1" algn="just"/>
            <a:r>
              <a:rPr lang="en-IN" sz="2400" dirty="0"/>
              <a:t>Solution capabilities </a:t>
            </a:r>
            <a:endParaRPr lang="en-IN" sz="2400" dirty="0" smtClean="0"/>
          </a:p>
          <a:p>
            <a:pPr lvl="1" algn="just"/>
            <a:r>
              <a:rPr lang="en-IN" sz="2400" dirty="0"/>
              <a:t>Collaboration with internal IT </a:t>
            </a:r>
            <a:endParaRPr lang="en-IN" sz="2400" dirty="0" smtClean="0"/>
          </a:p>
          <a:p>
            <a:pPr lvl="1" algn="just"/>
            <a:r>
              <a:rPr lang="en-IN" sz="2400" dirty="0"/>
              <a:t>Regulation </a:t>
            </a:r>
            <a:endParaRPr lang="en-IN" sz="2400" dirty="0" smtClean="0"/>
          </a:p>
          <a:p>
            <a:pPr lvl="1" algn="just"/>
            <a:r>
              <a:rPr lang="en-IN" sz="2400" dirty="0" smtClean="0"/>
              <a:t>Speed, Security &amp; Portability</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92</a:t>
            </a:fld>
            <a:endParaRPr lang="en-US" dirty="0"/>
          </a:p>
        </p:txBody>
      </p:sp>
    </p:spTree>
    <p:extLst>
      <p:ext uri="{BB962C8B-B14F-4D97-AF65-F5344CB8AC3E}">
        <p14:creationId xmlns:p14="http://schemas.microsoft.com/office/powerpoint/2010/main" val="8474319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8552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Factors Influencing Vendor Selection</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400" dirty="0" smtClean="0"/>
              <a:t>On-premise deployment</a:t>
            </a:r>
          </a:p>
          <a:p>
            <a:pPr algn="just"/>
            <a:endParaRPr lang="en-IN"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94</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57400"/>
            <a:ext cx="868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7342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Mixed Deployment</a:t>
            </a:r>
            <a:endParaRPr lang="en-IN" dirty="0"/>
          </a:p>
        </p:txBody>
      </p:sp>
      <p:sp>
        <p:nvSpPr>
          <p:cNvPr id="3" name="Content Placeholder 2"/>
          <p:cNvSpPr>
            <a:spLocks noGrp="1"/>
          </p:cNvSpPr>
          <p:nvPr>
            <p:ph sz="quarter" idx="1"/>
          </p:nvPr>
        </p:nvSpPr>
        <p:spPr>
          <a:xfrm>
            <a:off x="152400" y="1600200"/>
            <a:ext cx="8839200" cy="5257800"/>
          </a:xfrm>
        </p:spPr>
        <p:txBody>
          <a:bodyPr/>
          <a:lstStyle/>
          <a:p>
            <a:r>
              <a:rPr lang="en-US" dirty="0" err="1" smtClean="0"/>
              <a:t>IaaS</a:t>
            </a:r>
            <a:r>
              <a:rPr lang="en-US" dirty="0" smtClean="0"/>
              <a:t>, </a:t>
            </a:r>
            <a:r>
              <a:rPr lang="en-US" dirty="0" err="1" smtClean="0"/>
              <a:t>SaaS</a:t>
            </a:r>
            <a:r>
              <a:rPr lang="en-US" dirty="0" smtClean="0"/>
              <a:t> &amp; </a:t>
            </a:r>
            <a:r>
              <a:rPr lang="en-US" dirty="0" err="1" smtClean="0"/>
              <a:t>PaaS</a:t>
            </a:r>
            <a:endParaRPr lang="en-US" dirty="0" smtClean="0"/>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95</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0"/>
            <a:ext cx="86868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787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Hybrid Development</a:t>
            </a:r>
            <a:endParaRPr lang="en-IN" dirty="0"/>
          </a:p>
        </p:txBody>
      </p:sp>
      <p:sp>
        <p:nvSpPr>
          <p:cNvPr id="3" name="Content Placeholder 2"/>
          <p:cNvSpPr>
            <a:spLocks noGrp="1"/>
          </p:cNvSpPr>
          <p:nvPr>
            <p:ph sz="quarter" idx="1"/>
          </p:nvPr>
        </p:nvSpPr>
        <p:spPr>
          <a:xfrm>
            <a:off x="152400" y="1600200"/>
            <a:ext cx="8839200" cy="5257800"/>
          </a:xfrm>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96</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66863"/>
            <a:ext cx="8839200" cy="529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1148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endParaRPr lang="en-IN" dirty="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97</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4" y="1647643"/>
            <a:ext cx="9078036" cy="5168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5739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CRM Differentiators </a:t>
            </a:r>
            <a:br>
              <a:rPr lang="en-US" dirty="0" smtClean="0"/>
            </a:br>
            <a:r>
              <a:rPr lang="en-US" dirty="0" smtClean="0"/>
              <a:t>Feature list – Eco System</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r>
              <a:rPr lang="en-US" sz="2600" dirty="0" smtClean="0"/>
              <a:t>Instead of CRM elements – The ECO system support Business</a:t>
            </a:r>
          </a:p>
          <a:p>
            <a:pPr algn="just"/>
            <a:r>
              <a:rPr lang="en-US" sz="2600" dirty="0" smtClean="0"/>
              <a:t>Innovation in CRM technologies</a:t>
            </a:r>
          </a:p>
          <a:p>
            <a:pPr algn="just"/>
            <a:r>
              <a:rPr lang="en-US" sz="2600" dirty="0" smtClean="0"/>
              <a:t>Industry 4.0</a:t>
            </a:r>
          </a:p>
          <a:p>
            <a:pPr lvl="1" algn="just"/>
            <a:r>
              <a:rPr lang="en-US" sz="2400" dirty="0" smtClean="0"/>
              <a:t>AI and Cognitive Service – Has great impact in CRM platforms</a:t>
            </a:r>
          </a:p>
          <a:p>
            <a:pPr algn="just"/>
            <a:r>
              <a:rPr lang="en-US" sz="2600" dirty="0" smtClean="0"/>
              <a:t>Fourth Industrial Revelation – Two main driver for CRM</a:t>
            </a:r>
          </a:p>
          <a:p>
            <a:pPr lvl="1" algn="just"/>
            <a:r>
              <a:rPr lang="en-US" sz="2400" dirty="0" smtClean="0"/>
              <a:t>Digitization, Collaborate &amp; Connect with each other</a:t>
            </a:r>
          </a:p>
          <a:p>
            <a:pPr lvl="1" algn="just"/>
            <a:r>
              <a:rPr lang="en-US" sz="2400" dirty="0" smtClean="0"/>
              <a:t>Massive Innovations Technology</a:t>
            </a:r>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98</a:t>
            </a:fld>
            <a:endParaRPr lang="en-US" dirty="0"/>
          </a:p>
        </p:txBody>
      </p:sp>
    </p:spTree>
    <p:extLst>
      <p:ext uri="{BB962C8B-B14F-4D97-AF65-F5344CB8AC3E}">
        <p14:creationId xmlns:p14="http://schemas.microsoft.com/office/powerpoint/2010/main" val="42063149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lstStyle/>
          <a:p>
            <a:pPr algn="ctr"/>
            <a:r>
              <a:rPr lang="en-US" dirty="0" smtClean="0"/>
              <a:t>Industry 4.0</a:t>
            </a:r>
            <a:endParaRPr lang="en-IN" dirty="0"/>
          </a:p>
        </p:txBody>
      </p:sp>
      <p:sp>
        <p:nvSpPr>
          <p:cNvPr id="3" name="Content Placeholder 2"/>
          <p:cNvSpPr>
            <a:spLocks noGrp="1"/>
          </p:cNvSpPr>
          <p:nvPr>
            <p:ph sz="quarter" idx="1"/>
          </p:nvPr>
        </p:nvSpPr>
        <p:spPr>
          <a:xfrm>
            <a:off x="0" y="1524000"/>
            <a:ext cx="9144000" cy="5334000"/>
          </a:xfrm>
        </p:spPr>
        <p:txBody>
          <a:bodyPr/>
          <a:lstStyle/>
          <a:p>
            <a:pPr algn="just"/>
            <a:endParaRPr lang="en-US" sz="2400" dirty="0" smtClean="0"/>
          </a:p>
        </p:txBody>
      </p:sp>
      <p:sp>
        <p:nvSpPr>
          <p:cNvPr id="4" name="Slide Number Placeholder 3"/>
          <p:cNvSpPr>
            <a:spLocks noGrp="1"/>
          </p:cNvSpPr>
          <p:nvPr>
            <p:ph type="sldNum" sz="quarter" idx="12"/>
          </p:nvPr>
        </p:nvSpPr>
        <p:spPr/>
        <p:txBody>
          <a:bodyPr>
            <a:normAutofit fontScale="85000" lnSpcReduction="20000"/>
          </a:bodyPr>
          <a:lstStyle/>
          <a:p>
            <a:pPr>
              <a:defRPr/>
            </a:pPr>
            <a:fld id="{9CA12509-16B1-4366-A9EA-39962C2030FD}" type="slidenum">
              <a:rPr lang="en-US" smtClean="0"/>
              <a:pPr>
                <a:defRPr/>
              </a:pPr>
              <a:t>99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 y="1524000"/>
            <a:ext cx="9111018" cy="552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79659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4123</TotalTime>
  <Words>6138</Words>
  <Application>Microsoft Office PowerPoint</Application>
  <PresentationFormat>On-screen Show (4:3)</PresentationFormat>
  <Paragraphs>818</Paragraphs>
  <Slides>109</Slides>
  <Notes>16</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Median</vt:lpstr>
      <vt:lpstr>Data Engineering &amp; Management</vt:lpstr>
      <vt:lpstr>DB Architecture for an IS</vt:lpstr>
      <vt:lpstr>The three-level schema architecture </vt:lpstr>
      <vt:lpstr>DATABASE DEVELOPMENT PROCESS </vt:lpstr>
      <vt:lpstr>Conceptual Model</vt:lpstr>
      <vt:lpstr>Relational Model</vt:lpstr>
      <vt:lpstr>Normalization</vt:lpstr>
      <vt:lpstr>PowerPoint Presentation</vt:lpstr>
      <vt:lpstr>PowerPoint Presentation</vt:lpstr>
      <vt:lpstr>1NF</vt:lpstr>
      <vt:lpstr>In the 2NF, relational must be in 1NF. In the second normal form, all non-key attributes are fully functional dependent on the primary key </vt:lpstr>
      <vt:lpstr>PowerPoint Presentation</vt:lpstr>
      <vt:lpstr> BCNF  </vt:lpstr>
      <vt:lpstr> BCNF  </vt:lpstr>
      <vt:lpstr> BCNF  </vt:lpstr>
      <vt:lpstr> BCNF  </vt:lpstr>
      <vt:lpstr>THE ROLES OF A DATA MODEL </vt:lpstr>
      <vt:lpstr>THE ROLES OF A DATA MODEL </vt:lpstr>
      <vt:lpstr>THE ROLES OF A DATA MODEL </vt:lpstr>
      <vt:lpstr>THE ROLES OF A DATA MODEL </vt:lpstr>
      <vt:lpstr>Data Management</vt:lpstr>
      <vt:lpstr>Data management responsibilities </vt:lpstr>
      <vt:lpstr>Data management activities </vt:lpstr>
      <vt:lpstr>Data management deliverables </vt:lpstr>
      <vt:lpstr>Roles within data management </vt:lpstr>
      <vt:lpstr>Roles within data management </vt:lpstr>
      <vt:lpstr>Benefits of data management </vt:lpstr>
      <vt:lpstr>The relationship between data management and enterprise architecture </vt:lpstr>
      <vt:lpstr>The relationship between data management and enterprise architecture </vt:lpstr>
      <vt:lpstr>Corporate Data Model</vt:lpstr>
      <vt:lpstr>DEVELOP A CORPORATE DATA MODEL </vt:lpstr>
      <vt:lpstr>DEVELOP A CORPORATE DATA MODEL </vt:lpstr>
      <vt:lpstr>CORPORATE DATA MODEL PRINCIPLES </vt:lpstr>
      <vt:lpstr>DATA NAMING CONVENTIONS </vt:lpstr>
      <vt:lpstr>DATA DEFINTIONS &amp; NAMING</vt:lpstr>
      <vt:lpstr>Data Quality</vt:lpstr>
      <vt:lpstr>Data Quality</vt:lpstr>
      <vt:lpstr>Dimension of Data Quality</vt:lpstr>
      <vt:lpstr>Data model Quality</vt:lpstr>
      <vt:lpstr>Improving Data Quality</vt:lpstr>
      <vt:lpstr>Ten step processes</vt:lpstr>
      <vt:lpstr>Data Accessibility</vt:lpstr>
      <vt:lpstr>Data Accessibility</vt:lpstr>
      <vt:lpstr>Data Accessibility</vt:lpstr>
      <vt:lpstr>Data Management Environment</vt:lpstr>
      <vt:lpstr>Data Management Environment</vt:lpstr>
      <vt:lpstr>Distributed Data and Databases</vt:lpstr>
      <vt:lpstr>Distributed Data and Databases</vt:lpstr>
      <vt:lpstr>Distributed Data and Databases</vt:lpstr>
      <vt:lpstr>Distributed Data and Databases</vt:lpstr>
      <vt:lpstr>Vertical Fragmentation –  Primary key in all fragments</vt:lpstr>
      <vt:lpstr>Distributed Data and Databases</vt:lpstr>
      <vt:lpstr>Distributed Data and Databases</vt:lpstr>
      <vt:lpstr>Distributed Data and Databases</vt:lpstr>
      <vt:lpstr>Distributed Data and Databases</vt:lpstr>
      <vt:lpstr>Management of Replication</vt:lpstr>
      <vt:lpstr>Management of Replication</vt:lpstr>
      <vt:lpstr>Management of Replication</vt:lpstr>
      <vt:lpstr>Management of Replication</vt:lpstr>
      <vt:lpstr>Business Intelligence</vt:lpstr>
      <vt:lpstr>Business Intelligence – Data warehouse</vt:lpstr>
      <vt:lpstr>Data warehouse architecture</vt:lpstr>
      <vt:lpstr>Business Intelligence – Data warehouse</vt:lpstr>
      <vt:lpstr>Business intelligence –  The multidimensional model of data </vt:lpstr>
      <vt:lpstr>Business intelligence – A relational schema for a data warehouse  </vt:lpstr>
      <vt:lpstr>Business intelligence – A relational schema for a data warehouse  </vt:lpstr>
      <vt:lpstr>Business intelligence – A relational schema for a data warehouse  </vt:lpstr>
      <vt:lpstr>CRM</vt:lpstr>
      <vt:lpstr>CRM</vt:lpstr>
      <vt:lpstr>CRM - Pillars</vt:lpstr>
      <vt:lpstr>Pillars of CRM</vt:lpstr>
      <vt:lpstr>Pillars of CRM - Level of Engagement</vt:lpstr>
      <vt:lpstr>Pillars of CRM - Level of Engagement</vt:lpstr>
      <vt:lpstr>KYC – Know Your Customer</vt:lpstr>
      <vt:lpstr>KYC – 360-degree client view</vt:lpstr>
      <vt:lpstr>KYC – 360-degree client view</vt:lpstr>
      <vt:lpstr>KYC – 360-degree client view</vt:lpstr>
      <vt:lpstr>Utilizing AI and ML in CRM Strategy</vt:lpstr>
      <vt:lpstr>Evolution of AI</vt:lpstr>
      <vt:lpstr>Evolution of AI</vt:lpstr>
      <vt:lpstr>The Current state of AI</vt:lpstr>
      <vt:lpstr>The Current state of AI</vt:lpstr>
      <vt:lpstr>The Teaming up AI with People</vt:lpstr>
      <vt:lpstr>The Teaming up AI with People</vt:lpstr>
      <vt:lpstr>Applying AI to CRM Solution</vt:lpstr>
      <vt:lpstr>Applying AI to CRM Solution</vt:lpstr>
      <vt:lpstr>The ethical aspects of AI</vt:lpstr>
      <vt:lpstr>The ethical aspects of AI</vt:lpstr>
      <vt:lpstr>An example of AI in CRM Processes</vt:lpstr>
      <vt:lpstr>The Deployment of a CRM platform</vt:lpstr>
      <vt:lpstr>Factors Influencing Vendor Selection</vt:lpstr>
      <vt:lpstr>Factors Influencing Vendor Selection</vt:lpstr>
      <vt:lpstr>PowerPoint Presentation</vt:lpstr>
      <vt:lpstr>Factors Influencing Vendor Selection</vt:lpstr>
      <vt:lpstr>Mixed Deployment</vt:lpstr>
      <vt:lpstr>Hybrid Development</vt:lpstr>
      <vt:lpstr>PowerPoint Presentation</vt:lpstr>
      <vt:lpstr>CRM Differentiators  Feature list – Eco System</vt:lpstr>
      <vt:lpstr>Industry 4.0</vt:lpstr>
      <vt:lpstr>AI and Smart Cloud</vt:lpstr>
      <vt:lpstr>To Cloud or Not to Cloud</vt:lpstr>
      <vt:lpstr>To Cloud or Not to Cloud</vt:lpstr>
      <vt:lpstr>Big data </vt:lpstr>
      <vt:lpstr>Social selling and advertising </vt:lpstr>
      <vt:lpstr>Social Selling Process</vt:lpstr>
      <vt:lpstr>Social Selling Process</vt:lpstr>
      <vt:lpstr>Implementation tools</vt:lpstr>
      <vt:lpstr>Implementation tools</vt:lpstr>
      <vt:lpstr>Sustainable Platform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Periyar</cp:lastModifiedBy>
  <cp:revision>422</cp:revision>
  <dcterms:created xsi:type="dcterms:W3CDTF">2006-08-16T00:00:00Z</dcterms:created>
  <dcterms:modified xsi:type="dcterms:W3CDTF">2022-11-23T00:49:57Z</dcterms:modified>
</cp:coreProperties>
</file>