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1714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533400"/>
            <a:ext cx="7772400" cy="1470025"/>
          </a:xfrm>
        </p:spPr>
        <p:txBody>
          <a:bodyPr/>
          <a:lstStyle/>
          <a:p>
            <a:r>
              <a:rPr lang="en-US" dirty="0"/>
              <a:t>Advanced Example: Image De-Noising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2209800"/>
            <a:ext cx="8458200" cy="3962400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Image de-noising is the process of removing image noise while at the same time trying to preserve </a:t>
            </a:r>
            <a:r>
              <a:rPr lang="en-US">
                <a:solidFill>
                  <a:schemeClr val="tx1"/>
                </a:solidFill>
              </a:rPr>
              <a:t>details and structures</a:t>
            </a:r>
            <a:r>
              <a:rPr lang="en-US" dirty="0">
                <a:solidFill>
                  <a:schemeClr val="tx1"/>
                </a:solidFill>
              </a:rPr>
              <a:t>. 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We will use the </a:t>
            </a:r>
            <a:r>
              <a:rPr lang="en-US" dirty="0" err="1">
                <a:solidFill>
                  <a:schemeClr val="tx1"/>
                </a:solidFill>
              </a:rPr>
              <a:t>Rudin</a:t>
            </a:r>
            <a:r>
              <a:rPr lang="en-US" dirty="0">
                <a:solidFill>
                  <a:schemeClr val="tx1"/>
                </a:solidFill>
              </a:rPr>
              <a:t>- </a:t>
            </a:r>
            <a:r>
              <a:rPr lang="en-US" dirty="0" err="1">
                <a:solidFill>
                  <a:schemeClr val="tx1"/>
                </a:solidFill>
              </a:rPr>
              <a:t>Osher</a:t>
            </a:r>
            <a:r>
              <a:rPr lang="en-US" dirty="0">
                <a:solidFill>
                  <a:schemeClr val="tx1"/>
                </a:solidFill>
              </a:rPr>
              <a:t>- </a:t>
            </a:r>
            <a:r>
              <a:rPr lang="en-US" dirty="0" err="1">
                <a:solidFill>
                  <a:schemeClr val="tx1"/>
                </a:solidFill>
              </a:rPr>
              <a:t>Fatemi</a:t>
            </a:r>
            <a:r>
              <a:rPr lang="en-US" dirty="0">
                <a:solidFill>
                  <a:schemeClr val="tx1"/>
                </a:solidFill>
              </a:rPr>
              <a:t> de-noising model (ROF) </a:t>
            </a:r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30739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SIFT interest point locations are found using difference-of-Gaussian functions</a:t>
            </a:r>
          </a:p>
          <a:p>
            <a:pPr marL="0" indent="0">
              <a:buNone/>
            </a:pPr>
            <a:br>
              <a:rPr lang="en-US" sz="2800" b="1" dirty="0"/>
            </a:br>
            <a:r>
              <a:rPr lang="en-US" sz="2800" b="1" dirty="0"/>
              <a:t>       D(x, </a:t>
            </a:r>
            <a:r>
              <a:rPr lang="el-GR" sz="2800" b="1" dirty="0"/>
              <a:t>σ) = [</a:t>
            </a:r>
            <a:r>
              <a:rPr lang="en-US" sz="2800" b="1" dirty="0" err="1"/>
              <a:t>Gk</a:t>
            </a:r>
            <a:r>
              <a:rPr lang="el-GR" sz="2800" b="1" dirty="0"/>
              <a:t>σ (</a:t>
            </a:r>
            <a:r>
              <a:rPr lang="en-US" sz="2800" b="1" dirty="0"/>
              <a:t>x) – G</a:t>
            </a:r>
            <a:r>
              <a:rPr lang="el-GR" sz="2800" b="1" dirty="0"/>
              <a:t>σ (</a:t>
            </a:r>
            <a:r>
              <a:rPr lang="en-US" sz="2800" b="1" dirty="0"/>
              <a:t>x)] * I(x) = [</a:t>
            </a:r>
            <a:r>
              <a:rPr lang="en-US" sz="2800" b="1" dirty="0" err="1"/>
              <a:t>Gk</a:t>
            </a:r>
            <a:r>
              <a:rPr lang="el-GR" sz="2800" b="1" dirty="0"/>
              <a:t>σ – </a:t>
            </a:r>
            <a:r>
              <a:rPr lang="en-US" sz="2800" b="1" dirty="0"/>
              <a:t>G</a:t>
            </a:r>
            <a:r>
              <a:rPr lang="el-GR" sz="2800" b="1" dirty="0"/>
              <a:t>σ] * </a:t>
            </a:r>
            <a:r>
              <a:rPr lang="en-US" sz="2800" b="1" dirty="0"/>
              <a:t>I = </a:t>
            </a:r>
            <a:r>
              <a:rPr lang="en-US" sz="2800" b="1" dirty="0" err="1"/>
              <a:t>Ik</a:t>
            </a:r>
            <a:r>
              <a:rPr lang="el-GR" sz="2800" b="1" dirty="0"/>
              <a:t>σ – </a:t>
            </a:r>
            <a:r>
              <a:rPr lang="en-US" sz="2800" b="1" dirty="0"/>
              <a:t>I</a:t>
            </a:r>
            <a:r>
              <a:rPr lang="el-GR" sz="2800" b="1" dirty="0"/>
              <a:t>σ</a:t>
            </a:r>
            <a:endParaRPr lang="en-US" sz="2800" b="1" dirty="0"/>
          </a:p>
          <a:p>
            <a:pPr marL="0" indent="0">
              <a:buNone/>
            </a:pPr>
            <a:br>
              <a:rPr lang="el-GR" sz="3100" dirty="0"/>
            </a:br>
            <a:r>
              <a:rPr lang="en-US" dirty="0"/>
              <a:t>where G</a:t>
            </a:r>
            <a:r>
              <a:rPr lang="el-GR" dirty="0"/>
              <a:t>σ </a:t>
            </a:r>
            <a:r>
              <a:rPr lang="en-US" dirty="0"/>
              <a:t>is the Gaussian 2D kernel </a:t>
            </a:r>
          </a:p>
          <a:p>
            <a:pPr marL="0" indent="0">
              <a:buNone/>
            </a:pPr>
            <a:r>
              <a:rPr lang="en-US" dirty="0"/>
              <a:t>    I</a:t>
            </a:r>
            <a:r>
              <a:rPr lang="el-GR" dirty="0"/>
              <a:t>σ </a:t>
            </a:r>
            <a:r>
              <a:rPr lang="en-US" dirty="0"/>
              <a:t>the G</a:t>
            </a:r>
            <a:r>
              <a:rPr lang="el-GR" dirty="0"/>
              <a:t>σ-</a:t>
            </a:r>
            <a:r>
              <a:rPr lang="en-US" dirty="0"/>
              <a:t>blurred </a:t>
            </a:r>
            <a:r>
              <a:rPr lang="en-US" dirty="0" err="1"/>
              <a:t>grayscale</a:t>
            </a:r>
            <a:r>
              <a:rPr lang="en-US" dirty="0"/>
              <a:t> image</a:t>
            </a:r>
          </a:p>
          <a:p>
            <a:pPr marL="0" indent="0">
              <a:buNone/>
            </a:pPr>
            <a:r>
              <a:rPr lang="en-US" dirty="0"/>
              <a:t>     k a constant factor determining the separation in scale. </a:t>
            </a:r>
          </a:p>
          <a:p>
            <a:pPr marL="0" indent="0">
              <a:buNone/>
            </a:pPr>
            <a:r>
              <a:rPr lang="en-US" dirty="0"/>
              <a:t>    Interest points are the maxima and minima of   D(</a:t>
            </a:r>
            <a:r>
              <a:rPr lang="en-US" b="1" dirty="0"/>
              <a:t>x</a:t>
            </a:r>
            <a:r>
              <a:rPr lang="en-US" dirty="0"/>
              <a:t>, </a:t>
            </a:r>
            <a:r>
              <a:rPr lang="el-GR" dirty="0"/>
              <a:t>σ) </a:t>
            </a:r>
            <a:r>
              <a:rPr lang="en-US" dirty="0"/>
              <a:t>across both image location and scale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58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087562"/>
          </a:xfrm>
        </p:spPr>
        <p:txBody>
          <a:bodyPr>
            <a:normAutofit fontScale="90000"/>
          </a:bodyPr>
          <a:lstStyle/>
          <a:p>
            <a:r>
              <a:rPr lang="en-US" dirty="0"/>
              <a:t>The total variation (TV) of a (gray scale) image I is defined as the sum of the gradient norm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4068763"/>
          </a:xfrm>
        </p:spPr>
        <p:txBody>
          <a:bodyPr/>
          <a:lstStyle/>
          <a:p>
            <a:pPr marL="0" indent="0">
              <a:buNone/>
            </a:pPr>
            <a:endParaRPr lang="en-U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399" y="1995408"/>
            <a:ext cx="8077201" cy="43291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57507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676401"/>
            <a:ext cx="6381750" cy="40290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00350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b="1" dirty="0"/>
            </a:br>
            <a:br>
              <a:rPr lang="en-US" b="1" dirty="0"/>
            </a:br>
            <a:r>
              <a:rPr lang="en-US" b="1" dirty="0"/>
              <a:t>Local Image Descriptors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0"/>
            <a:ext cx="8229600" cy="4343399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Finding corresponding points and regions between images. </a:t>
            </a:r>
          </a:p>
          <a:p>
            <a:r>
              <a:rPr lang="en-US" dirty="0"/>
              <a:t>Two different types of local descriptors are introduced with methods for matching these between images.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	1.Harris Corner Detector</a:t>
            </a:r>
            <a:r>
              <a:rPr lang="en-US" dirty="0"/>
              <a:t> 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	2.</a:t>
            </a:r>
            <a:r>
              <a:rPr lang="en-US" b="1" dirty="0"/>
              <a:t>SIFT—Scale-Invariant Feature Transform</a:t>
            </a:r>
            <a:r>
              <a:rPr lang="en-US" dirty="0"/>
              <a:t> 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181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1.Harris Corner Detector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br>
              <a:rPr lang="en-US" b="1" dirty="0"/>
            </a:br>
            <a:r>
              <a:rPr lang="en-US" dirty="0"/>
              <a:t>The Harris corner detection algorithm is one of the simplest corner indicators available.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general idea is to locate interest points where the surrounding neighborhood shows edges in more than one direction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These are called </a:t>
            </a:r>
            <a:r>
              <a:rPr lang="en-US" b="1" dirty="0"/>
              <a:t>image corners</a:t>
            </a:r>
            <a:r>
              <a:rPr lang="en-US" dirty="0"/>
              <a:t>.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889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029200"/>
          </a:xfrm>
        </p:spPr>
        <p:txBody>
          <a:bodyPr/>
          <a:lstStyle/>
          <a:p>
            <a:r>
              <a:rPr lang="en-US" dirty="0"/>
              <a:t>We define a matrix </a:t>
            </a:r>
            <a:r>
              <a:rPr lang="en-US" b="1" dirty="0"/>
              <a:t>M</a:t>
            </a:r>
            <a:r>
              <a:rPr lang="en-US" dirty="0"/>
              <a:t>I = </a:t>
            </a:r>
            <a:r>
              <a:rPr lang="en-US" b="1" dirty="0"/>
              <a:t>M</a:t>
            </a:r>
            <a:r>
              <a:rPr lang="en-US" dirty="0"/>
              <a:t>I(</a:t>
            </a:r>
            <a:r>
              <a:rPr lang="en-US" b="1" dirty="0"/>
              <a:t>x</a:t>
            </a:r>
            <a:r>
              <a:rPr lang="en-US" dirty="0"/>
              <a:t>), </a:t>
            </a:r>
          </a:p>
          <a:p>
            <a:pPr marL="0" indent="0">
              <a:buNone/>
            </a:pPr>
            <a:r>
              <a:rPr lang="en-US" dirty="0"/>
              <a:t>on the points </a:t>
            </a:r>
            <a:r>
              <a:rPr lang="en-US" b="1" dirty="0"/>
              <a:t>x </a:t>
            </a:r>
            <a:r>
              <a:rPr lang="en-US" dirty="0"/>
              <a:t>in the image domain, as the positive </a:t>
            </a:r>
            <a:r>
              <a:rPr lang="en-US" dirty="0" err="1"/>
              <a:t>semidefinite</a:t>
            </a:r>
            <a:r>
              <a:rPr lang="en-US" dirty="0"/>
              <a:t>, symmetric matrix </a:t>
            </a:r>
            <a:br>
              <a:rPr lang="en-US" dirty="0"/>
            </a:b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971800"/>
            <a:ext cx="7620000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859305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175182"/>
            <a:ext cx="8229600" cy="5668963"/>
          </a:xfrm>
        </p:spPr>
        <p:txBody>
          <a:bodyPr/>
          <a:lstStyle/>
          <a:p>
            <a:r>
              <a:rPr lang="en-US" dirty="0"/>
              <a:t>Let W be a weight matrix (typically a Gaussian filter </a:t>
            </a:r>
            <a:r>
              <a:rPr lang="en-US" dirty="0" err="1"/>
              <a:t>Gσ</a:t>
            </a:r>
            <a:r>
              <a:rPr lang="en-US" dirty="0"/>
              <a:t>). The component-wise convolution </a:t>
            </a:r>
            <a:br>
              <a:rPr lang="en-US" dirty="0"/>
            </a:br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2611582"/>
            <a:ext cx="29718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685800" y="3886200"/>
            <a:ext cx="79248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gives a local averaging of </a:t>
            </a:r>
            <a:r>
              <a:rPr lang="en-US" sz="2400" b="1" dirty="0"/>
              <a:t>M</a:t>
            </a:r>
            <a:r>
              <a:rPr lang="en-US" sz="2400" dirty="0"/>
              <a:t>I over the neighboring pixels. </a:t>
            </a:r>
          </a:p>
          <a:p>
            <a:pPr algn="ctr"/>
            <a:r>
              <a:rPr lang="en-US" sz="2400" dirty="0"/>
              <a:t>The resulting matrix is</a:t>
            </a:r>
            <a:br>
              <a:rPr lang="en-US" sz="2400" dirty="0"/>
            </a:br>
            <a:r>
              <a:rPr lang="en-US" sz="2400" dirty="0"/>
              <a:t>sometimes called a </a:t>
            </a:r>
            <a:r>
              <a:rPr lang="en-US" sz="2400" b="1" dirty="0"/>
              <a:t>Harris matrix</a:t>
            </a:r>
            <a:r>
              <a:rPr lang="en-US" sz="2400" dirty="0"/>
              <a:t>. The width of W determines a region of interest around </a:t>
            </a:r>
            <a:r>
              <a:rPr lang="en-US" sz="2400" b="1" dirty="0"/>
              <a:t>x</a:t>
            </a:r>
            <a:r>
              <a:rPr lang="en-US" sz="2400" dirty="0"/>
              <a:t> </a:t>
            </a:r>
            <a:br>
              <a:rPr lang="en-US" sz="2400" dirty="0"/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873984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62600"/>
          </a:xfrm>
        </p:spPr>
        <p:txBody>
          <a:bodyPr/>
          <a:lstStyle/>
          <a:p>
            <a:r>
              <a:rPr lang="en-US" dirty="0"/>
              <a:t>Depending on the values of ∇I in the region, there are three cases for the eigenvalues of the Harris matrix, :</a:t>
            </a:r>
          </a:p>
          <a:p>
            <a:pPr marL="0" indent="0">
              <a:buNone/>
            </a:pPr>
            <a:r>
              <a:rPr lang="en-US" dirty="0"/>
              <a:t>1. If λ1 and λ2 are both large positive values, then there is a corner at x.</a:t>
            </a:r>
          </a:p>
          <a:p>
            <a:pPr marL="0" indent="0">
              <a:buNone/>
            </a:pPr>
            <a:r>
              <a:rPr lang="en-US" dirty="0"/>
              <a:t>2. If λ1 is large and λ2 ≈ 0, then there is an edge and the averaging of MI over the region doesn’t change the eigenvalues that much</a:t>
            </a:r>
          </a:p>
          <a:p>
            <a:pPr marL="0" indent="0">
              <a:buNone/>
            </a:pPr>
            <a:r>
              <a:rPr lang="en-US" dirty="0"/>
              <a:t>3. If λ1 ≈ λ2 ≈ 0, then there is nothing</a:t>
            </a:r>
          </a:p>
        </p:txBody>
      </p:sp>
    </p:spTree>
    <p:extLst>
      <p:ext uri="{BB962C8B-B14F-4D97-AF65-F5344CB8AC3E}">
        <p14:creationId xmlns:p14="http://schemas.microsoft.com/office/powerpoint/2010/main" val="763423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 SIFT—Scale-Invariant Feature Transform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One of the most successful local image descriptors in the last decade is the Scale Invariant Feature Transform (SIFT), introduced by David Lowe </a:t>
            </a:r>
          </a:p>
          <a:p>
            <a:r>
              <a:rPr lang="en-US" dirty="0"/>
              <a:t>SIFT includes both an interest point detector and a descriptor. </a:t>
            </a:r>
          </a:p>
          <a:p>
            <a:r>
              <a:rPr lang="en-US" dirty="0"/>
              <a:t>The descriptor is very robust and is largely the reason behind the success and popularity of SIFT. 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19003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487</Words>
  <Application>Microsoft Office PowerPoint</Application>
  <PresentationFormat>On-screen Show (4:3)</PresentationFormat>
  <Paragraphs>36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Advanced Example: Image De-Noising</vt:lpstr>
      <vt:lpstr>The total variation (TV) of a (gray scale) image I is defined as the sum of the gradient norm  </vt:lpstr>
      <vt:lpstr>Example</vt:lpstr>
      <vt:lpstr>  Local Image Descriptors  </vt:lpstr>
      <vt:lpstr>1.Harris Corner Detector</vt:lpstr>
      <vt:lpstr>PowerPoint Presentation</vt:lpstr>
      <vt:lpstr>PowerPoint Presentation</vt:lpstr>
      <vt:lpstr>PowerPoint Presentation</vt:lpstr>
      <vt:lpstr> SIFT—Scale-Invariant Feature Transform 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Example: Image De-Noising</dc:title>
  <dc:creator>VASAV</dc:creator>
  <cp:lastModifiedBy>ELANCHEZHIAN M</cp:lastModifiedBy>
  <cp:revision>26</cp:revision>
  <dcterms:created xsi:type="dcterms:W3CDTF">2006-08-16T00:00:00Z</dcterms:created>
  <dcterms:modified xsi:type="dcterms:W3CDTF">2023-06-01T03:48:59Z</dcterms:modified>
</cp:coreProperties>
</file>