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90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7200"/>
            <a:ext cx="7772400" cy="5333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Image to Image Mappings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8077200" cy="4572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describes transformations between images and some practical methods for computing them</a:t>
            </a:r>
            <a:r>
              <a:rPr lang="en-US" dirty="0"/>
              <a:t>. </a:t>
            </a:r>
          </a:p>
          <a:p>
            <a:pPr algn="l"/>
            <a:r>
              <a:rPr lang="en-US" b="1" dirty="0" err="1">
                <a:solidFill>
                  <a:schemeClr val="tx1"/>
                </a:solidFill>
              </a:rPr>
              <a:t>Homographies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 err="1">
                <a:solidFill>
                  <a:schemeClr val="tx1"/>
                </a:solidFill>
              </a:rPr>
              <a:t>homography</a:t>
            </a:r>
            <a:r>
              <a:rPr lang="en-US" dirty="0">
                <a:solidFill>
                  <a:schemeClr val="tx1"/>
                </a:solidFill>
              </a:rPr>
              <a:t> is a 2D projective transformation that maps points in one plane to another 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343400"/>
            <a:ext cx="7086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30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The Camera Matrix</a:t>
            </a:r>
          </a:p>
          <a:p>
            <a:pPr marL="0" indent="0">
              <a:buNone/>
            </a:pPr>
            <a:br>
              <a:rPr lang="en-US" b="1" dirty="0"/>
            </a:br>
            <a:r>
              <a:rPr lang="en-US" dirty="0"/>
              <a:t>The camera matrix can be decomposed as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where </a:t>
            </a:r>
          </a:p>
          <a:p>
            <a:r>
              <a:rPr lang="en-US" dirty="0"/>
              <a:t>R is a rotation matrix describing the orientation of the camera,</a:t>
            </a:r>
          </a:p>
          <a:p>
            <a:r>
              <a:rPr lang="en-US" dirty="0"/>
              <a:t> </a:t>
            </a:r>
            <a:r>
              <a:rPr lang="en-US" b="1" dirty="0"/>
              <a:t>t </a:t>
            </a:r>
            <a:r>
              <a:rPr lang="en-US" dirty="0"/>
              <a:t>a 3D translation vector describing the position of the camera center, </a:t>
            </a:r>
          </a:p>
          <a:p>
            <a:r>
              <a:rPr lang="en-US" dirty="0"/>
              <a:t> intrinsic calibration matrix K describing the projection properties of     the camera.</a:t>
            </a:r>
            <a:br>
              <a:rPr lang="en-US" dirty="0"/>
            </a:br>
            <a:r>
              <a:rPr lang="en-US" dirty="0"/>
              <a:t>The calibration matrix depends only on the camera properties and is in a general form written as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281" y="1371600"/>
            <a:ext cx="1628775" cy="838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331" y="5062538"/>
            <a:ext cx="2780869" cy="10334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08916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8229600" cy="6096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focal length, f, is the distance between the image plane and the camera center. </a:t>
            </a:r>
          </a:p>
          <a:p>
            <a:r>
              <a:rPr lang="en-US" dirty="0"/>
              <a:t>The skew, s, is only used if the pixel array in the sensor is skewed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where we used the alternative notation </a:t>
            </a:r>
            <a:r>
              <a:rPr lang="en-US" dirty="0" err="1"/>
              <a:t>fx</a:t>
            </a:r>
            <a:r>
              <a:rPr lang="en-US" dirty="0"/>
              <a:t> and </a:t>
            </a:r>
            <a:r>
              <a:rPr lang="en-US" dirty="0" err="1"/>
              <a:t>fy</a:t>
            </a:r>
            <a:r>
              <a:rPr lang="en-US" dirty="0"/>
              <a:t>, with </a:t>
            </a:r>
            <a:r>
              <a:rPr lang="en-US" dirty="0" err="1"/>
              <a:t>fx</a:t>
            </a:r>
            <a:r>
              <a:rPr lang="en-US" dirty="0"/>
              <a:t> = α</a:t>
            </a:r>
            <a:r>
              <a:rPr lang="en-US" dirty="0" err="1"/>
              <a:t>fy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The aspect ratio, α is used for non-square pixel elements. It is often safe to assume α = 1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2600325" cy="12668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743" y="5105400"/>
            <a:ext cx="2066925" cy="11785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6843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Camera Calibration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943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Calibrating a camera means determining the internal camera parameters, in our case the matrix K </a:t>
            </a:r>
          </a:p>
          <a:p>
            <a:pPr marL="0" indent="0">
              <a:buNone/>
            </a:pPr>
            <a:r>
              <a:rPr lang="en-US" b="1" dirty="0"/>
              <a:t>A Simple Calibration Method</a:t>
            </a:r>
            <a:r>
              <a:rPr lang="en-US" dirty="0"/>
              <a:t>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Measure the sides of your rectangular calibration object. Let’s call these </a:t>
            </a:r>
            <a:r>
              <a:rPr lang="en-US" dirty="0" err="1"/>
              <a:t>dX</a:t>
            </a:r>
            <a:r>
              <a:rPr lang="en-US" dirty="0"/>
              <a:t> and </a:t>
            </a:r>
            <a:r>
              <a:rPr lang="en-US" dirty="0" err="1"/>
              <a:t>dY.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Place the camera and the calibration object on a flat surface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Measure the distance from the camera to the calibration object.</a:t>
            </a:r>
          </a:p>
          <a:p>
            <a:pPr marL="0" indent="0">
              <a:buNone/>
            </a:pPr>
            <a:r>
              <a:rPr lang="en-US" dirty="0"/>
              <a:t> Let’s call this </a:t>
            </a:r>
            <a:r>
              <a:rPr lang="en-US" dirty="0" err="1"/>
              <a:t>dZ.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Take a picture and check that the setup is straight</a:t>
            </a:r>
          </a:p>
          <a:p>
            <a:pPr marL="0" indent="0">
              <a:buNone/>
            </a:pPr>
            <a:r>
              <a:rPr lang="en-US" dirty="0"/>
              <a:t>    --- meaning that the sides of the calibration object align with the rows and columns of the image.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Measure the width and height of the object in pixels. </a:t>
            </a:r>
          </a:p>
          <a:p>
            <a:pPr marL="0" indent="0">
              <a:buNone/>
            </a:pPr>
            <a:r>
              <a:rPr lang="en-US" dirty="0"/>
              <a:t>Let’s call these dx and </a:t>
            </a:r>
            <a:r>
              <a:rPr lang="en-US" dirty="0" err="1"/>
              <a:t>dy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58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89916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402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/>
              <a:t>Pose Estimation from Planes and Markers</a:t>
            </a:r>
            <a:r>
              <a:rPr lang="en-US" sz="3100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saw how to estimate </a:t>
            </a:r>
            <a:r>
              <a:rPr lang="en-US" dirty="0" err="1"/>
              <a:t>homographies</a:t>
            </a:r>
            <a:r>
              <a:rPr lang="en-US" dirty="0"/>
              <a:t> between planes. </a:t>
            </a:r>
          </a:p>
          <a:p>
            <a:r>
              <a:rPr lang="en-US" dirty="0"/>
              <a:t>Combining this with a calibrated camera makes it possible to compute the camera’s pose (rotation and translation) if the image contains a planar marker object. </a:t>
            </a:r>
          </a:p>
          <a:p>
            <a:r>
              <a:rPr lang="en-US" dirty="0"/>
              <a:t>This marker object can be almost any flat object.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38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Augmented Reality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Augmented reality (AR) is a collective term for placing objects and information on top of</a:t>
            </a:r>
            <a:br>
              <a:rPr lang="en-US" dirty="0"/>
            </a:br>
            <a:r>
              <a:rPr lang="en-US" dirty="0"/>
              <a:t>image data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	</a:t>
            </a:r>
            <a:r>
              <a:rPr lang="en-US" b="1" dirty="0" err="1"/>
              <a:t>PyGame</a:t>
            </a:r>
            <a:r>
              <a:rPr lang="en-US" b="1" dirty="0"/>
              <a:t> and </a:t>
            </a:r>
            <a:r>
              <a:rPr lang="en-US" b="1" dirty="0" err="1"/>
              <a:t>PyOpenGL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23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The Direct Linear Transformation Algorithm</a:t>
            </a:r>
            <a:r>
              <a:rPr lang="en-US" sz="3600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direct linear transformation (DLT) is an algorithm for computing H given four or more</a:t>
            </a:r>
            <a:br>
              <a:rPr lang="en-US" dirty="0"/>
            </a:br>
            <a:r>
              <a:rPr lang="en-US" dirty="0"/>
              <a:t>correspondences.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" y="3124200"/>
            <a:ext cx="8827077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25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Warping Images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/>
              <a:t>A warp can easily be performed with </a:t>
            </a:r>
            <a:r>
              <a:rPr lang="en-US" dirty="0" err="1"/>
              <a:t>SciPy</a:t>
            </a:r>
            <a:r>
              <a:rPr lang="en-US" dirty="0"/>
              <a:t> using the </a:t>
            </a:r>
            <a:r>
              <a:rPr lang="en-US" dirty="0" err="1"/>
              <a:t>ndimage</a:t>
            </a:r>
            <a:r>
              <a:rPr lang="en-US" dirty="0"/>
              <a:t> package. </a:t>
            </a:r>
          </a:p>
          <a:p>
            <a:r>
              <a:rPr lang="en-US" dirty="0"/>
              <a:t>The command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2800" b="1" dirty="0" err="1"/>
              <a:t>transformed_im</a:t>
            </a:r>
            <a:r>
              <a:rPr lang="en-US" sz="2800" b="1" dirty="0"/>
              <a:t>=</a:t>
            </a:r>
            <a:r>
              <a:rPr lang="en-US" sz="2800" b="1" dirty="0" err="1"/>
              <a:t>ndimage.affine_transform</a:t>
            </a:r>
            <a:r>
              <a:rPr lang="en-US" sz="2800" b="1" dirty="0"/>
              <a:t>(</a:t>
            </a:r>
            <a:r>
              <a:rPr lang="en-US" sz="2800" b="1" dirty="0" err="1"/>
              <a:t>im,A,b,size</a:t>
            </a:r>
            <a:r>
              <a:rPr lang="en-US" sz="2800" b="1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transforms the image patch </a:t>
            </a:r>
            <a:r>
              <a:rPr lang="en-US" dirty="0" err="1"/>
              <a:t>im</a:t>
            </a:r>
            <a:r>
              <a:rPr lang="en-US" dirty="0"/>
              <a:t> with A </a:t>
            </a:r>
            <a:r>
              <a:rPr lang="en-US" dirty="0" err="1"/>
              <a:t>a</a:t>
            </a:r>
            <a:r>
              <a:rPr lang="en-US" dirty="0"/>
              <a:t> linear transformation and </a:t>
            </a:r>
            <a:r>
              <a:rPr lang="en-US" b="1" dirty="0"/>
              <a:t>b </a:t>
            </a:r>
            <a:r>
              <a:rPr lang="en-US" dirty="0"/>
              <a:t>a translation vector as</a:t>
            </a:r>
            <a:br>
              <a:rPr lang="en-US" dirty="0"/>
            </a:br>
            <a:r>
              <a:rPr lang="en-US" dirty="0"/>
              <a:t>above.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0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800" dirty="0"/>
              <a:t>Example</a:t>
            </a:r>
          </a:p>
          <a:p>
            <a:pPr marL="0" indent="0">
              <a:buNone/>
            </a:pPr>
            <a:r>
              <a:rPr lang="en-US" sz="2800" dirty="0"/>
              <a:t>from </a:t>
            </a:r>
            <a:r>
              <a:rPr lang="en-US" sz="2800" dirty="0" err="1"/>
              <a:t>scipy</a:t>
            </a:r>
            <a:r>
              <a:rPr lang="en-US" sz="2800" dirty="0"/>
              <a:t> import </a:t>
            </a:r>
            <a:r>
              <a:rPr lang="en-US" sz="2800" dirty="0" err="1"/>
              <a:t>ndimage</a:t>
            </a:r>
            <a:endParaRPr lang="en-US" sz="2800" dirty="0"/>
          </a:p>
          <a:p>
            <a:pPr marL="0" indent="0">
              <a:buNone/>
            </a:pPr>
            <a:br>
              <a:rPr lang="en-US" sz="2800" dirty="0"/>
            </a:br>
            <a:r>
              <a:rPr lang="en-US" sz="2800" dirty="0" err="1"/>
              <a:t>im</a:t>
            </a:r>
            <a:r>
              <a:rPr lang="en-US" sz="2800" dirty="0"/>
              <a:t>=array(</a:t>
            </a:r>
            <a:r>
              <a:rPr lang="en-US" sz="2800" dirty="0" err="1"/>
              <a:t>Image.open</a:t>
            </a:r>
            <a:r>
              <a:rPr lang="en-US" sz="2800" dirty="0"/>
              <a:t>('empire.jpg').convert('L'))</a:t>
            </a:r>
          </a:p>
          <a:p>
            <a:pPr marL="0" indent="0">
              <a:buNone/>
            </a:pPr>
            <a:br>
              <a:rPr lang="en-US" sz="2800" dirty="0"/>
            </a:br>
            <a:r>
              <a:rPr lang="en-US" sz="2800" dirty="0"/>
              <a:t>H = array([[1.4,0.05,-100],[0.05,1.5,-100],[0,0,1]])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/>
              <a:t>im2=</a:t>
            </a:r>
            <a:r>
              <a:rPr lang="en-US" sz="2800" dirty="0" err="1"/>
              <a:t>ndimage.affine_transform</a:t>
            </a:r>
            <a:r>
              <a:rPr lang="en-US" sz="2800" dirty="0"/>
              <a:t>(</a:t>
            </a:r>
            <a:r>
              <a:rPr lang="en-US" sz="2800" dirty="0" err="1"/>
              <a:t>im,H</a:t>
            </a:r>
            <a:r>
              <a:rPr lang="en-US" sz="2800" dirty="0"/>
              <a:t>[:2,:2],(H[0,2],H[1,2])) 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97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Creating Panoramas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RANSAC</a:t>
            </a:r>
            <a:br>
              <a:rPr lang="en-US" b="1" dirty="0"/>
            </a:br>
            <a:r>
              <a:rPr lang="en-US" dirty="0" err="1"/>
              <a:t>RANSAC</a:t>
            </a:r>
            <a:r>
              <a:rPr lang="en-US" dirty="0"/>
              <a:t>, short for “</a:t>
            </a:r>
            <a:r>
              <a:rPr lang="en-US" dirty="0" err="1"/>
              <a:t>RANdom</a:t>
            </a:r>
            <a:r>
              <a:rPr lang="en-US" dirty="0"/>
              <a:t> </a:t>
            </a:r>
            <a:r>
              <a:rPr lang="en-US" dirty="0" err="1"/>
              <a:t>SAmple</a:t>
            </a:r>
            <a:r>
              <a:rPr lang="en-US" dirty="0"/>
              <a:t> Consensus,” is an iterative method to fit models to data that can contain outliers. </a:t>
            </a:r>
          </a:p>
          <a:p>
            <a:r>
              <a:rPr lang="en-US" dirty="0"/>
              <a:t>Given a model, for example a </a:t>
            </a:r>
            <a:r>
              <a:rPr lang="en-US" dirty="0" err="1"/>
              <a:t>homography</a:t>
            </a:r>
            <a:r>
              <a:rPr lang="en-US" dirty="0"/>
              <a:t> between sets of points, the basic idea is that the data contains inliers, </a:t>
            </a:r>
          </a:p>
          <a:p>
            <a:r>
              <a:rPr lang="en-US" dirty="0"/>
              <a:t>the data points that can be described by the model, and outliers, those that do not fit the model.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3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1783"/>
            <a:ext cx="8810625" cy="64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217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Camera Models and</a:t>
            </a:r>
            <a:br>
              <a:rPr lang="en-US" sz="2800" b="1" dirty="0"/>
            </a:br>
            <a:r>
              <a:rPr lang="en-US" sz="2800" b="1" dirty="0"/>
              <a:t>Augmented Reality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Here we show how to determine camera properties and how to use image projections for applications like augmented reality.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The Pin-Hole Camera Model</a:t>
            </a:r>
          </a:p>
          <a:p>
            <a:pPr marL="0" indent="0">
              <a:buNone/>
            </a:pPr>
            <a:br>
              <a:rPr lang="en-US" b="1" dirty="0"/>
            </a:br>
            <a:r>
              <a:rPr lang="en-US" dirty="0"/>
              <a:t>The pin-hole camera model (or </a:t>
            </a:r>
            <a:r>
              <a:rPr lang="en-US" dirty="0">
                <a:solidFill>
                  <a:srgbClr val="FF0000"/>
                </a:solidFill>
              </a:rPr>
              <a:t>sometimes projective camera model</a:t>
            </a:r>
            <a:r>
              <a:rPr lang="en-US" dirty="0"/>
              <a:t>) is a widely used camera model in computer vision.</a:t>
            </a:r>
          </a:p>
          <a:p>
            <a:r>
              <a:rPr lang="en-US" dirty="0"/>
              <a:t> It is simple and accurate enough for most applications. The name</a:t>
            </a:r>
            <a:br>
              <a:rPr lang="en-US" dirty="0"/>
            </a:br>
            <a:r>
              <a:rPr lang="en-US" dirty="0"/>
              <a:t>comes from the type of camera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that collects </a:t>
            </a:r>
            <a:r>
              <a:rPr lang="en-US" dirty="0">
                <a:solidFill>
                  <a:srgbClr val="FF0000"/>
                </a:solidFill>
              </a:rPr>
              <a:t>light through a small hole to the inside of a dark box or room.</a:t>
            </a:r>
          </a:p>
          <a:p>
            <a:endParaRPr lang="en-US" dirty="0"/>
          </a:p>
          <a:p>
            <a:r>
              <a:rPr lang="en-US" dirty="0"/>
              <a:t> In the pin-hole camera model, </a:t>
            </a:r>
            <a:r>
              <a:rPr lang="en-US" dirty="0">
                <a:solidFill>
                  <a:srgbClr val="FF0000"/>
                </a:solidFill>
              </a:rPr>
              <a:t>light passes through a single point, the camera center,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/>
              <a:t>before it is projected onto an image plane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9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340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Here, the 3 × 4 matrix P is called the camera matrix (or projection matrix). </a:t>
            </a:r>
          </a:p>
          <a:p>
            <a:pPr marL="0" indent="0">
              <a:buNone/>
            </a:pPr>
            <a:r>
              <a:rPr lang="en-US" dirty="0"/>
              <a:t>Note that the 3D point X has four elements in homogeneous coordinates, X = [X, Y, Z, W]. </a:t>
            </a:r>
          </a:p>
          <a:p>
            <a:pPr marL="0" indent="0">
              <a:buNone/>
            </a:pPr>
            <a:r>
              <a:rPr lang="en-US" dirty="0"/>
              <a:t>The scalar λ is the inverse depth of the 3D point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382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352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785</Words>
  <Application>Microsoft Office PowerPoint</Application>
  <PresentationFormat>On-screen Show (4:3)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Image to Image Mappings  </vt:lpstr>
      <vt:lpstr>The Direct Linear Transformation Algorithm  </vt:lpstr>
      <vt:lpstr>Warping Images  </vt:lpstr>
      <vt:lpstr>PowerPoint Presentation</vt:lpstr>
      <vt:lpstr>Creating Panoramas  </vt:lpstr>
      <vt:lpstr>PowerPoint Presentation</vt:lpstr>
      <vt:lpstr>Camera Models and Augmented Reality  </vt:lpstr>
      <vt:lpstr>PowerPoint Presentation</vt:lpstr>
      <vt:lpstr>PowerPoint Presentation</vt:lpstr>
      <vt:lpstr>PowerPoint Presentation</vt:lpstr>
      <vt:lpstr>PowerPoint Presentation</vt:lpstr>
      <vt:lpstr>Camera Calibration  </vt:lpstr>
      <vt:lpstr>PowerPoint Presentation</vt:lpstr>
      <vt:lpstr>Pose Estimation from Planes and Markers  </vt:lpstr>
      <vt:lpstr>Augmented Reality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to Image Mappings  </dc:title>
  <dc:creator>VASAV</dc:creator>
  <cp:lastModifiedBy>ELANCHEZHIAN M</cp:lastModifiedBy>
  <cp:revision>24</cp:revision>
  <dcterms:created xsi:type="dcterms:W3CDTF">2006-08-16T00:00:00Z</dcterms:created>
  <dcterms:modified xsi:type="dcterms:W3CDTF">2023-05-17T14:33:38Z</dcterms:modified>
</cp:coreProperties>
</file>