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8" r:id="rId20"/>
    <p:sldId id="289" r:id="rId21"/>
    <p:sldId id="290" r:id="rId22"/>
    <p:sldId id="291" r:id="rId23"/>
    <p:sldId id="292" r:id="rId24"/>
    <p:sldId id="277" r:id="rId25"/>
    <p:sldId id="286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7" r:id="rId35"/>
    <p:sldId id="293" r:id="rId36"/>
    <p:sldId id="295" r:id="rId37"/>
    <p:sldId id="29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Unit-3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f1muyczh-jqs-eku-2twhlszwzbkji-Identity-H"/>
              </a:rPr>
              <a:t>Multiple View Geometry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4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Computing the Camera Matrix from 3D Points</a:t>
            </a:r>
            <a:r>
              <a:rPr lang="en-US" sz="3100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known 3D points and their image projections, the camera matrix, P, can be </a:t>
            </a:r>
            <a:r>
              <a:rPr lang="en-US" dirty="0" smtClean="0"/>
              <a:t>computed using </a:t>
            </a:r>
            <a:r>
              <a:rPr lang="en-US" dirty="0"/>
              <a:t>a direct linear transform approach.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essentially the inverse problem to</a:t>
            </a:r>
            <a:br>
              <a:rPr lang="en-US" dirty="0"/>
            </a:br>
            <a:r>
              <a:rPr lang="en-US" dirty="0"/>
              <a:t>triangulation and is sometimes called camera </a:t>
            </a:r>
            <a:r>
              <a:rPr lang="en-US" dirty="0" err="1">
                <a:solidFill>
                  <a:srgbClr val="FF0000"/>
                </a:solidFill>
              </a:rPr>
              <a:t>resectioning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9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2701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8763000" cy="6324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3173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/>
              <a:t>Multiple View Reconstruction</a:t>
            </a:r>
            <a:r>
              <a:rPr lang="en-US" sz="3100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5943600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Computing </a:t>
            </a:r>
            <a:r>
              <a:rPr lang="en-US" sz="2400" dirty="0"/>
              <a:t>a 3D reconstruction like this is usually referred to as </a:t>
            </a:r>
            <a:r>
              <a:rPr lang="en-US" sz="2400" dirty="0" smtClean="0">
                <a:solidFill>
                  <a:srgbClr val="FF0000"/>
                </a:solidFill>
              </a:rPr>
              <a:t>structure from </a:t>
            </a:r>
            <a:r>
              <a:rPr lang="en-US" sz="2400" dirty="0">
                <a:solidFill>
                  <a:srgbClr val="FF0000"/>
                </a:solidFill>
              </a:rPr>
              <a:t>motion (</a:t>
            </a:r>
            <a:r>
              <a:rPr lang="en-US" sz="2400" dirty="0" err="1">
                <a:solidFill>
                  <a:srgbClr val="FF0000"/>
                </a:solidFill>
              </a:rPr>
              <a:t>SfM</a:t>
            </a:r>
            <a:r>
              <a:rPr lang="en-US" sz="2400" dirty="0"/>
              <a:t>) since the motion of a camera (or cameras) gives you 3D structure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Assuming the camera has been calibrated, the steps are as follows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1. Detect feature points and match </a:t>
            </a:r>
            <a:r>
              <a:rPr lang="en-US" sz="2400" dirty="0" smtClean="0"/>
              <a:t>them between </a:t>
            </a:r>
            <a:r>
              <a:rPr lang="en-US" sz="2400" dirty="0"/>
              <a:t>the two images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2. Compute the fundamental matrix from the matches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3. Compute the camera matrices from the fundamental matrix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4. Triangulate the 3D points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9372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b="1" dirty="0"/>
              <a:t>3D Reconstruction Example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80010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1409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Stereo Images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248400"/>
          </a:xfrm>
        </p:spPr>
        <p:txBody>
          <a:bodyPr>
            <a:noAutofit/>
          </a:bodyPr>
          <a:lstStyle/>
          <a:p>
            <a:r>
              <a:rPr lang="en-US" sz="2400" dirty="0"/>
              <a:t>A special case of multi-view imaging is stereo vision (or stereo imaging), </a:t>
            </a:r>
            <a:r>
              <a:rPr lang="en-US" sz="2400" dirty="0">
                <a:solidFill>
                  <a:srgbClr val="FF0000"/>
                </a:solidFill>
              </a:rPr>
              <a:t>where two </a:t>
            </a:r>
            <a:r>
              <a:rPr lang="en-US" sz="2400" dirty="0" smtClean="0">
                <a:solidFill>
                  <a:srgbClr val="FF0000"/>
                </a:solidFill>
              </a:rPr>
              <a:t>cameras are </a:t>
            </a:r>
            <a:r>
              <a:rPr lang="en-US" sz="2400" dirty="0">
                <a:solidFill>
                  <a:srgbClr val="FF0000"/>
                </a:solidFill>
              </a:rPr>
              <a:t>observing the same scene with only a horizontal (sideways) displacement between </a:t>
            </a:r>
            <a:r>
              <a:rPr lang="en-US" sz="2400" dirty="0" smtClean="0">
                <a:solidFill>
                  <a:srgbClr val="FF0000"/>
                </a:solidFill>
              </a:rPr>
              <a:t>the cameras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/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/>
              <a:t>Once a corresponding point is found, its depth (</a:t>
            </a:r>
            <a:r>
              <a:rPr lang="en-US" sz="2400" dirty="0" smtClean="0"/>
              <a:t>Z coordinate)can </a:t>
            </a:r>
            <a:r>
              <a:rPr lang="en-US" sz="2400" dirty="0"/>
              <a:t>be computed directly from the horizontal displacement as it is inversely proportional </a:t>
            </a:r>
            <a:r>
              <a:rPr lang="en-US" sz="2400" dirty="0" smtClean="0"/>
              <a:t>to the </a:t>
            </a:r>
            <a:r>
              <a:rPr lang="en-US" sz="2400" dirty="0"/>
              <a:t>displacement</a:t>
            </a:r>
            <a:r>
              <a:rPr lang="en-US" sz="2400" dirty="0" smtClean="0"/>
              <a:t>,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where </a:t>
            </a:r>
            <a:r>
              <a:rPr lang="en-US" sz="2400" dirty="0"/>
              <a:t>f is the rectified image focal </a:t>
            </a:r>
            <a:r>
              <a:rPr lang="en-US" sz="2400" dirty="0" smtClean="0"/>
              <a:t>length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b the distance between the camera centers, </a:t>
            </a:r>
            <a:r>
              <a:rPr lang="en-US" sz="2400" dirty="0" smtClean="0"/>
              <a:t>and</a:t>
            </a:r>
          </a:p>
          <a:p>
            <a:r>
              <a:rPr lang="en-US" sz="2400" dirty="0" smtClean="0"/>
              <a:t> xl and </a:t>
            </a:r>
            <a:r>
              <a:rPr lang="en-US" sz="2400" dirty="0" err="1" smtClean="0"/>
              <a:t>xr</a:t>
            </a:r>
            <a:r>
              <a:rPr lang="en-US" sz="2400" dirty="0" smtClean="0"/>
              <a:t> </a:t>
            </a:r>
            <a:r>
              <a:rPr lang="en-US" sz="2400" dirty="0"/>
              <a:t>the x-coordinate of the corresponding point in the left and right image. </a:t>
            </a:r>
            <a:endParaRPr lang="en-US" sz="2400" dirty="0" smtClean="0"/>
          </a:p>
          <a:p>
            <a:r>
              <a:rPr lang="en-US" sz="2400" dirty="0" smtClean="0"/>
              <a:t>The distance separating </a:t>
            </a:r>
            <a:r>
              <a:rPr lang="en-US" sz="2400" dirty="0"/>
              <a:t>the camera centers is called the</a:t>
            </a:r>
            <a:r>
              <a:rPr lang="en-US" sz="2400" dirty="0">
                <a:solidFill>
                  <a:srgbClr val="FF0000"/>
                </a:solidFill>
              </a:rPr>
              <a:t> baseline</a:t>
            </a:r>
            <a:r>
              <a:rPr lang="en-US" sz="2400" dirty="0"/>
              <a:t>. </a:t>
            </a:r>
            <a:br>
              <a:rPr lang="en-US" sz="2400" dirty="0"/>
            </a:b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145" y="3124200"/>
            <a:ext cx="1885950" cy="7524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93596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6550" cy="735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525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Clustering Images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763000" cy="5592763"/>
          </a:xfrm>
        </p:spPr>
        <p:txBody>
          <a:bodyPr/>
          <a:lstStyle/>
          <a:p>
            <a:r>
              <a:rPr lang="en-US" dirty="0"/>
              <a:t>Clustering can be used for recognition, for</a:t>
            </a:r>
            <a:br>
              <a:rPr lang="en-US" dirty="0"/>
            </a:br>
            <a:r>
              <a:rPr lang="en-US" dirty="0"/>
              <a:t>dividing data sets of images, and for organization and navigation. We also look at </a:t>
            </a:r>
            <a:r>
              <a:rPr lang="en-US" dirty="0" smtClean="0"/>
              <a:t>using clustering </a:t>
            </a:r>
            <a:r>
              <a:rPr lang="en-US" dirty="0"/>
              <a:t>for visualizing similarity between images. </a:t>
            </a:r>
            <a:br>
              <a:rPr lang="en-US" dirty="0"/>
            </a:br>
            <a:endParaRPr lang="en-US" dirty="0" smtClean="0"/>
          </a:p>
          <a:p>
            <a:r>
              <a:rPr lang="en-US" b="1" dirty="0" smtClean="0"/>
              <a:t>K-Means </a:t>
            </a:r>
            <a:r>
              <a:rPr lang="en-US" b="1" dirty="0"/>
              <a:t>Clustering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K-means is a very simple clustering algorithm that tries to partition the input data in k clusters.</a:t>
            </a:r>
            <a:br>
              <a:rPr lang="en-US" dirty="0"/>
            </a:br>
            <a:r>
              <a:rPr lang="en-US" dirty="0"/>
              <a:t>K-means works by iteratively refining an initial estimate of class centroids as follows: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43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991600" cy="63246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Initialize </a:t>
            </a:r>
            <a:r>
              <a:rPr lang="en-US" dirty="0"/>
              <a:t>centroids </a:t>
            </a:r>
            <a:r>
              <a:rPr lang="en-US" b="1" dirty="0" err="1"/>
              <a:t>μ</a:t>
            </a:r>
            <a:r>
              <a:rPr lang="en-US" dirty="0" err="1"/>
              <a:t>i</a:t>
            </a:r>
            <a:r>
              <a:rPr lang="en-US" dirty="0"/>
              <a:t>, i = 1 . . . k, randomly or with some guess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2. Assign each data point to the class ci of its nearest centroid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3. Update the centroids as the average of all data points assigned to that class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4. Repeat 2 and 3 until convergence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K-means tries to minimize the total within-class </a:t>
            </a:r>
            <a:r>
              <a:rPr lang="en-US" dirty="0" smtClean="0"/>
              <a:t>variance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b="1" dirty="0" err="1" smtClean="0"/>
              <a:t>x</a:t>
            </a:r>
            <a:r>
              <a:rPr lang="en-US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are the data vectors. </a:t>
            </a:r>
            <a:br>
              <a:rPr lang="en-US" dirty="0"/>
            </a:b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495800"/>
            <a:ext cx="2867025" cy="1066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73354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229599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49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5867400"/>
          </a:xfrm>
        </p:spPr>
        <p:txBody>
          <a:bodyPr>
            <a:noAutofit/>
          </a:bodyPr>
          <a:lstStyle/>
          <a:p>
            <a:r>
              <a:rPr lang="en-US" sz="3600" dirty="0"/>
              <a:t>This chapter will show you </a:t>
            </a:r>
            <a:endParaRPr lang="en-US" sz="3600" dirty="0" smtClean="0"/>
          </a:p>
          <a:p>
            <a:r>
              <a:rPr lang="en-US" sz="3600" dirty="0" smtClean="0"/>
              <a:t>how </a:t>
            </a:r>
            <a:r>
              <a:rPr lang="en-US" sz="3600" dirty="0"/>
              <a:t>to handle multiple views and how to use the </a:t>
            </a:r>
            <a:r>
              <a:rPr lang="en-US" sz="3600" dirty="0" smtClean="0"/>
              <a:t>geometric relationships </a:t>
            </a:r>
            <a:r>
              <a:rPr lang="en-US" sz="3600" dirty="0"/>
              <a:t>between </a:t>
            </a:r>
            <a:r>
              <a:rPr lang="en-US" sz="3600" dirty="0" smtClean="0"/>
              <a:t>them</a:t>
            </a:r>
          </a:p>
          <a:p>
            <a:r>
              <a:rPr lang="en-US" sz="3600" dirty="0" smtClean="0"/>
              <a:t> </a:t>
            </a:r>
            <a:r>
              <a:rPr lang="en-US" sz="3600" dirty="0"/>
              <a:t>to </a:t>
            </a:r>
            <a:r>
              <a:rPr lang="en-US" sz="3600" dirty="0" smtClean="0"/>
              <a:t>recover camera </a:t>
            </a:r>
            <a:r>
              <a:rPr lang="en-US" sz="3600" dirty="0"/>
              <a:t>positions and 3D structure. </a:t>
            </a:r>
            <a:r>
              <a:rPr lang="en-US" sz="3600" dirty="0" smtClean="0"/>
              <a:t>With </a:t>
            </a:r>
            <a:r>
              <a:rPr lang="en-US" sz="3600" dirty="0"/>
              <a:t>images </a:t>
            </a:r>
            <a:r>
              <a:rPr lang="en-US" sz="3600" dirty="0" smtClean="0"/>
              <a:t>taken at </a:t>
            </a:r>
            <a:r>
              <a:rPr lang="en-US" sz="3600" dirty="0"/>
              <a:t>different view points, </a:t>
            </a:r>
            <a:endParaRPr lang="en-US" sz="3600" dirty="0" smtClean="0"/>
          </a:p>
          <a:p>
            <a:r>
              <a:rPr lang="en-US" sz="3600" dirty="0" smtClean="0"/>
              <a:t>it </a:t>
            </a:r>
            <a:r>
              <a:rPr lang="en-US" sz="3600" dirty="0"/>
              <a:t>is possible to compute 3D scene points as </a:t>
            </a:r>
            <a:r>
              <a:rPr lang="en-US" sz="3600" dirty="0" smtClean="0"/>
              <a:t>well as </a:t>
            </a:r>
            <a:r>
              <a:rPr lang="en-US" sz="3600" dirty="0"/>
              <a:t>camera </a:t>
            </a:r>
            <a:r>
              <a:rPr lang="en-US" sz="3600" dirty="0" smtClean="0"/>
              <a:t>locations from </a:t>
            </a:r>
            <a:r>
              <a:rPr lang="en-US" sz="3600" dirty="0"/>
              <a:t>feature matches 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70857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82000" cy="6019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#finding optimal number of clusters using the elbow method  </a:t>
            </a:r>
          </a:p>
          <a:p>
            <a:pPr marL="0" indent="0">
              <a:buNone/>
            </a:pPr>
            <a:r>
              <a:rPr lang="en-US" dirty="0"/>
              <a:t>from </a:t>
            </a:r>
            <a:r>
              <a:rPr lang="en-US" dirty="0" err="1"/>
              <a:t>sklearn.cluster</a:t>
            </a:r>
            <a:r>
              <a:rPr lang="en-US" dirty="0"/>
              <a:t> </a:t>
            </a:r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KMeans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 err="1"/>
              <a:t>wcss_list</a:t>
            </a:r>
            <a:r>
              <a:rPr lang="en-US" dirty="0"/>
              <a:t>= []  #Initializing the list </a:t>
            </a:r>
            <a:r>
              <a:rPr lang="en-US" b="1" dirty="0"/>
              <a:t>for</a:t>
            </a:r>
            <a:r>
              <a:rPr lang="en-US" dirty="0"/>
              <a:t> the values of WCSS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#Using </a:t>
            </a:r>
            <a:r>
              <a:rPr lang="en-US" b="1" dirty="0"/>
              <a:t>for</a:t>
            </a:r>
            <a:r>
              <a:rPr lang="en-US" dirty="0"/>
              <a:t> loop </a:t>
            </a:r>
            <a:r>
              <a:rPr lang="en-US" b="1" dirty="0"/>
              <a:t>for</a:t>
            </a:r>
            <a:r>
              <a:rPr lang="en-US" dirty="0"/>
              <a:t> iterations from 1 to 10.  </a:t>
            </a:r>
          </a:p>
          <a:p>
            <a:pPr marL="0" indent="0">
              <a:buNone/>
            </a:pPr>
            <a:r>
              <a:rPr lang="en-US" b="1" dirty="0"/>
              <a:t>for</a:t>
            </a:r>
            <a:r>
              <a:rPr lang="en-US" dirty="0"/>
              <a:t> i in range(1, 11):  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kmeans</a:t>
            </a:r>
            <a:r>
              <a:rPr lang="en-US" dirty="0"/>
              <a:t> = </a:t>
            </a:r>
            <a:r>
              <a:rPr lang="en-US" dirty="0" err="1"/>
              <a:t>KMeans</a:t>
            </a:r>
            <a:r>
              <a:rPr lang="en-US" dirty="0"/>
              <a:t>(</a:t>
            </a:r>
            <a:r>
              <a:rPr lang="en-US" dirty="0" err="1"/>
              <a:t>n_clusters</a:t>
            </a:r>
            <a:r>
              <a:rPr lang="en-US" dirty="0"/>
              <a:t>=i, </a:t>
            </a:r>
            <a:r>
              <a:rPr lang="en-US" dirty="0" err="1"/>
              <a:t>init</a:t>
            </a:r>
            <a:r>
              <a:rPr lang="en-US" dirty="0"/>
              <a:t>=</a:t>
            </a:r>
            <a:r>
              <a:rPr lang="en-US" dirty="0" smtClean="0"/>
              <a:t>'</a:t>
            </a:r>
            <a:r>
              <a:rPr lang="en-US" dirty="0" err="1" smtClean="0"/>
              <a:t>kmeans</a:t>
            </a:r>
            <a:r>
              <a:rPr lang="en-US" dirty="0"/>
              <a:t>++', </a:t>
            </a:r>
            <a:r>
              <a:rPr lang="en-US" dirty="0" err="1"/>
              <a:t>random_state</a:t>
            </a:r>
            <a:r>
              <a:rPr lang="en-US" dirty="0"/>
              <a:t>= 42)  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kmeans.fit</a:t>
            </a:r>
            <a:r>
              <a:rPr lang="en-US" dirty="0" smtClean="0"/>
              <a:t>(x</a:t>
            </a:r>
            <a:r>
              <a:rPr lang="en-US" dirty="0"/>
              <a:t>)  </a:t>
            </a:r>
          </a:p>
          <a:p>
            <a:pPr marL="0" indent="0">
              <a:buNone/>
            </a:pPr>
            <a:r>
              <a:rPr lang="en-US" dirty="0" err="1" smtClean="0"/>
              <a:t>wcss_list.append</a:t>
            </a:r>
            <a:r>
              <a:rPr lang="en-US" dirty="0" smtClean="0"/>
              <a:t>(</a:t>
            </a:r>
            <a:r>
              <a:rPr lang="en-US" dirty="0" err="1" smtClean="0"/>
              <a:t>kmeans.inertia</a:t>
            </a:r>
            <a:r>
              <a:rPr lang="en-US" dirty="0"/>
              <a:t>_)  </a:t>
            </a:r>
          </a:p>
          <a:p>
            <a:pPr marL="0" indent="0">
              <a:buNone/>
            </a:pPr>
            <a:r>
              <a:rPr lang="en-US" dirty="0" err="1"/>
              <a:t>mtp.plot</a:t>
            </a:r>
            <a:r>
              <a:rPr lang="en-US" dirty="0"/>
              <a:t>(range(1, 11), </a:t>
            </a:r>
            <a:r>
              <a:rPr lang="en-US" dirty="0" err="1"/>
              <a:t>wcss_list</a:t>
            </a:r>
            <a:r>
              <a:rPr lang="en-US" dirty="0"/>
              <a:t>)  </a:t>
            </a:r>
          </a:p>
          <a:p>
            <a:pPr marL="0" indent="0">
              <a:buNone/>
            </a:pPr>
            <a:r>
              <a:rPr lang="en-US" dirty="0" err="1"/>
              <a:t>mtp.title</a:t>
            </a:r>
            <a:r>
              <a:rPr lang="en-US" dirty="0"/>
              <a:t>('The </a:t>
            </a:r>
            <a:r>
              <a:rPr lang="en-US" dirty="0" err="1"/>
              <a:t>Elobw</a:t>
            </a:r>
            <a:r>
              <a:rPr lang="en-US" dirty="0"/>
              <a:t> Method Graph')  </a:t>
            </a:r>
          </a:p>
          <a:p>
            <a:pPr marL="0" indent="0">
              <a:buNone/>
            </a:pPr>
            <a:r>
              <a:rPr lang="en-US" dirty="0" err="1"/>
              <a:t>mtp.xlabel</a:t>
            </a:r>
            <a:r>
              <a:rPr lang="en-US" dirty="0"/>
              <a:t>('Number of clusters(k)')  </a:t>
            </a:r>
          </a:p>
          <a:p>
            <a:pPr marL="0" indent="0">
              <a:buNone/>
            </a:pPr>
            <a:r>
              <a:rPr lang="en-US" dirty="0" err="1"/>
              <a:t>mtp.ylabel</a:t>
            </a:r>
            <a:r>
              <a:rPr lang="en-US" dirty="0"/>
              <a:t>('</a:t>
            </a:r>
            <a:r>
              <a:rPr lang="en-US" dirty="0" err="1"/>
              <a:t>wcss_list</a:t>
            </a:r>
            <a:r>
              <a:rPr lang="en-US" dirty="0"/>
              <a:t>')  </a:t>
            </a:r>
          </a:p>
          <a:p>
            <a:pPr marL="0" indent="0">
              <a:buNone/>
            </a:pPr>
            <a:r>
              <a:rPr lang="en-US" dirty="0" err="1"/>
              <a:t>mtp.show</a:t>
            </a:r>
            <a:r>
              <a:rPr lang="en-US" dirty="0"/>
              <a:t>()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WCSS</a:t>
            </a:r>
            <a:r>
              <a:rPr lang="en-US" dirty="0"/>
              <a:t> stands for Within Cluster Sum of 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r>
              <a:rPr lang="it-IT" dirty="0"/>
              <a:t>WCSS= ∑Pi in Cluster1 distance(Pi C1)2 </a:t>
            </a:r>
            <a:r>
              <a:rPr lang="it-IT" dirty="0" smtClean="0"/>
              <a:t>+</a:t>
            </a:r>
          </a:p>
          <a:p>
            <a:pPr marL="0" indent="0">
              <a:buNone/>
            </a:pPr>
            <a:r>
              <a:rPr lang="it-IT" dirty="0" smtClean="0"/>
              <a:t>∑</a:t>
            </a:r>
            <a:r>
              <a:rPr lang="it-IT" dirty="0"/>
              <a:t>Pi in </a:t>
            </a:r>
            <a:r>
              <a:rPr lang="it-IT" dirty="0" smtClean="0"/>
              <a:t>Cluster2 distance(Pi </a:t>
            </a:r>
            <a:r>
              <a:rPr lang="it-IT" dirty="0"/>
              <a:t>C2)2</a:t>
            </a:r>
            <a:r>
              <a:rPr lang="it-IT" dirty="0" smtClean="0"/>
              <a:t>+</a:t>
            </a:r>
          </a:p>
          <a:p>
            <a:pPr marL="0" indent="0">
              <a:buNone/>
            </a:pPr>
            <a:r>
              <a:rPr lang="it-IT" dirty="0" smtClean="0"/>
              <a:t>∑</a:t>
            </a:r>
            <a:r>
              <a:rPr lang="it-IT" dirty="0"/>
              <a:t>Pi </a:t>
            </a:r>
            <a:r>
              <a:rPr lang="it-IT" dirty="0" smtClean="0"/>
              <a:t>in </a:t>
            </a:r>
            <a:r>
              <a:rPr lang="it-IT" dirty="0"/>
              <a:t>CLuster3 distance(Pi </a:t>
            </a:r>
            <a:r>
              <a:rPr lang="it-IT" dirty="0" smtClean="0"/>
              <a:t>C3)2</a:t>
            </a:r>
          </a:p>
          <a:p>
            <a:pPr marL="0" indent="0">
              <a:buNone/>
            </a:pPr>
            <a:r>
              <a:rPr lang="it-IT" dirty="0" smtClean="0"/>
              <a:t>where</a:t>
            </a:r>
          </a:p>
          <a:p>
            <a:pPr marL="0" indent="0">
              <a:buNone/>
            </a:pPr>
            <a:r>
              <a:rPr lang="en-US" dirty="0"/>
              <a:t>∑</a:t>
            </a:r>
            <a:r>
              <a:rPr lang="en-US" baseline="-25000" dirty="0"/>
              <a:t>Pi in Cluster1</a:t>
            </a:r>
            <a:r>
              <a:rPr lang="en-US" dirty="0"/>
              <a:t> distance(P</a:t>
            </a:r>
            <a:r>
              <a:rPr lang="en-US" baseline="-25000" dirty="0"/>
              <a:t>i</a:t>
            </a:r>
            <a:r>
              <a:rPr lang="en-US" dirty="0"/>
              <a:t> C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: It is the sum of the square of the distances between each data point and its centroid within a </a:t>
            </a:r>
            <a:r>
              <a:rPr lang="en-US" dirty="0">
                <a:solidFill>
                  <a:srgbClr val="FF0000"/>
                </a:solidFill>
              </a:rPr>
              <a:t>cluster1</a:t>
            </a:r>
            <a:r>
              <a:rPr lang="en-US" dirty="0"/>
              <a:t> and the same for the other two terms.</a:t>
            </a:r>
          </a:p>
        </p:txBody>
      </p:sp>
    </p:spTree>
    <p:extLst>
      <p:ext uri="{BB962C8B-B14F-4D97-AF65-F5344CB8AC3E}">
        <p14:creationId xmlns:p14="http://schemas.microsoft.com/office/powerpoint/2010/main" val="3226313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848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5622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80772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867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Hierarchical Clustering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915400" cy="6324600"/>
          </a:xfrm>
        </p:spPr>
        <p:txBody>
          <a:bodyPr>
            <a:noAutofit/>
          </a:bodyPr>
          <a:lstStyle/>
          <a:p>
            <a:r>
              <a:rPr lang="en-US" sz="2400" dirty="0"/>
              <a:t>Hierarchical clustering (or </a:t>
            </a:r>
            <a:r>
              <a:rPr lang="en-US" sz="2400" dirty="0">
                <a:solidFill>
                  <a:srgbClr val="FF0000"/>
                </a:solidFill>
              </a:rPr>
              <a:t>agglomerative clustering</a:t>
            </a:r>
            <a:r>
              <a:rPr lang="en-US" sz="2400" dirty="0"/>
              <a:t>) is another simple but powerful </a:t>
            </a:r>
            <a:r>
              <a:rPr lang="en-US" sz="2400" dirty="0" smtClean="0"/>
              <a:t>clustering algorithm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idea is to </a:t>
            </a:r>
            <a:r>
              <a:rPr lang="en-US" sz="2400" dirty="0">
                <a:solidFill>
                  <a:srgbClr val="FF0000"/>
                </a:solidFill>
              </a:rPr>
              <a:t>build a similarity tree based on pairwise distances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algorithm </a:t>
            </a:r>
            <a:r>
              <a:rPr lang="en-US" sz="2400" dirty="0" smtClean="0">
                <a:solidFill>
                  <a:srgbClr val="FF0000"/>
                </a:solidFill>
              </a:rPr>
              <a:t>starts </a:t>
            </a:r>
            <a:r>
              <a:rPr lang="en-US" sz="2400" dirty="0">
                <a:solidFill>
                  <a:srgbClr val="FF0000"/>
                </a:solidFill>
              </a:rPr>
              <a:t>with grouping the two closest </a:t>
            </a:r>
            <a:r>
              <a:rPr lang="en-US" sz="2400" dirty="0" smtClean="0">
                <a:solidFill>
                  <a:srgbClr val="FF0000"/>
                </a:solidFill>
              </a:rPr>
              <a:t>objects</a:t>
            </a:r>
            <a:r>
              <a:rPr lang="en-US" sz="2400" dirty="0">
                <a:solidFill>
                  <a:srgbClr val="FF0000"/>
                </a:solidFill>
              </a:rPr>
              <a:t/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and creates an “average” node in a tree with the </a:t>
            </a:r>
            <a:r>
              <a:rPr lang="en-US" sz="2400" dirty="0" smtClean="0">
                <a:solidFill>
                  <a:srgbClr val="FF0000"/>
                </a:solidFill>
              </a:rPr>
              <a:t>two objects </a:t>
            </a:r>
            <a:r>
              <a:rPr lang="en-US" sz="2400" dirty="0">
                <a:solidFill>
                  <a:srgbClr val="FF0000"/>
                </a:solidFill>
              </a:rPr>
              <a:t>as children. 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Then </a:t>
            </a:r>
            <a:r>
              <a:rPr lang="en-US" sz="2400" dirty="0"/>
              <a:t>the next </a:t>
            </a:r>
            <a:r>
              <a:rPr lang="en-US" sz="2400" dirty="0" smtClean="0"/>
              <a:t>closest pair </a:t>
            </a:r>
            <a:r>
              <a:rPr lang="en-US" sz="2400" dirty="0"/>
              <a:t>is found among the remaining objects but then also including any average nodes, and </a:t>
            </a:r>
            <a:r>
              <a:rPr lang="en-US" sz="2400" dirty="0" smtClean="0"/>
              <a:t>so on.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At each node, the </a:t>
            </a:r>
            <a:r>
              <a:rPr lang="en-US" sz="2400" dirty="0">
                <a:solidFill>
                  <a:srgbClr val="FF0000"/>
                </a:solidFill>
              </a:rPr>
              <a:t>distance between the two children is also stored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Clusters can then </a:t>
            </a:r>
            <a:r>
              <a:rPr lang="en-US" sz="2400" dirty="0" smtClean="0"/>
              <a:t>be extracted </a:t>
            </a:r>
            <a:r>
              <a:rPr lang="en-US" sz="2400" dirty="0"/>
              <a:t>by traversing this tree and stopping at nodes with distance smaller than </a:t>
            </a:r>
            <a:r>
              <a:rPr lang="en-US" sz="2400" dirty="0" smtClean="0"/>
              <a:t>some threshold </a:t>
            </a:r>
            <a:r>
              <a:rPr lang="en-US" sz="2400" dirty="0"/>
              <a:t>that then determines the cluster size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4782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82296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7005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-152400"/>
            <a:ext cx="8534400" cy="6533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90800" y="6248400"/>
            <a:ext cx="358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         Figure :         Two </a:t>
            </a:r>
            <a:r>
              <a:rPr lang="en-US" i="1" dirty="0"/>
              <a:t>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70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Min (Single) Linkage</a:t>
            </a:r>
            <a:br>
              <a:rPr lang="en-US" b="1" dirty="0"/>
            </a:b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81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Max (Complete) Linkage</a:t>
            </a:r>
            <a:br>
              <a:rPr lang="en-US" b="1" dirty="0"/>
            </a:b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534400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0971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Centroid Linkage</a:t>
            </a:r>
            <a:br>
              <a:rPr lang="en-US" b="1" dirty="0"/>
            </a:b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7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f1muyczh-jqs-eku-2twhlszwzbkji-Identity-H"/>
              </a:rPr>
              <a:t>Epipolar</a:t>
            </a:r>
            <a:r>
              <a:rPr lang="en-US" b="1" dirty="0">
                <a:solidFill>
                  <a:srgbClr val="000000"/>
                </a:solidFill>
                <a:latin typeface="f1muyczh-jqs-eku-2twhlszwzbkji-Identity-H"/>
              </a:rPr>
              <a:t> Geometry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f1f0j6tf-18gj-f9s-3um95bi0519xy-Identity-H"/>
              </a:rPr>
              <a:t>geometric </a:t>
            </a:r>
            <a:r>
              <a:rPr lang="en-US" dirty="0" smtClean="0">
                <a:solidFill>
                  <a:srgbClr val="000000"/>
                </a:solidFill>
                <a:latin typeface="f1f0j6tf-18gj-f9s-3um95bi0519xy-Identity-H"/>
              </a:rPr>
              <a:t>relationships are </a:t>
            </a:r>
            <a:r>
              <a:rPr lang="en-US" dirty="0">
                <a:solidFill>
                  <a:srgbClr val="000000"/>
                </a:solidFill>
                <a:latin typeface="f1f0j6tf-18gj-f9s-3um95bi0519xy-Identity-H"/>
              </a:rPr>
              <a:t>described by </a:t>
            </a:r>
            <a:r>
              <a:rPr lang="en-US" dirty="0" smtClean="0">
                <a:solidFill>
                  <a:srgbClr val="000000"/>
                </a:solidFill>
                <a:latin typeface="f1f0j6tf-18gj-f9s-3um95bi0519xy-Identity-H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f1f0j6tf-18gj-f9s-3um95bi0519xy-Identity-H"/>
              </a:rPr>
              <a:t>epipolar</a:t>
            </a:r>
            <a:r>
              <a:rPr lang="en-US" dirty="0">
                <a:solidFill>
                  <a:srgbClr val="000000"/>
                </a:solidFill>
                <a:latin typeface="f1f0j6tf-18gj-f9s-3um95bi0519xy-Identity-H"/>
              </a:rPr>
              <a:t> geometry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  <a:latin typeface="f1f0j6tf-18gj-f9s-3um95bi0519xy-Identity-H"/>
              </a:rPr>
              <a:t>Without </a:t>
            </a:r>
            <a:r>
              <a:rPr lang="en-US" dirty="0">
                <a:solidFill>
                  <a:srgbClr val="000000"/>
                </a:solidFill>
                <a:latin typeface="f1f0j6tf-18gj-f9s-3um95bi0519xy-Identity-H"/>
              </a:rPr>
              <a:t>any prior knowledge of </a:t>
            </a:r>
            <a:r>
              <a:rPr lang="en-US" dirty="0" smtClean="0">
                <a:solidFill>
                  <a:srgbClr val="000000"/>
                </a:solidFill>
                <a:latin typeface="f1f0j6tf-18gj-f9s-3um95bi0519xy-Identity-H"/>
              </a:rPr>
              <a:t>the cameras</a:t>
            </a:r>
            <a:r>
              <a:rPr lang="en-US" dirty="0">
                <a:solidFill>
                  <a:srgbClr val="000000"/>
                </a:solidFill>
                <a:latin typeface="f1f0j6tf-18gj-f9s-3um95bi0519xy-Identity-H"/>
              </a:rPr>
              <a:t>, there is an inherent ambiguity in that a </a:t>
            </a:r>
            <a:r>
              <a:rPr lang="en-US" dirty="0" smtClean="0">
                <a:solidFill>
                  <a:srgbClr val="000000"/>
                </a:solidFill>
                <a:latin typeface="f1f0j6tf-18gj-f9s-3um95bi0519xy-Identity-H"/>
              </a:rPr>
              <a:t>3Dpoint</a:t>
            </a:r>
            <a:r>
              <a:rPr lang="en-US" dirty="0">
                <a:solidFill>
                  <a:srgbClr val="000000"/>
                </a:solidFill>
                <a:latin typeface="f1f0j6tf-18gj-f9s-3um95bi0519xy-Identity-H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TimesNewRomanPS-BoldMT"/>
              </a:rPr>
              <a:t>X</a:t>
            </a:r>
            <a:r>
              <a:rPr lang="en-US" dirty="0">
                <a:solidFill>
                  <a:srgbClr val="000000"/>
                </a:solidFill>
                <a:latin typeface="f1f0j6tf-18gj-f9s-3um95bi0519xy-Identity-H"/>
              </a:rPr>
              <a:t>, transformed with an arbitrary (4 × 4) </a:t>
            </a:r>
            <a:r>
              <a:rPr lang="en-US" dirty="0" err="1">
                <a:solidFill>
                  <a:srgbClr val="000000"/>
                </a:solidFill>
                <a:latin typeface="f1f0j6tf-18gj-f9s-3um95bi0519xy-Identity-H"/>
              </a:rPr>
              <a:t>homography</a:t>
            </a:r>
            <a:r>
              <a:rPr lang="en-US" dirty="0">
                <a:solidFill>
                  <a:srgbClr val="000000"/>
                </a:solidFill>
                <a:latin typeface="f1f0j6tf-18gj-f9s-3um95bi0519xy-Identity-H"/>
              </a:rPr>
              <a:t> H as H</a:t>
            </a:r>
            <a:r>
              <a:rPr lang="en-US" b="1" dirty="0">
                <a:solidFill>
                  <a:srgbClr val="000000"/>
                </a:solidFill>
                <a:latin typeface="TimesNewRomanPS-BoldMT"/>
              </a:rPr>
              <a:t>X </a:t>
            </a:r>
            <a:r>
              <a:rPr lang="en-US" dirty="0">
                <a:solidFill>
                  <a:srgbClr val="000000"/>
                </a:solidFill>
                <a:latin typeface="f1f0j6tf-18gj-f9s-3um95bi0519xy-Identity-H"/>
              </a:rPr>
              <a:t>will have the </a:t>
            </a:r>
            <a:r>
              <a:rPr lang="en-US" dirty="0" smtClean="0">
                <a:solidFill>
                  <a:srgbClr val="000000"/>
                </a:solidFill>
                <a:latin typeface="f1f0j6tf-18gj-f9s-3um95bi0519xy-Identity-H"/>
              </a:rPr>
              <a:t>same image </a:t>
            </a:r>
            <a:r>
              <a:rPr lang="en-US" dirty="0">
                <a:solidFill>
                  <a:srgbClr val="000000"/>
                </a:solidFill>
                <a:latin typeface="f1f0j6tf-18gj-f9s-3um95bi0519xy-Identity-H"/>
              </a:rPr>
              <a:t>point in a camera  </a:t>
            </a:r>
            <a:r>
              <a:rPr lang="en-US" dirty="0" smtClean="0">
                <a:solidFill>
                  <a:srgbClr val="000000"/>
                </a:solidFill>
                <a:latin typeface="f1f0j6tf-18gj-f9s-3um95bi0519xy-Identity-H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f1f0j6tf-18gj-f9s-3um95bi0519xy-Identity-H"/>
              </a:rPr>
              <a:t> </a:t>
            </a:r>
            <a:r>
              <a:rPr lang="en-US" dirty="0">
                <a:solidFill>
                  <a:srgbClr val="000000"/>
                </a:solidFill>
                <a:latin typeface="f1f0j6tf-18gj-f9s-3um95bi0519xy-Identity-H"/>
              </a:rPr>
              <a:t>as the original point in the camera P. </a:t>
            </a:r>
            <a:endParaRPr lang="en-US" dirty="0" smtClean="0">
              <a:solidFill>
                <a:srgbClr val="000000"/>
              </a:solidFill>
              <a:latin typeface="f1f0j6tf-18gj-f9s-3um95bi0519xy-Identity-H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f1f0j6tf-18gj-f9s-3um95bi0519xy-Identity-H"/>
              </a:rPr>
              <a:t>Expressed </a:t>
            </a:r>
            <a:r>
              <a:rPr lang="en-US" dirty="0">
                <a:solidFill>
                  <a:srgbClr val="000000"/>
                </a:solidFill>
                <a:latin typeface="f1f0j6tf-18gj-f9s-3um95bi0519xy-Identity-H"/>
              </a:rPr>
              <a:t>with </a:t>
            </a:r>
            <a:r>
              <a:rPr lang="en-US" dirty="0" smtClean="0">
                <a:solidFill>
                  <a:srgbClr val="000000"/>
                </a:solidFill>
                <a:latin typeface="f1f0j6tf-18gj-f9s-3um95bi0519xy-Identity-H"/>
              </a:rPr>
              <a:t>the camera equation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562600"/>
            <a:ext cx="6324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962400"/>
            <a:ext cx="5048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383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Average Linkage</a:t>
            </a:r>
            <a:br>
              <a:rPr lang="en-US" b="1" dirty="0"/>
            </a:b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8153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086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>
                <a:solidFill>
                  <a:srgbClr val="FF0000"/>
                </a:solidFill>
              </a:rPr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>
                <a:solidFill>
                  <a:srgbClr val="FF0000"/>
                </a:solidFill>
              </a:rPr>
              <a:t>matplotlib</a:t>
            </a:r>
            <a:r>
              <a:rPr lang="en-US" dirty="0" err="1"/>
              <a:t>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>
                <a:solidFill>
                  <a:srgbClr val="FF0000"/>
                </a:solidFill>
              </a:rPr>
              <a:t>seaborn</a:t>
            </a:r>
            <a:r>
              <a:rPr lang="en-US" dirty="0"/>
              <a:t> as </a:t>
            </a:r>
            <a:r>
              <a:rPr lang="en-US" dirty="0" err="1"/>
              <a:t>sns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sns.set_style</a:t>
            </a:r>
            <a:r>
              <a:rPr lang="en-US" dirty="0"/>
              <a:t>('dark</a:t>
            </a:r>
            <a:r>
              <a:rPr lang="en-US" dirty="0" smtClean="0"/>
              <a:t>')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Next, we'll define a small sample data set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X1 </a:t>
            </a:r>
            <a:r>
              <a:rPr lang="en-US" dirty="0"/>
              <a:t>= </a:t>
            </a:r>
            <a:r>
              <a:rPr lang="en-US" dirty="0" err="1"/>
              <a:t>np.array</a:t>
            </a:r>
            <a:r>
              <a:rPr lang="en-US" dirty="0"/>
              <a:t>([[1,1], [3,2], [9,1], [3,7], [7,2</a:t>
            </a:r>
            <a:r>
              <a:rPr lang="en-US" dirty="0" smtClean="0"/>
              <a:t>],[</a:t>
            </a:r>
            <a:r>
              <a:rPr lang="en-US" dirty="0"/>
              <a:t>9,7], [4,8], [8,3],[1,4]])</a:t>
            </a:r>
          </a:p>
        </p:txBody>
      </p:sp>
    </p:spTree>
    <p:extLst>
      <p:ext uri="{BB962C8B-B14F-4D97-AF65-F5344CB8AC3E}">
        <p14:creationId xmlns:p14="http://schemas.microsoft.com/office/powerpoint/2010/main" val="2688210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248400"/>
          </a:xfrm>
        </p:spPr>
        <p:txBody>
          <a:bodyPr>
            <a:noAutofit/>
          </a:bodyPr>
          <a:lstStyle/>
          <a:p>
            <a:r>
              <a:rPr lang="en-US" sz="2000" dirty="0"/>
              <a:t>Let's graph this data set as a scatter plot: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plt.figure</a:t>
            </a:r>
            <a:r>
              <a:rPr lang="en-US" sz="2000" dirty="0"/>
              <a:t>(</a:t>
            </a:r>
            <a:r>
              <a:rPr lang="en-US" sz="2000" dirty="0" err="1"/>
              <a:t>figsize</a:t>
            </a:r>
            <a:r>
              <a:rPr lang="en-US" sz="2000" dirty="0"/>
              <a:t>=(6, 6))</a:t>
            </a:r>
          </a:p>
          <a:p>
            <a:pPr marL="0" indent="0">
              <a:buNone/>
            </a:pPr>
            <a:r>
              <a:rPr lang="en-US" sz="2000" dirty="0" err="1" smtClean="0"/>
              <a:t>plt.scatter</a:t>
            </a:r>
            <a:r>
              <a:rPr lang="en-US" sz="2000" dirty="0" smtClean="0"/>
              <a:t>(X1</a:t>
            </a:r>
            <a:r>
              <a:rPr lang="en-US" sz="2000" dirty="0"/>
              <a:t>[:,0], X1[:,1], c='r')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# Create numbered labels for each point</a:t>
            </a:r>
          </a:p>
          <a:p>
            <a:pPr marL="0" indent="0">
              <a:buNone/>
            </a:pPr>
            <a:r>
              <a:rPr lang="en-US" sz="2000" dirty="0"/>
              <a:t>for i in range(X1.shape[0]):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 err="1"/>
              <a:t>plt.annotate</a:t>
            </a:r>
            <a:r>
              <a:rPr lang="en-US" sz="2000" dirty="0"/>
              <a:t>(</a:t>
            </a:r>
            <a:r>
              <a:rPr lang="en-US" sz="2000" dirty="0" err="1"/>
              <a:t>str</a:t>
            </a:r>
            <a:r>
              <a:rPr lang="en-US" sz="2000" dirty="0"/>
              <a:t>(i), </a:t>
            </a:r>
            <a:r>
              <a:rPr lang="en-US" sz="2000" dirty="0" err="1"/>
              <a:t>xy</a:t>
            </a:r>
            <a:r>
              <a:rPr lang="en-US" sz="2000" dirty="0"/>
              <a:t>=(X1[i,0], X1[i,1]), </a:t>
            </a:r>
            <a:r>
              <a:rPr lang="en-US" sz="2000" dirty="0" err="1"/>
              <a:t>xytext</a:t>
            </a:r>
            <a:r>
              <a:rPr lang="en-US" sz="2000" dirty="0"/>
              <a:t>=(3, 3), </a:t>
            </a:r>
            <a:r>
              <a:rPr lang="en-US" sz="2000" dirty="0" err="1"/>
              <a:t>textcoords</a:t>
            </a:r>
            <a:r>
              <a:rPr lang="en-US" sz="2000" dirty="0"/>
              <a:t>='offset points')</a:t>
            </a:r>
          </a:p>
          <a:p>
            <a:pPr marL="0" indent="0">
              <a:buNone/>
            </a:pPr>
            <a:r>
              <a:rPr lang="en-US" sz="2000" dirty="0"/>
              <a:t>    </a:t>
            </a:r>
          </a:p>
          <a:p>
            <a:pPr marL="0" indent="0">
              <a:buNone/>
            </a:pPr>
            <a:r>
              <a:rPr lang="en-US" sz="2000" dirty="0" err="1"/>
              <a:t>plt.xlabel</a:t>
            </a:r>
            <a:r>
              <a:rPr lang="en-US" sz="2000" dirty="0"/>
              <a:t>('x coordinate')</a:t>
            </a:r>
          </a:p>
          <a:p>
            <a:pPr marL="0" indent="0">
              <a:buNone/>
            </a:pPr>
            <a:r>
              <a:rPr lang="en-US" sz="2000" dirty="0" err="1"/>
              <a:t>plt.ylabel</a:t>
            </a:r>
            <a:r>
              <a:rPr lang="en-US" sz="2000" dirty="0"/>
              <a:t>('y coordinate')</a:t>
            </a:r>
          </a:p>
          <a:p>
            <a:pPr marL="0" indent="0">
              <a:buNone/>
            </a:pPr>
            <a:r>
              <a:rPr lang="en-US" sz="2000" dirty="0" err="1"/>
              <a:t>plt.title</a:t>
            </a:r>
            <a:r>
              <a:rPr lang="en-US" sz="2000" dirty="0"/>
              <a:t>('Scatter Plot of the data')</a:t>
            </a:r>
          </a:p>
          <a:p>
            <a:pPr marL="0" indent="0">
              <a:buNone/>
            </a:pPr>
            <a:r>
              <a:rPr lang="en-US" sz="2000" dirty="0" err="1"/>
              <a:t>plt.xlim</a:t>
            </a:r>
            <a:r>
              <a:rPr lang="en-US" sz="2000" dirty="0"/>
              <a:t>([0,10]), </a:t>
            </a:r>
            <a:r>
              <a:rPr lang="en-US" sz="2000" dirty="0" err="1"/>
              <a:t>plt.ylim</a:t>
            </a:r>
            <a:r>
              <a:rPr lang="en-US" sz="2000" dirty="0"/>
              <a:t>([0,10])</a:t>
            </a:r>
          </a:p>
          <a:p>
            <a:pPr marL="0" indent="0">
              <a:buNone/>
            </a:pPr>
            <a:r>
              <a:rPr lang="en-US" sz="2000" dirty="0" err="1"/>
              <a:t>plt.xticks</a:t>
            </a:r>
            <a:r>
              <a:rPr lang="en-US" sz="2000" dirty="0"/>
              <a:t>(range(10)), </a:t>
            </a:r>
            <a:r>
              <a:rPr lang="en-US" sz="2000" dirty="0" err="1"/>
              <a:t>plt.yticks</a:t>
            </a:r>
            <a:r>
              <a:rPr lang="en-US" sz="2000" dirty="0"/>
              <a:t>(range(10))</a:t>
            </a:r>
          </a:p>
          <a:p>
            <a:pPr marL="0" indent="0">
              <a:buNone/>
            </a:pPr>
            <a:r>
              <a:rPr lang="en-US" sz="2000" dirty="0" err="1"/>
              <a:t>plt.grid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 err="1" smtClean="0"/>
              <a:t>plt.show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34405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82296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582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Spectral Clustering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practice Spectral Clustering is very useful when the structure of the individual clusters is highly non-convex, or more generally when a measure of the center and spread of the cluster is not a suitable description of the complete cluster, such as when clusters are nested circles on the 2D plane.</a:t>
            </a:r>
          </a:p>
        </p:txBody>
      </p:sp>
    </p:spTree>
    <p:extLst>
      <p:ext uri="{BB962C8B-B14F-4D97-AF65-F5344CB8AC3E}">
        <p14:creationId xmlns:p14="http://schemas.microsoft.com/office/powerpoint/2010/main" val="213988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b="1" dirty="0"/>
              <a:t>Algorithm</a:t>
            </a:r>
          </a:p>
          <a:p>
            <a:r>
              <a:rPr lang="en-US" dirty="0"/>
              <a:t>The algorithm can be broken down into 4 basic steps.</a:t>
            </a:r>
          </a:p>
          <a:p>
            <a:pPr marL="0" indent="0">
              <a:buNone/>
            </a:pPr>
            <a:r>
              <a:rPr lang="en-US" dirty="0" smtClean="0"/>
              <a:t>1.Construct </a:t>
            </a:r>
            <a:r>
              <a:rPr lang="en-US" dirty="0"/>
              <a:t>a similarity graph</a:t>
            </a:r>
          </a:p>
          <a:p>
            <a:pPr marL="0" indent="0">
              <a:buNone/>
            </a:pPr>
            <a:r>
              <a:rPr lang="en-US" dirty="0" smtClean="0"/>
              <a:t>2.Determine </a:t>
            </a:r>
            <a:r>
              <a:rPr lang="en-US" dirty="0"/>
              <a:t>the Adjacency matrix W, </a:t>
            </a:r>
            <a:r>
              <a:rPr lang="en-US" dirty="0" smtClean="0"/>
              <a:t>Degree matrix </a:t>
            </a:r>
            <a:r>
              <a:rPr lang="en-US" dirty="0"/>
              <a:t>D and the </a:t>
            </a:r>
            <a:r>
              <a:rPr lang="en-US" dirty="0" err="1"/>
              <a:t>Laplacian</a:t>
            </a:r>
            <a:r>
              <a:rPr lang="en-US" dirty="0"/>
              <a:t> matrix L</a:t>
            </a:r>
          </a:p>
          <a:p>
            <a:pPr marL="0" indent="0">
              <a:buNone/>
            </a:pPr>
            <a:r>
              <a:rPr lang="en-US" dirty="0" smtClean="0"/>
              <a:t>3.Compute </a:t>
            </a:r>
            <a:r>
              <a:rPr lang="en-US" dirty="0"/>
              <a:t>the eigenvectors of the matrix L</a:t>
            </a:r>
          </a:p>
          <a:p>
            <a:pPr marL="0" indent="0">
              <a:buNone/>
            </a:pPr>
            <a:r>
              <a:rPr lang="en-US" dirty="0" smtClean="0"/>
              <a:t>4.Using </a:t>
            </a:r>
            <a:r>
              <a:rPr lang="en-US" dirty="0"/>
              <a:t>the second smallest eigenvector </a:t>
            </a:r>
            <a:r>
              <a:rPr lang="en-US" dirty="0" smtClean="0"/>
              <a:t>as input</a:t>
            </a:r>
            <a:r>
              <a:rPr lang="en-US" dirty="0"/>
              <a:t>, train a k-means model and use it </a:t>
            </a:r>
            <a:r>
              <a:rPr lang="en-US" dirty="0" smtClean="0"/>
              <a:t>to classify </a:t>
            </a:r>
            <a:r>
              <a:rPr lang="en-US" dirty="0"/>
              <a:t>the data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61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839200" cy="6248400"/>
          </a:xfrm>
        </p:spPr>
        <p:txBody>
          <a:bodyPr/>
          <a:lstStyle/>
          <a:p>
            <a:r>
              <a:rPr lang="en-US" sz="2800" dirty="0"/>
              <a:t>Given a n × n similarity matrix S with similarity scores </a:t>
            </a:r>
            <a:r>
              <a:rPr lang="en-US" sz="2800" dirty="0" err="1"/>
              <a:t>sij</a:t>
            </a:r>
            <a:r>
              <a:rPr lang="en-US" sz="2800" dirty="0"/>
              <a:t>, we can </a:t>
            </a:r>
            <a:r>
              <a:rPr lang="en-US" sz="2800" dirty="0" smtClean="0"/>
              <a:t>create a </a:t>
            </a:r>
            <a:r>
              <a:rPr lang="en-US" sz="2800" dirty="0"/>
              <a:t>matrix, called the </a:t>
            </a:r>
            <a:r>
              <a:rPr lang="en-US" sz="2800" dirty="0" err="1">
                <a:solidFill>
                  <a:srgbClr val="FF0000"/>
                </a:solidFill>
              </a:rPr>
              <a:t>Laplacian</a:t>
            </a:r>
            <a:r>
              <a:rPr lang="en-US" sz="2800" dirty="0">
                <a:solidFill>
                  <a:srgbClr val="FF0000"/>
                </a:solidFill>
              </a:rPr>
              <a:t> matrix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763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9776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9067800" cy="6477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 smtClean="0"/>
              <a:t>import </a:t>
            </a:r>
            <a:r>
              <a:rPr lang="en-US" sz="2800" dirty="0" err="1"/>
              <a:t>numpy</a:t>
            </a:r>
            <a:r>
              <a:rPr lang="en-US" sz="2800" dirty="0"/>
              <a:t> as </a:t>
            </a:r>
            <a:r>
              <a:rPr lang="en-US" sz="2800" dirty="0" err="1"/>
              <a:t>np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/>
              <a:t>float_formatter</a:t>
            </a:r>
            <a:r>
              <a:rPr lang="en-US" sz="2800" dirty="0"/>
              <a:t> = lambda x: "%.3f" % x</a:t>
            </a:r>
            <a:br>
              <a:rPr lang="en-US" sz="2800" dirty="0"/>
            </a:br>
            <a:r>
              <a:rPr lang="en-US" sz="2800" dirty="0" err="1"/>
              <a:t>np.set_printoptions</a:t>
            </a:r>
            <a:r>
              <a:rPr lang="en-US" sz="2800" dirty="0"/>
              <a:t>(formatter={'float_kind':</a:t>
            </a:r>
            <a:r>
              <a:rPr lang="en-US" sz="2800" dirty="0" err="1" smtClean="0"/>
              <a:t>float_formatter</a:t>
            </a:r>
            <a:r>
              <a:rPr lang="en-US" sz="2800" dirty="0"/>
              <a:t>})</a:t>
            </a:r>
            <a:br>
              <a:rPr lang="en-US" sz="2800" dirty="0"/>
            </a:br>
            <a:r>
              <a:rPr lang="en-US" sz="2800" dirty="0"/>
              <a:t>from </a:t>
            </a:r>
            <a:r>
              <a:rPr lang="en-US" sz="2800" dirty="0" err="1"/>
              <a:t>sklearn.datasets.samples_generator</a:t>
            </a:r>
            <a:r>
              <a:rPr lang="en-US" sz="2800" dirty="0"/>
              <a:t> import </a:t>
            </a:r>
            <a:r>
              <a:rPr lang="en-US" sz="2800" dirty="0" err="1"/>
              <a:t>make_circles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from </a:t>
            </a:r>
            <a:r>
              <a:rPr lang="en-US" sz="2800" dirty="0" err="1"/>
              <a:t>sklearn.cluster</a:t>
            </a:r>
            <a:r>
              <a:rPr lang="en-US" sz="2800" dirty="0"/>
              <a:t> import </a:t>
            </a:r>
            <a:r>
              <a:rPr lang="en-US" sz="2800" dirty="0" err="1"/>
              <a:t>SpectralClustering</a:t>
            </a:r>
            <a:r>
              <a:rPr lang="en-US" sz="2800" dirty="0"/>
              <a:t>, </a:t>
            </a:r>
            <a:r>
              <a:rPr lang="en-US" sz="2800" dirty="0" err="1"/>
              <a:t>KMeans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from </a:t>
            </a:r>
            <a:r>
              <a:rPr lang="en-US" sz="2800" dirty="0" err="1"/>
              <a:t>sklearn.metrics</a:t>
            </a:r>
            <a:r>
              <a:rPr lang="en-US" sz="2800" dirty="0"/>
              <a:t> import </a:t>
            </a:r>
            <a:r>
              <a:rPr lang="en-US" sz="2800" dirty="0" err="1"/>
              <a:t>pairwise_distances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from </a:t>
            </a:r>
            <a:r>
              <a:rPr lang="en-US" sz="2800" dirty="0" err="1"/>
              <a:t>matplotlib</a:t>
            </a:r>
            <a:r>
              <a:rPr lang="en-US" sz="2800" dirty="0"/>
              <a:t> import </a:t>
            </a:r>
            <a:r>
              <a:rPr lang="en-US" sz="2800" dirty="0" err="1"/>
              <a:t>pyplot</a:t>
            </a:r>
            <a:r>
              <a:rPr lang="en-US" sz="2800" dirty="0"/>
              <a:t> as </a:t>
            </a:r>
            <a:r>
              <a:rPr lang="en-US" sz="2800" dirty="0" err="1"/>
              <a:t>plt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import </a:t>
            </a:r>
            <a:r>
              <a:rPr lang="en-US" sz="2800" dirty="0" err="1"/>
              <a:t>networkx</a:t>
            </a:r>
            <a:r>
              <a:rPr lang="en-US" sz="2800" dirty="0"/>
              <a:t> as </a:t>
            </a:r>
            <a:r>
              <a:rPr lang="en-US" sz="2800" dirty="0" err="1"/>
              <a:t>nx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import </a:t>
            </a:r>
            <a:r>
              <a:rPr lang="en-US" sz="2800" dirty="0" err="1"/>
              <a:t>seaborn</a:t>
            </a:r>
            <a:r>
              <a:rPr lang="en-US" sz="2800" dirty="0"/>
              <a:t> as </a:t>
            </a:r>
            <a:r>
              <a:rPr lang="en-US" sz="2800" dirty="0" err="1"/>
              <a:t>sns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/>
              <a:t>sns.set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9274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f1f0j6tf-18gj-f9s-3um95bi0519xy-Identity-H"/>
              </a:rPr>
              <a:t>A good choice is to set the origin </a:t>
            </a:r>
            <a:r>
              <a:rPr lang="en-US" dirty="0" smtClean="0">
                <a:solidFill>
                  <a:srgbClr val="000000"/>
                </a:solidFill>
                <a:latin typeface="f1f0j6tf-18gj-f9s-3um95bi0519xy-Identity-H"/>
              </a:rPr>
              <a:t>and coordinate </a:t>
            </a:r>
            <a:r>
              <a:rPr lang="en-US" dirty="0">
                <a:solidFill>
                  <a:srgbClr val="000000"/>
                </a:solidFill>
                <a:latin typeface="f1f0j6tf-18gj-f9s-3um95bi0519xy-Identity-H"/>
              </a:rPr>
              <a:t>axis to align with the first camera so that</a:t>
            </a:r>
            <a:r>
              <a:rPr lang="en-US" dirty="0"/>
              <a:t> </a:t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rgbClr val="000000"/>
              </a:solidFill>
              <a:latin typeface="f1f0j6tf-18gj-f9s-3um95bi0519xy-Identity-H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f1f0j6tf-18gj-f9s-3um95bi0519xy-Identity-H"/>
              </a:rPr>
              <a:t>K</a:t>
            </a:r>
            <a:r>
              <a:rPr lang="en-US" sz="2400" dirty="0" smtClean="0">
                <a:solidFill>
                  <a:srgbClr val="000000"/>
                </a:solidFill>
                <a:latin typeface="f1f0j6tf-18gj-f9s-3um95bi0519xy-Identity-H"/>
              </a:rPr>
              <a:t>1 </a:t>
            </a:r>
            <a:r>
              <a:rPr lang="en-US" dirty="0">
                <a:solidFill>
                  <a:srgbClr val="000000"/>
                </a:solidFill>
                <a:latin typeface="f1f0j6tf-18gj-f9s-3um95bi0519xy-Identity-H"/>
              </a:rPr>
              <a:t>and K</a:t>
            </a:r>
            <a:r>
              <a:rPr lang="en-US" sz="2400" dirty="0">
                <a:solidFill>
                  <a:srgbClr val="000000"/>
                </a:solidFill>
                <a:latin typeface="f1f0j6tf-18gj-f9s-3um95bi0519xy-Identity-H"/>
              </a:rPr>
              <a:t>2 </a:t>
            </a:r>
            <a:r>
              <a:rPr lang="en-US" dirty="0">
                <a:solidFill>
                  <a:srgbClr val="000000"/>
                </a:solidFill>
                <a:latin typeface="f1f0j6tf-18gj-f9s-3um95bi0519xy-Identity-H"/>
              </a:rPr>
              <a:t>are the calibration </a:t>
            </a:r>
            <a:r>
              <a:rPr lang="en-US" dirty="0" smtClean="0">
                <a:solidFill>
                  <a:srgbClr val="000000"/>
                </a:solidFill>
                <a:latin typeface="f1f0j6tf-18gj-f9s-3um95bi0519xy-Identity-H"/>
              </a:rPr>
              <a:t>matrices</a:t>
            </a:r>
          </a:p>
          <a:p>
            <a:r>
              <a:rPr lang="en-US" dirty="0" smtClean="0">
                <a:solidFill>
                  <a:srgbClr val="000000"/>
                </a:solidFill>
                <a:latin typeface="f1f0j6tf-18gj-f9s-3um95bi0519xy-Identity-H"/>
              </a:rPr>
              <a:t>R is the </a:t>
            </a:r>
            <a:r>
              <a:rPr lang="en-US" dirty="0">
                <a:solidFill>
                  <a:srgbClr val="000000"/>
                </a:solidFill>
                <a:latin typeface="f1f0j6tf-18gj-f9s-3um95bi0519xy-Identity-H"/>
              </a:rPr>
              <a:t>rotation of the second </a:t>
            </a:r>
            <a:r>
              <a:rPr lang="en-US" dirty="0" smtClean="0">
                <a:solidFill>
                  <a:srgbClr val="000000"/>
                </a:solidFill>
                <a:latin typeface="f1f0j6tf-18gj-f9s-3um95bi0519xy-Identity-H"/>
              </a:rPr>
              <a:t>camera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TimesNewRomanPS-BoldMT"/>
              </a:rPr>
              <a:t>t </a:t>
            </a:r>
            <a:r>
              <a:rPr lang="en-US" dirty="0">
                <a:solidFill>
                  <a:srgbClr val="000000"/>
                </a:solidFill>
                <a:latin typeface="f1f0j6tf-18gj-f9s-3um95bi0519xy-Identity-H"/>
              </a:rPr>
              <a:t>is the translation of the second camera. </a:t>
            </a:r>
            <a:endParaRPr lang="en-US" dirty="0" smtClean="0">
              <a:solidFill>
                <a:srgbClr val="000000"/>
              </a:solidFill>
              <a:latin typeface="f1f0j6tf-18gj-f9s-3um95bi0519xy-Identity-H"/>
            </a:endParaRPr>
          </a:p>
          <a:p>
            <a:endParaRPr lang="en-US" dirty="0" smtClean="0">
              <a:solidFill>
                <a:srgbClr val="000000"/>
              </a:solidFill>
              <a:latin typeface="f1f0j6tf-18gj-f9s-3um95bi0519xy-Identity-H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f1f0j6tf-18gj-f9s-3um95bi0519xy-Identity-H"/>
              </a:rPr>
              <a:t>Using these camera </a:t>
            </a:r>
            <a:r>
              <a:rPr lang="en-US" dirty="0">
                <a:solidFill>
                  <a:srgbClr val="000000"/>
                </a:solidFill>
                <a:latin typeface="f1f0j6tf-18gj-f9s-3um95bi0519xy-Identity-H"/>
              </a:rPr>
              <a:t>matrices, one can derive a condition for the projection of a point </a:t>
            </a:r>
            <a:r>
              <a:rPr lang="en-US" b="1" dirty="0">
                <a:solidFill>
                  <a:srgbClr val="000000"/>
                </a:solidFill>
                <a:latin typeface="TimesNewRomanPS-BoldMT"/>
              </a:rPr>
              <a:t>X </a:t>
            </a:r>
            <a:r>
              <a:rPr lang="en-US" dirty="0">
                <a:solidFill>
                  <a:srgbClr val="000000"/>
                </a:solidFill>
                <a:latin typeface="f1f0j6tf-18gj-f9s-3um95bi0519xy-Identity-H"/>
              </a:rPr>
              <a:t>to image </a:t>
            </a:r>
            <a:r>
              <a:rPr lang="en-US" dirty="0" smtClean="0">
                <a:solidFill>
                  <a:srgbClr val="000000"/>
                </a:solidFill>
                <a:latin typeface="f1f0j6tf-18gj-f9s-3um95bi0519xy-Identity-H"/>
              </a:rPr>
              <a:t>points </a:t>
            </a:r>
            <a:r>
              <a:rPr lang="en-US" b="1" dirty="0" smtClean="0">
                <a:solidFill>
                  <a:srgbClr val="000000"/>
                </a:solidFill>
                <a:latin typeface="TimesNewRomanPS-BoldMT"/>
              </a:rPr>
              <a:t>x</a:t>
            </a:r>
            <a:r>
              <a:rPr lang="en-US" sz="2400" dirty="0" smtClean="0">
                <a:solidFill>
                  <a:srgbClr val="000000"/>
                </a:solidFill>
                <a:latin typeface="f1f0j6tf-18gj-f9s-3um95bi0519xy-Identity-H"/>
              </a:rPr>
              <a:t>1 </a:t>
            </a:r>
            <a:r>
              <a:rPr lang="en-US" dirty="0">
                <a:solidFill>
                  <a:srgbClr val="000000"/>
                </a:solidFill>
                <a:latin typeface="f1f0j6tf-18gj-f9s-3um95bi0519xy-Identity-H"/>
              </a:rPr>
              <a:t>and </a:t>
            </a:r>
            <a:r>
              <a:rPr lang="en-US" b="1" dirty="0">
                <a:solidFill>
                  <a:srgbClr val="000000"/>
                </a:solidFill>
                <a:latin typeface="TimesNewRomanPS-BoldMT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f1f0j6tf-18gj-f9s-3um95bi0519xy-Identity-H"/>
              </a:rPr>
              <a:t>2 </a:t>
            </a:r>
            <a:r>
              <a:rPr lang="en-US" dirty="0">
                <a:solidFill>
                  <a:srgbClr val="000000"/>
                </a:solidFill>
                <a:latin typeface="f1f0j6tf-18gj-f9s-3um95bi0519xy-Identity-H"/>
              </a:rPr>
              <a:t>(with P</a:t>
            </a:r>
            <a:r>
              <a:rPr lang="en-US" sz="2400" dirty="0">
                <a:solidFill>
                  <a:srgbClr val="000000"/>
                </a:solidFill>
                <a:latin typeface="f1f0j6tf-18gj-f9s-3um95bi0519xy-Identity-H"/>
              </a:rPr>
              <a:t>1 </a:t>
            </a:r>
            <a:r>
              <a:rPr lang="en-US" dirty="0">
                <a:solidFill>
                  <a:srgbClr val="000000"/>
                </a:solidFill>
                <a:latin typeface="f1f0j6tf-18gj-f9s-3um95bi0519xy-Identity-H"/>
              </a:rPr>
              <a:t>and P</a:t>
            </a:r>
            <a:r>
              <a:rPr lang="en-US" sz="2400" dirty="0">
                <a:solidFill>
                  <a:srgbClr val="000000"/>
                </a:solidFill>
                <a:latin typeface="f1f0j6tf-18gj-f9s-3um95bi0519xy-Identity-H"/>
              </a:rPr>
              <a:t>2</a:t>
            </a:r>
            <a:r>
              <a:rPr lang="en-US" dirty="0">
                <a:solidFill>
                  <a:srgbClr val="000000"/>
                </a:solidFill>
                <a:latin typeface="f1f0j6tf-18gj-f9s-3um95bi0519xy-Identity-H"/>
              </a:rPr>
              <a:t>, respectively).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391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851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following equation must be satisfied:</a:t>
            </a:r>
            <a:br>
              <a:rPr lang="en-US" dirty="0"/>
            </a:br>
            <a:r>
              <a:rPr lang="en-US" dirty="0"/>
              <a:t>Equation 5-1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        where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and the matrix </a:t>
            </a:r>
            <a:r>
              <a:rPr lang="en-US" dirty="0" smtClean="0"/>
              <a:t>S</a:t>
            </a:r>
            <a:r>
              <a:rPr lang="en-US" b="1" dirty="0" smtClean="0"/>
              <a:t>t </a:t>
            </a:r>
            <a:r>
              <a:rPr lang="en-US" dirty="0"/>
              <a:t>is the skew symmetric matrix</a:t>
            </a:r>
            <a:br>
              <a:rPr lang="en-US" dirty="0"/>
            </a:br>
            <a:r>
              <a:rPr lang="en-US" dirty="0"/>
              <a:t>Equation 5-2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Equation </a:t>
            </a:r>
            <a:r>
              <a:rPr lang="en-US" dirty="0"/>
              <a:t>(Equation 5-1) is called the </a:t>
            </a:r>
            <a:r>
              <a:rPr lang="en-US" dirty="0" err="1">
                <a:solidFill>
                  <a:srgbClr val="FF0000"/>
                </a:solidFill>
              </a:rPr>
              <a:t>epipolar</a:t>
            </a:r>
            <a:r>
              <a:rPr lang="en-US" dirty="0">
                <a:solidFill>
                  <a:srgbClr val="FF0000"/>
                </a:solidFill>
              </a:rPr>
              <a:t> constraint</a:t>
            </a:r>
            <a:r>
              <a:rPr lang="en-US" dirty="0"/>
              <a:t>. The matrix F in the </a:t>
            </a:r>
            <a:r>
              <a:rPr lang="en-US" dirty="0" err="1" smtClean="0"/>
              <a:t>epipolar</a:t>
            </a:r>
            <a:r>
              <a:rPr lang="en-US" dirty="0"/>
              <a:t> </a:t>
            </a:r>
            <a:r>
              <a:rPr lang="en-US" dirty="0" smtClean="0"/>
              <a:t>constraint </a:t>
            </a:r>
            <a:r>
              <a:rPr lang="en-US" dirty="0"/>
              <a:t>is called the </a:t>
            </a:r>
            <a:r>
              <a:rPr lang="en-US" dirty="0">
                <a:solidFill>
                  <a:srgbClr val="FF0000"/>
                </a:solidFill>
              </a:rPr>
              <a:t>fundamental </a:t>
            </a:r>
            <a:r>
              <a:rPr lang="en-US" dirty="0" smtClean="0">
                <a:solidFill>
                  <a:srgbClr val="FF0000"/>
                </a:solidFill>
              </a:rPr>
              <a:t>matrix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641" y="866774"/>
            <a:ext cx="1752600" cy="5619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382" y="1710600"/>
            <a:ext cx="2457450" cy="4476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352800"/>
            <a:ext cx="3429000" cy="1295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6100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916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08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Computing with Cameras and 3D Structure</a:t>
            </a:r>
            <a:r>
              <a:rPr lang="en-US" sz="3600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we briefly explain the tools we need for</a:t>
            </a:r>
            <a:br>
              <a:rPr lang="en-US" dirty="0"/>
            </a:br>
            <a:r>
              <a:rPr lang="en-US" dirty="0"/>
              <a:t>computing with cameras and 3D structure </a:t>
            </a:r>
            <a:br>
              <a:rPr lang="en-US" dirty="0"/>
            </a:br>
            <a:endParaRPr lang="en-US" dirty="0" smtClean="0"/>
          </a:p>
          <a:p>
            <a:r>
              <a:rPr lang="en-US" b="1" dirty="0" smtClean="0"/>
              <a:t>Triangulation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Given known camera matrices, a set of point correspondences can be triangulated to </a:t>
            </a:r>
            <a:r>
              <a:rPr lang="en-US" dirty="0" smtClean="0"/>
              <a:t>recover the </a:t>
            </a:r>
            <a:r>
              <a:rPr lang="en-US" dirty="0"/>
              <a:t>3D positions of these points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9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two views with camera matrices P1 and P2, each with a projection </a:t>
            </a:r>
            <a:r>
              <a:rPr lang="en-US" b="1" dirty="0"/>
              <a:t>x</a:t>
            </a:r>
            <a:r>
              <a:rPr lang="en-US" dirty="0"/>
              <a:t>1 and </a:t>
            </a:r>
            <a:r>
              <a:rPr lang="en-US" b="1" dirty="0"/>
              <a:t>x</a:t>
            </a:r>
            <a:r>
              <a:rPr lang="en-US" dirty="0"/>
              <a:t>2 of the </a:t>
            </a:r>
            <a:r>
              <a:rPr lang="en-US" dirty="0" smtClean="0"/>
              <a:t>same 3D </a:t>
            </a:r>
            <a:r>
              <a:rPr lang="en-US" dirty="0"/>
              <a:t>point </a:t>
            </a:r>
            <a:r>
              <a:rPr lang="en-US" b="1" dirty="0"/>
              <a:t>X </a:t>
            </a:r>
            <a:r>
              <a:rPr lang="en-US" dirty="0" smtClean="0"/>
              <a:t>the </a:t>
            </a:r>
            <a:r>
              <a:rPr lang="en-US" dirty="0"/>
              <a:t>camera equation </a:t>
            </a:r>
            <a:r>
              <a:rPr lang="en-US" dirty="0" smtClean="0"/>
              <a:t> </a:t>
            </a:r>
            <a:r>
              <a:rPr lang="en-US" dirty="0"/>
              <a:t>gives </a:t>
            </a:r>
            <a:r>
              <a:rPr lang="en-US" dirty="0" smtClean="0"/>
              <a:t>the relation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744191"/>
            <a:ext cx="4267200" cy="1752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30717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57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714</Words>
  <Application>Microsoft Office PowerPoint</Application>
  <PresentationFormat>On-screen Show (4:3)</PresentationFormat>
  <Paragraphs>133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Unit-3 </vt:lpstr>
      <vt:lpstr>PowerPoint Presentation</vt:lpstr>
      <vt:lpstr>Epipolar Geometry  </vt:lpstr>
      <vt:lpstr>PowerPoint Presentation</vt:lpstr>
      <vt:lpstr>PowerPoint Presentation</vt:lpstr>
      <vt:lpstr>PowerPoint Presentation</vt:lpstr>
      <vt:lpstr>Computing with Cameras and 3D Structure  </vt:lpstr>
      <vt:lpstr>PowerPoint Presentation</vt:lpstr>
      <vt:lpstr>PowerPoint Presentation</vt:lpstr>
      <vt:lpstr>Computing the Camera Matrix from 3D Points  </vt:lpstr>
      <vt:lpstr>PowerPoint Presentation</vt:lpstr>
      <vt:lpstr>PowerPoint Presentation</vt:lpstr>
      <vt:lpstr>Multiple View Reconstruction  </vt:lpstr>
      <vt:lpstr>PowerPoint Presentation</vt:lpstr>
      <vt:lpstr>Stereo Images  </vt:lpstr>
      <vt:lpstr>PowerPoint Presentation</vt:lpstr>
      <vt:lpstr>Clustering Images  </vt:lpstr>
      <vt:lpstr>PowerPoint Presentation</vt:lpstr>
      <vt:lpstr>PowerPoint Presentation</vt:lpstr>
      <vt:lpstr>PowerPoint Presentation</vt:lpstr>
      <vt:lpstr>WCSS stands for Within Cluster Sum of Squares</vt:lpstr>
      <vt:lpstr>PowerPoint Presentation</vt:lpstr>
      <vt:lpstr>PowerPoint Presentation</vt:lpstr>
      <vt:lpstr>Hierarchical Clustering  </vt:lpstr>
      <vt:lpstr>PowerPoint Presentation</vt:lpstr>
      <vt:lpstr>PowerPoint Presentation</vt:lpstr>
      <vt:lpstr>Min (Single) Linkage </vt:lpstr>
      <vt:lpstr>Max (Complete) Linkage </vt:lpstr>
      <vt:lpstr>Centroid Linkage </vt:lpstr>
      <vt:lpstr>Average Linkage </vt:lpstr>
      <vt:lpstr>PowerPoint Presentation</vt:lpstr>
      <vt:lpstr>PowerPoint Presentation</vt:lpstr>
      <vt:lpstr>PowerPoint Presentation</vt:lpstr>
      <vt:lpstr>Spectral Clustering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Unit-3 </dc:title>
  <dc:creator>VASAV</dc:creator>
  <cp:lastModifiedBy>VASAV</cp:lastModifiedBy>
  <cp:revision>38</cp:revision>
  <dcterms:created xsi:type="dcterms:W3CDTF">2006-08-16T00:00:00Z</dcterms:created>
  <dcterms:modified xsi:type="dcterms:W3CDTF">2023-03-09T22:46:26Z</dcterms:modified>
</cp:coreProperties>
</file>