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17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errypy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  <a:t>Searching Images </a:t>
            </a:r>
            <a:br>
              <a:rPr lang="en-US" sz="4400" b="1" dirty="0"/>
            </a:b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9406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Ranking Results Using Geometry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r>
              <a:rPr lang="en-US" sz="3600" dirty="0"/>
              <a:t>One way to have the feature points improve results is to re-rank the top results using some criteria that takes the features  </a:t>
            </a:r>
            <a:r>
              <a:rPr lang="en-US" sz="3600" dirty="0">
                <a:solidFill>
                  <a:srgbClr val="FF0000"/>
                </a:solidFill>
              </a:rPr>
              <a:t>geometric relationships </a:t>
            </a:r>
          </a:p>
          <a:p>
            <a:endParaRPr lang="en-US" sz="3600" dirty="0"/>
          </a:p>
          <a:p>
            <a:r>
              <a:rPr lang="en-US" sz="3600" dirty="0"/>
              <a:t>The most common approach is to fit </a:t>
            </a:r>
            <a:r>
              <a:rPr lang="en-US" sz="3600" dirty="0" err="1"/>
              <a:t>homographies</a:t>
            </a:r>
            <a:r>
              <a:rPr lang="en-US" sz="3600" dirty="0"/>
              <a:t> between the feature locations in the </a:t>
            </a:r>
            <a:r>
              <a:rPr lang="en-US" sz="3600" dirty="0">
                <a:solidFill>
                  <a:srgbClr val="FF0000"/>
                </a:solidFill>
              </a:rPr>
              <a:t>query image and the top result images 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150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Here is what a complete example of loading all the model files and re-ranking the top results using </a:t>
            </a:r>
            <a:r>
              <a:rPr lang="en-US" dirty="0" err="1"/>
              <a:t>homographies</a:t>
            </a:r>
            <a:r>
              <a:rPr lang="en-US" dirty="0"/>
              <a:t> looks like: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import pickle</a:t>
            </a:r>
            <a:br>
              <a:rPr lang="en-US" dirty="0"/>
            </a:br>
            <a:r>
              <a:rPr lang="en-US" dirty="0"/>
              <a:t>import sift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imagesearch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homography</a:t>
            </a:r>
            <a:br>
              <a:rPr lang="en-US" dirty="0"/>
            </a:br>
            <a:r>
              <a:rPr lang="en-US" i="1" dirty="0"/>
              <a:t># load image list and vocabulary</a:t>
            </a:r>
            <a:br>
              <a:rPr lang="en-US" i="1" dirty="0"/>
            </a:br>
            <a:r>
              <a:rPr lang="en-US" dirty="0"/>
              <a:t>with open('ukbench_imlist.</a:t>
            </a:r>
            <a:r>
              <a:rPr lang="en-US" dirty="0" err="1"/>
              <a:t>pkl</a:t>
            </a:r>
            <a:r>
              <a:rPr lang="en-US" dirty="0"/>
              <a:t>','</a:t>
            </a:r>
            <a:r>
              <a:rPr lang="en-US" dirty="0" err="1"/>
              <a:t>rb</a:t>
            </a:r>
            <a:r>
              <a:rPr lang="en-US" dirty="0"/>
              <a:t>') as f:</a:t>
            </a:r>
            <a:br>
              <a:rPr lang="en-US" dirty="0"/>
            </a:br>
            <a:r>
              <a:rPr lang="en-US" dirty="0" err="1"/>
              <a:t>imlist</a:t>
            </a:r>
            <a:r>
              <a:rPr lang="en-US" dirty="0"/>
              <a:t> = </a:t>
            </a:r>
            <a:r>
              <a:rPr lang="en-US" dirty="0" err="1"/>
              <a:t>pickle.load</a:t>
            </a:r>
            <a:r>
              <a:rPr lang="en-US" dirty="0"/>
              <a:t>(f)</a:t>
            </a:r>
            <a:br>
              <a:rPr lang="en-US" dirty="0"/>
            </a:br>
            <a:r>
              <a:rPr lang="en-US" dirty="0" err="1"/>
              <a:t>featlist</a:t>
            </a:r>
            <a:r>
              <a:rPr lang="en-US" dirty="0"/>
              <a:t> = </a:t>
            </a:r>
            <a:r>
              <a:rPr lang="en-US" dirty="0" err="1"/>
              <a:t>pickle.load</a:t>
            </a:r>
            <a:r>
              <a:rPr lang="en-US" dirty="0"/>
              <a:t>(f)</a:t>
            </a:r>
            <a:br>
              <a:rPr lang="en-US" dirty="0"/>
            </a:br>
            <a:r>
              <a:rPr lang="en-US" dirty="0" err="1"/>
              <a:t>nbr_images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imlist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with open('</a:t>
            </a:r>
            <a:r>
              <a:rPr lang="en-US" dirty="0" err="1"/>
              <a:t>vocabulary.pkl</a:t>
            </a:r>
            <a:r>
              <a:rPr lang="en-US" dirty="0"/>
              <a:t>', '</a:t>
            </a:r>
            <a:r>
              <a:rPr lang="en-US" dirty="0" err="1"/>
              <a:t>rb</a:t>
            </a:r>
            <a:r>
              <a:rPr lang="en-US" dirty="0"/>
              <a:t>') as f:</a:t>
            </a:r>
            <a:br>
              <a:rPr lang="en-US" dirty="0"/>
            </a:br>
            <a:r>
              <a:rPr lang="en-US" dirty="0" err="1"/>
              <a:t>voc</a:t>
            </a:r>
            <a:r>
              <a:rPr lang="en-US" dirty="0"/>
              <a:t> = </a:t>
            </a:r>
            <a:r>
              <a:rPr lang="en-US" dirty="0" err="1"/>
              <a:t>pickle.load</a:t>
            </a:r>
            <a:r>
              <a:rPr lang="en-US" dirty="0"/>
              <a:t>(f)</a:t>
            </a:r>
            <a:br>
              <a:rPr lang="en-US" dirty="0"/>
            </a:br>
            <a:r>
              <a:rPr lang="en-US" dirty="0" err="1"/>
              <a:t>src</a:t>
            </a:r>
            <a:r>
              <a:rPr lang="en-US" dirty="0"/>
              <a:t> = </a:t>
            </a:r>
            <a:r>
              <a:rPr lang="en-US" dirty="0" err="1"/>
              <a:t>imagesearch.Searcher</a:t>
            </a:r>
            <a:r>
              <a:rPr lang="en-US" dirty="0"/>
              <a:t>('test.</a:t>
            </a:r>
            <a:r>
              <a:rPr lang="en-US" dirty="0" err="1"/>
              <a:t>db</a:t>
            </a:r>
            <a:r>
              <a:rPr lang="en-US" dirty="0"/>
              <a:t>',</a:t>
            </a:r>
            <a:r>
              <a:rPr lang="en-US" dirty="0" err="1"/>
              <a:t>voc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7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Building Demos and Web Applications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Creating Web Applications with </a:t>
            </a:r>
            <a:r>
              <a:rPr lang="en-US" b="1" dirty="0" err="1">
                <a:solidFill>
                  <a:srgbClr val="FF0000"/>
                </a:solidFill>
              </a:rPr>
              <a:t>CherryPy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To build these demos, we will use the </a:t>
            </a:r>
            <a:r>
              <a:rPr lang="en-US" dirty="0" err="1"/>
              <a:t>CherryPy</a:t>
            </a:r>
            <a:r>
              <a:rPr lang="en-US" dirty="0"/>
              <a:t> package, available at </a:t>
            </a:r>
            <a:r>
              <a:rPr lang="en-US" dirty="0">
                <a:hlinkClick r:id="rId2"/>
              </a:rPr>
              <a:t>http://www.cherrypy.org/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CherryPy</a:t>
            </a:r>
            <a:r>
              <a:rPr lang="en-US" dirty="0"/>
              <a:t> is a pure </a:t>
            </a:r>
            <a:r>
              <a:rPr lang="en-US" dirty="0">
                <a:solidFill>
                  <a:srgbClr val="FF0000"/>
                </a:solidFill>
              </a:rPr>
              <a:t>Python lightweight web server that uses an object oriented model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6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Image Search Demo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592763"/>
          </a:xfrm>
        </p:spPr>
        <p:txBody>
          <a:bodyPr/>
          <a:lstStyle/>
          <a:p>
            <a:r>
              <a:rPr lang="en-US" dirty="0"/>
              <a:t>First, we need to initialize with a few html tags and load the </a:t>
            </a:r>
            <a:r>
              <a:rPr lang="en-US" dirty="0">
                <a:solidFill>
                  <a:srgbClr val="FF0000"/>
                </a:solidFill>
              </a:rPr>
              <a:t>data using Pickle</a:t>
            </a:r>
            <a:r>
              <a:rPr lang="en-US" dirty="0"/>
              <a:t>. </a:t>
            </a:r>
          </a:p>
          <a:p>
            <a:r>
              <a:rPr lang="en-US" dirty="0"/>
              <a:t>We need the vocabulary for the Searcher object that interfaces with the database.</a:t>
            </a:r>
          </a:p>
          <a:p>
            <a:r>
              <a:rPr lang="en-US" dirty="0"/>
              <a:t>Create a file </a:t>
            </a:r>
            <a:r>
              <a:rPr lang="en-US" dirty="0">
                <a:solidFill>
                  <a:srgbClr val="FF0000"/>
                </a:solidFill>
              </a:rPr>
              <a:t>searchdemo.py</a:t>
            </a:r>
            <a:r>
              <a:rPr lang="en-US" dirty="0"/>
              <a:t> and add the following </a:t>
            </a:r>
            <a:r>
              <a:rPr lang="en-US" dirty="0">
                <a:solidFill>
                  <a:srgbClr val="FF0000"/>
                </a:solidFill>
              </a:rPr>
              <a:t>class with two methods</a:t>
            </a:r>
            <a:r>
              <a:rPr lang="en-US" dirty="0"/>
              <a:t>: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1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86800" cy="6096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cherrypy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/>
              <a:t>urllib</a:t>
            </a:r>
            <a:r>
              <a:rPr lang="en-US" dirty="0"/>
              <a:t>, pickle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imagesearch</a:t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SearchDemo</a:t>
            </a:r>
            <a:r>
              <a:rPr lang="en-US" dirty="0"/>
              <a:t>(object):</a:t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  <a:br>
              <a:rPr lang="en-US" dirty="0"/>
            </a:br>
            <a:r>
              <a:rPr lang="en-US" i="1" dirty="0"/>
              <a:t># load list of images</a:t>
            </a:r>
            <a:br>
              <a:rPr lang="en-US" i="1" dirty="0"/>
            </a:br>
            <a:r>
              <a:rPr lang="en-US" dirty="0"/>
              <a:t>with open('webimlist.txt') as f:</a:t>
            </a:r>
            <a:br>
              <a:rPr lang="en-US" dirty="0"/>
            </a:br>
            <a:r>
              <a:rPr lang="en-US" dirty="0" err="1"/>
              <a:t>self.imlist</a:t>
            </a:r>
            <a:r>
              <a:rPr lang="en-US" dirty="0"/>
              <a:t> = </a:t>
            </a:r>
            <a:r>
              <a:rPr lang="en-US" dirty="0" err="1"/>
              <a:t>f.readlines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self.nbr_images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self.imlist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self.ndx</a:t>
            </a:r>
            <a:r>
              <a:rPr lang="en-US" dirty="0"/>
              <a:t> = range(</a:t>
            </a:r>
            <a:r>
              <a:rPr lang="en-US" dirty="0" err="1"/>
              <a:t>self.nbr_images</a:t>
            </a:r>
            <a:r>
              <a:rPr lang="en-US" dirty="0"/>
              <a:t>)</a:t>
            </a:r>
            <a:br>
              <a:rPr lang="en-US" dirty="0"/>
            </a:br>
            <a:r>
              <a:rPr lang="en-US" i="1" dirty="0"/>
              <a:t># load vocabulary</a:t>
            </a:r>
            <a:br>
              <a:rPr lang="en-US" i="1" dirty="0"/>
            </a:br>
            <a:r>
              <a:rPr lang="en-US" dirty="0"/>
              <a:t>with open('</a:t>
            </a:r>
            <a:r>
              <a:rPr lang="en-US" dirty="0" err="1"/>
              <a:t>vocabulary.pkl</a:t>
            </a:r>
            <a:r>
              <a:rPr lang="en-US" dirty="0"/>
              <a:t>', '</a:t>
            </a:r>
            <a:r>
              <a:rPr lang="en-US" dirty="0" err="1"/>
              <a:t>rb</a:t>
            </a:r>
            <a:r>
              <a:rPr lang="en-US" dirty="0"/>
              <a:t>') as f:</a:t>
            </a:r>
            <a:br>
              <a:rPr lang="en-US" dirty="0"/>
            </a:br>
            <a:r>
              <a:rPr lang="en-US" dirty="0" err="1"/>
              <a:t>self.voc</a:t>
            </a:r>
            <a:r>
              <a:rPr lang="en-US" dirty="0"/>
              <a:t> = </a:t>
            </a:r>
            <a:r>
              <a:rPr lang="en-US" dirty="0" err="1"/>
              <a:t>pickle.load</a:t>
            </a:r>
            <a:r>
              <a:rPr lang="en-US" dirty="0"/>
              <a:t>(f)</a:t>
            </a:r>
            <a:br>
              <a:rPr lang="en-US" dirty="0"/>
            </a:br>
            <a:r>
              <a:rPr lang="en-US" i="1" dirty="0"/>
              <a:t># set max number of results to show</a:t>
            </a:r>
            <a:br>
              <a:rPr lang="en-US" i="1" dirty="0"/>
            </a:br>
            <a:r>
              <a:rPr lang="en-US" dirty="0" err="1"/>
              <a:t>self.maxres</a:t>
            </a:r>
            <a:r>
              <a:rPr lang="en-US" dirty="0"/>
              <a:t> = 15</a:t>
            </a:r>
            <a:br>
              <a:rPr lang="en-US" dirty="0"/>
            </a:br>
            <a:r>
              <a:rPr lang="en-US" i="1" dirty="0"/>
              <a:t># header and footer html</a:t>
            </a:r>
            <a:br>
              <a:rPr lang="en-US" i="1" dirty="0"/>
            </a:br>
            <a:r>
              <a:rPr lang="en-US" dirty="0" err="1"/>
              <a:t>self.header</a:t>
            </a:r>
            <a:r>
              <a:rPr lang="en-US" dirty="0"/>
              <a:t> = </a:t>
            </a:r>
            <a:r>
              <a:rPr lang="en-US" i="1" dirty="0"/>
              <a:t>"""</a:t>
            </a:r>
            <a:br>
              <a:rPr lang="en-US" i="1" dirty="0"/>
            </a:br>
            <a:r>
              <a:rPr lang="en-US" i="1" dirty="0"/>
              <a:t>&lt;!</a:t>
            </a:r>
            <a:r>
              <a:rPr lang="en-US" i="1" dirty="0" err="1"/>
              <a:t>doctype</a:t>
            </a:r>
            <a:r>
              <a:rPr lang="en-US" i="1" dirty="0"/>
              <a:t> html&gt;</a:t>
            </a:r>
            <a:br>
              <a:rPr lang="en-US" i="1" dirty="0"/>
            </a:br>
            <a:r>
              <a:rPr lang="en-US" i="1" dirty="0"/>
              <a:t>&lt;head&gt;</a:t>
            </a:r>
            <a:br>
              <a:rPr lang="en-US" i="1" dirty="0"/>
            </a:br>
            <a:r>
              <a:rPr lang="en-US" i="1" dirty="0"/>
              <a:t>&lt;title&gt;Image search example&lt;/title&gt;</a:t>
            </a:r>
            <a:br>
              <a:rPr lang="en-US" i="1" dirty="0"/>
            </a:br>
            <a:r>
              <a:rPr lang="en-US" i="1" dirty="0"/>
              <a:t>&lt;/head&gt;</a:t>
            </a:r>
            <a:br>
              <a:rPr lang="en-US" i="1" dirty="0"/>
            </a:br>
            <a:r>
              <a:rPr lang="en-US" i="1" dirty="0"/>
              <a:t>&lt;body&gt;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9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self.footer</a:t>
            </a:r>
            <a:r>
              <a:rPr lang="en-US" dirty="0"/>
              <a:t> = </a:t>
            </a:r>
            <a:r>
              <a:rPr lang="en-US" i="1" dirty="0"/>
              <a:t>"""</a:t>
            </a:r>
            <a:br>
              <a:rPr lang="en-US" i="1" dirty="0"/>
            </a:br>
            <a:r>
              <a:rPr lang="en-US" i="1" dirty="0"/>
              <a:t>&lt;/body&gt;</a:t>
            </a:r>
            <a:br>
              <a:rPr lang="en-US" i="1" dirty="0"/>
            </a:br>
            <a:r>
              <a:rPr lang="en-US" i="1" dirty="0"/>
              <a:t>&lt;/html&gt;</a:t>
            </a:r>
            <a:br>
              <a:rPr lang="en-US" i="1" dirty="0"/>
            </a:br>
            <a:r>
              <a:rPr lang="en-US" i="1" dirty="0"/>
              <a:t>"""</a:t>
            </a:r>
            <a:br>
              <a:rPr lang="en-US" i="1" dirty="0"/>
            </a:br>
            <a:r>
              <a:rPr lang="en-US" dirty="0" err="1"/>
              <a:t>def</a:t>
            </a:r>
            <a:r>
              <a:rPr lang="en-US" dirty="0"/>
              <a:t> index(</a:t>
            </a:r>
            <a:r>
              <a:rPr lang="en-US" dirty="0" err="1"/>
              <a:t>self,query</a:t>
            </a:r>
            <a:r>
              <a:rPr lang="en-US" dirty="0"/>
              <a:t>=None):</a:t>
            </a:r>
            <a:br>
              <a:rPr lang="en-US" dirty="0"/>
            </a:br>
            <a:r>
              <a:rPr lang="en-US" dirty="0" err="1"/>
              <a:t>self.src</a:t>
            </a:r>
            <a:r>
              <a:rPr lang="en-US" dirty="0"/>
              <a:t> = </a:t>
            </a:r>
            <a:r>
              <a:rPr lang="en-US" dirty="0" err="1"/>
              <a:t>imagesearch.Searcher</a:t>
            </a:r>
            <a:r>
              <a:rPr lang="en-US" dirty="0"/>
              <a:t>('web.</a:t>
            </a:r>
            <a:r>
              <a:rPr lang="en-US" dirty="0" err="1"/>
              <a:t>db</a:t>
            </a:r>
            <a:r>
              <a:rPr lang="en-US" dirty="0"/>
              <a:t>',</a:t>
            </a:r>
            <a:r>
              <a:rPr lang="en-US" dirty="0" err="1"/>
              <a:t>self.voc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html = </a:t>
            </a:r>
            <a:r>
              <a:rPr lang="en-US" dirty="0" err="1"/>
              <a:t>self.header</a:t>
            </a:r>
            <a:br>
              <a:rPr lang="en-US" dirty="0"/>
            </a:br>
            <a:r>
              <a:rPr lang="en-US" dirty="0"/>
              <a:t>html += </a:t>
            </a:r>
            <a:r>
              <a:rPr lang="en-US" i="1" dirty="0"/>
              <a:t>"""</a:t>
            </a:r>
            <a:br>
              <a:rPr lang="en-US" i="1" dirty="0"/>
            </a:br>
            <a:r>
              <a:rPr lang="en-US" i="1" dirty="0"/>
              <a:t>&lt;</a:t>
            </a:r>
            <a:r>
              <a:rPr lang="en-US" i="1" dirty="0" err="1"/>
              <a:t>br</a:t>
            </a:r>
            <a:r>
              <a:rPr lang="en-US" i="1" dirty="0"/>
              <a:t> /&gt;</a:t>
            </a:r>
            <a:br>
              <a:rPr lang="en-US" i="1" dirty="0"/>
            </a:br>
            <a:r>
              <a:rPr lang="en-US" i="1" dirty="0"/>
              <a:t>Click an image to search. &lt;a </a:t>
            </a:r>
            <a:r>
              <a:rPr lang="en-US" i="1" dirty="0" err="1"/>
              <a:t>href</a:t>
            </a:r>
            <a:r>
              <a:rPr lang="en-US" i="1" dirty="0"/>
              <a:t>='?query='&gt;Random selection&lt;/a&gt; of images.</a:t>
            </a:r>
            <a:br>
              <a:rPr lang="en-US" i="1" dirty="0"/>
            </a:br>
            <a:r>
              <a:rPr lang="en-US" i="1" dirty="0"/>
              <a:t>&lt;</a:t>
            </a:r>
            <a:r>
              <a:rPr lang="en-US" i="1" dirty="0" err="1"/>
              <a:t>br</a:t>
            </a:r>
            <a:r>
              <a:rPr lang="en-US" i="1" dirty="0"/>
              <a:t> /&gt;&lt;</a:t>
            </a:r>
            <a:r>
              <a:rPr lang="en-US" i="1" dirty="0" err="1"/>
              <a:t>br</a:t>
            </a:r>
            <a:r>
              <a:rPr lang="en-US" i="1" dirty="0"/>
              <a:t> /&gt;</a:t>
            </a:r>
            <a:br>
              <a:rPr lang="en-US" i="1" dirty="0"/>
            </a:br>
            <a:r>
              <a:rPr lang="en-US" i="1" dirty="0"/>
              <a:t>"""</a:t>
            </a:r>
            <a:br>
              <a:rPr lang="en-US" i="1" dirty="0"/>
            </a:br>
            <a:r>
              <a:rPr lang="en-US" dirty="0"/>
              <a:t>if query:</a:t>
            </a:r>
            <a:br>
              <a:rPr lang="en-US" dirty="0"/>
            </a:br>
            <a:r>
              <a:rPr lang="en-US" i="1" dirty="0"/>
              <a:t># query the database and get top images</a:t>
            </a:r>
            <a:br>
              <a:rPr lang="en-US" i="1" dirty="0"/>
            </a:br>
            <a:r>
              <a:rPr lang="en-US" dirty="0"/>
              <a:t>res = </a:t>
            </a:r>
            <a:r>
              <a:rPr lang="en-US" dirty="0" err="1"/>
              <a:t>self.src.query</a:t>
            </a:r>
            <a:r>
              <a:rPr lang="en-US" dirty="0"/>
              <a:t>(query)[:</a:t>
            </a:r>
            <a:r>
              <a:rPr lang="en-US" dirty="0" err="1"/>
              <a:t>self.maxres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dist,ndx</a:t>
            </a:r>
            <a:r>
              <a:rPr lang="en-US" dirty="0"/>
              <a:t> in res:</a:t>
            </a:r>
            <a:br>
              <a:rPr lang="en-US" dirty="0"/>
            </a:br>
            <a:r>
              <a:rPr lang="en-US" dirty="0" err="1"/>
              <a:t>imname</a:t>
            </a:r>
            <a:r>
              <a:rPr lang="en-US" dirty="0"/>
              <a:t> = </a:t>
            </a:r>
            <a:r>
              <a:rPr lang="en-US" dirty="0" err="1"/>
              <a:t>self.src.get_filename</a:t>
            </a:r>
            <a:r>
              <a:rPr lang="en-US" dirty="0"/>
              <a:t>(</a:t>
            </a:r>
            <a:r>
              <a:rPr lang="en-US" dirty="0" err="1"/>
              <a:t>ndx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html += "&lt;a </a:t>
            </a:r>
            <a:r>
              <a:rPr lang="en-US" dirty="0" err="1"/>
              <a:t>href</a:t>
            </a:r>
            <a:r>
              <a:rPr lang="en-US" dirty="0"/>
              <a:t>='?query="+</a:t>
            </a:r>
            <a:r>
              <a:rPr lang="en-US" dirty="0" err="1"/>
              <a:t>imname</a:t>
            </a:r>
            <a:r>
              <a:rPr lang="en-US" dirty="0"/>
              <a:t>+"'&gt;"</a:t>
            </a:r>
            <a:br>
              <a:rPr lang="en-US" dirty="0"/>
            </a:br>
            <a:r>
              <a:rPr lang="en-US" dirty="0"/>
              <a:t>html += "&lt;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='"+</a:t>
            </a:r>
            <a:r>
              <a:rPr lang="en-US" dirty="0" err="1"/>
              <a:t>imname</a:t>
            </a:r>
            <a:r>
              <a:rPr lang="en-US" dirty="0"/>
              <a:t>+"' width='100' /&gt;"</a:t>
            </a:r>
            <a:br>
              <a:rPr lang="en-US" dirty="0"/>
            </a:br>
            <a:r>
              <a:rPr lang="en-US" dirty="0"/>
              <a:t>html += "&lt;/a&gt;"</a:t>
            </a:r>
            <a:br>
              <a:rPr lang="en-US" dirty="0"/>
            </a:br>
            <a:r>
              <a:rPr lang="en-US" dirty="0"/>
              <a:t>else: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80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19545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Classifying Image Content</a:t>
            </a:r>
            <a:r>
              <a:rPr lang="en-US" sz="31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172200"/>
          </a:xfrm>
        </p:spPr>
        <p:txBody>
          <a:bodyPr>
            <a:noAutofit/>
          </a:bodyPr>
          <a:lstStyle/>
          <a:p>
            <a:r>
              <a:rPr lang="en-US" sz="2800" dirty="0"/>
              <a:t>This chapter introduces algorithms for classifying images and image content. </a:t>
            </a:r>
          </a:p>
          <a:p>
            <a:r>
              <a:rPr lang="en-US" sz="2800" dirty="0"/>
              <a:t>We look at some simple but effective methods as well as state-of-the-art classifiers and apply them to two-class and multi-class problems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K-Nearest Neighbors</a:t>
            </a:r>
            <a:r>
              <a:rPr lang="en-US" sz="2800" dirty="0">
                <a:solidFill>
                  <a:srgbClr val="FF0000"/>
                </a:solidFill>
              </a:rPr>
              <a:t> ( k NN)</a:t>
            </a:r>
          </a:p>
          <a:p>
            <a:pPr marL="0" indent="0">
              <a:buNone/>
            </a:pPr>
            <a:r>
              <a:rPr lang="en-US" sz="2800" dirty="0"/>
              <a:t>One of the simplest and most used methods for classification is the </a:t>
            </a:r>
            <a:r>
              <a:rPr lang="en-US" sz="2800" dirty="0">
                <a:solidFill>
                  <a:srgbClr val="FF0000"/>
                </a:solidFill>
              </a:rPr>
              <a:t>k-nearest neighbor classifier (</a:t>
            </a:r>
            <a:r>
              <a:rPr lang="en-US" sz="2800" dirty="0" err="1">
                <a:solidFill>
                  <a:srgbClr val="FF0000"/>
                </a:solidFill>
              </a:rPr>
              <a:t>kNN</a:t>
            </a:r>
            <a:r>
              <a:rPr lang="en-US" sz="2800" dirty="0">
                <a:solidFill>
                  <a:srgbClr val="FF0000"/>
                </a:solidFill>
              </a:rPr>
              <a:t>). </a:t>
            </a:r>
          </a:p>
          <a:p>
            <a:pPr marL="0" indent="0">
              <a:buNone/>
            </a:pPr>
            <a:r>
              <a:rPr lang="en-US" sz="2800" dirty="0"/>
              <a:t>The algorithm simply compares an object to be classified with all objects in </a:t>
            </a:r>
            <a:r>
              <a:rPr lang="en-US" sz="2800" dirty="0">
                <a:solidFill>
                  <a:srgbClr val="FF0000"/>
                </a:solidFill>
              </a:rPr>
              <a:t>a training set</a:t>
            </a:r>
            <a:r>
              <a:rPr lang="en-US" sz="2800" dirty="0"/>
              <a:t> with known class labels and </a:t>
            </a:r>
          </a:p>
          <a:p>
            <a:pPr marL="0" indent="0">
              <a:buNone/>
            </a:pPr>
            <a:r>
              <a:rPr lang="en-US" sz="2800" dirty="0"/>
              <a:t>lets the k nearest vote for which class to assign.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633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839200" cy="6477000"/>
          </a:xfrm>
        </p:spPr>
        <p:txBody>
          <a:bodyPr>
            <a:no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KnnClassifier</a:t>
            </a:r>
            <a:r>
              <a:rPr lang="en-US" sz="2000" dirty="0"/>
              <a:t>(object):</a:t>
            </a:r>
            <a:br>
              <a:rPr lang="en-US" sz="2000" dirty="0"/>
            </a:b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init</a:t>
            </a:r>
            <a:r>
              <a:rPr lang="en-US" sz="2000" dirty="0"/>
              <a:t>__(</a:t>
            </a:r>
            <a:r>
              <a:rPr lang="en-US" sz="2000" dirty="0" err="1"/>
              <a:t>self,labels,samples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i="1" dirty="0"/>
              <a:t>""" Initialize classifier with training data. """</a:t>
            </a:r>
            <a:br>
              <a:rPr lang="en-US" sz="2000" i="1" dirty="0"/>
            </a:br>
            <a:r>
              <a:rPr lang="en-US" sz="2000" dirty="0" err="1"/>
              <a:t>self.labels</a:t>
            </a:r>
            <a:r>
              <a:rPr lang="en-US" sz="2000" dirty="0"/>
              <a:t> = labels</a:t>
            </a:r>
            <a:br>
              <a:rPr lang="en-US" sz="2000" dirty="0"/>
            </a:br>
            <a:r>
              <a:rPr lang="en-US" sz="2000" dirty="0" err="1"/>
              <a:t>self.samples</a:t>
            </a:r>
            <a:r>
              <a:rPr lang="en-US" sz="2000" dirty="0"/>
              <a:t> = samples</a:t>
            </a:r>
            <a:br>
              <a:rPr lang="en-US" sz="2000" dirty="0"/>
            </a:br>
            <a:r>
              <a:rPr lang="en-US" sz="2000" dirty="0" err="1"/>
              <a:t>def</a:t>
            </a:r>
            <a:r>
              <a:rPr lang="en-US" sz="2000" dirty="0"/>
              <a:t> classify(</a:t>
            </a:r>
            <a:r>
              <a:rPr lang="en-US" sz="2000" dirty="0" err="1"/>
              <a:t>self,point,k</a:t>
            </a:r>
            <a:r>
              <a:rPr lang="en-US" sz="2000" dirty="0"/>
              <a:t>=3):</a:t>
            </a:r>
            <a:br>
              <a:rPr lang="en-US" sz="2000" dirty="0"/>
            </a:br>
            <a:r>
              <a:rPr lang="en-US" sz="2000" i="1" dirty="0"/>
              <a:t>""" Classify a point against k nearest</a:t>
            </a:r>
            <a:br>
              <a:rPr lang="en-US" sz="2000" i="1" dirty="0"/>
            </a:br>
            <a:r>
              <a:rPr lang="en-US" sz="2000" i="1" dirty="0"/>
              <a:t>in the training data, return label. """</a:t>
            </a:r>
            <a:br>
              <a:rPr lang="en-US" sz="2000" i="1" dirty="0"/>
            </a:br>
            <a:r>
              <a:rPr lang="en-US" sz="2000" i="1" dirty="0"/>
              <a:t># compute distance to all training points</a:t>
            </a:r>
            <a:br>
              <a:rPr lang="en-US" sz="2000" i="1" dirty="0"/>
            </a:br>
            <a:r>
              <a:rPr lang="en-US" sz="2000" dirty="0" err="1"/>
              <a:t>dist</a:t>
            </a:r>
            <a:r>
              <a:rPr lang="en-US" sz="2000" dirty="0"/>
              <a:t> = array([L2dist(</a:t>
            </a:r>
            <a:r>
              <a:rPr lang="en-US" sz="2000" dirty="0" err="1"/>
              <a:t>point,s</a:t>
            </a:r>
            <a:r>
              <a:rPr lang="en-US" sz="2000" dirty="0"/>
              <a:t>) for s in </a:t>
            </a:r>
            <a:r>
              <a:rPr lang="en-US" sz="2000" dirty="0" err="1"/>
              <a:t>self.samples</a:t>
            </a:r>
            <a:r>
              <a:rPr lang="en-US" sz="2000" dirty="0"/>
              <a:t>])</a:t>
            </a:r>
            <a:br>
              <a:rPr lang="en-US" sz="2000" dirty="0"/>
            </a:br>
            <a:r>
              <a:rPr lang="en-US" sz="2000" i="1" dirty="0"/>
              <a:t># sort them</a:t>
            </a:r>
            <a:br>
              <a:rPr lang="en-US" sz="2000" i="1" dirty="0"/>
            </a:br>
            <a:r>
              <a:rPr lang="en-US" sz="2000" dirty="0" err="1"/>
              <a:t>ndx</a:t>
            </a:r>
            <a:r>
              <a:rPr lang="en-US" sz="2000" dirty="0"/>
              <a:t> = </a:t>
            </a:r>
            <a:r>
              <a:rPr lang="en-US" sz="2000" dirty="0" err="1"/>
              <a:t>dist.argsort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i="1" dirty="0"/>
              <a:t># use dictionary to store the k nearest</a:t>
            </a:r>
            <a:br>
              <a:rPr lang="en-US" sz="2000" i="1" dirty="0"/>
            </a:br>
            <a:r>
              <a:rPr lang="en-US" sz="2000" dirty="0"/>
              <a:t>votes = {}</a:t>
            </a:r>
            <a:br>
              <a:rPr lang="en-US" sz="2000" dirty="0"/>
            </a:br>
            <a:r>
              <a:rPr lang="en-US" sz="2000" dirty="0"/>
              <a:t>for i in range(k):</a:t>
            </a:r>
            <a:br>
              <a:rPr lang="en-US" sz="2000" dirty="0"/>
            </a:br>
            <a:r>
              <a:rPr lang="en-US" sz="2000" dirty="0"/>
              <a:t>label = </a:t>
            </a:r>
            <a:r>
              <a:rPr lang="en-US" sz="2000" dirty="0" err="1"/>
              <a:t>self.labels</a:t>
            </a:r>
            <a:r>
              <a:rPr lang="en-US" sz="2000" dirty="0"/>
              <a:t>[</a:t>
            </a:r>
            <a:r>
              <a:rPr lang="en-US" sz="2000" dirty="0" err="1"/>
              <a:t>ndx</a:t>
            </a:r>
            <a:r>
              <a:rPr lang="en-US" sz="2000" dirty="0"/>
              <a:t>[i]]</a:t>
            </a:r>
            <a:br>
              <a:rPr lang="en-US" sz="2000" dirty="0"/>
            </a:br>
            <a:r>
              <a:rPr lang="en-US" sz="2000" dirty="0" err="1"/>
              <a:t>votes.setdefault</a:t>
            </a:r>
            <a:r>
              <a:rPr lang="en-US" sz="2000" dirty="0"/>
              <a:t>(label,0)</a:t>
            </a:r>
            <a:br>
              <a:rPr lang="en-US" sz="2000" dirty="0"/>
            </a:br>
            <a:r>
              <a:rPr lang="en-US" sz="2000" dirty="0"/>
              <a:t>votes[label] += 1</a:t>
            </a:r>
            <a:br>
              <a:rPr lang="en-US" sz="2000" dirty="0"/>
            </a:br>
            <a:r>
              <a:rPr lang="en-US" sz="2000" dirty="0"/>
              <a:t>return max(votes)</a:t>
            </a:r>
            <a:br>
              <a:rPr lang="en-US" sz="2000" dirty="0"/>
            </a:br>
            <a:r>
              <a:rPr lang="en-US" sz="2000" dirty="0" err="1"/>
              <a:t>def</a:t>
            </a:r>
            <a:r>
              <a:rPr lang="en-US" sz="2000" dirty="0"/>
              <a:t> L2dist(p1,p2):</a:t>
            </a:r>
            <a:br>
              <a:rPr lang="en-US" sz="2000" dirty="0"/>
            </a:br>
            <a:r>
              <a:rPr lang="en-US" sz="2000" dirty="0"/>
              <a:t>return </a:t>
            </a:r>
            <a:r>
              <a:rPr lang="en-US" sz="2000" dirty="0" err="1"/>
              <a:t>sqrt</a:t>
            </a:r>
            <a:r>
              <a:rPr lang="en-US" sz="2000" dirty="0"/>
              <a:t>( sum( (p1-p2)**2) )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351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Bayes Classifier or naive Bayes classifier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/>
              <a:t>Bayes classifier is a probabilistic classifier based on applying Bayes’ theorem for conditional probabilities. </a:t>
            </a:r>
          </a:p>
          <a:p>
            <a:r>
              <a:rPr lang="en-US" dirty="0"/>
              <a:t>The assumption is that all features are independent and unrelated to each other</a:t>
            </a:r>
            <a:br>
              <a:rPr lang="en-US" dirty="0"/>
            </a:br>
            <a:r>
              <a:rPr lang="en-US" dirty="0"/>
              <a:t>(this is the “naive” part). </a:t>
            </a:r>
          </a:p>
          <a:p>
            <a:r>
              <a:rPr lang="en-US" dirty="0"/>
              <a:t>Bayes classifiers can be trained very efficiently, since the model chosen is applied to each feature independently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304800" y="76200"/>
            <a:ext cx="4876800" cy="1828800"/>
          </a:xfrm>
        </p:spPr>
        <p:txBody>
          <a:bodyPr>
            <a:no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BayesClassifier</a:t>
            </a:r>
            <a:r>
              <a:rPr lang="en-US" sz="2400" dirty="0"/>
              <a:t>(object):</a:t>
            </a:r>
          </a:p>
          <a:p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r>
              <a:rPr lang="en-US" sz="2400" dirty="0"/>
              <a:t>""" Initialize classifier with training data. """</a:t>
            </a:r>
          </a:p>
          <a:p>
            <a:r>
              <a:rPr lang="en-US" sz="2400" dirty="0" err="1"/>
              <a:t>self.labels</a:t>
            </a:r>
            <a:r>
              <a:rPr lang="en-US" sz="2400" dirty="0"/>
              <a:t> = [] # class labels</a:t>
            </a:r>
          </a:p>
          <a:p>
            <a:r>
              <a:rPr lang="en-US" sz="2400" dirty="0" err="1"/>
              <a:t>self.mean</a:t>
            </a:r>
            <a:r>
              <a:rPr lang="en-US" sz="2400" dirty="0"/>
              <a:t> = [] # class mean</a:t>
            </a:r>
          </a:p>
          <a:p>
            <a:r>
              <a:rPr lang="en-US" sz="2400" dirty="0" err="1"/>
              <a:t>self.var</a:t>
            </a:r>
            <a:r>
              <a:rPr lang="en-US" sz="2400" dirty="0"/>
              <a:t> = [] # class variances</a:t>
            </a:r>
          </a:p>
          <a:p>
            <a:r>
              <a:rPr lang="en-US" sz="2400" dirty="0" err="1"/>
              <a:t>self.n</a:t>
            </a:r>
            <a:r>
              <a:rPr lang="en-US" sz="2400" dirty="0"/>
              <a:t> = 0 # </a:t>
            </a:r>
            <a:r>
              <a:rPr lang="en-US" sz="2400" dirty="0" err="1"/>
              <a:t>nbr</a:t>
            </a:r>
            <a:r>
              <a:rPr lang="en-US" sz="2400" dirty="0"/>
              <a:t> of classes</a:t>
            </a:r>
          </a:p>
          <a:p>
            <a:r>
              <a:rPr lang="en-US" sz="2400" dirty="0" err="1"/>
              <a:t>def</a:t>
            </a:r>
            <a:r>
              <a:rPr lang="en-US" sz="2400" dirty="0"/>
              <a:t> train(</a:t>
            </a:r>
            <a:r>
              <a:rPr lang="en-US" sz="2400" dirty="0" err="1"/>
              <a:t>self,data,labels</a:t>
            </a:r>
            <a:r>
              <a:rPr lang="en-US" sz="2400" dirty="0"/>
              <a:t>=None):</a:t>
            </a:r>
          </a:p>
          <a:p>
            <a:r>
              <a:rPr lang="en-US" sz="2400" dirty="0"/>
              <a:t>""" Train on data (list of arrays n*dim).</a:t>
            </a:r>
          </a:p>
          <a:p>
            <a:r>
              <a:rPr lang="en-US" sz="2400" dirty="0"/>
              <a:t>Labels are optional, default is 0...n-1. ""“</a:t>
            </a:r>
          </a:p>
          <a:p>
            <a:r>
              <a:rPr lang="en-US" sz="2400" dirty="0"/>
              <a:t>f labels==None:</a:t>
            </a:r>
          </a:p>
          <a:p>
            <a:r>
              <a:rPr lang="en-US" sz="2400" dirty="0"/>
              <a:t>labels = range(</a:t>
            </a:r>
            <a:r>
              <a:rPr lang="en-US" sz="2400" dirty="0" err="1"/>
              <a:t>len</a:t>
            </a:r>
            <a:r>
              <a:rPr lang="en-US" sz="2400" dirty="0"/>
              <a:t>(data))</a:t>
            </a:r>
          </a:p>
          <a:p>
            <a:r>
              <a:rPr lang="en-US" sz="2400" dirty="0" err="1"/>
              <a:t>self.labels</a:t>
            </a:r>
            <a:r>
              <a:rPr lang="en-US" sz="2400" dirty="0"/>
              <a:t> = labels</a:t>
            </a:r>
          </a:p>
          <a:p>
            <a:r>
              <a:rPr lang="en-US" sz="2400" dirty="0" err="1"/>
              <a:t>self.n</a:t>
            </a:r>
            <a:r>
              <a:rPr lang="en-US" sz="2400" dirty="0"/>
              <a:t> = </a:t>
            </a:r>
            <a:r>
              <a:rPr lang="en-US" sz="2400" dirty="0" err="1"/>
              <a:t>len</a:t>
            </a:r>
            <a:r>
              <a:rPr lang="en-US" sz="2400" dirty="0"/>
              <a:t>(labels)</a:t>
            </a:r>
          </a:p>
          <a:p>
            <a:r>
              <a:rPr lang="en-US" sz="2400" dirty="0"/>
              <a:t>for c in data:</a:t>
            </a:r>
          </a:p>
          <a:p>
            <a:r>
              <a:rPr lang="en-US" sz="2400" dirty="0" err="1"/>
              <a:t>self.mean.append</a:t>
            </a:r>
            <a:r>
              <a:rPr lang="en-US" sz="2400" dirty="0"/>
              <a:t>(mean(</a:t>
            </a:r>
            <a:r>
              <a:rPr lang="en-US" sz="2400" dirty="0" err="1"/>
              <a:t>c,axis</a:t>
            </a:r>
            <a:r>
              <a:rPr lang="en-US" sz="2400" dirty="0"/>
              <a:t>=0))</a:t>
            </a:r>
          </a:p>
          <a:p>
            <a:r>
              <a:rPr lang="en-US" sz="2400" dirty="0" err="1"/>
              <a:t>self.var.append</a:t>
            </a:r>
            <a:r>
              <a:rPr lang="en-US" sz="2400" dirty="0"/>
              <a:t>(</a:t>
            </a:r>
            <a:r>
              <a:rPr lang="en-US" sz="2400" dirty="0" err="1"/>
              <a:t>var</a:t>
            </a:r>
            <a:r>
              <a:rPr lang="en-US" sz="2400" dirty="0"/>
              <a:t>(</a:t>
            </a:r>
            <a:r>
              <a:rPr lang="en-US" sz="2400" dirty="0" err="1"/>
              <a:t>c,axis</a:t>
            </a:r>
            <a:r>
              <a:rPr lang="en-US" sz="2400" dirty="0"/>
              <a:t>=0))</a:t>
            </a:r>
          </a:p>
        </p:txBody>
      </p:sp>
    </p:spTree>
    <p:extLst>
      <p:ext uri="{BB962C8B-B14F-4D97-AF65-F5344CB8AC3E}">
        <p14:creationId xmlns:p14="http://schemas.microsoft.com/office/powerpoint/2010/main" val="138266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This topic  shows how to use text mining techniques to search for images based on their visual content.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basic ideas of using visual words are presented and the details of a complete setup are explained and tested on an example image data set.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34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def</a:t>
            </a:r>
            <a:r>
              <a:rPr lang="en-US" dirty="0"/>
              <a:t> classify(</a:t>
            </a:r>
            <a:r>
              <a:rPr lang="en-US" dirty="0" err="1"/>
              <a:t>self,points</a:t>
            </a:r>
            <a:r>
              <a:rPr lang="en-US" dirty="0"/>
              <a:t>):</a:t>
            </a:r>
          </a:p>
          <a:p>
            <a:r>
              <a:rPr lang="en-US" dirty="0"/>
              <a:t>""" Classify the points by computing probabilities</a:t>
            </a:r>
          </a:p>
          <a:p>
            <a:r>
              <a:rPr lang="en-US" dirty="0"/>
              <a:t>for each class and return most probable label. """</a:t>
            </a:r>
          </a:p>
          <a:p>
            <a:r>
              <a:rPr lang="en-US" dirty="0"/>
              <a:t># compute probabilities for each class</a:t>
            </a:r>
          </a:p>
          <a:p>
            <a:r>
              <a:rPr lang="en-US" dirty="0" err="1"/>
              <a:t>est_prob</a:t>
            </a:r>
            <a:r>
              <a:rPr lang="en-US" dirty="0"/>
              <a:t> = array([gauss(</a:t>
            </a:r>
            <a:r>
              <a:rPr lang="en-US" dirty="0" err="1"/>
              <a:t>m,v,points</a:t>
            </a:r>
            <a:r>
              <a:rPr lang="en-US" dirty="0"/>
              <a:t>) for </a:t>
            </a:r>
            <a:r>
              <a:rPr lang="en-US" dirty="0" err="1"/>
              <a:t>m,v</a:t>
            </a:r>
            <a:r>
              <a:rPr lang="en-US" dirty="0"/>
              <a:t> in zip(</a:t>
            </a:r>
            <a:r>
              <a:rPr lang="en-US" dirty="0" err="1"/>
              <a:t>self.mean,self.var</a:t>
            </a:r>
            <a:r>
              <a:rPr lang="en-US" dirty="0"/>
              <a:t>)])</a:t>
            </a:r>
          </a:p>
          <a:p>
            <a:r>
              <a:rPr lang="en-US" dirty="0"/>
              <a:t># get index of highest probability, this gives class label</a:t>
            </a:r>
          </a:p>
          <a:p>
            <a:r>
              <a:rPr lang="en-US" dirty="0" err="1"/>
              <a:t>ndx</a:t>
            </a:r>
            <a:r>
              <a:rPr lang="en-US" dirty="0"/>
              <a:t> = </a:t>
            </a:r>
            <a:r>
              <a:rPr lang="en-US" dirty="0" err="1"/>
              <a:t>est_prob.argmax</a:t>
            </a:r>
            <a:r>
              <a:rPr lang="en-US" dirty="0"/>
              <a:t>(axis=0)</a:t>
            </a:r>
          </a:p>
          <a:p>
            <a:r>
              <a:rPr lang="en-US" dirty="0" err="1"/>
              <a:t>est_labels</a:t>
            </a:r>
            <a:r>
              <a:rPr lang="en-US" dirty="0"/>
              <a:t> = array([</a:t>
            </a:r>
            <a:r>
              <a:rPr lang="en-US" dirty="0" err="1"/>
              <a:t>self.labels</a:t>
            </a:r>
            <a:r>
              <a:rPr lang="en-US" dirty="0"/>
              <a:t>[n] for n in </a:t>
            </a:r>
            <a:r>
              <a:rPr lang="en-US" dirty="0" err="1"/>
              <a:t>ndx</a:t>
            </a:r>
            <a:r>
              <a:rPr lang="en-US" dirty="0"/>
              <a:t>])</a:t>
            </a:r>
          </a:p>
          <a:p>
            <a:r>
              <a:rPr lang="en-US" dirty="0"/>
              <a:t>return </a:t>
            </a:r>
            <a:r>
              <a:rPr lang="en-US" dirty="0" err="1"/>
              <a:t>est_labels</a:t>
            </a:r>
            <a:r>
              <a:rPr lang="en-US" dirty="0"/>
              <a:t>, </a:t>
            </a:r>
            <a:r>
              <a:rPr lang="en-US" dirty="0" err="1"/>
              <a:t>est_prob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27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r>
              <a:rPr lang="en-US" sz="3600" b="1" dirty="0"/>
              <a:t>Support Vector Machines (SVM) </a:t>
            </a:r>
            <a:r>
              <a:rPr lang="en-US" sz="3600" dirty="0"/>
              <a:t>are a </a:t>
            </a:r>
            <a:r>
              <a:rPr lang="en-US" sz="3600" dirty="0">
                <a:solidFill>
                  <a:srgbClr val="FF0000"/>
                </a:solidFill>
              </a:rPr>
              <a:t>powerful type of classifiers </a:t>
            </a:r>
            <a:r>
              <a:rPr lang="en-US" sz="3600" dirty="0"/>
              <a:t>that often give state-of-the art results for many classification problems. 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In its simplest form, an SVM finds a linear </a:t>
            </a:r>
            <a:r>
              <a:rPr lang="en-US" sz="3600" dirty="0">
                <a:solidFill>
                  <a:srgbClr val="FF0000"/>
                </a:solidFill>
              </a:rPr>
              <a:t>separating hyper plane </a:t>
            </a:r>
            <a:r>
              <a:rPr lang="en-US" sz="3600" dirty="0"/>
              <a:t>(a plane in higher-dimensional spaces) with the best possible </a:t>
            </a:r>
            <a:r>
              <a:rPr lang="en-US" sz="3600" dirty="0">
                <a:solidFill>
                  <a:srgbClr val="FF0000"/>
                </a:solidFill>
              </a:rPr>
              <a:t>separation between two classes</a:t>
            </a:r>
            <a:r>
              <a:rPr lang="en-US" sz="3600" dirty="0"/>
              <a:t>. 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2573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91600" cy="6400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decision function for a feature vector </a:t>
            </a:r>
            <a:r>
              <a:rPr lang="en-US" b="1" dirty="0"/>
              <a:t>x </a:t>
            </a: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f(x) = w · x – b, </a:t>
            </a:r>
            <a:br>
              <a:rPr lang="en-US" dirty="0"/>
            </a:b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b="1" dirty="0"/>
              <a:t>w </a:t>
            </a:r>
            <a:r>
              <a:rPr lang="en-US" dirty="0"/>
              <a:t>is the hyper plane normal and </a:t>
            </a:r>
          </a:p>
          <a:p>
            <a:pPr marL="0" indent="0">
              <a:buNone/>
            </a:pPr>
            <a:r>
              <a:rPr lang="en-US" b="1" dirty="0"/>
              <a:t>b</a:t>
            </a:r>
            <a:r>
              <a:rPr lang="en-US" dirty="0"/>
              <a:t> an offset constant </a:t>
            </a:r>
            <a:br>
              <a:rPr lang="en-US" dirty="0"/>
            </a:br>
            <a:r>
              <a:rPr lang="en-US" dirty="0"/>
              <a:t>The zero level of this function then ideally separates the two classes so that one class has </a:t>
            </a:r>
            <a:r>
              <a:rPr lang="en-US" dirty="0">
                <a:solidFill>
                  <a:srgbClr val="FF0000"/>
                </a:solidFill>
              </a:rPr>
              <a:t>positive values and the other negative. </a:t>
            </a:r>
          </a:p>
          <a:p>
            <a:pPr marL="0" indent="0">
              <a:buNone/>
            </a:pPr>
            <a:r>
              <a:rPr lang="en-US" dirty="0"/>
              <a:t>The parameters </a:t>
            </a:r>
            <a:r>
              <a:rPr lang="en-US" b="1" dirty="0"/>
              <a:t>w </a:t>
            </a:r>
            <a:r>
              <a:rPr lang="en-US" dirty="0"/>
              <a:t>and b are found by solving an optimization problem on a training set of labeled feature </a:t>
            </a:r>
            <a:r>
              <a:rPr lang="en-US" dirty="0">
                <a:solidFill>
                  <a:srgbClr val="FF0000"/>
                </a:solidFill>
              </a:rPr>
              <a:t>vectors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i with labels </a:t>
            </a:r>
            <a:r>
              <a:rPr lang="en-US" dirty="0" err="1">
                <a:solidFill>
                  <a:srgbClr val="FF0000"/>
                </a:solidFill>
              </a:rPr>
              <a:t>yi</a:t>
            </a:r>
            <a:r>
              <a:rPr lang="en-US" dirty="0">
                <a:solidFill>
                  <a:srgbClr val="FF0000"/>
                </a:solidFill>
              </a:rPr>
              <a:t> ∈ {–1, 1}</a:t>
            </a:r>
          </a:p>
          <a:p>
            <a:pPr marL="0" indent="0">
              <a:buNone/>
            </a:pPr>
            <a:r>
              <a:rPr lang="en-US" dirty="0"/>
              <a:t> so that the </a:t>
            </a:r>
            <a:r>
              <a:rPr lang="en-US" dirty="0" err="1"/>
              <a:t>hyperplane</a:t>
            </a:r>
            <a:r>
              <a:rPr lang="en-US" dirty="0"/>
              <a:t> has </a:t>
            </a:r>
            <a:r>
              <a:rPr lang="en-US" dirty="0">
                <a:solidFill>
                  <a:srgbClr val="FF0000"/>
                </a:solidFill>
              </a:rPr>
              <a:t>maximal separation </a:t>
            </a:r>
            <a:r>
              <a:rPr lang="en-US" dirty="0"/>
              <a:t>between </a:t>
            </a:r>
            <a:r>
              <a:rPr lang="en-US" dirty="0">
                <a:solidFill>
                  <a:srgbClr val="FF0000"/>
                </a:solidFill>
              </a:rPr>
              <a:t>the two classes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08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normal is a linear combination of some of</a:t>
            </a:r>
            <a:br>
              <a:rPr lang="en-US" dirty="0"/>
            </a:br>
            <a:r>
              <a:rPr lang="en-US" dirty="0"/>
              <a:t>the training feature vectors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that the decision function can be written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i runs over a selection of the training vectors</a:t>
            </a:r>
          </a:p>
          <a:p>
            <a:r>
              <a:rPr lang="en-US" dirty="0"/>
              <a:t>the selected vectors </a:t>
            </a:r>
            <a:r>
              <a:rPr lang="en-US" b="1" dirty="0"/>
              <a:t>x</a:t>
            </a:r>
            <a:r>
              <a:rPr lang="en-US" dirty="0"/>
              <a:t>i are called support vectors 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91" y="1371600"/>
            <a:ext cx="2971800" cy="10572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427" y="3614737"/>
            <a:ext cx="4114800" cy="8477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7204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Character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Optical character recognition (OCR) </a:t>
            </a:r>
            <a:r>
              <a:rPr lang="en-US" sz="3600" dirty="0"/>
              <a:t>is the process of interpreting images of hand- or machine-written text. </a:t>
            </a:r>
          </a:p>
          <a:p>
            <a:r>
              <a:rPr lang="en-US" sz="3600" dirty="0"/>
              <a:t>A common example is text extraction from scanned documents such as zip-codes on letters or book pages such as the library volumes in Google Books 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907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/>
              <a:t>Here we will look at a simple OCR problem of recognizing numbers in images of printed </a:t>
            </a:r>
            <a:r>
              <a:rPr lang="en-US" dirty="0" err="1"/>
              <a:t>Sudokus</a:t>
            </a:r>
            <a:r>
              <a:rPr lang="en-US" dirty="0"/>
              <a:t>. </a:t>
            </a:r>
          </a:p>
          <a:p>
            <a:r>
              <a:rPr lang="en-US" dirty="0" err="1"/>
              <a:t>Sudokus</a:t>
            </a:r>
            <a:r>
              <a:rPr lang="en-US" dirty="0"/>
              <a:t> are a form of logic puzzles where the goal is to fill a 9 × 9 grid with the numbers 1 to 9 </a:t>
            </a:r>
          </a:p>
          <a:p>
            <a:r>
              <a:rPr lang="en-US" dirty="0"/>
              <a:t>so that each column, each row, and each 3 × 3</a:t>
            </a:r>
            <a:br>
              <a:rPr lang="en-US" dirty="0"/>
            </a:br>
            <a:r>
              <a:rPr lang="en-US" dirty="0"/>
              <a:t>sub-grid contains all nine digits.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61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a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this classification problem we have ten classes, the numbers 1 . . . 9, and the empty cells.</a:t>
            </a:r>
            <a:br>
              <a:rPr lang="en-US" dirty="0"/>
            </a:br>
            <a:r>
              <a:rPr lang="en-US" dirty="0"/>
              <a:t>Let’s give the empty cells the label 0 so that our class labels are 0 . . . 9. </a:t>
            </a:r>
          </a:p>
          <a:p>
            <a:r>
              <a:rPr lang="en-US" dirty="0"/>
              <a:t>To train this ten-class classifier, we will use a dataset of images of cropped Sudoku cells. </a:t>
            </a:r>
          </a:p>
          <a:p>
            <a:r>
              <a:rPr lang="en-US" dirty="0"/>
              <a:t>In the file sudoku_images.zip are two folders, “</a:t>
            </a:r>
            <a:r>
              <a:rPr lang="en-US" dirty="0" err="1"/>
              <a:t>ocr_data</a:t>
            </a:r>
            <a:r>
              <a:rPr lang="en-US" dirty="0"/>
              <a:t>” and “</a:t>
            </a:r>
            <a:r>
              <a:rPr lang="en-US" dirty="0" err="1"/>
              <a:t>sudokus</a:t>
            </a:r>
            <a:r>
              <a:rPr lang="en-US" dirty="0"/>
              <a:t>”.</a:t>
            </a:r>
          </a:p>
          <a:p>
            <a:r>
              <a:rPr lang="en-US" dirty="0"/>
              <a:t> For now, take a look at the folder “</a:t>
            </a:r>
            <a:r>
              <a:rPr lang="en-US" dirty="0" err="1"/>
              <a:t>ocr_data</a:t>
            </a:r>
            <a:r>
              <a:rPr lang="en-US" dirty="0"/>
              <a:t>”. </a:t>
            </a:r>
          </a:p>
          <a:p>
            <a:r>
              <a:rPr lang="en-US" dirty="0"/>
              <a:t>It contains two subfolders with images, one for training and one for testing.</a:t>
            </a:r>
            <a:br>
              <a:rPr lang="en-US" dirty="0"/>
            </a:br>
            <a:r>
              <a:rPr lang="en-US" dirty="0"/>
              <a:t>The images are named with the first character equal to the class (0 . . . 9). </a:t>
            </a:r>
          </a:p>
          <a:p>
            <a:r>
              <a:rPr lang="en-US" dirty="0"/>
              <a:t>Figure 8-6 shows some samples from the training set. </a:t>
            </a:r>
          </a:p>
          <a:p>
            <a:r>
              <a:rPr lang="en-US" dirty="0"/>
              <a:t>The images are </a:t>
            </a:r>
            <a:r>
              <a:rPr lang="en-US" dirty="0" err="1"/>
              <a:t>grayscale</a:t>
            </a:r>
            <a:r>
              <a:rPr lang="en-US" dirty="0"/>
              <a:t> and roughly 80 × 80 pixels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73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240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245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/>
              <a:t>Example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compute_feature</a:t>
            </a:r>
            <a:r>
              <a:rPr lang="en-US" dirty="0"/>
              <a:t>(</a:t>
            </a:r>
            <a:r>
              <a:rPr lang="en-US" dirty="0" err="1"/>
              <a:t>im</a:t>
            </a:r>
            <a:r>
              <a:rPr lang="en-US" dirty="0"/>
              <a:t>):</a:t>
            </a:r>
            <a:br>
              <a:rPr lang="en-US" dirty="0"/>
            </a:br>
            <a:r>
              <a:rPr lang="en-US" i="1" dirty="0"/>
              <a:t>""" Returns a feature vector for an</a:t>
            </a:r>
            <a:br>
              <a:rPr lang="en-US" i="1" dirty="0"/>
            </a:br>
            <a:r>
              <a:rPr lang="en-US" i="1" dirty="0" err="1"/>
              <a:t>ocr</a:t>
            </a:r>
            <a:r>
              <a:rPr lang="en-US" i="1" dirty="0"/>
              <a:t> image patch. """</a:t>
            </a:r>
            <a:br>
              <a:rPr lang="en-US" i="1" dirty="0"/>
            </a:br>
            <a:r>
              <a:rPr lang="en-US" i="1" dirty="0"/>
              <a:t># resize and remove border</a:t>
            </a:r>
            <a:br>
              <a:rPr lang="en-US" i="1" dirty="0"/>
            </a:br>
            <a:r>
              <a:rPr lang="en-US" i="1" dirty="0"/>
              <a:t> 	</a:t>
            </a:r>
            <a:r>
              <a:rPr lang="en-US" dirty="0" err="1"/>
              <a:t>norm_im</a:t>
            </a:r>
            <a:r>
              <a:rPr lang="en-US" dirty="0"/>
              <a:t> = </a:t>
            </a:r>
            <a:r>
              <a:rPr lang="en-US" dirty="0" err="1"/>
              <a:t>imresize</a:t>
            </a:r>
            <a:r>
              <a:rPr lang="en-US" dirty="0"/>
              <a:t>(</a:t>
            </a:r>
            <a:r>
              <a:rPr lang="en-US" dirty="0" err="1"/>
              <a:t>im</a:t>
            </a:r>
            <a:r>
              <a:rPr lang="en-US" dirty="0"/>
              <a:t>,(30,30))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norm_im</a:t>
            </a:r>
            <a:r>
              <a:rPr lang="en-US" dirty="0"/>
              <a:t> = </a:t>
            </a:r>
            <a:r>
              <a:rPr lang="en-US" dirty="0" err="1"/>
              <a:t>norm_im</a:t>
            </a:r>
            <a:r>
              <a:rPr lang="en-US" dirty="0"/>
              <a:t>[3:-3,3:-3]</a:t>
            </a:r>
            <a:br>
              <a:rPr lang="en-US" dirty="0"/>
            </a:br>
            <a:r>
              <a:rPr lang="en-US" dirty="0"/>
              <a:t>	return </a:t>
            </a:r>
            <a:r>
              <a:rPr lang="en-US" dirty="0" err="1"/>
              <a:t>norm_im.flatten</a:t>
            </a:r>
            <a:r>
              <a:rPr lang="en-US" dirty="0"/>
              <a:t>()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65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23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Content-Based Image Retrieval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Content-based image retrieval (CBIR) </a:t>
            </a:r>
            <a:r>
              <a:rPr lang="en-US" dirty="0"/>
              <a:t>deals with the problem of retrieving visually similar images from a (large) database of images.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can be images with </a:t>
            </a:r>
          </a:p>
          <a:p>
            <a:r>
              <a:rPr lang="en-US" dirty="0"/>
              <a:t>similar color, </a:t>
            </a:r>
          </a:p>
          <a:p>
            <a:r>
              <a:rPr lang="en-US" dirty="0"/>
              <a:t>Similar textures, or</a:t>
            </a:r>
          </a:p>
          <a:p>
            <a:r>
              <a:rPr lang="en-US" dirty="0"/>
              <a:t> similar objects or scenes: </a:t>
            </a:r>
          </a:p>
          <a:p>
            <a:r>
              <a:rPr lang="en-US" dirty="0"/>
              <a:t>basically any information contained in the images</a:t>
            </a:r>
            <a:br>
              <a:rPr lang="en-US" dirty="0"/>
            </a:br>
            <a:r>
              <a:rPr lang="en-US" dirty="0"/>
              <a:t>themselves.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5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Visual Words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To apply text mining techniques to images, we first need to create the visual equivalent of</a:t>
            </a:r>
            <a:br>
              <a:rPr lang="en-US" dirty="0"/>
            </a:br>
            <a:r>
              <a:rPr lang="en-US" dirty="0"/>
              <a:t>words. </a:t>
            </a:r>
          </a:p>
          <a:p>
            <a:r>
              <a:rPr lang="en-US" dirty="0"/>
              <a:t>This is usually done using local descriptors like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SIFT—Scale-Invariant Feature Transform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visual words </a:t>
            </a:r>
            <a:r>
              <a:rPr lang="en-US" dirty="0"/>
              <a:t>are constructed using some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clustering algorithm </a:t>
            </a:r>
            <a:r>
              <a:rPr lang="en-US" dirty="0"/>
              <a:t>applied to the feature</a:t>
            </a:r>
            <a:br>
              <a:rPr lang="en-US" dirty="0"/>
            </a:br>
            <a:r>
              <a:rPr lang="en-US" dirty="0"/>
              <a:t>descriptors extracted from a (large) training set of images. </a:t>
            </a:r>
          </a:p>
          <a:p>
            <a:r>
              <a:rPr lang="en-US" dirty="0"/>
              <a:t>The most common choice is </a:t>
            </a:r>
            <a:r>
              <a:rPr lang="en-US" dirty="0" err="1"/>
              <a:t>kmeans</a:t>
            </a:r>
            <a:r>
              <a:rPr lang="en-US" dirty="0"/>
              <a:t>, algorithm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3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/>
              <a:t>Visual words are nothing but a collection of vectors in the given feature descriptor space;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in the case of k-means, they are the cluster centroids.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Representing an image with a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histogram</a:t>
            </a:r>
            <a:r>
              <a:rPr lang="en-US" dirty="0"/>
              <a:t> of visual words is then called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bag-of visual-words model.</a:t>
            </a:r>
          </a:p>
        </p:txBody>
      </p:sp>
    </p:spTree>
    <p:extLst>
      <p:ext uri="{BB962C8B-B14F-4D97-AF65-F5344CB8AC3E}">
        <p14:creationId xmlns:p14="http://schemas.microsoft.com/office/powerpoint/2010/main" val="381430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Indexing Images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46138"/>
            <a:ext cx="86868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Before we can start searching, we need to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set up a database with the images </a:t>
            </a:r>
            <a:r>
              <a:rPr lang="en-US" dirty="0"/>
              <a:t>and their visual word representations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Setting Up the Database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/>
              <a:t>To start indexing images, we first need to set up a database. </a:t>
            </a:r>
          </a:p>
          <a:p>
            <a:r>
              <a:rPr lang="en-US" dirty="0"/>
              <a:t>Indexing images in this context means </a:t>
            </a:r>
          </a:p>
          <a:p>
            <a:r>
              <a:rPr lang="en-US" dirty="0"/>
              <a:t>extracting descriptors from the images,</a:t>
            </a:r>
          </a:p>
          <a:p>
            <a:r>
              <a:rPr lang="en-US" dirty="0"/>
              <a:t>converting them to visual words using a vocabulary, and</a:t>
            </a:r>
          </a:p>
          <a:p>
            <a:r>
              <a:rPr lang="en-US" dirty="0"/>
              <a:t> storing the visual words and word histograms with information about which image they belong to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2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r>
              <a:rPr lang="en-US" dirty="0"/>
              <a:t>Here we will use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SQLite as database</a:t>
            </a:r>
            <a:r>
              <a:rPr lang="en-US" dirty="0"/>
              <a:t>. </a:t>
            </a:r>
          </a:p>
          <a:p>
            <a:r>
              <a:rPr lang="en-US" dirty="0"/>
              <a:t>SQLite is a database that stores everything in a single file and is very easy to set up and use. </a:t>
            </a:r>
            <a:br>
              <a:rPr lang="en-US" dirty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2133600"/>
            <a:ext cx="8686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00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Searching the Database for Images</a:t>
            </a:r>
            <a:r>
              <a:rPr lang="en-US" sz="36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638800"/>
          </a:xfrm>
        </p:spPr>
        <p:txBody>
          <a:bodyPr>
            <a:normAutofit fontScale="55000" lnSpcReduction="20000"/>
          </a:bodyPr>
          <a:lstStyle/>
          <a:p>
            <a:endParaRPr lang="en-US" sz="5100" dirty="0"/>
          </a:p>
          <a:p>
            <a:r>
              <a:rPr lang="en-US" sz="5100" dirty="0"/>
              <a:t>With a set of images indexed, we can search the database for similar images. </a:t>
            </a:r>
          </a:p>
          <a:p>
            <a:pPr marL="0" indent="0">
              <a:buNone/>
            </a:pPr>
            <a:endParaRPr lang="en-US" sz="5100" dirty="0"/>
          </a:p>
          <a:p>
            <a:r>
              <a:rPr lang="en-US" sz="5100" dirty="0"/>
              <a:t>Here we have used a </a:t>
            </a:r>
            <a:r>
              <a:rPr lang="en-US" sz="5100" dirty="0">
                <a:solidFill>
                  <a:srgbClr val="FF0000"/>
                </a:solidFill>
              </a:rPr>
              <a:t>bag-of-word representation </a:t>
            </a:r>
            <a:r>
              <a:rPr lang="en-US" sz="5100" dirty="0"/>
              <a:t>for the whole image, </a:t>
            </a:r>
          </a:p>
          <a:p>
            <a:r>
              <a:rPr lang="en-US" sz="5100" dirty="0"/>
              <a:t>but the procedure explained here is generic and can be used to find </a:t>
            </a:r>
          </a:p>
          <a:p>
            <a:r>
              <a:rPr lang="en-US" sz="5100" dirty="0">
                <a:solidFill>
                  <a:srgbClr val="FF0000"/>
                </a:solidFill>
              </a:rPr>
              <a:t>similar objects, </a:t>
            </a:r>
          </a:p>
          <a:p>
            <a:r>
              <a:rPr lang="en-US" sz="5100" dirty="0">
                <a:solidFill>
                  <a:srgbClr val="FF0000"/>
                </a:solidFill>
              </a:rPr>
              <a:t>similar faces, </a:t>
            </a:r>
          </a:p>
          <a:p>
            <a:r>
              <a:rPr lang="en-US" sz="5100" dirty="0">
                <a:solidFill>
                  <a:srgbClr val="FF0000"/>
                </a:solidFill>
              </a:rPr>
              <a:t>similar colors, etc. </a:t>
            </a:r>
          </a:p>
          <a:p>
            <a:pPr marL="0" indent="0">
              <a:buNone/>
            </a:pPr>
            <a:endParaRPr lang="en-US" sz="5100" dirty="0">
              <a:solidFill>
                <a:srgbClr val="FF0000"/>
              </a:solidFill>
            </a:endParaRPr>
          </a:p>
          <a:p>
            <a:r>
              <a:rPr lang="en-US" sz="5100" dirty="0"/>
              <a:t>It all depends on the images and descriptors used.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172200"/>
          </a:xfrm>
        </p:spPr>
        <p:txBody>
          <a:bodyPr>
            <a:normAutofit/>
          </a:bodyPr>
          <a:lstStyle/>
          <a:p>
            <a:r>
              <a:rPr lang="en-US" dirty="0"/>
              <a:t>To handle searches, we introduce a </a:t>
            </a:r>
            <a:r>
              <a:rPr lang="en-US" dirty="0">
                <a:solidFill>
                  <a:srgbClr val="FF0000"/>
                </a:solidFill>
              </a:rPr>
              <a:t>Searcher </a:t>
            </a:r>
            <a:r>
              <a:rPr lang="en-US" dirty="0"/>
              <a:t>class to imagesearch.py: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class Searcher</a:t>
            </a:r>
            <a:r>
              <a:rPr lang="en-US" dirty="0"/>
              <a:t>(object):</a:t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self,db,voc</a:t>
            </a:r>
            <a:r>
              <a:rPr lang="en-US" dirty="0"/>
              <a:t>):</a:t>
            </a:r>
            <a:br>
              <a:rPr lang="en-US" dirty="0"/>
            </a:br>
            <a:r>
              <a:rPr lang="en-US" i="1" dirty="0"/>
              <a:t>""" Initialize with the name of the database. ""“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dirty="0" err="1"/>
              <a:t>self.con</a:t>
            </a:r>
            <a:r>
              <a:rPr lang="en-US" dirty="0"/>
              <a:t> = </a:t>
            </a:r>
            <a:r>
              <a:rPr lang="en-US" dirty="0" err="1"/>
              <a:t>sqlite.connect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self.voc</a:t>
            </a:r>
            <a:r>
              <a:rPr lang="en-US" dirty="0"/>
              <a:t> = </a:t>
            </a:r>
            <a:r>
              <a:rPr lang="en-US" dirty="0" err="1"/>
              <a:t>voc</a:t>
            </a:r>
            <a:br>
              <a:rPr lang="en-US" dirty="0"/>
            </a:br>
            <a:r>
              <a:rPr lang="en-US" dirty="0"/>
              <a:t>def __del__(self):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self.con.close</a:t>
            </a:r>
            <a:r>
              <a:rPr lang="en-US" dirty="0"/>
              <a:t>()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2213</Words>
  <Application>Microsoft Office PowerPoint</Application>
  <PresentationFormat>On-screen Show (4:3)</PresentationFormat>
  <Paragraphs>148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Unit-V</vt:lpstr>
      <vt:lpstr>PowerPoint Presentation</vt:lpstr>
      <vt:lpstr>Content-Based Image Retrieval  </vt:lpstr>
      <vt:lpstr>Visual Words  </vt:lpstr>
      <vt:lpstr>PowerPoint Presentation</vt:lpstr>
      <vt:lpstr>Indexing Images  </vt:lpstr>
      <vt:lpstr>PowerPoint Presentation</vt:lpstr>
      <vt:lpstr>Searching the Database for Images  </vt:lpstr>
      <vt:lpstr>PowerPoint Presentation</vt:lpstr>
      <vt:lpstr>Ranking Results Using Geometry  </vt:lpstr>
      <vt:lpstr>PowerPoint Presentation</vt:lpstr>
      <vt:lpstr>Building Demos and Web Applications  </vt:lpstr>
      <vt:lpstr>Image Search Demo  </vt:lpstr>
      <vt:lpstr>PowerPoint Presentation</vt:lpstr>
      <vt:lpstr>PowerPoint Presentation</vt:lpstr>
      <vt:lpstr>Classifying Image Content  </vt:lpstr>
      <vt:lpstr>PowerPoint Presentation</vt:lpstr>
      <vt:lpstr>Bayes Classifier or naive Bayes classifier  </vt:lpstr>
      <vt:lpstr>PowerPoint Presentation</vt:lpstr>
      <vt:lpstr>PowerPoint Presentation</vt:lpstr>
      <vt:lpstr>Support Vector Machines</vt:lpstr>
      <vt:lpstr>PowerPoint Presentation</vt:lpstr>
      <vt:lpstr>PowerPoint Presentation</vt:lpstr>
      <vt:lpstr>Optical Character Recognition</vt:lpstr>
      <vt:lpstr>PowerPoint Presentation</vt:lpstr>
      <vt:lpstr>Training a Classifier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Unit-V</dc:title>
  <dc:creator>VASAV</dc:creator>
  <cp:lastModifiedBy>ELANCHEZHIAN M</cp:lastModifiedBy>
  <cp:revision>35</cp:revision>
  <dcterms:created xsi:type="dcterms:W3CDTF">2006-08-16T00:00:00Z</dcterms:created>
  <dcterms:modified xsi:type="dcterms:W3CDTF">2023-05-17T13:31:57Z</dcterms:modified>
</cp:coreProperties>
</file>