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3" r:id="rId2"/>
    <p:sldId id="256" r:id="rId3"/>
    <p:sldId id="274" r:id="rId4"/>
    <p:sldId id="257" r:id="rId5"/>
    <p:sldId id="258"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yaz Ahmad" initials="RA" lastIdx="1" clrIdx="0">
    <p:extLst>
      <p:ext uri="{19B8F6BF-5375-455C-9EA6-DF929625EA0E}">
        <p15:presenceInfo xmlns:p15="http://schemas.microsoft.com/office/powerpoint/2012/main" userId="023096198fac4c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2112" y="-606"/>
      </p:cViewPr>
      <p:guideLst>
        <p:guide orient="horz" pos="2160"/>
        <p:guide pos="3840"/>
      </p:guideLst>
    </p:cSldViewPr>
  </p:slideViewPr>
  <p:notesTextViewPr>
    <p:cViewPr>
      <p:scale>
        <a:sx n="1" d="1"/>
        <a:sy n="1" d="1"/>
      </p:scale>
      <p:origin x="0" y="0"/>
    </p:cViewPr>
  </p:notesTextViewPr>
  <p:sorterViewPr>
    <p:cViewPr>
      <p:scale>
        <a:sx n="200" d="100"/>
        <a:sy n="200" d="100"/>
      </p:scale>
      <p:origin x="0" y="1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commentAuthors" Target="commentAuthor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CD2370-D3DD-1041-A482-2B9CE5635A5D}"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485B3-AB52-3E45-B0B9-077DDFF3A688}"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CD2370-D3DD-1041-A482-2B9CE5635A5D}"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485B3-AB52-3E45-B0B9-077DDFF3A6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D2370-D3DD-1041-A482-2B9CE5635A5D}"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485B3-AB52-3E45-B0B9-077DDFF3A6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CD2370-D3DD-1041-A482-2B9CE5635A5D}"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485B3-AB52-3E45-B0B9-077DDFF3A6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D2370-D3DD-1041-A482-2B9CE5635A5D}"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485B3-AB52-3E45-B0B9-077DDFF3A688}"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CD2370-D3DD-1041-A482-2B9CE5635A5D}"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485B3-AB52-3E45-B0B9-077DDFF3A68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CD2370-D3DD-1041-A482-2B9CE5635A5D}"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485B3-AB52-3E45-B0B9-077DDFF3A688}"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CD2370-D3DD-1041-A482-2B9CE5635A5D}"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485B3-AB52-3E45-B0B9-077DDFF3A6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D2370-D3DD-1041-A482-2B9CE5635A5D}"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485B3-AB52-3E45-B0B9-077DDFF3A6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D2370-D3DD-1041-A482-2B9CE5635A5D}"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485B3-AB52-3E45-B0B9-077DDFF3A688}"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D2370-D3DD-1041-A482-2B9CE5635A5D}"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485B3-AB52-3E45-B0B9-077DDFF3A6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8CD2370-D3DD-1041-A482-2B9CE5635A5D}" type="datetimeFigureOut">
              <a:rPr lang="en-US" smtClean="0"/>
              <a:t>3/28/2023</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D8E485B3-AB52-3E45-B0B9-077DDFF3A6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4465E-D7BE-606D-C2FA-FDBAFD156B34}"/>
              </a:ext>
            </a:extLst>
          </p:cNvPr>
          <p:cNvSpPr>
            <a:spLocks noGrp="1"/>
          </p:cNvSpPr>
          <p:nvPr>
            <p:ph idx="1"/>
          </p:nvPr>
        </p:nvSpPr>
        <p:spPr>
          <a:xfrm>
            <a:off x="838200" y="1260895"/>
            <a:ext cx="10515600" cy="2625305"/>
          </a:xfrm>
        </p:spPr>
        <p:txBody>
          <a:bodyPr anchor="ctr">
            <a:normAutofit fontScale="92500" lnSpcReduction="20000"/>
          </a:bodyPr>
          <a:lstStyle/>
          <a:p>
            <a:pPr marL="0" indent="0" algn="ctr">
              <a:buNone/>
            </a:pPr>
            <a:r>
              <a:rPr lang="en-IN" sz="9600" dirty="0"/>
              <a:t> </a:t>
            </a:r>
          </a:p>
          <a:p>
            <a:pPr marL="0" indent="0" algn="ctr">
              <a:buNone/>
            </a:pPr>
            <a:r>
              <a:rPr lang="en-IN" sz="9600" dirty="0"/>
              <a:t>  </a:t>
            </a:r>
            <a:r>
              <a:rPr lang="en-IN" sz="9600" b="1" dirty="0">
                <a:solidFill>
                  <a:schemeClr val="accent1"/>
                </a:solidFill>
              </a:rPr>
              <a:t>Graph Cuts....</a:t>
            </a:r>
            <a:endParaRPr lang="en-US" sz="9600" b="1" dirty="0">
              <a:solidFill>
                <a:schemeClr val="accent1"/>
              </a:solidFill>
            </a:endParaRPr>
          </a:p>
        </p:txBody>
      </p:sp>
    </p:spTree>
    <p:extLst>
      <p:ext uri="{BB962C8B-B14F-4D97-AF65-F5344CB8AC3E}">
        <p14:creationId xmlns:p14="http://schemas.microsoft.com/office/powerpoint/2010/main" val="21851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E0B0-556D-49C3-9FB3-9731219FDEA8}"/>
              </a:ext>
            </a:extLst>
          </p:cNvPr>
          <p:cNvSpPr>
            <a:spLocks noGrp="1"/>
          </p:cNvSpPr>
          <p:nvPr>
            <p:ph type="title"/>
          </p:nvPr>
        </p:nvSpPr>
        <p:spPr/>
        <p:txBody>
          <a:bodyPr vert="horz" lIns="91440" tIns="45720" rIns="91440" bIns="45720" rtlCol="0" anchor="ctr">
            <a:normAutofit/>
          </a:bodyPr>
          <a:lstStyle/>
          <a:p>
            <a:r>
              <a:rPr lang="en-IN" b="1" u="sng" dirty="0">
                <a:solidFill>
                  <a:schemeClr val="accent1"/>
                </a:solidFill>
              </a:rPr>
              <a:t>Segmentation By clustering:</a:t>
            </a:r>
            <a:endParaRPr lang="en-US" b="1" u="sng" dirty="0">
              <a:solidFill>
                <a:schemeClr val="accent1"/>
              </a:solidFill>
            </a:endParaRPr>
          </a:p>
        </p:txBody>
      </p:sp>
      <p:sp>
        <p:nvSpPr>
          <p:cNvPr id="7" name="Content Placeholder 6">
            <a:extLst>
              <a:ext uri="{FF2B5EF4-FFF2-40B4-BE49-F238E27FC236}">
                <a16:creationId xmlns:a16="http://schemas.microsoft.com/office/drawing/2014/main" id="{F42B0FEF-8A91-7324-7E21-E20B4A247F4A}"/>
              </a:ext>
            </a:extLst>
          </p:cNvPr>
          <p:cNvSpPr>
            <a:spLocks noGrp="1"/>
          </p:cNvSpPr>
          <p:nvPr>
            <p:ph idx="1"/>
          </p:nvPr>
        </p:nvSpPr>
        <p:spPr/>
        <p:txBody>
          <a:bodyPr/>
          <a:lstStyle/>
          <a:p>
            <a:endParaRPr lang="en-IN" dirty="0"/>
          </a:p>
          <a:p>
            <a:r>
              <a:rPr lang="en-IN" dirty="0"/>
              <a:t>The graph cut formulation in the previous section solves the segmentation problem by finding a discrete solution using max flow/min cut over an image graph. </a:t>
            </a:r>
          </a:p>
          <a:p>
            <a:pPr marL="0" indent="0">
              <a:buNone/>
            </a:pPr>
            <a:endParaRPr lang="en-IN" dirty="0"/>
          </a:p>
          <a:p>
            <a:r>
              <a:rPr lang="en-IN" dirty="0"/>
              <a:t>Defining a cut cost that takes into account the size of the groups and “normalizes” the cost with the size of the partitions. The normalized cut formulation modifies the cut cost of equation</a:t>
            </a:r>
            <a:endParaRPr lang="en-US" dirty="0"/>
          </a:p>
        </p:txBody>
      </p:sp>
    </p:spTree>
    <p:extLst>
      <p:ext uri="{BB962C8B-B14F-4D97-AF65-F5344CB8AC3E}">
        <p14:creationId xmlns:p14="http://schemas.microsoft.com/office/powerpoint/2010/main" val="220062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2ED76684-78D6-374A-0CCE-E0F1747FF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860" y="665018"/>
            <a:ext cx="10134036" cy="2187202"/>
          </a:xfrm>
          <a:prstGeom prst="rect">
            <a:avLst/>
          </a:prstGeom>
        </p:spPr>
      </p:pic>
      <p:sp>
        <p:nvSpPr>
          <p:cNvPr id="8" name="TextBox 7">
            <a:extLst>
              <a:ext uri="{FF2B5EF4-FFF2-40B4-BE49-F238E27FC236}">
                <a16:creationId xmlns:a16="http://schemas.microsoft.com/office/drawing/2014/main" id="{D1A7F62E-2D24-A73D-698B-FD739480C5E7}"/>
              </a:ext>
            </a:extLst>
          </p:cNvPr>
          <p:cNvSpPr txBox="1"/>
          <p:nvPr/>
        </p:nvSpPr>
        <p:spPr>
          <a:xfrm>
            <a:off x="1360860" y="3306431"/>
            <a:ext cx="9942789" cy="2677656"/>
          </a:xfrm>
          <a:prstGeom prst="rect">
            <a:avLst/>
          </a:prstGeom>
          <a:noFill/>
        </p:spPr>
        <p:txBody>
          <a:bodyPr wrap="square">
            <a:spAutoFit/>
          </a:bodyPr>
          <a:lstStyle/>
          <a:p>
            <a:r>
              <a:rPr lang="en-IN" sz="2800" dirty="0"/>
              <a:t>      </a:t>
            </a:r>
            <a:r>
              <a:rPr lang="en-US" sz="2800" dirty="0"/>
              <a:t>Where</a:t>
            </a:r>
            <a:r>
              <a:rPr lang="en-IN" sz="2800" dirty="0"/>
              <a:t>, </a:t>
            </a:r>
            <a:r>
              <a:rPr lang="en-US" sz="2800" dirty="0"/>
              <a:t> A and B indicate the two sets of the cut and the sums add the weights from A and B,</a:t>
            </a:r>
            <a:r>
              <a:rPr lang="en-IN" sz="2800" dirty="0"/>
              <a:t> </a:t>
            </a:r>
            <a:r>
              <a:rPr lang="en-US" sz="2800" dirty="0"/>
              <a:t>respectively, to all other nodes in the graph (which are pixels in the image in this case). This</a:t>
            </a:r>
            <a:r>
              <a:rPr lang="en-IN" sz="2800" dirty="0"/>
              <a:t> </a:t>
            </a:r>
            <a:r>
              <a:rPr lang="en-US" sz="2800" dirty="0"/>
              <a:t>sum is called the association and for images where pixels have the same number of</a:t>
            </a:r>
            <a:r>
              <a:rPr lang="en-IN" sz="2800" dirty="0"/>
              <a:t> </a:t>
            </a:r>
            <a:r>
              <a:rPr lang="en-US" sz="2800" dirty="0"/>
              <a:t>connections to other pixels, it is a rough measure of the size of the</a:t>
            </a:r>
            <a:r>
              <a:rPr lang="en-IN" sz="2800" dirty="0"/>
              <a:t> </a:t>
            </a:r>
            <a:r>
              <a:rPr lang="en-US" sz="2800" dirty="0"/>
              <a:t>partitions</a:t>
            </a:r>
            <a:r>
              <a:rPr lang="en-IN" sz="2800" dirty="0"/>
              <a:t>.</a:t>
            </a:r>
            <a:endParaRPr lang="en-US" sz="2800" dirty="0"/>
          </a:p>
        </p:txBody>
      </p:sp>
    </p:spTree>
    <p:extLst>
      <p:ext uri="{BB962C8B-B14F-4D97-AF65-F5344CB8AC3E}">
        <p14:creationId xmlns:p14="http://schemas.microsoft.com/office/powerpoint/2010/main" val="137623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B67BA37-7260-287D-2BAD-4B8EAEB16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73307"/>
            <a:ext cx="10363200" cy="5511385"/>
          </a:xfrm>
          <a:prstGeom prst="rect">
            <a:avLst/>
          </a:prstGeom>
        </p:spPr>
      </p:pic>
    </p:spTree>
    <p:extLst>
      <p:ext uri="{BB962C8B-B14F-4D97-AF65-F5344CB8AC3E}">
        <p14:creationId xmlns:p14="http://schemas.microsoft.com/office/powerpoint/2010/main" val="91367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ECA69-04D6-E67F-BC7C-F9338DAAA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176" y="719666"/>
            <a:ext cx="9371106" cy="5418667"/>
          </a:xfrm>
          <a:prstGeom prst="rect">
            <a:avLst/>
          </a:prstGeom>
        </p:spPr>
      </p:pic>
    </p:spTree>
    <p:extLst>
      <p:ext uri="{BB962C8B-B14F-4D97-AF65-F5344CB8AC3E}">
        <p14:creationId xmlns:p14="http://schemas.microsoft.com/office/powerpoint/2010/main" val="211026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C0B8-7D96-F71E-F850-599C9ED67D54}"/>
              </a:ext>
            </a:extLst>
          </p:cNvPr>
          <p:cNvSpPr>
            <a:spLocks noGrp="1"/>
          </p:cNvSpPr>
          <p:nvPr>
            <p:ph type="title"/>
          </p:nvPr>
        </p:nvSpPr>
        <p:spPr/>
        <p:txBody>
          <a:bodyPr>
            <a:normAutofit/>
          </a:bodyPr>
          <a:lstStyle/>
          <a:p>
            <a:r>
              <a:rPr lang="en-IN" sz="3200" b="1" u="sng" dirty="0" err="1">
                <a:solidFill>
                  <a:schemeClr val="accent1"/>
                </a:solidFill>
              </a:rPr>
              <a:t>Variational</a:t>
            </a:r>
            <a:r>
              <a:rPr lang="en-IN" sz="3200" b="1" u="sng" dirty="0">
                <a:solidFill>
                  <a:schemeClr val="accent1"/>
                </a:solidFill>
              </a:rPr>
              <a:t> Methods:</a:t>
            </a:r>
            <a:endParaRPr lang="en-US" sz="3200" b="1" u="sng" dirty="0">
              <a:solidFill>
                <a:schemeClr val="accent1"/>
              </a:solidFill>
            </a:endParaRPr>
          </a:p>
        </p:txBody>
      </p:sp>
      <p:sp>
        <p:nvSpPr>
          <p:cNvPr id="3" name="Content Placeholder 2">
            <a:extLst>
              <a:ext uri="{FF2B5EF4-FFF2-40B4-BE49-F238E27FC236}">
                <a16:creationId xmlns:a16="http://schemas.microsoft.com/office/drawing/2014/main" id="{37FF88EF-3800-0695-5A5B-8A9911F99EFC}"/>
              </a:ext>
            </a:extLst>
          </p:cNvPr>
          <p:cNvSpPr>
            <a:spLocks noGrp="1"/>
          </p:cNvSpPr>
          <p:nvPr>
            <p:ph idx="1"/>
          </p:nvPr>
        </p:nvSpPr>
        <p:spPr>
          <a:xfrm>
            <a:off x="838200" y="1589741"/>
            <a:ext cx="10515600" cy="4482354"/>
          </a:xfrm>
        </p:spPr>
        <p:txBody>
          <a:bodyPr anchor="ctr">
            <a:noAutofit/>
          </a:bodyPr>
          <a:lstStyle/>
          <a:p>
            <a:pPr algn="just"/>
            <a:r>
              <a:rPr lang="en-IN" sz="2000" dirty="0" err="1"/>
              <a:t>Variational</a:t>
            </a:r>
            <a:r>
              <a:rPr lang="en-IN" sz="2000" dirty="0"/>
              <a:t> methods are a popular class of optimization techniques used in image segmentation. Image segmentation is the process of dividing an image into multiple segments or regions, each with distinct visual properties. Image segmentation is a fundamental task in computer vision and is used in various applications such as object recognition, face detection, medical image analysis, and video surveillance.</a:t>
            </a:r>
          </a:p>
          <a:p>
            <a:pPr algn="just"/>
            <a:endParaRPr lang="en-IN" sz="2000" dirty="0"/>
          </a:p>
          <a:p>
            <a:pPr algn="just"/>
            <a:r>
              <a:rPr lang="en-IN" sz="2000" dirty="0" err="1"/>
              <a:t>Variational</a:t>
            </a:r>
            <a:r>
              <a:rPr lang="en-IN" sz="2000" dirty="0"/>
              <a:t> methods aim to find a segmentation that minimizes an energy functional consisting of two terms: a data fidelity term that measures the similarity between the image and the segmentation, and a regularization term that encourages the segmentation to have certain properties such as smoothness or compactness. The energy functional is typically formulated as a function of the segmentation variables and is minimized using optimization techniques such as gradient descent or conjugate gradient methods.</a:t>
            </a:r>
            <a:endParaRPr lang="en-US" sz="2000" dirty="0"/>
          </a:p>
        </p:txBody>
      </p:sp>
    </p:spTree>
    <p:extLst>
      <p:ext uri="{BB962C8B-B14F-4D97-AF65-F5344CB8AC3E}">
        <p14:creationId xmlns:p14="http://schemas.microsoft.com/office/powerpoint/2010/main" val="291980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C75BF80-D6D5-36DC-A6F0-A5AE725A5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17" y="463273"/>
            <a:ext cx="10829365" cy="5931454"/>
          </a:xfrm>
          <a:prstGeom prst="rect">
            <a:avLst/>
          </a:prstGeom>
        </p:spPr>
      </p:pic>
    </p:spTree>
    <p:extLst>
      <p:ext uri="{BB962C8B-B14F-4D97-AF65-F5344CB8AC3E}">
        <p14:creationId xmlns:p14="http://schemas.microsoft.com/office/powerpoint/2010/main" val="224314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C8615B2-4790-8C47-D206-E762EFA8D91E}"/>
              </a:ext>
            </a:extLst>
          </p:cNvPr>
          <p:cNvPicPr>
            <a:picLocks noChangeAspect="1"/>
          </p:cNvPicPr>
          <p:nvPr/>
        </p:nvPicPr>
        <p:blipFill rotWithShape="1">
          <a:blip r:embed="rId2">
            <a:extLst>
              <a:ext uri="{28A0092B-C50C-407E-A947-70E740481C1C}">
                <a14:useLocalDpi xmlns:a14="http://schemas.microsoft.com/office/drawing/2010/main" val="0"/>
              </a:ext>
            </a:extLst>
          </a:blip>
          <a:srcRect b="2890"/>
          <a:stretch/>
        </p:blipFill>
        <p:spPr>
          <a:xfrm>
            <a:off x="920376" y="719667"/>
            <a:ext cx="10709836" cy="5262034"/>
          </a:xfrm>
          <a:prstGeom prst="rect">
            <a:avLst/>
          </a:prstGeom>
        </p:spPr>
      </p:pic>
    </p:spTree>
    <p:extLst>
      <p:ext uri="{BB962C8B-B14F-4D97-AF65-F5344CB8AC3E}">
        <p14:creationId xmlns:p14="http://schemas.microsoft.com/office/powerpoint/2010/main" val="402319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26C8D2B-0AAB-361B-4A71-0E55224B5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94" y="817282"/>
            <a:ext cx="10614211" cy="5223435"/>
          </a:xfrm>
          <a:prstGeom prst="rect">
            <a:avLst/>
          </a:prstGeom>
        </p:spPr>
      </p:pic>
    </p:spTree>
    <p:extLst>
      <p:ext uri="{BB962C8B-B14F-4D97-AF65-F5344CB8AC3E}">
        <p14:creationId xmlns:p14="http://schemas.microsoft.com/office/powerpoint/2010/main" val="2847643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F1D28-D328-DA54-4809-D6E0F7234A6E}"/>
              </a:ext>
            </a:extLst>
          </p:cNvPr>
          <p:cNvSpPr>
            <a:spLocks noGrp="1"/>
          </p:cNvSpPr>
          <p:nvPr>
            <p:ph idx="1"/>
          </p:nvPr>
        </p:nvSpPr>
        <p:spPr>
          <a:xfrm>
            <a:off x="2737970" y="2507035"/>
            <a:ext cx="6716059" cy="1843929"/>
          </a:xfrm>
        </p:spPr>
        <p:txBody>
          <a:bodyPr>
            <a:normAutofit fontScale="77500" lnSpcReduction="20000"/>
          </a:bodyPr>
          <a:lstStyle/>
          <a:p>
            <a:pPr marL="0" indent="0">
              <a:buNone/>
            </a:pPr>
            <a:r>
              <a:rPr lang="en-IN" sz="9600" b="1" dirty="0"/>
              <a:t> THANK  YOU</a:t>
            </a:r>
            <a:endParaRPr lang="en-US" sz="9600" b="1" dirty="0"/>
          </a:p>
        </p:txBody>
      </p:sp>
    </p:spTree>
    <p:extLst>
      <p:ext uri="{BB962C8B-B14F-4D97-AF65-F5344CB8AC3E}">
        <p14:creationId xmlns:p14="http://schemas.microsoft.com/office/powerpoint/2010/main" val="287083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0FD6-DA57-E270-433B-662B369A0589}"/>
              </a:ext>
            </a:extLst>
          </p:cNvPr>
          <p:cNvSpPr>
            <a:spLocks noGrp="1"/>
          </p:cNvSpPr>
          <p:nvPr>
            <p:ph type="title"/>
          </p:nvPr>
        </p:nvSpPr>
        <p:spPr/>
        <p:txBody>
          <a:bodyPr/>
          <a:lstStyle/>
          <a:p>
            <a:r>
              <a:rPr lang="en-IN" b="1" u="sng" dirty="0">
                <a:solidFill>
                  <a:schemeClr val="accent2"/>
                </a:solidFill>
              </a:rPr>
              <a:t>Graphs from Images</a:t>
            </a:r>
            <a:endParaRPr lang="en-US" b="1" u="sng" dirty="0">
              <a:solidFill>
                <a:schemeClr val="accent2"/>
              </a:solidFill>
            </a:endParaRPr>
          </a:p>
        </p:txBody>
      </p:sp>
      <p:sp>
        <p:nvSpPr>
          <p:cNvPr id="3" name="Subtitle 2">
            <a:extLst>
              <a:ext uri="{FF2B5EF4-FFF2-40B4-BE49-F238E27FC236}">
                <a16:creationId xmlns:a16="http://schemas.microsoft.com/office/drawing/2014/main" id="{81CFBCF6-1780-B361-939F-C48AC839D10E}"/>
              </a:ext>
            </a:extLst>
          </p:cNvPr>
          <p:cNvSpPr>
            <a:spLocks noGrp="1"/>
          </p:cNvSpPr>
          <p:nvPr>
            <p:ph idx="1"/>
          </p:nvPr>
        </p:nvSpPr>
        <p:spPr>
          <a:xfrm>
            <a:off x="838200" y="1676400"/>
            <a:ext cx="10515600" cy="4800599"/>
          </a:xfrm>
          <a:ln>
            <a:solidFill>
              <a:schemeClr val="accent1"/>
            </a:solidFill>
          </a:ln>
        </p:spPr>
        <p:txBody>
          <a:bodyPr anchor="ctr">
            <a:normAutofit/>
          </a:bodyPr>
          <a:lstStyle/>
          <a:p>
            <a:pPr>
              <a:buFont typeface="Wingdings" pitchFamily="2" charset="2"/>
              <a:buChar char="Ø"/>
            </a:pPr>
            <a:r>
              <a:rPr lang="en-US" dirty="0">
                <a:latin typeface="Times New Roman" pitchFamily="18" charset="0"/>
                <a:cs typeface="Times New Roman" pitchFamily="18" charset="0"/>
              </a:rPr>
              <a:t> A graph is a way to represent data with nodes (points) and edges (connections) between them. In this case, we are using the pixels of an image as nodes in the graph.</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We consider a 4-neighborhood, which means that each pixel is connected to its immediate neighbors: the ones directly above, below, left, and right of it.</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We also have two image regions, foreground and background. Each pixel belongs to either the foreground or the background region.</a:t>
            </a:r>
          </a:p>
          <a:p>
            <a:pPr>
              <a:buFont typeface="Wingdings"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80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0600"/>
            <a:ext cx="11334750" cy="3046988"/>
          </a:xfrm>
          <a:prstGeom prst="rect">
            <a:avLst/>
          </a:prstGeom>
          <a:noFill/>
          <a:ln>
            <a:solidFill>
              <a:schemeClr val="accent1"/>
            </a:solidFill>
          </a:ln>
        </p:spPr>
        <p:txBody>
          <a:bodyPr wrap="square" rtlCol="0">
            <a:spAutoFit/>
          </a:bodyPr>
          <a:lstStyle/>
          <a:p>
            <a:pPr marL="285750" indent="-285750">
              <a:buFont typeface="Wingdings" pitchFamily="2" charset="2"/>
              <a:buChar char="Ø"/>
            </a:pPr>
            <a:r>
              <a:rPr lang="en-US" sz="2400" dirty="0">
                <a:latin typeface="Times New Roman" pitchFamily="18" charset="0"/>
                <a:cs typeface="Times New Roman" pitchFamily="18" charset="0"/>
              </a:rPr>
              <a:t>So, we create a graph where each pixel is a node, and we connect each pixel to its 4-neighborhood pixels. We label each node with its corresponding pixel value and whether it belongs to the foreground or background.</a:t>
            </a:r>
          </a:p>
          <a:p>
            <a:pPr marL="285750" indent="-285750">
              <a:buFont typeface="Wingdings" pitchFamily="2" charset="2"/>
              <a:buChar char="Ø"/>
            </a:pPr>
            <a:endParaRPr lang="en-US" sz="2400" dirty="0">
              <a:latin typeface="Times New Roman" pitchFamily="18" charset="0"/>
              <a:cs typeface="Times New Roman" pitchFamily="18" charset="0"/>
            </a:endParaRPr>
          </a:p>
          <a:p>
            <a:pPr marL="285750" indent="-285750">
              <a:buFont typeface="Wingdings" pitchFamily="2" charset="2"/>
              <a:buChar char="Ø"/>
            </a:pPr>
            <a:r>
              <a:rPr lang="en-US" sz="2400" dirty="0">
                <a:latin typeface="Times New Roman" pitchFamily="18" charset="0"/>
                <a:cs typeface="Times New Roman" pitchFamily="18" charset="0"/>
              </a:rPr>
              <a:t>This graph can then be used for different purposes, such as image segmentation or object recognition, by analyzing the connections and relationships between the nodes.</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4042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29272-419A-A939-6D6C-450DEC838A53}"/>
              </a:ext>
            </a:extLst>
          </p:cNvPr>
          <p:cNvSpPr>
            <a:spLocks noGrp="1"/>
          </p:cNvSpPr>
          <p:nvPr>
            <p:ph idx="1"/>
          </p:nvPr>
        </p:nvSpPr>
        <p:spPr>
          <a:xfrm>
            <a:off x="838200" y="741083"/>
            <a:ext cx="10515600" cy="4446494"/>
          </a:xfrm>
        </p:spPr>
        <p:txBody>
          <a:bodyPr vert="horz" lIns="91440" tIns="45720" rIns="91440" bIns="45720" rtlCol="0" anchor="ctr">
            <a:normAutofit/>
          </a:bodyPr>
          <a:lstStyle/>
          <a:p>
            <a:pPr marL="0" indent="0" algn="just">
              <a:buNone/>
            </a:pPr>
            <a:r>
              <a:rPr lang="en-IN" u="sng" dirty="0">
                <a:latin typeface="Times New Roman" panose="02020603050405020304" pitchFamily="18" charset="0"/>
                <a:cs typeface="Times New Roman" panose="02020603050405020304" pitchFamily="18" charset="0"/>
              </a:rPr>
              <a:t>Here’s how to build the graph:</a:t>
            </a:r>
          </a:p>
          <a:p>
            <a:pPr marL="0" indent="0" algn="just">
              <a:buNone/>
            </a:pPr>
            <a:endParaRPr lang="en-IN"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Every pixel node has an incoming edge from the source node.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Every pixel node has an outgoing edge to the sink node.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Every pixel node has one incoming and one outgoing edge to each of its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00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69D06-D1AA-9DDF-5ABB-242E2B2AA4FA}"/>
              </a:ext>
            </a:extLst>
          </p:cNvPr>
          <p:cNvSpPr>
            <a:spLocks noGrp="1"/>
          </p:cNvSpPr>
          <p:nvPr>
            <p:ph idx="1"/>
          </p:nvPr>
        </p:nvSpPr>
        <p:spPr>
          <a:xfrm>
            <a:off x="724042" y="342472"/>
            <a:ext cx="10515600" cy="3264899"/>
          </a:xfrm>
        </p:spPr>
        <p:txBody>
          <a:bodyPr vert="horz" lIns="91440" tIns="45720" rIns="91440" bIns="45720" rtlCol="0" anchor="ctr">
            <a:normAutofit/>
          </a:bodyPr>
          <a:lstStyle/>
          <a:p>
            <a:pPr algn="just"/>
            <a:endParaRPr lang="en-IN" baseline="-25000" dirty="0">
              <a:latin typeface="Times New Roman" panose="02020603050405020304" pitchFamily="18" charset="0"/>
              <a:cs typeface="Times New Roman" panose="02020603050405020304" pitchFamily="18" charset="0"/>
            </a:endParaRPr>
          </a:p>
          <a:p>
            <a:pPr algn="just"/>
            <a:endParaRPr lang="en-US" baseline="-25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516971-E225-00F0-BE56-EB6CBCF52E18}"/>
              </a:ext>
            </a:extLst>
          </p:cNvPr>
          <p:cNvSpPr txBox="1"/>
          <p:nvPr/>
        </p:nvSpPr>
        <p:spPr>
          <a:xfrm>
            <a:off x="724042" y="705224"/>
            <a:ext cx="10515600" cy="5366870"/>
          </a:xfrm>
          <a:prstGeom prst="rect">
            <a:avLst/>
          </a:prstGeom>
        </p:spPr>
        <p:txBody>
          <a:bodyPr vert="horz" lIns="91440" tIns="45720" rIns="91440" bIns="45720" rtlCol="0" anchor="ctr">
            <a:normAutofit/>
          </a:bodyPr>
          <a:lstStyle>
            <a:lvl1pPr marL="342900" indent="-342900" algn="just">
              <a:lnSpc>
                <a:spcPct val="90000"/>
              </a:lnSpc>
              <a:spcBef>
                <a:spcPts val="1000"/>
              </a:spcBef>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Bayes Classifier on the </a:t>
            </a:r>
            <a:r>
              <a:rPr lang="en-IN" dirty="0" err="1"/>
              <a:t>color</a:t>
            </a:r>
            <a:r>
              <a:rPr lang="en-IN" dirty="0"/>
              <a:t> values of the pixels. Given that we have trained a Bayes classifier on foreground and background pixels (from the same image or from other images), we can compute the probabilities p</a:t>
            </a:r>
            <a:r>
              <a:rPr lang="en-IN" baseline="-25000" dirty="0"/>
              <a:t>F </a:t>
            </a:r>
            <a:r>
              <a:rPr lang="en-IN" dirty="0"/>
              <a:t>(I</a:t>
            </a:r>
            <a:r>
              <a:rPr lang="en-IN" baseline="-25000" dirty="0"/>
              <a:t>i</a:t>
            </a:r>
            <a:r>
              <a:rPr lang="en-IN" dirty="0"/>
              <a:t>) and </a:t>
            </a:r>
            <a:r>
              <a:rPr lang="en-IN" dirty="0" err="1"/>
              <a:t>p</a:t>
            </a:r>
            <a:r>
              <a:rPr lang="en-IN" baseline="-25000" dirty="0" err="1"/>
              <a:t>B</a:t>
            </a:r>
            <a:r>
              <a:rPr lang="en-IN" dirty="0"/>
              <a:t>(I</a:t>
            </a:r>
            <a:r>
              <a:rPr lang="en-IN" baseline="-25000" dirty="0"/>
              <a:t>i</a:t>
            </a:r>
            <a:r>
              <a:rPr lang="en-IN" dirty="0"/>
              <a:t>) for the foreground and background. Here I</a:t>
            </a:r>
            <a:r>
              <a:rPr lang="en-IN" baseline="-25000" dirty="0"/>
              <a:t>i</a:t>
            </a:r>
            <a:r>
              <a:rPr lang="en-IN" dirty="0"/>
              <a:t> is the </a:t>
            </a:r>
            <a:r>
              <a:rPr lang="en-IN" dirty="0" err="1"/>
              <a:t>color</a:t>
            </a:r>
            <a:r>
              <a:rPr lang="en-IN" dirty="0"/>
              <a:t> vector of pixel </a:t>
            </a:r>
            <a:r>
              <a:rPr lang="en-IN" dirty="0" err="1"/>
              <a:t>i</a:t>
            </a:r>
            <a:r>
              <a:rPr lang="en-IN" dirty="0"/>
              <a:t>.</a:t>
            </a:r>
          </a:p>
          <a:p>
            <a:r>
              <a:rPr lang="en-IN" dirty="0"/>
              <a:t>To assign weights to the edges between pixels and between pixels and the source/sink, you need a model that can segment and determine the maximum flow allowed for each edge. The weight of the edge between two pixels is called “</a:t>
            </a:r>
            <a:r>
              <a:rPr lang="en-IN" dirty="0" err="1"/>
              <a:t>wij</a:t>
            </a:r>
            <a:r>
              <a:rPr lang="en-IN" dirty="0"/>
              <a:t>”. The weight from the source to a pixel is called “</a:t>
            </a:r>
            <a:r>
              <a:rPr lang="en-IN" dirty="0" err="1"/>
              <a:t>wsi</a:t>
            </a:r>
            <a:r>
              <a:rPr lang="en-IN" dirty="0"/>
              <a:t>” and from a pixel to the sink is called “wit".</a:t>
            </a:r>
            <a:endParaRPr lang="en-US" dirty="0"/>
          </a:p>
        </p:txBody>
      </p:sp>
    </p:spTree>
    <p:extLst>
      <p:ext uri="{BB962C8B-B14F-4D97-AF65-F5344CB8AC3E}">
        <p14:creationId xmlns:p14="http://schemas.microsoft.com/office/powerpoint/2010/main" val="6663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767E6-0267-D811-C0D8-1DE43792737F}"/>
              </a:ext>
            </a:extLst>
          </p:cNvPr>
          <p:cNvSpPr>
            <a:spLocks noGrp="1"/>
          </p:cNvSpPr>
          <p:nvPr>
            <p:ph idx="1"/>
          </p:nvPr>
        </p:nvSpPr>
        <p:spPr>
          <a:xfrm>
            <a:off x="838200" y="669365"/>
            <a:ext cx="10515600" cy="5507598"/>
          </a:xfrm>
        </p:spPr>
        <p:txBody>
          <a:bodyPr/>
          <a:lstStyle/>
          <a:p>
            <a:pPr marL="0" indent="0">
              <a:buNone/>
            </a:pPr>
            <a:r>
              <a:rPr lang="en-IN" dirty="0"/>
              <a:t>We can now create a model for the edge weights as follows:</a:t>
            </a:r>
            <a:endParaRPr lang="en-US" dirty="0"/>
          </a:p>
        </p:txBody>
      </p:sp>
      <p:pic>
        <p:nvPicPr>
          <p:cNvPr id="6" name="Picture 6">
            <a:extLst>
              <a:ext uri="{FF2B5EF4-FFF2-40B4-BE49-F238E27FC236}">
                <a16:creationId xmlns:a16="http://schemas.microsoft.com/office/drawing/2014/main" id="{23733E29-C875-9FB7-BA91-7630C978E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093" y="1673412"/>
            <a:ext cx="7747833" cy="4267200"/>
          </a:xfrm>
          <a:prstGeom prst="rect">
            <a:avLst/>
          </a:prstGeom>
        </p:spPr>
      </p:pic>
    </p:spTree>
    <p:extLst>
      <p:ext uri="{BB962C8B-B14F-4D97-AF65-F5344CB8AC3E}">
        <p14:creationId xmlns:p14="http://schemas.microsoft.com/office/powerpoint/2010/main" val="256263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EB496B1-5260-B3B0-49A3-8BB6F642F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48" y="920376"/>
            <a:ext cx="10363200" cy="5570070"/>
          </a:xfrm>
          <a:prstGeom prst="rect">
            <a:avLst/>
          </a:prstGeom>
        </p:spPr>
      </p:pic>
    </p:spTree>
    <p:extLst>
      <p:ext uri="{BB962C8B-B14F-4D97-AF65-F5344CB8AC3E}">
        <p14:creationId xmlns:p14="http://schemas.microsoft.com/office/powerpoint/2010/main" val="415202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37A4BBF-4D5F-6179-CCF9-42FAD2E0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07" y="980141"/>
            <a:ext cx="10995352" cy="5307106"/>
          </a:xfrm>
          <a:prstGeom prst="rect">
            <a:avLst/>
          </a:prstGeom>
        </p:spPr>
      </p:pic>
    </p:spTree>
    <p:extLst>
      <p:ext uri="{BB962C8B-B14F-4D97-AF65-F5344CB8AC3E}">
        <p14:creationId xmlns:p14="http://schemas.microsoft.com/office/powerpoint/2010/main" val="356869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5061539-C2F7-7F4F-F1CD-F24020321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094" y="719666"/>
            <a:ext cx="10745693" cy="5418667"/>
          </a:xfrm>
          <a:prstGeom prst="rect">
            <a:avLst/>
          </a:prstGeom>
        </p:spPr>
      </p:pic>
    </p:spTree>
    <p:extLst>
      <p:ext uri="{BB962C8B-B14F-4D97-AF65-F5344CB8AC3E}">
        <p14:creationId xmlns:p14="http://schemas.microsoft.com/office/powerpoint/2010/main" val="3925200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TotalTime>
  <Words>666</Words>
  <Application>Microsoft Office PowerPoint</Application>
  <PresentationFormat>Widescreen</PresentationFormat>
  <Paragraphs>32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Clarity</vt:lpstr>
      <vt:lpstr>PowerPoint Presentation</vt:lpstr>
      <vt:lpstr>Graphs from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Segmentation By clustering:</vt:lpstr>
      <vt:lpstr>PowerPoint Presentation</vt:lpstr>
      <vt:lpstr>PowerPoint Presentation</vt:lpstr>
      <vt:lpstr>PowerPoint Presentation</vt:lpstr>
      <vt:lpstr>Variational Methods: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 from Images</dc:title>
  <dc:creator>Riyaz Ahmad</dc:creator>
  <cp:lastModifiedBy>Riyaz Ahmad</cp:lastModifiedBy>
  <cp:revision>8</cp:revision>
  <dcterms:created xsi:type="dcterms:W3CDTF">2023-03-27T17:42:21Z</dcterms:created>
  <dcterms:modified xsi:type="dcterms:W3CDTF">2023-03-28T09:14:50Z</dcterms:modified>
</cp:coreProperties>
</file>