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668" r:id="rId2"/>
    <p:sldId id="672" r:id="rId3"/>
    <p:sldId id="673" r:id="rId4"/>
    <p:sldId id="674" r:id="rId5"/>
    <p:sldId id="676" r:id="rId6"/>
    <p:sldId id="679" r:id="rId7"/>
    <p:sldId id="675" r:id="rId8"/>
    <p:sldId id="677" r:id="rId9"/>
    <p:sldId id="678" r:id="rId10"/>
    <p:sldId id="680" r:id="rId11"/>
    <p:sldId id="681" r:id="rId12"/>
    <p:sldId id="682" r:id="rId13"/>
    <p:sldId id="683" r:id="rId14"/>
    <p:sldId id="684" r:id="rId15"/>
    <p:sldId id="685" r:id="rId16"/>
    <p:sldId id="686" r:id="rId17"/>
    <p:sldId id="689" r:id="rId18"/>
    <p:sldId id="690" r:id="rId19"/>
    <p:sldId id="693" r:id="rId20"/>
    <p:sldId id="692" r:id="rId21"/>
    <p:sldId id="691" r:id="rId22"/>
    <p:sldId id="694" r:id="rId23"/>
    <p:sldId id="695" r:id="rId24"/>
    <p:sldId id="696" r:id="rId25"/>
    <p:sldId id="697" r:id="rId26"/>
    <p:sldId id="699" r:id="rId27"/>
    <p:sldId id="700" r:id="rId28"/>
    <p:sldId id="702" r:id="rId29"/>
    <p:sldId id="703" r:id="rId30"/>
    <p:sldId id="704" r:id="rId31"/>
    <p:sldId id="705" r:id="rId32"/>
    <p:sldId id="707" r:id="rId33"/>
    <p:sldId id="708" r:id="rId34"/>
    <p:sldId id="709" r:id="rId35"/>
    <p:sldId id="706" r:id="rId36"/>
    <p:sldId id="710" r:id="rId37"/>
    <p:sldId id="712" r:id="rId38"/>
    <p:sldId id="711"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5613" indent="1588" algn="l" rtl="0" fontAlgn="base">
      <a:spcBef>
        <a:spcPct val="0"/>
      </a:spcBef>
      <a:spcAft>
        <a:spcPct val="0"/>
      </a:spcAft>
      <a:defRPr kern="1200">
        <a:solidFill>
          <a:schemeClr val="tx1"/>
        </a:solidFill>
        <a:latin typeface="Arial" pitchFamily="34" charset="0"/>
        <a:ea typeface="+mn-ea"/>
        <a:cs typeface="Arial" pitchFamily="34" charset="0"/>
      </a:defRPr>
    </a:lvl2pPr>
    <a:lvl3pPr marL="911225" indent="3175" algn="l" rtl="0" fontAlgn="base">
      <a:spcBef>
        <a:spcPct val="0"/>
      </a:spcBef>
      <a:spcAft>
        <a:spcPct val="0"/>
      </a:spcAft>
      <a:defRPr kern="1200">
        <a:solidFill>
          <a:schemeClr val="tx1"/>
        </a:solidFill>
        <a:latin typeface="Arial" pitchFamily="34" charset="0"/>
        <a:ea typeface="+mn-ea"/>
        <a:cs typeface="Arial" pitchFamily="34" charset="0"/>
      </a:defRPr>
    </a:lvl3pPr>
    <a:lvl4pPr marL="1368425" indent="3175" algn="l" rtl="0" fontAlgn="base">
      <a:spcBef>
        <a:spcPct val="0"/>
      </a:spcBef>
      <a:spcAft>
        <a:spcPct val="0"/>
      </a:spcAft>
      <a:defRPr kern="1200">
        <a:solidFill>
          <a:schemeClr val="tx1"/>
        </a:solidFill>
        <a:latin typeface="Arial" pitchFamily="34" charset="0"/>
        <a:ea typeface="+mn-ea"/>
        <a:cs typeface="Arial" pitchFamily="34" charset="0"/>
      </a:defRPr>
    </a:lvl4pPr>
    <a:lvl5pPr marL="1824038" indent="4763"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A7C"/>
    <a:srgbClr val="008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2" autoAdjust="0"/>
    <p:restoredTop sz="93594" autoAdjust="0"/>
  </p:normalViewPr>
  <p:slideViewPr>
    <p:cSldViewPr>
      <p:cViewPr varScale="1">
        <p:scale>
          <a:sx n="67" d="100"/>
          <a:sy n="67" d="100"/>
        </p:scale>
        <p:origin x="48" y="1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66F9D168-1EDA-449D-8FCC-8D24DDCD1D52}" type="datetimeFigureOut">
              <a:rPr lang="en-US"/>
              <a:pPr>
                <a:defRPr/>
              </a:pPr>
              <a:t>5/18/2023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0AC9B37C-1714-4AC7-96A4-2C8596BE2833}" type="slidenum">
              <a:rPr lang="en-US"/>
              <a:pPr>
                <a:defRPr/>
              </a:pPr>
              <a:t>‹#›</a:t>
            </a:fld>
            <a:endParaRPr lang="en-US" dirty="0"/>
          </a:p>
        </p:txBody>
      </p:sp>
    </p:spTree>
    <p:extLst>
      <p:ext uri="{BB962C8B-B14F-4D97-AF65-F5344CB8AC3E}">
        <p14:creationId xmlns:p14="http://schemas.microsoft.com/office/powerpoint/2010/main" val="2953435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3E5E914-6F9C-4F8A-AB35-3CEF9992E523}" type="datetimeFigureOut">
              <a:rPr lang="en-US"/>
              <a:pPr>
                <a:defRPr/>
              </a:pPr>
              <a:t>5/18/2023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438934E-B84E-4139-9E49-C8C8E09D3A93}" type="slidenum">
              <a:rPr lang="en-US"/>
              <a:pPr>
                <a:defRPr/>
              </a:pPr>
              <a:t>‹#›</a:t>
            </a:fld>
            <a:endParaRPr lang="en-US" dirty="0"/>
          </a:p>
        </p:txBody>
      </p:sp>
    </p:spTree>
    <p:extLst>
      <p:ext uri="{BB962C8B-B14F-4D97-AF65-F5344CB8AC3E}">
        <p14:creationId xmlns:p14="http://schemas.microsoft.com/office/powerpoint/2010/main" val="4175485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5613" algn="l" rtl="0" eaLnBrk="0" fontAlgn="base" hangingPunct="0">
      <a:spcBef>
        <a:spcPct val="30000"/>
      </a:spcBef>
      <a:spcAft>
        <a:spcPct val="0"/>
      </a:spcAft>
      <a:defRPr sz="1200" kern="1200">
        <a:solidFill>
          <a:schemeClr val="tx1"/>
        </a:solidFill>
        <a:latin typeface="+mn-lt"/>
        <a:ea typeface="+mn-ea"/>
        <a:cs typeface="+mn-cs"/>
      </a:defRPr>
    </a:lvl2pPr>
    <a:lvl3pPr marL="911225" algn="l" rtl="0" eaLnBrk="0" fontAlgn="base" hangingPunct="0">
      <a:spcBef>
        <a:spcPct val="30000"/>
      </a:spcBef>
      <a:spcAft>
        <a:spcPct val="0"/>
      </a:spcAft>
      <a:defRPr sz="1200" kern="1200">
        <a:solidFill>
          <a:schemeClr val="tx1"/>
        </a:solidFill>
        <a:latin typeface="+mn-lt"/>
        <a:ea typeface="+mn-ea"/>
        <a:cs typeface="+mn-cs"/>
      </a:defRPr>
    </a:lvl3pPr>
    <a:lvl4pPr marL="1368425" algn="l" rtl="0" eaLnBrk="0" fontAlgn="base" hangingPunct="0">
      <a:spcBef>
        <a:spcPct val="30000"/>
      </a:spcBef>
      <a:spcAft>
        <a:spcPct val="0"/>
      </a:spcAft>
      <a:defRPr sz="1200" kern="1200">
        <a:solidFill>
          <a:schemeClr val="tx1"/>
        </a:solidFill>
        <a:latin typeface="+mn-lt"/>
        <a:ea typeface="+mn-ea"/>
        <a:cs typeface="+mn-cs"/>
      </a:defRPr>
    </a:lvl4pPr>
    <a:lvl5pPr marL="1824038" algn="l" rtl="0" eaLnBrk="0" fontAlgn="base" hangingPunct="0">
      <a:spcBef>
        <a:spcPct val="30000"/>
      </a:spcBef>
      <a:spcAft>
        <a:spcPct val="0"/>
      </a:spcAft>
      <a:defRPr sz="1200" kern="1200">
        <a:solidFill>
          <a:schemeClr val="tx1"/>
        </a:solidFill>
        <a:latin typeface="+mn-lt"/>
        <a:ea typeface="+mn-ea"/>
        <a:cs typeface="+mn-cs"/>
      </a:defRPr>
    </a:lvl5pPr>
    <a:lvl6pPr marL="2281827" algn="l" defTabSz="912727" rtl="0" eaLnBrk="1" latinLnBrk="0" hangingPunct="1">
      <a:defRPr sz="1200" kern="1200">
        <a:solidFill>
          <a:schemeClr val="tx1"/>
        </a:solidFill>
        <a:latin typeface="+mn-lt"/>
        <a:ea typeface="+mn-ea"/>
        <a:cs typeface="+mn-cs"/>
      </a:defRPr>
    </a:lvl6pPr>
    <a:lvl7pPr marL="2738193" algn="l" defTabSz="912727" rtl="0" eaLnBrk="1" latinLnBrk="0" hangingPunct="1">
      <a:defRPr sz="1200" kern="1200">
        <a:solidFill>
          <a:schemeClr val="tx1"/>
        </a:solidFill>
        <a:latin typeface="+mn-lt"/>
        <a:ea typeface="+mn-ea"/>
        <a:cs typeface="+mn-cs"/>
      </a:defRPr>
    </a:lvl7pPr>
    <a:lvl8pPr marL="3194558" algn="l" defTabSz="912727" rtl="0" eaLnBrk="1" latinLnBrk="0" hangingPunct="1">
      <a:defRPr sz="1200" kern="1200">
        <a:solidFill>
          <a:schemeClr val="tx1"/>
        </a:solidFill>
        <a:latin typeface="+mn-lt"/>
        <a:ea typeface="+mn-ea"/>
        <a:cs typeface="+mn-cs"/>
      </a:defRPr>
    </a:lvl8pPr>
    <a:lvl9pPr marL="3650921" algn="l" defTabSz="91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15</a:t>
            </a:fld>
            <a:endParaRPr lang="en-US" dirty="0"/>
          </a:p>
        </p:txBody>
      </p:sp>
    </p:spTree>
    <p:extLst>
      <p:ext uri="{BB962C8B-B14F-4D97-AF65-F5344CB8AC3E}">
        <p14:creationId xmlns:p14="http://schemas.microsoft.com/office/powerpoint/2010/main" val="2808786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365" indent="0" algn="ctr">
              <a:buNone/>
            </a:lvl2pPr>
            <a:lvl3pPr marL="912727" indent="0" algn="ctr">
              <a:buNone/>
            </a:lvl3pPr>
            <a:lvl4pPr marL="1369099" indent="0" algn="ctr">
              <a:buNone/>
            </a:lvl4pPr>
            <a:lvl5pPr marL="1825460" indent="0" algn="ctr">
              <a:buNone/>
            </a:lvl5pPr>
            <a:lvl6pPr marL="2281827" indent="0" algn="ctr">
              <a:buNone/>
            </a:lvl6pPr>
            <a:lvl7pPr marL="2738193" indent="0" algn="ctr">
              <a:buNone/>
            </a:lvl7pPr>
            <a:lvl8pPr marL="3194558" indent="0" algn="ctr">
              <a:buNone/>
            </a:lvl8pPr>
            <a:lvl9pPr marL="3650921"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a:solidFill>
                  <a:srgbClr val="FFFFFF"/>
                </a:solidFill>
              </a:defRPr>
            </a:lvl1pPr>
          </a:lstStyle>
          <a:p>
            <a:pPr>
              <a:defRPr/>
            </a:pPr>
            <a:fld id="{B036A601-C026-481E-97A3-02D601974F0E}" type="datetime1">
              <a:rPr lang="en-US"/>
              <a:pPr>
                <a:defRPr/>
              </a:pPr>
              <a:t>5/18/2023</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t>OPERATING SYSTEM - CIMF</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6AC418E-6E16-47C9-B74E-21C0FC2EB68D}"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99FA8C4-A2FB-4AFE-8AE3-379B3700449F}" type="datetime1">
              <a:rPr lang="en-US"/>
              <a:pPr>
                <a:defRPr/>
              </a:pPr>
              <a:t>5/18/2023</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8DA502AD-F4C3-4401-864D-A52872AAFB2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1D69734-BA55-4E2E-864B-07E9A14CAAF9}" type="datetime1">
              <a:rPr lang="en-US"/>
              <a:pPr>
                <a:defRPr/>
              </a:pPr>
              <a:t>5/18/2023</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a:t>OPERATING SYSTEM - CIMF</a:t>
            </a: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CF73986D-76C9-4DFF-9A59-201B5398FE6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7"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415D7FA-71D0-40FF-93C5-2A83A4E5A506}" type="datetime1">
              <a:rPr lang="en-US"/>
              <a:pPr>
                <a:defRPr/>
              </a:pPr>
              <a:t>5/18/2023</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CA12509-16B1-4366-A9EA-39962C2030F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FF72106E-BAB6-451D-B141-8DA619993F41}" type="datetime1">
              <a:rPr lang="en-US"/>
              <a:pPr>
                <a:defRPr/>
              </a:pPr>
              <a:t>5/18/2023</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5495C5B2-CE3D-464F-B5AB-534D107E2CEA}"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OPERATING SYSTEM - CIMF</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73B4ECA5-46E2-4EE2-9976-B998D261BCFE}" type="datetime1">
              <a:rPr lang="en-US"/>
              <a:pPr>
                <a:defRPr/>
              </a:pPr>
              <a:t>5/18/2023</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9A1173DB-F898-4FAB-A545-1C32C60795B4}"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OPERATING SYSTEM - CIMF</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35BBAD85-8D12-4B7A-A064-BE84DA9E5501}" type="datetime1">
              <a:rPr lang="en-US"/>
              <a:pPr>
                <a:defRPr/>
              </a:pPr>
              <a:t>5/18/2023</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B7E473A6-D511-4DC3-95B1-9BA333F9DDA8}"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a:t>OPERATING SYSTEM - CIMF</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B0FFB06A-2E15-4D10-B05E-8222AAC7652B}" type="datetime1">
              <a:rPr lang="en-US"/>
              <a:pPr>
                <a:defRPr/>
              </a:pPr>
              <a:t>5/18/2023</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99BD2D9E-1CA8-4355-9B02-0E12169E4A9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3E73616-DA2F-4EC2-B736-9E37E96064E9}" type="datetime1">
              <a:rPr lang="en-US"/>
              <a:pPr>
                <a:defRPr/>
              </a:pPr>
              <a:t>5/18/2023</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19BAE32-A77C-49D8-A164-2374CEF34D3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095A1507-03DD-4B6C-83F1-580AFBAD2423}" type="datetime1">
              <a:rPr lang="en-US"/>
              <a:pPr>
                <a:defRPr/>
              </a:pPr>
              <a:t>5/18/2023</a:t>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F73BB4DE-D85B-4455-A367-A5824E9801D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a:t>Click icon to add picture</a:t>
            </a:r>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626265CF-A86E-4732-96BC-1E0DD13F33ED}" type="datetime1">
              <a:rPr lang="en-US"/>
              <a:pPr>
                <a:defRPr/>
              </a:pPr>
              <a:t>5/18/2023</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518F78CF-7CA9-4AD5-AB4A-5775E980761C}"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a:t>OPERATING SYSTEM - CIMF</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273" tIns="45636" rIns="91273" bIns="45636"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2672599-58A5-4BDE-BF46-1FD302B188D4}" type="datetime1">
              <a:rPr lang="en-US"/>
              <a:pPr>
                <a:defRPr/>
              </a:pPr>
              <a:t>5/18/2023</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r>
              <a:rPr lang="en-US"/>
              <a:t>OPERATING SYSTEM - CIMF</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5C220D93-70D8-4253-8260-8D0B3B8CC90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38" r:id="rId2"/>
    <p:sldLayoutId id="2147483743" r:id="rId3"/>
    <p:sldLayoutId id="2147483744" r:id="rId4"/>
    <p:sldLayoutId id="2147483745" r:id="rId5"/>
    <p:sldLayoutId id="2147483739" r:id="rId6"/>
    <p:sldLayoutId id="2147483746" r:id="rId7"/>
    <p:sldLayoutId id="2147483740" r:id="rId8"/>
    <p:sldLayoutId id="2147483747" r:id="rId9"/>
    <p:sldLayoutId id="2147483741" r:id="rId10"/>
    <p:sldLayoutId id="2147483748" r:id="rId11"/>
  </p:sldLayoutIdLst>
  <p:hf hdr="0" ftr="0" dt="0"/>
  <p:txStyles>
    <p:titleStyle>
      <a:lvl1pPr algn="l" rtl="0" eaLnBrk="0" fontAlgn="base" hangingPunct="0">
        <a:spcBef>
          <a:spcPct val="0"/>
        </a:spcBef>
        <a:spcAft>
          <a:spcPct val="0"/>
        </a:spcAft>
        <a:defRPr sz="4300" kern="1200">
          <a:solidFill>
            <a:schemeClr val="tx2"/>
          </a:solidFill>
          <a:latin typeface="+mj-lt"/>
          <a:ea typeface="+mj-ea"/>
          <a:cs typeface="+mj-cs"/>
        </a:defRPr>
      </a:lvl1pPr>
      <a:lvl2pPr algn="l" rtl="0" eaLnBrk="0" fontAlgn="base" hangingPunct="0">
        <a:spcBef>
          <a:spcPct val="0"/>
        </a:spcBef>
        <a:spcAft>
          <a:spcPct val="0"/>
        </a:spcAft>
        <a:defRPr sz="4300">
          <a:solidFill>
            <a:schemeClr val="tx2"/>
          </a:solidFill>
          <a:latin typeface="Tw Cen MT" pitchFamily="34" charset="0"/>
        </a:defRPr>
      </a:lvl2pPr>
      <a:lvl3pPr algn="l" rtl="0" eaLnBrk="0" fontAlgn="base" hangingPunct="0">
        <a:spcBef>
          <a:spcPct val="0"/>
        </a:spcBef>
        <a:spcAft>
          <a:spcPct val="0"/>
        </a:spcAft>
        <a:defRPr sz="4300">
          <a:solidFill>
            <a:schemeClr val="tx2"/>
          </a:solidFill>
          <a:latin typeface="Tw Cen MT" pitchFamily="34" charset="0"/>
        </a:defRPr>
      </a:lvl3pPr>
      <a:lvl4pPr algn="l" rtl="0" eaLnBrk="0" fontAlgn="base" hangingPunct="0">
        <a:spcBef>
          <a:spcPct val="0"/>
        </a:spcBef>
        <a:spcAft>
          <a:spcPct val="0"/>
        </a:spcAft>
        <a:defRPr sz="4300">
          <a:solidFill>
            <a:schemeClr val="tx2"/>
          </a:solidFill>
          <a:latin typeface="Tw Cen MT" pitchFamily="34" charset="0"/>
        </a:defRPr>
      </a:lvl4pPr>
      <a:lvl5pPr algn="l" rtl="0" eaLnBrk="0" fontAlgn="base" hangingPunct="0">
        <a:spcBef>
          <a:spcPct val="0"/>
        </a:spcBef>
        <a:spcAft>
          <a:spcPct val="0"/>
        </a:spcAft>
        <a:defRPr sz="4300">
          <a:solidFill>
            <a:schemeClr val="tx2"/>
          </a:solidFill>
          <a:latin typeface="Tw Cen MT" pitchFamily="34" charset="0"/>
        </a:defRPr>
      </a:lvl5pPr>
      <a:lvl6pPr marL="456365" algn="l" rtl="0" fontAlgn="base">
        <a:spcBef>
          <a:spcPct val="0"/>
        </a:spcBef>
        <a:spcAft>
          <a:spcPct val="0"/>
        </a:spcAft>
        <a:defRPr sz="4300">
          <a:solidFill>
            <a:schemeClr val="tx2"/>
          </a:solidFill>
          <a:latin typeface="Tw Cen MT" pitchFamily="34" charset="0"/>
        </a:defRPr>
      </a:lvl6pPr>
      <a:lvl7pPr marL="912727" algn="l" rtl="0" fontAlgn="base">
        <a:spcBef>
          <a:spcPct val="0"/>
        </a:spcBef>
        <a:spcAft>
          <a:spcPct val="0"/>
        </a:spcAft>
        <a:defRPr sz="4300">
          <a:solidFill>
            <a:schemeClr val="tx2"/>
          </a:solidFill>
          <a:latin typeface="Tw Cen MT" pitchFamily="34" charset="0"/>
        </a:defRPr>
      </a:lvl7pPr>
      <a:lvl8pPr marL="1369099" algn="l" rtl="0" fontAlgn="base">
        <a:spcBef>
          <a:spcPct val="0"/>
        </a:spcBef>
        <a:spcAft>
          <a:spcPct val="0"/>
        </a:spcAft>
        <a:defRPr sz="4300">
          <a:solidFill>
            <a:schemeClr val="tx2"/>
          </a:solidFill>
          <a:latin typeface="Tw Cen MT" pitchFamily="34" charset="0"/>
        </a:defRPr>
      </a:lvl8pPr>
      <a:lvl9pPr marL="1825460" algn="l" rtl="0" fontAlgn="base">
        <a:spcBef>
          <a:spcPct val="0"/>
        </a:spcBef>
        <a:spcAft>
          <a:spcPct val="0"/>
        </a:spcAft>
        <a:defRPr sz="4300">
          <a:solidFill>
            <a:schemeClr val="tx2"/>
          </a:solidFill>
          <a:latin typeface="Tw Cen MT" pitchFamily="34" charset="0"/>
        </a:defRPr>
      </a:lvl9pPr>
    </p:titleStyle>
    <p:bodyStyle>
      <a:lvl1pPr marL="317500" indent="-317500"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8175" indent="-271463" algn="l" rtl="0" eaLnBrk="0" fontAlgn="base" hangingPunct="0">
        <a:spcBef>
          <a:spcPts val="550"/>
        </a:spcBef>
        <a:spcAft>
          <a:spcPct val="0"/>
        </a:spcAft>
        <a:buClr>
          <a:schemeClr val="accent1"/>
        </a:buClr>
        <a:buSzPct val="70000"/>
        <a:buFont typeface="Wingdings 2" pitchFamily="18" charset="2"/>
        <a:buChar char=""/>
        <a:defRPr sz="2700" kern="1200">
          <a:solidFill>
            <a:schemeClr val="tx1"/>
          </a:solidFill>
          <a:latin typeface="+mn-lt"/>
          <a:ea typeface="+mn-ea"/>
          <a:cs typeface="+mn-cs"/>
        </a:defRPr>
      </a:lvl2pPr>
      <a:lvl3pPr marL="911225" indent="-227013"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68425" indent="-227013" algn="l" rtl="0" eaLnBrk="0" fontAlgn="base" hangingPunct="0">
        <a:spcBef>
          <a:spcPts val="400"/>
        </a:spcBef>
        <a:spcAft>
          <a:spcPct val="0"/>
        </a:spcAft>
        <a:buClr>
          <a:srgbClr val="A5AB81"/>
        </a:buClr>
        <a:buSzPct val="75000"/>
        <a:buFont typeface="Wingdings" pitchFamily="2" charset="2"/>
        <a:buChar char=""/>
        <a:defRPr sz="2100" kern="1200">
          <a:solidFill>
            <a:schemeClr val="tx1"/>
          </a:solidFill>
          <a:latin typeface="+mn-lt"/>
          <a:ea typeface="+mn-ea"/>
          <a:cs typeface="+mn-cs"/>
        </a:defRPr>
      </a:lvl4pPr>
      <a:lvl5pPr marL="1824038" indent="-227013" algn="l" rtl="0" eaLnBrk="0" fontAlgn="base" hangingPunct="0">
        <a:spcBef>
          <a:spcPts val="400"/>
        </a:spcBef>
        <a:spcAft>
          <a:spcPct val="0"/>
        </a:spcAft>
        <a:buClr>
          <a:srgbClr val="D8B25C"/>
        </a:buClr>
        <a:buSzPct val="65000"/>
        <a:buFont typeface="Wingdings" pitchFamily="2" charset="2"/>
        <a:buChar char=""/>
        <a:defRPr sz="2100" kern="1200">
          <a:solidFill>
            <a:schemeClr val="tx1"/>
          </a:solidFill>
          <a:latin typeface="+mn-lt"/>
          <a:ea typeface="+mn-ea"/>
          <a:cs typeface="+mn-cs"/>
        </a:defRPr>
      </a:lvl5pPr>
      <a:lvl6pPr marL="2099274" indent="-228182"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3099" indent="-228182"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46915" indent="-228182"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0735" indent="-228182"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365" algn="l" rtl="0" eaLnBrk="1" latinLnBrk="0" hangingPunct="1">
        <a:defRPr kumimoji="0" kern="1200">
          <a:solidFill>
            <a:schemeClr val="tx1"/>
          </a:solidFill>
          <a:latin typeface="+mn-lt"/>
          <a:ea typeface="+mn-ea"/>
          <a:cs typeface="+mn-cs"/>
        </a:defRPr>
      </a:lvl2pPr>
      <a:lvl3pPr marL="912727" algn="l" rtl="0" eaLnBrk="1" latinLnBrk="0" hangingPunct="1">
        <a:defRPr kumimoji="0" kern="1200">
          <a:solidFill>
            <a:schemeClr val="tx1"/>
          </a:solidFill>
          <a:latin typeface="+mn-lt"/>
          <a:ea typeface="+mn-ea"/>
          <a:cs typeface="+mn-cs"/>
        </a:defRPr>
      </a:lvl3pPr>
      <a:lvl4pPr marL="1369099" algn="l" rtl="0" eaLnBrk="1" latinLnBrk="0" hangingPunct="1">
        <a:defRPr kumimoji="0" kern="1200">
          <a:solidFill>
            <a:schemeClr val="tx1"/>
          </a:solidFill>
          <a:latin typeface="+mn-lt"/>
          <a:ea typeface="+mn-ea"/>
          <a:cs typeface="+mn-cs"/>
        </a:defRPr>
      </a:lvl4pPr>
      <a:lvl5pPr marL="1825460" algn="l" rtl="0" eaLnBrk="1" latinLnBrk="0" hangingPunct="1">
        <a:defRPr kumimoji="0" kern="1200">
          <a:solidFill>
            <a:schemeClr val="tx1"/>
          </a:solidFill>
          <a:latin typeface="+mn-lt"/>
          <a:ea typeface="+mn-ea"/>
          <a:cs typeface="+mn-cs"/>
        </a:defRPr>
      </a:lvl5pPr>
      <a:lvl6pPr marL="2281827" algn="l" rtl="0" eaLnBrk="1" latinLnBrk="0" hangingPunct="1">
        <a:defRPr kumimoji="0" kern="1200">
          <a:solidFill>
            <a:schemeClr val="tx1"/>
          </a:solidFill>
          <a:latin typeface="+mn-lt"/>
          <a:ea typeface="+mn-ea"/>
          <a:cs typeface="+mn-cs"/>
        </a:defRPr>
      </a:lvl6pPr>
      <a:lvl7pPr marL="2738193" algn="l" rtl="0" eaLnBrk="1" latinLnBrk="0" hangingPunct="1">
        <a:defRPr kumimoji="0" kern="1200">
          <a:solidFill>
            <a:schemeClr val="tx1"/>
          </a:solidFill>
          <a:latin typeface="+mn-lt"/>
          <a:ea typeface="+mn-ea"/>
          <a:cs typeface="+mn-cs"/>
        </a:defRPr>
      </a:lvl7pPr>
      <a:lvl8pPr marL="3194558" algn="l" rtl="0" eaLnBrk="1" latinLnBrk="0" hangingPunct="1">
        <a:defRPr kumimoji="0" kern="1200">
          <a:solidFill>
            <a:schemeClr val="tx1"/>
          </a:solidFill>
          <a:latin typeface="+mn-lt"/>
          <a:ea typeface="+mn-ea"/>
          <a:cs typeface="+mn-cs"/>
        </a:defRPr>
      </a:lvl8pPr>
      <a:lvl9pPr marL="365092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eaLnBrk="1" hangingPunct="1">
              <a:defRPr/>
            </a:pPr>
            <a:r>
              <a:rPr lang="en-US" dirty="0">
                <a:solidFill>
                  <a:schemeClr val="tx1"/>
                </a:solidFill>
              </a:rPr>
              <a:t>SOFT COMPUTING</a:t>
            </a:r>
            <a:endParaRPr lang="en-IN" dirty="0">
              <a:solidFill>
                <a:schemeClr val="tx1"/>
              </a:solidFill>
            </a:endParaRPr>
          </a:p>
        </p:txBody>
      </p:sp>
      <p:sp>
        <p:nvSpPr>
          <p:cNvPr id="14339" name="Content Placeholder 2"/>
          <p:cNvSpPr>
            <a:spLocks noGrp="1"/>
          </p:cNvSpPr>
          <p:nvPr>
            <p:ph sz="quarter" idx="1"/>
          </p:nvPr>
        </p:nvSpPr>
        <p:spPr>
          <a:xfrm>
            <a:off x="0" y="1524000"/>
            <a:ext cx="9144000" cy="5029200"/>
          </a:xfrm>
        </p:spPr>
        <p:txBody>
          <a:bodyPr/>
          <a:lstStyle/>
          <a:p>
            <a:pPr algn="just" eaLnBrk="1" hangingPunct="1">
              <a:buClr>
                <a:srgbClr val="FF0000"/>
              </a:buClr>
            </a:pPr>
            <a:r>
              <a:rPr lang="en-US" sz="2400" dirty="0"/>
              <a:t>Problem Solving Techniques</a:t>
            </a:r>
          </a:p>
          <a:p>
            <a:pPr lvl="1" algn="just" eaLnBrk="1" hangingPunct="1">
              <a:buClr>
                <a:srgbClr val="FF0000"/>
              </a:buClr>
            </a:pPr>
            <a:r>
              <a:rPr lang="en-US" sz="2200" dirty="0"/>
              <a:t>Hard Computing – Deals with precise models where accurate solutions are achieved quickly</a:t>
            </a:r>
          </a:p>
          <a:p>
            <a:pPr lvl="2" algn="just" eaLnBrk="1" hangingPunct="1">
              <a:buClr>
                <a:srgbClr val="FF0000"/>
              </a:buClr>
            </a:pPr>
            <a:r>
              <a:rPr lang="en-US" sz="1800" dirty="0"/>
              <a:t>Symbolic logical reasoning (Traditional AI)</a:t>
            </a:r>
          </a:p>
          <a:p>
            <a:pPr lvl="2" algn="just" eaLnBrk="1" hangingPunct="1">
              <a:buClr>
                <a:srgbClr val="FF0000"/>
              </a:buClr>
            </a:pPr>
            <a:r>
              <a:rPr lang="en-US" sz="1800" dirty="0"/>
              <a:t>Traditional mathematical modeling and search</a:t>
            </a:r>
          </a:p>
          <a:p>
            <a:pPr lvl="1" algn="just" eaLnBrk="1" hangingPunct="1">
              <a:buClr>
                <a:srgbClr val="FF0000"/>
              </a:buClr>
            </a:pPr>
            <a:r>
              <a:rPr lang="en-US" sz="2200" dirty="0"/>
              <a:t>Soft Computing – Deals with approximate models and give solution to complex problems</a:t>
            </a:r>
          </a:p>
          <a:p>
            <a:pPr lvl="1" algn="just" eaLnBrk="1" hangingPunct="1">
              <a:buClr>
                <a:srgbClr val="FF0000"/>
              </a:buClr>
            </a:pPr>
            <a:r>
              <a:rPr lang="en-US" sz="2200" dirty="0"/>
              <a:t>Introduced by Prof. </a:t>
            </a:r>
            <a:r>
              <a:rPr lang="en-US" sz="2200" dirty="0" err="1"/>
              <a:t>Lotfi</a:t>
            </a:r>
            <a:r>
              <a:rPr lang="en-US" sz="2200" dirty="0"/>
              <a:t> </a:t>
            </a:r>
            <a:r>
              <a:rPr lang="en-US" sz="2200" dirty="0" err="1"/>
              <a:t>Zadeh</a:t>
            </a:r>
            <a:r>
              <a:rPr lang="en-US" sz="2200" dirty="0"/>
              <a:t> with objective of </a:t>
            </a:r>
            <a:r>
              <a:rPr lang="en-US" sz="2200" dirty="0" err="1"/>
              <a:t>exploting</a:t>
            </a:r>
            <a:r>
              <a:rPr lang="en-US" sz="2200" dirty="0"/>
              <a:t> the tolerance for imprecision, uncertainty  and </a:t>
            </a:r>
            <a:r>
              <a:rPr lang="en-US" sz="2200" dirty="0" err="1"/>
              <a:t>partila</a:t>
            </a:r>
            <a:r>
              <a:rPr lang="en-US" sz="2200" dirty="0"/>
              <a:t> truth to achieve tractability, robustness, low solution cost and better rapport with reality.</a:t>
            </a:r>
          </a:p>
          <a:p>
            <a:pPr lvl="1" algn="just" eaLnBrk="1" hangingPunct="1">
              <a:buClr>
                <a:srgbClr val="FF0000"/>
              </a:buClr>
            </a:pPr>
            <a:r>
              <a:rPr lang="en-US" sz="2200" dirty="0"/>
              <a:t>Ultimate goal is to be able to emulate the human mind as closely as possible. </a:t>
            </a:r>
          </a:p>
          <a:p>
            <a:pPr lvl="1" algn="just" eaLnBrk="1" hangingPunct="1">
              <a:buClr>
                <a:srgbClr val="FF0000"/>
              </a:buClr>
            </a:pPr>
            <a:endParaRPr lang="en-IN" sz="2200" dirty="0"/>
          </a:p>
        </p:txBody>
      </p:sp>
      <p:sp>
        <p:nvSpPr>
          <p:cNvPr id="6" name="Slide Number Placeholder 5"/>
          <p:cNvSpPr>
            <a:spLocks noGrp="1"/>
          </p:cNvSpPr>
          <p:nvPr>
            <p:ph type="sldNum" sz="quarter" idx="12"/>
          </p:nvPr>
        </p:nvSpPr>
        <p:spPr/>
        <p:txBody>
          <a:bodyPr>
            <a:normAutofit fontScale="85000" lnSpcReduction="20000"/>
          </a:bodyPr>
          <a:lstStyle/>
          <a:p>
            <a:pPr>
              <a:defRPr/>
            </a:pPr>
            <a:fld id="{8E9C7FFB-2110-410C-B59C-76E9899B742B}" type="slidenum">
              <a:rPr lang="en-US" smtClean="0"/>
              <a:pPr>
                <a:defRPr/>
              </a:pPr>
              <a:t>1</a:t>
            </a:fld>
            <a:endParaRPr lang="en-US" dirty="0"/>
          </a:p>
        </p:txBody>
      </p:sp>
      <p:sp>
        <p:nvSpPr>
          <p:cNvPr id="14341" name="Footer Placeholder 3"/>
          <p:cNvSpPr>
            <a:spLocks noGrp="1"/>
          </p:cNvSpPr>
          <p:nvPr>
            <p:ph type="ftr" sz="quarter" idx="11"/>
          </p:nvPr>
        </p:nvSpPr>
        <p:spPr bwMode="auto">
          <a:xfrm>
            <a:off x="0" y="6505575"/>
            <a:ext cx="9144000" cy="317500"/>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fontAlgn="base">
              <a:spcBef>
                <a:spcPct val="0"/>
              </a:spcBef>
              <a:spcAft>
                <a:spcPct val="0"/>
              </a:spcAft>
            </a:pPr>
            <a:endParaRPr lang="en-US" sz="1900" dirty="0">
              <a:solidFill>
                <a:schemeClr val="bg1"/>
              </a:solidFill>
              <a:latin typeface="Cambria Math" pitchFamily="18" charset="0"/>
              <a:ea typeface="Cambria Math" pitchFamily="18" charset="0"/>
              <a:cs typeface="Times New Roman" pitchFamily="18" charset="0"/>
            </a:endParaRPr>
          </a:p>
        </p:txBody>
      </p:sp>
    </p:spTree>
    <p:extLst>
      <p:ext uri="{BB962C8B-B14F-4D97-AF65-F5344CB8AC3E}">
        <p14:creationId xmlns:p14="http://schemas.microsoft.com/office/powerpoint/2010/main" val="38561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Biological Neural Networks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Human brain consist of huge number of neuron, approximately 10 power 11 with interconnection</a:t>
            </a:r>
          </a:p>
          <a:p>
            <a:pPr algn="just"/>
            <a:r>
              <a:rPr lang="en-US" sz="2400" dirty="0"/>
              <a:t>Three main parts</a:t>
            </a:r>
          </a:p>
          <a:p>
            <a:pPr lvl="1" algn="just"/>
            <a:r>
              <a:rPr lang="en-US" sz="2200" dirty="0"/>
              <a:t>Soma or Cell body – Where the cell nucleus is located</a:t>
            </a:r>
          </a:p>
          <a:p>
            <a:pPr lvl="1" algn="just"/>
            <a:r>
              <a:rPr lang="en-US" sz="2200" dirty="0"/>
              <a:t>Dendrites – Where the nerve is connected to the cell body – Are tree-like networks made of nerve fiber connected to the cell body</a:t>
            </a:r>
          </a:p>
          <a:p>
            <a:pPr lvl="1" algn="just"/>
            <a:r>
              <a:rPr lang="en-US" sz="2200" dirty="0"/>
              <a:t>Axon – Which carries the impulses of the neuron – An axon is a single long connection extending from the cell body and carrying signals from the neuron – The end of the axon splits in to fine strands</a:t>
            </a:r>
          </a:p>
          <a:p>
            <a:pPr lvl="1" algn="just"/>
            <a:r>
              <a:rPr lang="en-US" sz="2200" dirty="0"/>
              <a:t>Each strand terminates in to a small bulb like organ called Synapse – through synapse the neuron introduces signals to other nearby neurons, the receiving end of the synapse on the nearby neuron can be found both on dendrites and on the cell body- 10 power 4 of synapse per neuron in the human brain</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a:t>
            </a:fld>
            <a:endParaRPr lang="en-US" dirty="0"/>
          </a:p>
        </p:txBody>
      </p:sp>
    </p:spTree>
    <p:extLst>
      <p:ext uri="{BB962C8B-B14F-4D97-AF65-F5344CB8AC3E}">
        <p14:creationId xmlns:p14="http://schemas.microsoft.com/office/powerpoint/2010/main" val="29331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199"/>
            <a:ext cx="8991600" cy="527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200400" y="5791200"/>
            <a:ext cx="2286000" cy="369332"/>
          </a:xfrm>
          <a:prstGeom prst="rect">
            <a:avLst/>
          </a:prstGeom>
        </p:spPr>
        <p:txBody>
          <a:bodyPr wrap="square">
            <a:spAutoFit/>
          </a:bodyPr>
          <a:lstStyle/>
          <a:p>
            <a:r>
              <a:rPr lang="en-IN" dirty="0"/>
              <a:t>Cell Body (Soma)</a:t>
            </a:r>
          </a:p>
        </p:txBody>
      </p:sp>
      <p:cxnSp>
        <p:nvCxnSpPr>
          <p:cNvPr id="7" name="Straight Arrow Connector 6"/>
          <p:cNvCxnSpPr/>
          <p:nvPr/>
        </p:nvCxnSpPr>
        <p:spPr>
          <a:xfrm flipH="1" flipV="1">
            <a:off x="3048000" y="4800600"/>
            <a:ext cx="533400" cy="990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9543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The </a:t>
            </a:r>
            <a:r>
              <a:rPr lang="en-US" sz="2400" b="1" dirty="0"/>
              <a:t>dendrites</a:t>
            </a:r>
            <a:r>
              <a:rPr lang="en-US" sz="2400" dirty="0"/>
              <a:t> will act as a receiver that receives signals from other neurons, which are then passed on to the </a:t>
            </a:r>
            <a:r>
              <a:rPr lang="en-US" sz="2400" b="1" dirty="0"/>
              <a:t>cell body</a:t>
            </a:r>
            <a:r>
              <a:rPr lang="en-US" sz="2400" dirty="0"/>
              <a:t>. </a:t>
            </a:r>
          </a:p>
          <a:p>
            <a:pPr algn="just"/>
            <a:r>
              <a:rPr lang="en-US" sz="2400" dirty="0"/>
              <a:t>The cell body will perform some operations that can be a summation, multiplication, etc. After the operations are performed on the set of input, then they are transferred to the next neuron via </a:t>
            </a:r>
            <a:r>
              <a:rPr lang="en-US" sz="2400" b="1" dirty="0"/>
              <a:t>axon</a:t>
            </a:r>
            <a:r>
              <a:rPr lang="en-US" sz="2400" dirty="0"/>
              <a:t>, which is the transmitter of the signal for the neuron.</a:t>
            </a:r>
          </a:p>
          <a:p>
            <a:pPr algn="just"/>
            <a:r>
              <a:rPr lang="en-US" sz="2400" dirty="0"/>
              <a:t>Electric pulses are passed b/w synapse and dendrites – this type of signal transmission involves a chemical process in which specific transmitter substances are released from the sending side of the junctions. This releases decrease or increase in the electric potential inside the body of the receiving cell</a:t>
            </a:r>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12</a:t>
            </a:fld>
            <a:endParaRPr lang="en-US" dirty="0"/>
          </a:p>
        </p:txBody>
      </p:sp>
    </p:spTree>
    <p:extLst>
      <p:ext uri="{BB962C8B-B14F-4D97-AF65-F5344CB8AC3E}">
        <p14:creationId xmlns:p14="http://schemas.microsoft.com/office/powerpoint/2010/main" val="264868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0" y="1524000"/>
            <a:ext cx="9144000" cy="5334000"/>
          </a:xfrm>
        </p:spPr>
        <p:txBody>
          <a:bodyPr/>
          <a:lstStyle/>
          <a:p>
            <a:r>
              <a:rPr lang="en-US" sz="2400" dirty="0"/>
              <a:t>If the electric potential reaches threshold then the receiving cell fires and a pulse or action potential of fixed strength and duration is sent out through axon to the synaptic junction of the other cell,</a:t>
            </a:r>
          </a:p>
          <a:p>
            <a:pPr algn="just"/>
            <a:r>
              <a:rPr lang="en-US" sz="2400" dirty="0"/>
              <a:t>After firing the cell has to wait for a period of time is called </a:t>
            </a:r>
            <a:r>
              <a:rPr lang="en-US" sz="2400" b="1" dirty="0"/>
              <a:t>Refractory Period</a:t>
            </a:r>
            <a:r>
              <a:rPr lang="en-US" sz="2400" dirty="0"/>
              <a:t> before it can fire again. The Synapse are said to be</a:t>
            </a:r>
          </a:p>
          <a:p>
            <a:pPr lvl="1"/>
            <a:r>
              <a:rPr lang="en-US" sz="2200" dirty="0"/>
              <a:t>Inhibitory – let passing impulses hinder the firing of the receiving cell</a:t>
            </a:r>
          </a:p>
          <a:p>
            <a:pPr lvl="1"/>
            <a:r>
              <a:rPr lang="en-US" sz="2200" dirty="0"/>
              <a:t>Excitatory – let passing impulses cause the firing of the receiving cell     </a:t>
            </a:r>
            <a:br>
              <a:rPr lang="en-US" sz="2200" dirty="0"/>
            </a:br>
            <a:br>
              <a:rPr lang="en-US" sz="3000" dirty="0"/>
            </a:br>
            <a:endParaRPr lang="en-IN" sz="3000" dirty="0"/>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13</a:t>
            </a:fld>
            <a:endParaRPr lang="en-US" dirty="0"/>
          </a:p>
        </p:txBody>
      </p:sp>
    </p:spTree>
    <p:extLst>
      <p:ext uri="{BB962C8B-B14F-4D97-AF65-F5344CB8AC3E}">
        <p14:creationId xmlns:p14="http://schemas.microsoft.com/office/powerpoint/2010/main" val="393629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endParaRPr lang="en-IN"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55228316"/>
              </p:ext>
            </p:extLst>
          </p:nvPr>
        </p:nvGraphicFramePr>
        <p:xfrm>
          <a:off x="304800" y="1600200"/>
          <a:ext cx="8382000" cy="2072640"/>
        </p:xfrm>
        <a:graphic>
          <a:graphicData uri="http://schemas.openxmlformats.org/drawingml/2006/table">
            <a:tbl>
              <a:tblPr firstRow="1" bandRow="1">
                <a:tableStyleId>{21E4AEA4-8DFA-4A89-87EB-49C32662AFE0}</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ctr"/>
                      <a:r>
                        <a:rPr lang="en-US" sz="2800" dirty="0"/>
                        <a:t>Biological Neuron</a:t>
                      </a:r>
                      <a:endParaRPr lang="en-IN" sz="2800" dirty="0"/>
                    </a:p>
                  </a:txBody>
                  <a:tcPr/>
                </a:tc>
                <a:tc>
                  <a:txBody>
                    <a:bodyPr/>
                    <a:lstStyle/>
                    <a:p>
                      <a:pPr algn="ctr"/>
                      <a:r>
                        <a:rPr lang="en-US" sz="2800" dirty="0"/>
                        <a:t>Artificial Neuron</a:t>
                      </a:r>
                      <a:endParaRPr lang="en-IN" sz="2800" dirty="0"/>
                    </a:p>
                  </a:txBody>
                  <a:tcPr/>
                </a:tc>
                <a:extLst>
                  <a:ext uri="{0D108BD9-81ED-4DB2-BD59-A6C34878D82A}">
                    <a16:rowId xmlns:a16="http://schemas.microsoft.com/office/drawing/2014/main" val="10000"/>
                  </a:ext>
                </a:extLst>
              </a:tr>
              <a:tr h="370840">
                <a:tc>
                  <a:txBody>
                    <a:bodyPr/>
                    <a:lstStyle/>
                    <a:p>
                      <a:pPr algn="ctr"/>
                      <a:r>
                        <a:rPr lang="en-US" sz="2800" dirty="0"/>
                        <a:t>Cell</a:t>
                      </a:r>
                      <a:endParaRPr lang="en-IN" sz="2800" dirty="0"/>
                    </a:p>
                  </a:txBody>
                  <a:tcPr/>
                </a:tc>
                <a:tc>
                  <a:txBody>
                    <a:bodyPr/>
                    <a:lstStyle/>
                    <a:p>
                      <a:pPr algn="ctr"/>
                      <a:r>
                        <a:rPr lang="en-US" sz="2800" dirty="0"/>
                        <a:t>Neuron</a:t>
                      </a:r>
                      <a:endParaRPr lang="en-IN" sz="2800" dirty="0"/>
                    </a:p>
                  </a:txBody>
                  <a:tcPr/>
                </a:tc>
                <a:extLst>
                  <a:ext uri="{0D108BD9-81ED-4DB2-BD59-A6C34878D82A}">
                    <a16:rowId xmlns:a16="http://schemas.microsoft.com/office/drawing/2014/main" val="10001"/>
                  </a:ext>
                </a:extLst>
              </a:tr>
              <a:tr h="370840">
                <a:tc>
                  <a:txBody>
                    <a:bodyPr/>
                    <a:lstStyle/>
                    <a:p>
                      <a:pPr algn="ctr"/>
                      <a:r>
                        <a:rPr lang="en-US" sz="2800" dirty="0"/>
                        <a:t>Dendrites</a:t>
                      </a:r>
                      <a:endParaRPr lang="en-IN" sz="2800" dirty="0"/>
                    </a:p>
                  </a:txBody>
                  <a:tcPr/>
                </a:tc>
                <a:tc>
                  <a:txBody>
                    <a:bodyPr/>
                    <a:lstStyle/>
                    <a:p>
                      <a:pPr algn="ctr"/>
                      <a:r>
                        <a:rPr lang="en-US" sz="2800" dirty="0"/>
                        <a:t>Weights or Interconnection</a:t>
                      </a:r>
                      <a:endParaRPr lang="en-IN" sz="2800" dirty="0"/>
                    </a:p>
                  </a:txBody>
                  <a:tcPr/>
                </a:tc>
                <a:extLst>
                  <a:ext uri="{0D108BD9-81ED-4DB2-BD59-A6C34878D82A}">
                    <a16:rowId xmlns:a16="http://schemas.microsoft.com/office/drawing/2014/main" val="10002"/>
                  </a:ext>
                </a:extLst>
              </a:tr>
              <a:tr h="370840">
                <a:tc>
                  <a:txBody>
                    <a:bodyPr/>
                    <a:lstStyle/>
                    <a:p>
                      <a:pPr algn="ctr"/>
                      <a:r>
                        <a:rPr lang="en-US" sz="2800" dirty="0"/>
                        <a:t>Axon</a:t>
                      </a:r>
                      <a:endParaRPr lang="en-IN" sz="2800" dirty="0"/>
                    </a:p>
                  </a:txBody>
                  <a:tcPr/>
                </a:tc>
                <a:tc>
                  <a:txBody>
                    <a:bodyPr/>
                    <a:lstStyle/>
                    <a:p>
                      <a:pPr algn="ctr"/>
                      <a:r>
                        <a:rPr lang="en-US" sz="2800" dirty="0"/>
                        <a:t>Output</a:t>
                      </a:r>
                      <a:endParaRPr lang="en-IN" sz="2800" dirty="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886200"/>
            <a:ext cx="4876800" cy="259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886200"/>
            <a:ext cx="4191000" cy="298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44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endParaRPr lang="en-IN"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488358595"/>
              </p:ext>
            </p:extLst>
          </p:nvPr>
        </p:nvGraphicFramePr>
        <p:xfrm>
          <a:off x="76199" y="1600200"/>
          <a:ext cx="8839201" cy="4953000"/>
        </p:xfrm>
        <a:graphic>
          <a:graphicData uri="http://schemas.openxmlformats.org/drawingml/2006/table">
            <a:tbl>
              <a:tblPr firstRow="1" bandRow="1">
                <a:tableStyleId>{21E4AEA4-8DFA-4A89-87EB-49C32662AFE0}</a:tableStyleId>
              </a:tblPr>
              <a:tblGrid>
                <a:gridCol w="2410691">
                  <a:extLst>
                    <a:ext uri="{9D8B030D-6E8A-4147-A177-3AD203B41FA5}">
                      <a16:colId xmlns:a16="http://schemas.microsoft.com/office/drawing/2014/main" val="20000"/>
                    </a:ext>
                  </a:extLst>
                </a:gridCol>
                <a:gridCol w="348211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419746">
                <a:tc>
                  <a:txBody>
                    <a:bodyPr/>
                    <a:lstStyle/>
                    <a:p>
                      <a:pPr algn="ctr"/>
                      <a:r>
                        <a:rPr lang="en-US" sz="2000" dirty="0"/>
                        <a:t>Criteria</a:t>
                      </a:r>
                      <a:endParaRPr lang="en-IN" sz="2000" dirty="0"/>
                    </a:p>
                  </a:txBody>
                  <a:tcPr/>
                </a:tc>
                <a:tc>
                  <a:txBody>
                    <a:bodyPr/>
                    <a:lstStyle/>
                    <a:p>
                      <a:pPr algn="ctr"/>
                      <a:r>
                        <a:rPr lang="en-US" sz="2000" dirty="0"/>
                        <a:t>Biological Neuron</a:t>
                      </a:r>
                      <a:endParaRPr lang="en-IN" sz="2000" dirty="0"/>
                    </a:p>
                  </a:txBody>
                  <a:tcPr/>
                </a:tc>
                <a:tc>
                  <a:txBody>
                    <a:bodyPr/>
                    <a:lstStyle/>
                    <a:p>
                      <a:pPr algn="ctr"/>
                      <a:r>
                        <a:rPr lang="en-US" sz="2000" dirty="0"/>
                        <a:t>Artificial Neuron</a:t>
                      </a:r>
                      <a:endParaRPr lang="en-IN" sz="2000" dirty="0"/>
                    </a:p>
                  </a:txBody>
                  <a:tcPr/>
                </a:tc>
                <a:extLst>
                  <a:ext uri="{0D108BD9-81ED-4DB2-BD59-A6C34878D82A}">
                    <a16:rowId xmlns:a16="http://schemas.microsoft.com/office/drawing/2014/main" val="10000"/>
                  </a:ext>
                </a:extLst>
              </a:tr>
              <a:tr h="419746">
                <a:tc>
                  <a:txBody>
                    <a:bodyPr/>
                    <a:lstStyle/>
                    <a:p>
                      <a:pPr algn="ctr"/>
                      <a:r>
                        <a:rPr lang="en-US" sz="2000" dirty="0"/>
                        <a:t>Speed</a:t>
                      </a:r>
                      <a:endParaRPr lang="en-IN" sz="2000" dirty="0"/>
                    </a:p>
                  </a:txBody>
                  <a:tcPr/>
                </a:tc>
                <a:tc>
                  <a:txBody>
                    <a:bodyPr/>
                    <a:lstStyle/>
                    <a:p>
                      <a:pPr algn="ctr"/>
                      <a:r>
                        <a:rPr lang="en-US" sz="2000" dirty="0"/>
                        <a:t>Milliseconds</a:t>
                      </a:r>
                      <a:endParaRPr lang="en-IN" sz="2000" dirty="0"/>
                    </a:p>
                  </a:txBody>
                  <a:tcPr/>
                </a:tc>
                <a:tc>
                  <a:txBody>
                    <a:bodyPr/>
                    <a:lstStyle/>
                    <a:p>
                      <a:pPr algn="ctr"/>
                      <a:r>
                        <a:rPr lang="en-US" sz="2000" dirty="0"/>
                        <a:t>Nano</a:t>
                      </a:r>
                      <a:r>
                        <a:rPr lang="en-US" sz="2000" baseline="0" dirty="0"/>
                        <a:t>seconds</a:t>
                      </a:r>
                      <a:endParaRPr lang="en-IN" sz="2000" dirty="0"/>
                    </a:p>
                  </a:txBody>
                  <a:tcPr/>
                </a:tc>
                <a:extLst>
                  <a:ext uri="{0D108BD9-81ED-4DB2-BD59-A6C34878D82A}">
                    <a16:rowId xmlns:a16="http://schemas.microsoft.com/office/drawing/2014/main" val="10001"/>
                  </a:ext>
                </a:extLst>
              </a:tr>
              <a:tr h="755542">
                <a:tc>
                  <a:txBody>
                    <a:bodyPr/>
                    <a:lstStyle/>
                    <a:p>
                      <a:pPr algn="ctr"/>
                      <a:r>
                        <a:rPr lang="en-US" sz="2000" dirty="0"/>
                        <a:t>Processing</a:t>
                      </a:r>
                      <a:endParaRPr lang="en-IN" sz="2000" dirty="0"/>
                    </a:p>
                  </a:txBody>
                  <a:tcPr/>
                </a:tc>
                <a:tc>
                  <a:txBody>
                    <a:bodyPr/>
                    <a:lstStyle/>
                    <a:p>
                      <a:pPr algn="ctr"/>
                      <a:r>
                        <a:rPr lang="en-US" sz="2000" dirty="0"/>
                        <a:t>Massive Parallel operation</a:t>
                      </a:r>
                      <a:r>
                        <a:rPr lang="en-US" sz="2000" baseline="0" dirty="0"/>
                        <a:t> simultaneously</a:t>
                      </a:r>
                      <a:endParaRPr lang="en-IN" sz="2000" dirty="0"/>
                    </a:p>
                  </a:txBody>
                  <a:tcPr/>
                </a:tc>
                <a:tc>
                  <a:txBody>
                    <a:bodyPr/>
                    <a:lstStyle/>
                    <a:p>
                      <a:pPr algn="ctr"/>
                      <a:r>
                        <a:rPr lang="en-US" sz="2000" dirty="0"/>
                        <a:t>Parallel</a:t>
                      </a:r>
                      <a:r>
                        <a:rPr lang="en-US" sz="2000" baseline="0" dirty="0"/>
                        <a:t> operation but faster</a:t>
                      </a:r>
                      <a:endParaRPr lang="en-IN" sz="2000" dirty="0"/>
                    </a:p>
                  </a:txBody>
                  <a:tcPr/>
                </a:tc>
                <a:extLst>
                  <a:ext uri="{0D108BD9-81ED-4DB2-BD59-A6C34878D82A}">
                    <a16:rowId xmlns:a16="http://schemas.microsoft.com/office/drawing/2014/main" val="10002"/>
                  </a:ext>
                </a:extLst>
              </a:tr>
              <a:tr h="1091339">
                <a:tc>
                  <a:txBody>
                    <a:bodyPr/>
                    <a:lstStyle/>
                    <a:p>
                      <a:pPr algn="ctr"/>
                      <a:r>
                        <a:rPr lang="en-US" sz="2000" dirty="0"/>
                        <a:t>Size and Complexity</a:t>
                      </a:r>
                      <a:endParaRPr lang="en-IN" sz="2000" dirty="0"/>
                    </a:p>
                  </a:txBody>
                  <a:tcPr/>
                </a:tc>
                <a:tc>
                  <a:txBody>
                    <a:bodyPr/>
                    <a:lstStyle/>
                    <a:p>
                      <a:pPr algn="ctr"/>
                      <a:r>
                        <a:rPr lang="en-US" sz="2000" dirty="0"/>
                        <a:t>10^11 and interconnection</a:t>
                      </a:r>
                      <a:r>
                        <a:rPr lang="en-US" sz="2000" baseline="0" dirty="0"/>
                        <a:t> is 10^15</a:t>
                      </a:r>
                    </a:p>
                    <a:p>
                      <a:pPr algn="ctr"/>
                      <a:r>
                        <a:rPr lang="en-US" sz="2000" baseline="0" dirty="0"/>
                        <a:t>Complexity is more</a:t>
                      </a:r>
                      <a:endParaRPr lang="en-IN" sz="2000" dirty="0"/>
                    </a:p>
                  </a:txBody>
                  <a:tcPr/>
                </a:tc>
                <a:tc>
                  <a:txBody>
                    <a:bodyPr/>
                    <a:lstStyle/>
                    <a:p>
                      <a:pPr algn="ctr"/>
                      <a:r>
                        <a:rPr lang="en-US" sz="2000" dirty="0"/>
                        <a:t>Based</a:t>
                      </a:r>
                      <a:r>
                        <a:rPr lang="en-US" sz="2000" baseline="0" dirty="0"/>
                        <a:t> on the chosen application and the n/w designer</a:t>
                      </a:r>
                      <a:endParaRPr lang="en-IN" sz="2000" dirty="0"/>
                    </a:p>
                  </a:txBody>
                  <a:tcPr/>
                </a:tc>
                <a:extLst>
                  <a:ext uri="{0D108BD9-81ED-4DB2-BD59-A6C34878D82A}">
                    <a16:rowId xmlns:a16="http://schemas.microsoft.com/office/drawing/2014/main" val="10003"/>
                  </a:ext>
                </a:extLst>
              </a:tr>
              <a:tr h="1091339">
                <a:tc>
                  <a:txBody>
                    <a:bodyPr/>
                    <a:lstStyle/>
                    <a:p>
                      <a:pPr algn="ctr"/>
                      <a:r>
                        <a:rPr lang="en-US" sz="2000" dirty="0"/>
                        <a:t>Storage</a:t>
                      </a:r>
                      <a:r>
                        <a:rPr lang="en-US" sz="2000" baseline="0" dirty="0"/>
                        <a:t> capacity (memory)</a:t>
                      </a:r>
                      <a:endParaRPr lang="en-IN" sz="2000" dirty="0"/>
                    </a:p>
                  </a:txBody>
                  <a:tcPr/>
                </a:tc>
                <a:tc>
                  <a:txBody>
                    <a:bodyPr/>
                    <a:lstStyle/>
                    <a:p>
                      <a:pPr algn="ctr"/>
                      <a:r>
                        <a:rPr lang="en-US" sz="2000" dirty="0"/>
                        <a:t>Stores the</a:t>
                      </a:r>
                      <a:r>
                        <a:rPr lang="en-US" sz="2000" baseline="0" dirty="0"/>
                        <a:t> info. in interconnection or in synapse strength</a:t>
                      </a:r>
                      <a:endParaRPr lang="en-IN" sz="2000" dirty="0"/>
                    </a:p>
                  </a:txBody>
                  <a:tcPr/>
                </a:tc>
                <a:tc>
                  <a:txBody>
                    <a:bodyPr/>
                    <a:lstStyle/>
                    <a:p>
                      <a:pPr algn="ctr"/>
                      <a:r>
                        <a:rPr lang="en-US" sz="2000" dirty="0"/>
                        <a:t>Contiguous memory locations`</a:t>
                      </a:r>
                      <a:endParaRPr lang="en-IN" sz="2000" dirty="0"/>
                    </a:p>
                  </a:txBody>
                  <a:tcPr/>
                </a:tc>
                <a:extLst>
                  <a:ext uri="{0D108BD9-81ED-4DB2-BD59-A6C34878D82A}">
                    <a16:rowId xmlns:a16="http://schemas.microsoft.com/office/drawing/2014/main" val="10004"/>
                  </a:ext>
                </a:extLst>
              </a:tr>
              <a:tr h="419746">
                <a:tc>
                  <a:txBody>
                    <a:bodyPr/>
                    <a:lstStyle/>
                    <a:p>
                      <a:pPr algn="ctr"/>
                      <a:r>
                        <a:rPr lang="en-US" sz="2000" dirty="0"/>
                        <a:t>Tolerance</a:t>
                      </a:r>
                      <a:endParaRPr lang="en-IN" sz="2000" dirty="0"/>
                    </a:p>
                  </a:txBody>
                  <a:tcPr/>
                </a:tc>
                <a:tc>
                  <a:txBody>
                    <a:bodyPr/>
                    <a:lstStyle/>
                    <a:p>
                      <a:pPr algn="ctr"/>
                      <a:r>
                        <a:rPr lang="en-US" sz="2000" dirty="0"/>
                        <a:t>Fault</a:t>
                      </a:r>
                      <a:r>
                        <a:rPr lang="en-US" sz="2000" baseline="0" dirty="0"/>
                        <a:t> tolerant capability</a:t>
                      </a:r>
                      <a:endParaRPr lang="en-IN" sz="2000" dirty="0"/>
                    </a:p>
                  </a:txBody>
                  <a:tcPr/>
                </a:tc>
                <a:tc>
                  <a:txBody>
                    <a:bodyPr/>
                    <a:lstStyle/>
                    <a:p>
                      <a:pPr algn="ctr"/>
                      <a:r>
                        <a:rPr lang="en-US" sz="2000" dirty="0"/>
                        <a:t>No fault tolerance</a:t>
                      </a:r>
                      <a:endParaRPr lang="en-IN" sz="2000" dirty="0"/>
                    </a:p>
                  </a:txBody>
                  <a:tcPr/>
                </a:tc>
                <a:extLst>
                  <a:ext uri="{0D108BD9-81ED-4DB2-BD59-A6C34878D82A}">
                    <a16:rowId xmlns:a16="http://schemas.microsoft.com/office/drawing/2014/main" val="10005"/>
                  </a:ext>
                </a:extLst>
              </a:tr>
              <a:tr h="755542">
                <a:tc>
                  <a:txBody>
                    <a:bodyPr/>
                    <a:lstStyle/>
                    <a:p>
                      <a:pPr algn="ctr"/>
                      <a:r>
                        <a:rPr lang="en-US" sz="2000" dirty="0"/>
                        <a:t>Control Mechanism</a:t>
                      </a:r>
                      <a:endParaRPr lang="en-IN" sz="2000" dirty="0"/>
                    </a:p>
                  </a:txBody>
                  <a:tcPr/>
                </a:tc>
                <a:tc>
                  <a:txBody>
                    <a:bodyPr/>
                    <a:lstStyle/>
                    <a:p>
                      <a:pPr algn="ctr"/>
                      <a:r>
                        <a:rPr lang="en-US" sz="2000" dirty="0"/>
                        <a:t>No control unit</a:t>
                      </a:r>
                      <a:r>
                        <a:rPr lang="en-US" sz="2000" baseline="0" dirty="0"/>
                        <a:t> for the brain</a:t>
                      </a:r>
                      <a:endParaRPr lang="en-IN" sz="2000" dirty="0"/>
                    </a:p>
                  </a:txBody>
                  <a:tcPr/>
                </a:tc>
                <a:tc>
                  <a:txBody>
                    <a:bodyPr/>
                    <a:lstStyle/>
                    <a:p>
                      <a:pPr algn="ctr"/>
                      <a:r>
                        <a:rPr lang="en-US" sz="2000" dirty="0"/>
                        <a:t>Control unit in CPU</a:t>
                      </a:r>
                      <a:endParaRPr lang="en-IN" sz="20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15</a:t>
            </a:fld>
            <a:endParaRPr lang="en-US" dirty="0"/>
          </a:p>
        </p:txBody>
      </p:sp>
    </p:spTree>
    <p:extLst>
      <p:ext uri="{BB962C8B-B14F-4D97-AF65-F5344CB8AC3E}">
        <p14:creationId xmlns:p14="http://schemas.microsoft.com/office/powerpoint/2010/main" val="302364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Characteristics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It is </a:t>
            </a:r>
            <a:r>
              <a:rPr lang="en-US" sz="2400" dirty="0" err="1"/>
              <a:t>neurally</a:t>
            </a:r>
            <a:r>
              <a:rPr lang="en-US" sz="2400" dirty="0"/>
              <a:t> implemented mathematical model</a:t>
            </a:r>
          </a:p>
          <a:p>
            <a:pPr algn="just"/>
            <a:r>
              <a:rPr lang="en-US" sz="2400" dirty="0"/>
              <a:t>Large number of highly interconnected processing elements called neurons in an ANN</a:t>
            </a:r>
          </a:p>
          <a:p>
            <a:pPr algn="just"/>
            <a:r>
              <a:rPr lang="en-US" sz="2400" dirty="0"/>
              <a:t>The interconnection with their weighted linkages hold the informative knowledge.</a:t>
            </a:r>
          </a:p>
          <a:p>
            <a:pPr algn="just"/>
            <a:r>
              <a:rPr lang="en-US" sz="2400" dirty="0"/>
              <a:t>Input signal arrives at processing elements through connections and connecting weights</a:t>
            </a:r>
          </a:p>
          <a:p>
            <a:pPr algn="just"/>
            <a:r>
              <a:rPr lang="en-US" sz="2400" dirty="0"/>
              <a:t>The processing elements of the ANN have the ability to learn, recall and generalize form the given data by suitable assignment of adjustment of weights</a:t>
            </a:r>
          </a:p>
          <a:p>
            <a:pPr algn="just"/>
            <a:r>
              <a:rPr lang="en-US" sz="2400" dirty="0"/>
              <a:t>The computational power can be demonstrated only by the collective behavior of neurons and it should be noted that no single neuron carries specific information </a:t>
            </a:r>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16</a:t>
            </a:fld>
            <a:endParaRPr lang="en-US" dirty="0"/>
          </a:p>
        </p:txBody>
      </p:sp>
    </p:spTree>
    <p:extLst>
      <p:ext uri="{BB962C8B-B14F-4D97-AF65-F5344CB8AC3E}">
        <p14:creationId xmlns:p14="http://schemas.microsoft.com/office/powerpoint/2010/main" val="32212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17</a:t>
            </a:fld>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65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Specified by three basic entities</a:t>
            </a:r>
          </a:p>
          <a:p>
            <a:pPr lvl="1" algn="just"/>
            <a:r>
              <a:rPr lang="en-US" sz="2200" dirty="0"/>
              <a:t>The models synaptic interconnections</a:t>
            </a:r>
          </a:p>
          <a:p>
            <a:pPr lvl="1" algn="just"/>
            <a:r>
              <a:rPr lang="en-US" sz="2200" dirty="0"/>
              <a:t>The training or learning rule adopted for updating or adjusting connection weights</a:t>
            </a:r>
          </a:p>
          <a:p>
            <a:pPr lvl="1" algn="just"/>
            <a:r>
              <a:rPr lang="en-US" sz="2200" dirty="0"/>
              <a:t>Their activation functions</a:t>
            </a:r>
          </a:p>
          <a:p>
            <a:pPr algn="just"/>
            <a:r>
              <a:rPr lang="en-US" sz="2400" dirty="0"/>
              <a:t>Connections: ANN has set of highly interconnected processing elements called neurons</a:t>
            </a:r>
          </a:p>
          <a:p>
            <a:pPr algn="just"/>
            <a:r>
              <a:rPr lang="en-US" sz="2400" dirty="0"/>
              <a:t>The interconnection with their weighted linkages hold the informative knowledge with itself or others.</a:t>
            </a:r>
          </a:p>
          <a:p>
            <a:pPr algn="just"/>
            <a:r>
              <a:rPr lang="en-US" sz="2400" dirty="0"/>
              <a:t>Arrangements and geometry of their interconnections are essential and the function each processing element should be noted</a:t>
            </a:r>
          </a:p>
          <a:p>
            <a:pPr algn="just"/>
            <a:r>
              <a:rPr lang="en-US" sz="2400" dirty="0"/>
              <a:t>The arrangement of neuron to form layers and the connection pattern formed within and b/w layers is called network architecture</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18</a:t>
            </a:fld>
            <a:endParaRPr lang="en-US" dirty="0"/>
          </a:p>
        </p:txBody>
      </p:sp>
    </p:spTree>
    <p:extLst>
      <p:ext uri="{BB962C8B-B14F-4D97-AF65-F5344CB8AC3E}">
        <p14:creationId xmlns:p14="http://schemas.microsoft.com/office/powerpoint/2010/main" val="288328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There are five basic network connections</a:t>
            </a:r>
          </a:p>
          <a:p>
            <a:pPr lvl="1" algn="just"/>
            <a:r>
              <a:rPr lang="en-US" sz="2200" dirty="0"/>
              <a:t>Single layer feed-forward </a:t>
            </a:r>
          </a:p>
          <a:p>
            <a:pPr lvl="1" algn="just"/>
            <a:r>
              <a:rPr lang="en-US" sz="2200" dirty="0"/>
              <a:t>Multi layer feed-forward</a:t>
            </a:r>
          </a:p>
          <a:p>
            <a:pPr lvl="1" algn="just"/>
            <a:r>
              <a:rPr lang="en-US" sz="2200" dirty="0"/>
              <a:t>Single node with its own feedback</a:t>
            </a:r>
          </a:p>
          <a:p>
            <a:pPr lvl="1" algn="just"/>
            <a:r>
              <a:rPr lang="en-US" sz="2200" dirty="0"/>
              <a:t>Single layer recurrent network</a:t>
            </a:r>
          </a:p>
          <a:p>
            <a:pPr lvl="1" algn="just"/>
            <a:r>
              <a:rPr lang="en-US" sz="2200" dirty="0"/>
              <a:t>Multi layer recurrent network</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19</a:t>
            </a:fld>
            <a:endParaRPr lang="en-US" dirty="0"/>
          </a:p>
        </p:txBody>
      </p:sp>
    </p:spTree>
    <p:extLst>
      <p:ext uri="{BB962C8B-B14F-4D97-AF65-F5344CB8AC3E}">
        <p14:creationId xmlns:p14="http://schemas.microsoft.com/office/powerpoint/2010/main" val="374216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eaLnBrk="1" hangingPunct="1">
              <a:defRPr/>
            </a:pPr>
            <a:r>
              <a:rPr lang="en-US" dirty="0">
                <a:solidFill>
                  <a:schemeClr val="tx1"/>
                </a:solidFill>
              </a:rPr>
              <a:t>SOFT COMPUTING</a:t>
            </a:r>
            <a:endParaRPr lang="en-IN" dirty="0">
              <a:solidFill>
                <a:schemeClr val="tx1"/>
              </a:solidFill>
            </a:endParaRPr>
          </a:p>
        </p:txBody>
      </p:sp>
      <p:sp>
        <p:nvSpPr>
          <p:cNvPr id="14339" name="Content Placeholder 2"/>
          <p:cNvSpPr>
            <a:spLocks noGrp="1"/>
          </p:cNvSpPr>
          <p:nvPr>
            <p:ph sz="quarter" idx="1"/>
          </p:nvPr>
        </p:nvSpPr>
        <p:spPr>
          <a:xfrm>
            <a:off x="0" y="1524000"/>
            <a:ext cx="9144000" cy="5029200"/>
          </a:xfrm>
        </p:spPr>
        <p:txBody>
          <a:bodyPr/>
          <a:lstStyle/>
          <a:p>
            <a:pPr algn="just" eaLnBrk="1" hangingPunct="1">
              <a:buClr>
                <a:srgbClr val="FF0000"/>
              </a:buClr>
            </a:pPr>
            <a:r>
              <a:rPr lang="en-US" sz="2400" dirty="0"/>
              <a:t>Soft Computing involves</a:t>
            </a:r>
          </a:p>
          <a:p>
            <a:pPr lvl="1" algn="just" eaLnBrk="1" hangingPunct="1">
              <a:buClr>
                <a:srgbClr val="FF0000"/>
              </a:buClr>
            </a:pPr>
            <a:r>
              <a:rPr lang="en-US" sz="2200" dirty="0"/>
              <a:t>Neural Networks – Processing device, either an algorithm or hardware whose design was inspired by the design and functioning of animal brain and </a:t>
            </a:r>
            <a:r>
              <a:rPr lang="en-US" sz="2200" dirty="0" err="1"/>
              <a:t>componets</a:t>
            </a:r>
            <a:endParaRPr lang="en-US" sz="2200" dirty="0"/>
          </a:p>
          <a:p>
            <a:pPr lvl="1" algn="just" eaLnBrk="1" hangingPunct="1">
              <a:buClr>
                <a:srgbClr val="FF0000"/>
              </a:buClr>
            </a:pPr>
            <a:r>
              <a:rPr lang="en-US" sz="2200" dirty="0"/>
              <a:t>GA – Reminiscent of sexual reproduction on which the genes of two parents combine to form those of their children</a:t>
            </a:r>
          </a:p>
          <a:p>
            <a:pPr lvl="1" algn="just" eaLnBrk="1" hangingPunct="1">
              <a:buClr>
                <a:srgbClr val="FF0000"/>
              </a:buClr>
            </a:pPr>
            <a:r>
              <a:rPr lang="en-US" sz="2200" dirty="0"/>
              <a:t>Fuzzy logic – By Prof. </a:t>
            </a:r>
            <a:r>
              <a:rPr lang="en-US" sz="2200" dirty="0" err="1"/>
              <a:t>Lotfi</a:t>
            </a:r>
            <a:r>
              <a:rPr lang="en-US" sz="2200" dirty="0"/>
              <a:t> </a:t>
            </a:r>
            <a:r>
              <a:rPr lang="en-US" sz="2200" dirty="0" err="1"/>
              <a:t>Zadeh</a:t>
            </a:r>
            <a:r>
              <a:rPr lang="en-US" sz="2200" dirty="0"/>
              <a:t> (Uni. California) – An organized method for dealing with imprecise data is called FL</a:t>
            </a:r>
          </a:p>
          <a:p>
            <a:pPr lvl="2" algn="just" eaLnBrk="1" hangingPunct="1">
              <a:buClr>
                <a:srgbClr val="FF0000"/>
              </a:buClr>
            </a:pPr>
            <a:r>
              <a:rPr lang="en-US" sz="1800" dirty="0"/>
              <a:t>The data are considered as fuzzy </a:t>
            </a:r>
            <a:r>
              <a:rPr lang="en-US" sz="1800" dirty="0" err="1"/>
              <a:t>sers</a:t>
            </a:r>
            <a:endParaRPr lang="en-US" sz="1800" dirty="0"/>
          </a:p>
        </p:txBody>
      </p:sp>
      <p:sp>
        <p:nvSpPr>
          <p:cNvPr id="6" name="Slide Number Placeholder 5"/>
          <p:cNvSpPr>
            <a:spLocks noGrp="1"/>
          </p:cNvSpPr>
          <p:nvPr>
            <p:ph type="sldNum" sz="quarter" idx="12"/>
          </p:nvPr>
        </p:nvSpPr>
        <p:spPr/>
        <p:txBody>
          <a:bodyPr>
            <a:normAutofit fontScale="85000" lnSpcReduction="20000"/>
          </a:bodyPr>
          <a:lstStyle/>
          <a:p>
            <a:pPr>
              <a:defRPr/>
            </a:pPr>
            <a:fld id="{8E9C7FFB-2110-410C-B59C-76E9899B742B}" type="slidenum">
              <a:rPr lang="en-US" smtClean="0"/>
              <a:pPr>
                <a:defRPr/>
              </a:pPr>
              <a:t>2</a:t>
            </a:fld>
            <a:endParaRPr lang="en-US" dirty="0"/>
          </a:p>
        </p:txBody>
      </p:sp>
      <p:sp>
        <p:nvSpPr>
          <p:cNvPr id="14341" name="Footer Placeholder 3"/>
          <p:cNvSpPr>
            <a:spLocks noGrp="1"/>
          </p:cNvSpPr>
          <p:nvPr>
            <p:ph type="ftr" sz="quarter" idx="11"/>
          </p:nvPr>
        </p:nvSpPr>
        <p:spPr bwMode="auto">
          <a:xfrm>
            <a:off x="0" y="6505575"/>
            <a:ext cx="9144000" cy="317500"/>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fontAlgn="base">
              <a:spcBef>
                <a:spcPct val="0"/>
              </a:spcBef>
              <a:spcAft>
                <a:spcPct val="0"/>
              </a:spcAft>
            </a:pPr>
            <a:endParaRPr lang="en-US" sz="1900" dirty="0">
              <a:solidFill>
                <a:schemeClr val="bg1"/>
              </a:solidFill>
              <a:latin typeface="Cambria Math" pitchFamily="18" charset="0"/>
              <a:ea typeface="Cambria Math" pitchFamily="18" charset="0"/>
              <a:cs typeface="Times New Roman" pitchFamily="18" charset="0"/>
            </a:endParaRPr>
          </a:p>
        </p:txBody>
      </p:sp>
    </p:spTree>
    <p:extLst>
      <p:ext uri="{BB962C8B-B14F-4D97-AF65-F5344CB8AC3E}">
        <p14:creationId xmlns:p14="http://schemas.microsoft.com/office/powerpoint/2010/main" val="1921678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200" dirty="0"/>
              <a:t>Single layer feed-forward network - </a:t>
            </a:r>
            <a:r>
              <a:rPr lang="en-IN" sz="2200" dirty="0"/>
              <a:t>The simplest kind of neural network is a single-layer perceptron network, which </a:t>
            </a:r>
            <a:r>
              <a:rPr lang="en-IN" sz="2200" b="1" dirty="0"/>
              <a:t>consists of a single layer of output nodes; the inputs are fed directly to the outputs via a series of weights</a:t>
            </a:r>
            <a:r>
              <a:rPr lang="en-IN" sz="2200" dirty="0"/>
              <a:t>. In this way it can be considered the simplest kind of feed-forward network.</a:t>
            </a:r>
          </a:p>
          <a:p>
            <a:br>
              <a:rPr lang="en-IN" dirty="0"/>
            </a:br>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2989617"/>
            <a:ext cx="5473348" cy="356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054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200" dirty="0"/>
              <a:t>Multi layer feed-forward network - A multilayer </a:t>
            </a:r>
            <a:r>
              <a:rPr lang="en-US" sz="2200" dirty="0" err="1"/>
              <a:t>feedforward</a:t>
            </a:r>
            <a:r>
              <a:rPr lang="en-US" sz="2200" dirty="0"/>
              <a:t> neural network is </a:t>
            </a:r>
            <a:r>
              <a:rPr lang="en-US" sz="2200" b="1" dirty="0"/>
              <a:t>an interconnection of </a:t>
            </a:r>
            <a:r>
              <a:rPr lang="en-US" sz="2200" b="1" dirty="0" err="1"/>
              <a:t>perceptrons</a:t>
            </a:r>
            <a:r>
              <a:rPr lang="en-US" sz="2200" b="1" dirty="0"/>
              <a:t> in which data and calculations flow in a single direction, from the input data to the outputs</a:t>
            </a:r>
            <a:r>
              <a:rPr lang="en-US" sz="2200" dirty="0"/>
              <a:t>. The number of layers in a neural network is the number of layers of </a:t>
            </a:r>
            <a:r>
              <a:rPr lang="en-US" sz="2200" dirty="0" err="1"/>
              <a:t>perceptrons</a:t>
            </a:r>
            <a:r>
              <a:rPr lang="en-US" sz="2200" dirty="0"/>
              <a:t>.</a:t>
            </a:r>
          </a:p>
          <a:p>
            <a:pPr algn="just"/>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21</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6225168"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943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200" dirty="0"/>
              <a:t>Single node with its own feedback - </a:t>
            </a:r>
            <a:r>
              <a:rPr lang="en-IN" sz="2200" b="1" dirty="0"/>
              <a:t>A network is said to be a feed forward network if no neuron in the output layer is an input to a node in the same layer or in the preceding layer</a:t>
            </a:r>
            <a:r>
              <a:rPr lang="en-IN" sz="2200" dirty="0"/>
              <a:t>. When outputs can be directed back as inputs to same or preceding layer nodes then it results in the formation of feedback networks.</a:t>
            </a:r>
          </a:p>
          <a:p>
            <a:br>
              <a:rPr lang="en-IN" sz="2400" dirty="0"/>
            </a:br>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22</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99793"/>
            <a:ext cx="3429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048870"/>
            <a:ext cx="4494910" cy="237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889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200" dirty="0"/>
              <a:t>Single layer recurrent network - </a:t>
            </a:r>
            <a:r>
              <a:rPr lang="en-US" sz="2400" dirty="0"/>
              <a:t>A recurrent neural network (RNN) is </a:t>
            </a:r>
            <a:r>
              <a:rPr lang="en-US" sz="2400" b="1" dirty="0"/>
              <a:t>a type of artificial neural network which uses sequential data or time series data</a:t>
            </a:r>
            <a:r>
              <a:rPr lang="en-US" sz="2400" dirty="0"/>
              <a:t>. - A single-layer network with a feedback connection in which the processing element’s output can be directed back to itself or to another processing element or both. RNNs can use their internal state (memory) to process sequences of inputs.</a:t>
            </a:r>
          </a:p>
          <a:p>
            <a:br>
              <a:rPr lang="en-US" sz="2400" dirty="0"/>
            </a:br>
            <a:br>
              <a:rPr lang="en-US" sz="2400" dirty="0"/>
            </a:br>
            <a:endParaRPr lang="en-IN" sz="2200" dirty="0"/>
          </a:p>
          <a:p>
            <a:br>
              <a:rPr lang="en-IN" sz="2400" dirty="0"/>
            </a:br>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23</a:t>
            </a:fld>
            <a:endParaRPr lang="en-US" dirty="0"/>
          </a:p>
        </p:txBody>
      </p:sp>
      <p:pic>
        <p:nvPicPr>
          <p:cNvPr id="3074" name="Picture 2" descr="Introduction to ANN | Set 4 (Network Architecture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2133600" y="3810000"/>
            <a:ext cx="6124575" cy="289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383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200" dirty="0"/>
              <a:t>Multi layer recurrent network -</a:t>
            </a:r>
            <a:r>
              <a:rPr lang="en-US" sz="2400" dirty="0"/>
              <a:t>In this type of network, processing element output can be directed to the processing element in the same layer and in the preceding layer forming a multilayer recurrent network. They perform the same task for every element of a sequence, with the output being dependent on the previous computations. Inputs are not needed at each time step. The main feature of a Recurrent Neural Network is its hidden state, which captures some information about a sequence.</a:t>
            </a:r>
          </a:p>
          <a:p>
            <a:br>
              <a:rPr lang="en-US" sz="2400" dirty="0"/>
            </a:br>
            <a:br>
              <a:rPr lang="en-US" sz="2400" dirty="0"/>
            </a:br>
            <a:br>
              <a:rPr lang="en-US" sz="2400" dirty="0"/>
            </a:br>
            <a:endParaRPr lang="en-IN" sz="2200" dirty="0"/>
          </a:p>
          <a:p>
            <a:br>
              <a:rPr lang="en-IN" sz="2400" dirty="0"/>
            </a:br>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24</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303" y="4419600"/>
            <a:ext cx="5569010" cy="225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52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Learning: main property of ANN is capability of learn – learning / Training is a process by means of which a NN adapts itself to a stimulus by making parameter adjustments, resulting in the production of desired response</a:t>
            </a:r>
          </a:p>
          <a:p>
            <a:pPr algn="just"/>
            <a:r>
              <a:rPr lang="en-US" sz="2400" dirty="0"/>
              <a:t>Two kinds of learning</a:t>
            </a:r>
          </a:p>
          <a:p>
            <a:pPr lvl="1" algn="just"/>
            <a:r>
              <a:rPr lang="en-US" sz="2200" dirty="0"/>
              <a:t>Parameter learning  - It update the connection weights in neural net</a:t>
            </a:r>
          </a:p>
          <a:p>
            <a:pPr lvl="1" algn="just"/>
            <a:r>
              <a:rPr lang="en-US" sz="2200" dirty="0"/>
              <a:t>Structure learning – Focus on the change in the network structure</a:t>
            </a:r>
          </a:p>
          <a:p>
            <a:pPr algn="just"/>
            <a:r>
              <a:rPr lang="en-US" sz="2400" dirty="0"/>
              <a:t>General classification of ANN</a:t>
            </a:r>
          </a:p>
          <a:p>
            <a:pPr lvl="1" algn="just"/>
            <a:r>
              <a:rPr lang="en-US" sz="2200" dirty="0"/>
              <a:t>Supervised learning</a:t>
            </a:r>
          </a:p>
          <a:p>
            <a:pPr lvl="1" algn="just"/>
            <a:r>
              <a:rPr lang="en-US" sz="2200" dirty="0"/>
              <a:t>Unsupervised learning</a:t>
            </a:r>
          </a:p>
          <a:p>
            <a:pPr lvl="1" algn="just"/>
            <a:r>
              <a:rPr lang="en-US" sz="2200" dirty="0"/>
              <a:t>Reinforcement learning</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25</a:t>
            </a:fld>
            <a:endParaRPr lang="en-US" dirty="0"/>
          </a:p>
        </p:txBody>
      </p:sp>
    </p:spTree>
    <p:extLst>
      <p:ext uri="{BB962C8B-B14F-4D97-AF65-F5344CB8AC3E}">
        <p14:creationId xmlns:p14="http://schemas.microsoft.com/office/powerpoint/2010/main" val="3608672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000" b="1" dirty="0"/>
              <a:t>Supervised learning</a:t>
            </a:r>
            <a:r>
              <a:rPr lang="en-US" sz="2000" dirty="0"/>
              <a:t> - As the name suggests, </a:t>
            </a:r>
            <a:r>
              <a:rPr lang="en-US" sz="2000" b="1" dirty="0"/>
              <a:t>supervised learning</a:t>
            </a:r>
            <a:r>
              <a:rPr lang="en-US" sz="2000" dirty="0"/>
              <a:t> takes place under the supervision of a teacher. This learning process is dependent. </a:t>
            </a:r>
          </a:p>
          <a:p>
            <a:pPr algn="just"/>
            <a:r>
              <a:rPr lang="en-US" sz="2000" dirty="0"/>
              <a:t>During the training of ANN under supervised learning, the input vector is presented to the network, which will produce an output vector. This output vector is compared with the desired/target output vector. The input vector along with the target vector is called training pair. </a:t>
            </a:r>
          </a:p>
          <a:p>
            <a:pPr algn="just"/>
            <a:r>
              <a:rPr lang="en-US" sz="2000" dirty="0"/>
              <a:t>An error signal is generated if there is a difference between the actual output and the desired/target output vector. On the basis of this error signal, the weights would be adjusted until the actual output is matched with the desired output.</a:t>
            </a:r>
          </a:p>
          <a:p>
            <a:br>
              <a:rPr lang="en-US" sz="2400" dirty="0"/>
            </a:b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26</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648200"/>
            <a:ext cx="6324599" cy="2130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229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000" b="1" dirty="0"/>
              <a:t>Unsupervised learning</a:t>
            </a:r>
            <a:r>
              <a:rPr lang="en-US" sz="2000" dirty="0"/>
              <a:t> - As the name suggests, this type of learning is done without the supervision of a teacher. This learning process is independent. </a:t>
            </a:r>
          </a:p>
          <a:p>
            <a:pPr algn="just"/>
            <a:r>
              <a:rPr lang="en-US" sz="2000" dirty="0"/>
              <a:t>During the training of ANN under unsupervised learning, the input vectors of similar type are combined to form clusters. When a new input pattern is applied, then the neural network gives an output response indicating the class to which input pattern belongs. </a:t>
            </a:r>
          </a:p>
          <a:p>
            <a:pPr algn="just"/>
            <a:r>
              <a:rPr lang="en-US" sz="2000" dirty="0"/>
              <a:t>In this, there would be no feedback from the environment as to what should be the desired output and whether it is correct or incorrect. Hence, in this type of learning the network itself must discover the patterns (Self organizing), features from the input data and the relation for the input data over the output.</a:t>
            </a:r>
          </a:p>
          <a:p>
            <a:pPr algn="just"/>
            <a:br>
              <a:rPr lang="en-US" sz="2000" dirty="0"/>
            </a:br>
            <a:br>
              <a:rPr lang="en-US" sz="2400" dirty="0"/>
            </a:b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27</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953000"/>
            <a:ext cx="2743200" cy="149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332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Basic Models of ANN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000" b="1" dirty="0"/>
              <a:t>Reinforcement learning</a:t>
            </a:r>
            <a:r>
              <a:rPr lang="en-US" sz="2000" dirty="0"/>
              <a:t> - </a:t>
            </a:r>
            <a:r>
              <a:rPr lang="en-IN" sz="2000" dirty="0"/>
              <a:t>Reinforcement learning is </a:t>
            </a:r>
            <a:r>
              <a:rPr lang="en-IN" sz="2000" b="1" dirty="0"/>
              <a:t>a goal-directed computational approach where an agent learns to perform a task by interacting with an unknown dynamic environment (learning based on the critic information)</a:t>
            </a:r>
            <a:r>
              <a:rPr lang="en-IN" sz="2000" dirty="0"/>
              <a:t>. During training, the learning algorithm updates the agent policy parameters.(Feedback sent is called reinforcement signal) </a:t>
            </a:r>
          </a:p>
          <a:p>
            <a:br>
              <a:rPr lang="en-IN" sz="2000" dirty="0"/>
            </a:br>
            <a:br>
              <a:rPr lang="en-US" sz="2000" dirty="0"/>
            </a:br>
            <a:br>
              <a:rPr lang="en-US" sz="2400" dirty="0"/>
            </a:b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28</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33800"/>
            <a:ext cx="41910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52800"/>
            <a:ext cx="369794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1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The McCulloch-Pitts (Walter Pitts)  neuron was the earliest neural network discovered in 1943.</a:t>
            </a:r>
          </a:p>
          <a:p>
            <a:pPr algn="just"/>
            <a:r>
              <a:rPr lang="en-US" sz="2400" dirty="0"/>
              <a:t> It is usually called as M-P neurons connected by weighted paths</a:t>
            </a:r>
          </a:p>
          <a:p>
            <a:pPr algn="just"/>
            <a:r>
              <a:rPr lang="en-US" sz="2400" dirty="0"/>
              <a:t>Activation function is binary that is at any time step the neuron may free or may not free</a:t>
            </a:r>
          </a:p>
          <a:p>
            <a:pPr algn="just"/>
            <a:r>
              <a:rPr lang="en-US" sz="2400" dirty="0"/>
              <a:t>Weight may be excitatory (Positive) or Inhibitory (Negative) and all are entering in to the neuron with same weights</a:t>
            </a:r>
          </a:p>
          <a:p>
            <a:pPr algn="just"/>
            <a:r>
              <a:rPr lang="en-US" sz="2400" dirty="0"/>
              <a:t>Threshold plays a vital role, if input is greater that threshold the neuron fires and any non zero inhibitory prevent the firing</a:t>
            </a:r>
          </a:p>
          <a:p>
            <a:pPr algn="just"/>
            <a:r>
              <a:rPr lang="en-US" sz="2400" dirty="0"/>
              <a:t>Mostly used in Logic functions</a:t>
            </a:r>
            <a:endParaRPr lang="en-IN"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29</a:t>
            </a:fld>
            <a:endParaRPr lang="en-US" dirty="0"/>
          </a:p>
        </p:txBody>
      </p:sp>
    </p:spTree>
    <p:extLst>
      <p:ext uri="{BB962C8B-B14F-4D97-AF65-F5344CB8AC3E}">
        <p14:creationId xmlns:p14="http://schemas.microsoft.com/office/powerpoint/2010/main" val="89439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eaLnBrk="1" hangingPunct="1">
              <a:defRPr/>
            </a:pPr>
            <a:r>
              <a:rPr lang="en-US" dirty="0">
                <a:solidFill>
                  <a:schemeClr val="tx1"/>
                </a:solidFill>
              </a:rPr>
              <a:t>SOFT COMPUTING</a:t>
            </a:r>
            <a:endParaRPr lang="en-IN" dirty="0">
              <a:solidFill>
                <a:schemeClr val="tx1"/>
              </a:solidFill>
            </a:endParaRPr>
          </a:p>
        </p:txBody>
      </p:sp>
      <p:sp>
        <p:nvSpPr>
          <p:cNvPr id="14339" name="Content Placeholder 2"/>
          <p:cNvSpPr>
            <a:spLocks noGrp="1"/>
          </p:cNvSpPr>
          <p:nvPr>
            <p:ph sz="quarter" idx="1"/>
          </p:nvPr>
        </p:nvSpPr>
        <p:spPr>
          <a:xfrm>
            <a:off x="0" y="1524000"/>
            <a:ext cx="9144000" cy="5029200"/>
          </a:xfrm>
        </p:spPr>
        <p:txBody>
          <a:bodyPr/>
          <a:lstStyle/>
          <a:p>
            <a:pPr algn="just" eaLnBrk="1" hangingPunct="1">
              <a:buClr>
                <a:srgbClr val="FF0000"/>
              </a:buClr>
            </a:pPr>
            <a:r>
              <a:rPr lang="en-US" sz="2800" dirty="0"/>
              <a:t>Neural Networks – Processing device, either an algorithm or hardware whose design was inspired by the design and functioning of animal brain and components</a:t>
            </a:r>
          </a:p>
          <a:p>
            <a:pPr lvl="2" algn="just" eaLnBrk="1" hangingPunct="1">
              <a:buClr>
                <a:srgbClr val="FF0000"/>
              </a:buClr>
            </a:pPr>
            <a:r>
              <a:rPr lang="en-US" sz="2000" dirty="0"/>
              <a:t>ANN – defined as information processing model that is inspired by the way biological nervous system, such as brain, process information</a:t>
            </a:r>
          </a:p>
          <a:p>
            <a:pPr lvl="2" algn="just" eaLnBrk="1" hangingPunct="1">
              <a:buClr>
                <a:srgbClr val="FF0000"/>
              </a:buClr>
            </a:pPr>
            <a:r>
              <a:rPr lang="en-US" sz="2000" dirty="0"/>
              <a:t>Model tries to replicate the functions of brain</a:t>
            </a:r>
          </a:p>
          <a:p>
            <a:pPr algn="just" eaLnBrk="1" hangingPunct="1">
              <a:buClr>
                <a:srgbClr val="FF0000"/>
              </a:buClr>
            </a:pPr>
            <a:r>
              <a:rPr lang="en-US" sz="2800" dirty="0"/>
              <a:t>GA – Reminiscent of sexual reproduction on which the genes of two parents combine to form those of their children</a:t>
            </a:r>
          </a:p>
          <a:p>
            <a:pPr algn="just" eaLnBrk="1" hangingPunct="1">
              <a:buClr>
                <a:srgbClr val="FF0000"/>
              </a:buClr>
            </a:pPr>
            <a:r>
              <a:rPr lang="en-US" sz="2800" dirty="0"/>
              <a:t>Fuzzy logic – By Prof. </a:t>
            </a:r>
            <a:r>
              <a:rPr lang="en-US" sz="2800" dirty="0" err="1"/>
              <a:t>Lotfi</a:t>
            </a:r>
            <a:r>
              <a:rPr lang="en-US" sz="2800" dirty="0"/>
              <a:t> </a:t>
            </a:r>
            <a:r>
              <a:rPr lang="en-US" sz="2800" dirty="0" err="1"/>
              <a:t>Zadeh</a:t>
            </a:r>
            <a:r>
              <a:rPr lang="en-US" sz="2800" dirty="0"/>
              <a:t> (Uni. California) – An organized method for dealing with imprecise data is called FL</a:t>
            </a:r>
          </a:p>
          <a:p>
            <a:pPr lvl="2" algn="just" eaLnBrk="1" hangingPunct="1">
              <a:buClr>
                <a:srgbClr val="FF0000"/>
              </a:buClr>
            </a:pPr>
            <a:r>
              <a:rPr lang="en-US" sz="2000" dirty="0"/>
              <a:t>The data are considered as fuzzy </a:t>
            </a:r>
            <a:r>
              <a:rPr lang="en-US" sz="2000" dirty="0" err="1"/>
              <a:t>sers</a:t>
            </a:r>
            <a:endParaRPr lang="en-US" sz="2000" dirty="0"/>
          </a:p>
        </p:txBody>
      </p:sp>
      <p:sp>
        <p:nvSpPr>
          <p:cNvPr id="6" name="Slide Number Placeholder 5"/>
          <p:cNvSpPr>
            <a:spLocks noGrp="1"/>
          </p:cNvSpPr>
          <p:nvPr>
            <p:ph type="sldNum" sz="quarter" idx="12"/>
          </p:nvPr>
        </p:nvSpPr>
        <p:spPr/>
        <p:txBody>
          <a:bodyPr>
            <a:normAutofit fontScale="85000" lnSpcReduction="20000"/>
          </a:bodyPr>
          <a:lstStyle/>
          <a:p>
            <a:pPr>
              <a:defRPr/>
            </a:pPr>
            <a:fld id="{8E9C7FFB-2110-410C-B59C-76E9899B742B}" type="slidenum">
              <a:rPr lang="en-US" smtClean="0"/>
              <a:pPr>
                <a:defRPr/>
              </a:pPr>
              <a:t>3</a:t>
            </a:fld>
            <a:endParaRPr lang="en-US" dirty="0"/>
          </a:p>
        </p:txBody>
      </p:sp>
      <p:sp>
        <p:nvSpPr>
          <p:cNvPr id="14341" name="Footer Placeholder 3"/>
          <p:cNvSpPr>
            <a:spLocks noGrp="1"/>
          </p:cNvSpPr>
          <p:nvPr>
            <p:ph type="ftr" sz="quarter" idx="11"/>
          </p:nvPr>
        </p:nvSpPr>
        <p:spPr bwMode="auto">
          <a:xfrm>
            <a:off x="0" y="6505575"/>
            <a:ext cx="9144000" cy="317500"/>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fontAlgn="base">
              <a:spcBef>
                <a:spcPct val="0"/>
              </a:spcBef>
              <a:spcAft>
                <a:spcPct val="0"/>
              </a:spcAft>
            </a:pPr>
            <a:endParaRPr lang="en-US" sz="1900" dirty="0">
              <a:solidFill>
                <a:schemeClr val="bg1"/>
              </a:solidFill>
              <a:latin typeface="Cambria Math" pitchFamily="18" charset="0"/>
              <a:ea typeface="Cambria Math" pitchFamily="18" charset="0"/>
              <a:cs typeface="Times New Roman" pitchFamily="18" charset="0"/>
            </a:endParaRPr>
          </a:p>
        </p:txBody>
      </p:sp>
    </p:spTree>
    <p:extLst>
      <p:ext uri="{BB962C8B-B14F-4D97-AF65-F5344CB8AC3E}">
        <p14:creationId xmlns:p14="http://schemas.microsoft.com/office/powerpoint/2010/main" val="3517410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1"/>
            <a:ext cx="8991600" cy="537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600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IN"/>
          </a:p>
        </p:txBody>
      </p:sp>
      <p:sp>
        <p:nvSpPr>
          <p:cNvPr id="3" name="Content Placeholder 2"/>
          <p:cNvSpPr>
            <a:spLocks noGrp="1"/>
          </p:cNvSpPr>
          <p:nvPr>
            <p:ph sz="quarter" idx="1"/>
          </p:nvPr>
        </p:nvSpPr>
        <p:spPr>
          <a:xfrm>
            <a:off x="0" y="1524000"/>
            <a:ext cx="9144000" cy="5334000"/>
          </a:xfrm>
        </p:spPr>
        <p:txBody>
          <a:bodyPr/>
          <a:lstStyle/>
          <a:p>
            <a:pPr algn="just"/>
            <a:r>
              <a:rPr lang="en-US" dirty="0"/>
              <a:t>inputs from Xi too </a:t>
            </a:r>
            <a:r>
              <a:rPr lang="en-US" dirty="0" err="1"/>
              <a:t>Xn</a:t>
            </a:r>
            <a:r>
              <a:rPr lang="en-US" dirty="0"/>
              <a:t> possess excitatory weighted </a:t>
            </a:r>
            <a:r>
              <a:rPr lang="en-US" i="1" dirty="0"/>
              <a:t>connections</a:t>
            </a:r>
            <a:r>
              <a:rPr lang="en-US" dirty="0"/>
              <a:t> and inputs from </a:t>
            </a:r>
            <a:r>
              <a:rPr lang="en-US" dirty="0" err="1"/>
              <a:t>Xn</a:t>
            </a:r>
            <a:r>
              <a:rPr lang="en-US" dirty="0"/>
              <a:t>+ 1 m </a:t>
            </a:r>
            <a:r>
              <a:rPr lang="en-US" dirty="0" err="1"/>
              <a:t>Xn+m</a:t>
            </a:r>
            <a:r>
              <a:rPr lang="en-US" dirty="0"/>
              <a:t> possess inhibitory weighted interconnections. Since the firing of </a:t>
            </a:r>
            <a:r>
              <a:rPr lang="en-US" dirty="0" err="1"/>
              <a:t>ilie</a:t>
            </a:r>
            <a:r>
              <a:rPr lang="en-US" dirty="0"/>
              <a:t> output neuron is based upon the threshold, the activation function here is defined as </a:t>
            </a:r>
          </a:p>
          <a:p>
            <a:pPr algn="just"/>
            <a:endParaRPr lang="en-US" dirty="0"/>
          </a:p>
          <a:p>
            <a:pPr algn="just"/>
            <a:endParaRPr lang="en-US" dirty="0"/>
          </a:p>
          <a:p>
            <a:pPr algn="just"/>
            <a:r>
              <a:rPr lang="en-US" dirty="0"/>
              <a:t>For inhibition to be absolute, the threshold with the activation function should satisfy the following condition: </a:t>
            </a:r>
          </a:p>
          <a:p>
            <a:pPr algn="just"/>
            <a:endParaRPr lang="en-US" dirty="0"/>
          </a:p>
          <a:p>
            <a:pPr algn="just"/>
            <a:r>
              <a:rPr lang="en-US" dirty="0"/>
              <a:t>No particular training algorithm</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lgn="just">
              <a:defRPr/>
            </a:pPr>
            <a:fld id="{9CA12509-16B1-4366-A9EA-39962C2030FD}" type="slidenum">
              <a:rPr lang="en-US" smtClean="0"/>
              <a:pPr algn="just">
                <a:defRPr/>
              </a:pPr>
              <a:t>31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17312"/>
            <a:ext cx="2807914" cy="95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1280" y="5791200"/>
            <a:ext cx="2076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870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sz="5400" dirty="0"/>
              <a:t>Linear </a:t>
            </a:r>
            <a:r>
              <a:rPr lang="en-US" sz="5400" dirty="0" err="1"/>
              <a:t>separability</a:t>
            </a:r>
            <a:endParaRPr lang="en-IN" sz="4800"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ANN does not give an exact solution for a nonlinear problem. However, it provides possible approximate solutions nonlinear problems. </a:t>
            </a:r>
          </a:p>
          <a:p>
            <a:pPr algn="just"/>
            <a:r>
              <a:rPr lang="en-US" sz="2400" dirty="0"/>
              <a:t>Linear </a:t>
            </a:r>
            <a:r>
              <a:rPr lang="en-US" sz="2400" dirty="0" err="1"/>
              <a:t>separability</a:t>
            </a:r>
            <a:r>
              <a:rPr lang="en-US" sz="2400" dirty="0"/>
              <a:t>, is the concept wherein the separation of the input space into regions is based on whether the network response is positive or negative. </a:t>
            </a:r>
          </a:p>
          <a:p>
            <a:pPr algn="just"/>
            <a:r>
              <a:rPr lang="en-US" sz="2400" dirty="0"/>
              <a:t>A decision line is drawn to separate positive and negative responses. The decision line may also be called as the decision-making line or decision-support line or linear-separable line. </a:t>
            </a:r>
          </a:p>
          <a:p>
            <a:pPr algn="just"/>
            <a:r>
              <a:rPr lang="en-US" sz="2400" dirty="0"/>
              <a:t>The necessity of the linear </a:t>
            </a:r>
            <a:r>
              <a:rPr lang="en-US" sz="2400" dirty="0" err="1"/>
              <a:t>separability</a:t>
            </a:r>
            <a:r>
              <a:rPr lang="en-US" sz="2400" dirty="0"/>
              <a:t> concept was felt to classify the patterns based upon their output responses. Generally the net input calculation to the output unit is given as </a:t>
            </a:r>
            <a:endParaRPr lang="en-IN"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32</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478" y="5486400"/>
            <a:ext cx="258172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487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0" y="1524000"/>
            <a:ext cx="9144000" cy="5334000"/>
          </a:xfrm>
        </p:spPr>
        <p:txBody>
          <a:bodyPr/>
          <a:lstStyle/>
          <a:p>
            <a:pPr algn="just"/>
            <a:r>
              <a:rPr lang="en-US" dirty="0"/>
              <a:t>Single layer neural net</a:t>
            </a:r>
          </a:p>
          <a:p>
            <a:pPr algn="just"/>
            <a:endParaRPr lang="en-US" dirty="0"/>
          </a:p>
          <a:p>
            <a:pPr algn="just"/>
            <a:endParaRPr lang="en-US" dirty="0"/>
          </a:p>
          <a:p>
            <a:pPr algn="just"/>
            <a:endParaRPr lang="en-US" dirty="0"/>
          </a:p>
          <a:p>
            <a:pPr algn="just"/>
            <a:r>
              <a:rPr lang="en-US" dirty="0"/>
              <a:t>Consider a network having positive response in the first quadrant and negative response in all other quadrants (AND function) with either binary or bipolar data, then the decision line is drawn separating the positive response region from the negative response region.  </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33</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37623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7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34</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16063"/>
            <a:ext cx="7086600"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634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35</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2" y="1524000"/>
            <a:ext cx="9111018" cy="511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555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err="1"/>
              <a:t>Hebb</a:t>
            </a:r>
            <a:r>
              <a:rPr lang="en-US" dirty="0"/>
              <a:t> Network</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dirty="0"/>
              <a:t>Donald </a:t>
            </a:r>
            <a:r>
              <a:rPr lang="en-US" dirty="0" err="1"/>
              <a:t>Hebb</a:t>
            </a:r>
            <a:r>
              <a:rPr lang="en-US" dirty="0"/>
              <a:t> stated in  1949, learning rule is the simplest one</a:t>
            </a:r>
          </a:p>
          <a:p>
            <a:r>
              <a:rPr lang="en-US" dirty="0"/>
              <a:t>The learning in the brain is performed by the change in the synaptic gap </a:t>
            </a:r>
          </a:p>
          <a:p>
            <a:r>
              <a:rPr lang="en-US" dirty="0"/>
              <a:t>When an axon of cell A is near enough to excite cell B and repeatedly keep firing it, some growth process takes place in one or both cells </a:t>
            </a:r>
          </a:p>
          <a:p>
            <a:r>
              <a:rPr lang="en-US" dirty="0"/>
              <a:t>According to </a:t>
            </a:r>
            <a:r>
              <a:rPr lang="en-US" dirty="0" err="1"/>
              <a:t>Hebb</a:t>
            </a:r>
            <a:r>
              <a:rPr lang="en-US" dirty="0"/>
              <a:t> rule, weight vector is found to increase proportionately to the product of the </a:t>
            </a:r>
            <a:r>
              <a:rPr lang="en-IN" dirty="0"/>
              <a:t>input and learning signal. </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36</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6019800"/>
            <a:ext cx="34290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256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0" y="1524000"/>
            <a:ext cx="9144000" cy="5334000"/>
          </a:xfrm>
        </p:spPr>
        <p:txBody>
          <a:bodyPr/>
          <a:lstStyle/>
          <a:p>
            <a:r>
              <a:rPr lang="en-US" dirty="0"/>
              <a:t>The Hebb rule is more suited for data than bipolar data</a:t>
            </a:r>
            <a:r>
              <a:rPr lang="en-US"/>
              <a:t>. If </a:t>
            </a:r>
            <a:r>
              <a:rPr lang="en-US" dirty="0"/>
              <a:t>binary data is used, the above weight </a:t>
            </a:r>
            <a:r>
              <a:rPr lang="en-US" dirty="0" err="1"/>
              <a:t>updation</a:t>
            </a:r>
            <a:r>
              <a:rPr lang="en-US" dirty="0"/>
              <a:t> formula cannot distinguish two conditions namely; </a:t>
            </a:r>
          </a:p>
          <a:p>
            <a:pPr lvl="1"/>
            <a:r>
              <a:rPr lang="en-US" dirty="0"/>
              <a:t>A training pair in which an input unit is "on" and target value is "off.“</a:t>
            </a:r>
          </a:p>
          <a:p>
            <a:pPr lvl="1"/>
            <a:r>
              <a:rPr lang="en-US" dirty="0"/>
              <a:t>A training pair in which both the input unit and the target value are "off.“</a:t>
            </a:r>
          </a:p>
          <a:p>
            <a:r>
              <a:rPr lang="en-US" dirty="0"/>
              <a:t>The training algorithm is used for the calculation and of weights. The flowchart for the training</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37</a:t>
            </a:fld>
            <a:endParaRPr lang="en-US" dirty="0"/>
          </a:p>
        </p:txBody>
      </p:sp>
    </p:spTree>
    <p:extLst>
      <p:ext uri="{BB962C8B-B14F-4D97-AF65-F5344CB8AC3E}">
        <p14:creationId xmlns:p14="http://schemas.microsoft.com/office/powerpoint/2010/main" val="517690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38</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84"/>
            <a:ext cx="9067800" cy="685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56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eaLnBrk="1" hangingPunct="1">
              <a:defRPr/>
            </a:pPr>
            <a:r>
              <a:rPr lang="en-US" sz="4400" dirty="0"/>
              <a:t>Artificial Neural Networks</a:t>
            </a:r>
            <a:endParaRPr lang="en-IN" dirty="0">
              <a:solidFill>
                <a:schemeClr val="tx1"/>
              </a:solidFill>
            </a:endParaRPr>
          </a:p>
        </p:txBody>
      </p:sp>
      <p:sp>
        <p:nvSpPr>
          <p:cNvPr id="14339" name="Content Placeholder 2"/>
          <p:cNvSpPr>
            <a:spLocks noGrp="1"/>
          </p:cNvSpPr>
          <p:nvPr>
            <p:ph sz="quarter" idx="1"/>
          </p:nvPr>
        </p:nvSpPr>
        <p:spPr>
          <a:xfrm>
            <a:off x="0" y="1524000"/>
            <a:ext cx="9144000" cy="5029200"/>
          </a:xfrm>
        </p:spPr>
        <p:txBody>
          <a:bodyPr/>
          <a:lstStyle/>
          <a:p>
            <a:pPr algn="just" eaLnBrk="1" hangingPunct="1">
              <a:buClr>
                <a:srgbClr val="FF0000"/>
              </a:buClr>
            </a:pPr>
            <a:r>
              <a:rPr lang="en-US" sz="2400" dirty="0"/>
              <a:t>Neural Networks – objective of the NN research is to develop a computational device for modeling the brain to perform various computational task at a faster rate than the traditional system</a:t>
            </a:r>
          </a:p>
          <a:p>
            <a:pPr algn="just" eaLnBrk="1" hangingPunct="1">
              <a:buClr>
                <a:srgbClr val="FF0000"/>
              </a:buClr>
            </a:pPr>
            <a:r>
              <a:rPr lang="en-US" sz="2400" dirty="0"/>
              <a:t>It comprise of three main layers</a:t>
            </a:r>
          </a:p>
          <a:p>
            <a:pPr algn="just"/>
            <a:r>
              <a:rPr lang="en-US" sz="2400" b="1" dirty="0"/>
              <a:t>Input layer:</a:t>
            </a:r>
            <a:r>
              <a:rPr lang="en-US" sz="2400" dirty="0"/>
              <a:t> The input layer accepts all the inputs that are provided by the programmer.</a:t>
            </a:r>
          </a:p>
          <a:p>
            <a:pPr algn="just"/>
            <a:r>
              <a:rPr lang="en-US" sz="2400" b="1" dirty="0"/>
              <a:t>Hidden layer:</a:t>
            </a:r>
            <a:r>
              <a:rPr lang="en-US" sz="2400" dirty="0"/>
              <a:t> In between the input and output layer, there is a set of hidden layers on which computations are performed that further results in the output.</a:t>
            </a:r>
          </a:p>
          <a:p>
            <a:pPr algn="just"/>
            <a:r>
              <a:rPr lang="en-US" sz="2400" b="1" dirty="0"/>
              <a:t>Output layer:</a:t>
            </a:r>
            <a:r>
              <a:rPr lang="en-US" sz="2400" dirty="0"/>
              <a:t> After the input layer undergoes a series of transformations while passing through the hidden layer, it results in output that is delivered by the output layer.</a:t>
            </a:r>
          </a:p>
        </p:txBody>
      </p:sp>
      <p:sp>
        <p:nvSpPr>
          <p:cNvPr id="6" name="Slide Number Placeholder 5"/>
          <p:cNvSpPr>
            <a:spLocks noGrp="1"/>
          </p:cNvSpPr>
          <p:nvPr>
            <p:ph type="sldNum" sz="quarter" idx="12"/>
          </p:nvPr>
        </p:nvSpPr>
        <p:spPr/>
        <p:txBody>
          <a:bodyPr>
            <a:normAutofit fontScale="85000" lnSpcReduction="20000"/>
          </a:bodyPr>
          <a:lstStyle/>
          <a:p>
            <a:pPr>
              <a:defRPr/>
            </a:pPr>
            <a:fld id="{8E9C7FFB-2110-410C-B59C-76E9899B742B}" type="slidenum">
              <a:rPr lang="en-US" smtClean="0"/>
              <a:pPr>
                <a:defRPr/>
              </a:pPr>
              <a:t>4</a:t>
            </a:fld>
            <a:endParaRPr lang="en-US" dirty="0"/>
          </a:p>
        </p:txBody>
      </p:sp>
      <p:sp>
        <p:nvSpPr>
          <p:cNvPr id="14341" name="Footer Placeholder 3"/>
          <p:cNvSpPr>
            <a:spLocks noGrp="1"/>
          </p:cNvSpPr>
          <p:nvPr>
            <p:ph type="ftr" sz="quarter" idx="11"/>
          </p:nvPr>
        </p:nvSpPr>
        <p:spPr bwMode="auto">
          <a:xfrm>
            <a:off x="0" y="6505575"/>
            <a:ext cx="9144000" cy="317500"/>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fontAlgn="base">
              <a:spcBef>
                <a:spcPct val="0"/>
              </a:spcBef>
              <a:spcAft>
                <a:spcPct val="0"/>
              </a:spcAft>
            </a:pPr>
            <a:endParaRPr lang="en-US" sz="1900" dirty="0">
              <a:solidFill>
                <a:schemeClr val="bg1"/>
              </a:solidFill>
              <a:latin typeface="Cambria Math" pitchFamily="18" charset="0"/>
              <a:ea typeface="Cambria Math" pitchFamily="18" charset="0"/>
              <a:cs typeface="Times New Roman" pitchFamily="18" charset="0"/>
            </a:endParaRPr>
          </a:p>
        </p:txBody>
      </p:sp>
    </p:spTree>
    <p:extLst>
      <p:ext uri="{BB962C8B-B14F-4D97-AF65-F5344CB8AC3E}">
        <p14:creationId xmlns:p14="http://schemas.microsoft.com/office/powerpoint/2010/main" val="331290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a:t>
            </a:fld>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9898" y="1600200"/>
            <a:ext cx="9017902" cy="5118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8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eaLnBrk="1" hangingPunct="1">
              <a:defRPr/>
            </a:pPr>
            <a:r>
              <a:rPr lang="en-US" sz="4400" dirty="0"/>
              <a:t>Artificial Neural Networks</a:t>
            </a:r>
            <a:endParaRPr lang="en-IN" dirty="0">
              <a:solidFill>
                <a:schemeClr val="tx1"/>
              </a:solidFill>
            </a:endParaRPr>
          </a:p>
        </p:txBody>
      </p:sp>
      <p:sp>
        <p:nvSpPr>
          <p:cNvPr id="14339" name="Content Placeholder 2"/>
          <p:cNvSpPr>
            <a:spLocks noGrp="1"/>
          </p:cNvSpPr>
          <p:nvPr>
            <p:ph sz="quarter" idx="1"/>
          </p:nvPr>
        </p:nvSpPr>
        <p:spPr>
          <a:xfrm>
            <a:off x="0" y="1524000"/>
            <a:ext cx="9144000" cy="5029200"/>
          </a:xfrm>
        </p:spPr>
        <p:txBody>
          <a:bodyPr/>
          <a:lstStyle/>
          <a:p>
            <a:pPr algn="just" eaLnBrk="1" hangingPunct="1">
              <a:buClr>
                <a:srgbClr val="FF0000"/>
              </a:buClr>
            </a:pPr>
            <a:r>
              <a:rPr lang="en-US" sz="2800" dirty="0"/>
              <a:t>ANN – Performs various tasks such as </a:t>
            </a:r>
          </a:p>
          <a:p>
            <a:pPr lvl="1" algn="just" eaLnBrk="1" hangingPunct="1">
              <a:buClr>
                <a:srgbClr val="FF0000"/>
              </a:buClr>
            </a:pPr>
            <a:r>
              <a:rPr lang="en-US" sz="2600" dirty="0"/>
              <a:t>pattern matching and classification, </a:t>
            </a:r>
          </a:p>
          <a:p>
            <a:pPr lvl="1" algn="just" eaLnBrk="1" hangingPunct="1">
              <a:buClr>
                <a:srgbClr val="FF0000"/>
              </a:buClr>
            </a:pPr>
            <a:r>
              <a:rPr lang="en-US" sz="2600" dirty="0"/>
              <a:t>approximation function, </a:t>
            </a:r>
          </a:p>
          <a:p>
            <a:pPr lvl="1" algn="just" eaLnBrk="1" hangingPunct="1">
              <a:buClr>
                <a:srgbClr val="FF0000"/>
              </a:buClr>
            </a:pPr>
            <a:r>
              <a:rPr lang="en-US" sz="2600" dirty="0"/>
              <a:t>approximation, </a:t>
            </a:r>
          </a:p>
          <a:p>
            <a:pPr lvl="1" algn="just" eaLnBrk="1" hangingPunct="1">
              <a:buClr>
                <a:srgbClr val="FF0000"/>
              </a:buClr>
            </a:pPr>
            <a:r>
              <a:rPr lang="en-US" sz="2600" dirty="0"/>
              <a:t>vector quantization and </a:t>
            </a:r>
          </a:p>
          <a:p>
            <a:pPr lvl="1" algn="just" eaLnBrk="1" hangingPunct="1">
              <a:buClr>
                <a:srgbClr val="FF0000"/>
              </a:buClr>
            </a:pPr>
            <a:r>
              <a:rPr lang="en-US" sz="2600" dirty="0"/>
              <a:t>data clustering</a:t>
            </a:r>
          </a:p>
          <a:p>
            <a:pPr algn="just" eaLnBrk="1" hangingPunct="1">
              <a:buClr>
                <a:srgbClr val="FF0000"/>
              </a:buClr>
            </a:pPr>
            <a:endParaRPr lang="en-US" sz="2000" dirty="0"/>
          </a:p>
        </p:txBody>
      </p:sp>
      <p:sp>
        <p:nvSpPr>
          <p:cNvPr id="6" name="Slide Number Placeholder 5"/>
          <p:cNvSpPr>
            <a:spLocks noGrp="1"/>
          </p:cNvSpPr>
          <p:nvPr>
            <p:ph type="sldNum" sz="quarter" idx="12"/>
          </p:nvPr>
        </p:nvSpPr>
        <p:spPr/>
        <p:txBody>
          <a:bodyPr>
            <a:normAutofit fontScale="85000" lnSpcReduction="20000"/>
          </a:bodyPr>
          <a:lstStyle/>
          <a:p>
            <a:pPr>
              <a:defRPr/>
            </a:pPr>
            <a:fld id="{8E9C7FFB-2110-410C-B59C-76E9899B742B}" type="slidenum">
              <a:rPr lang="en-US" smtClean="0"/>
              <a:pPr>
                <a:defRPr/>
              </a:pPr>
              <a:t>6</a:t>
            </a:fld>
            <a:endParaRPr lang="en-US" dirty="0"/>
          </a:p>
        </p:txBody>
      </p:sp>
      <p:sp>
        <p:nvSpPr>
          <p:cNvPr id="14341" name="Footer Placeholder 3"/>
          <p:cNvSpPr>
            <a:spLocks noGrp="1"/>
          </p:cNvSpPr>
          <p:nvPr>
            <p:ph type="ftr" sz="quarter" idx="11"/>
          </p:nvPr>
        </p:nvSpPr>
        <p:spPr bwMode="auto">
          <a:xfrm>
            <a:off x="0" y="6505575"/>
            <a:ext cx="9144000" cy="317500"/>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fontAlgn="base">
              <a:spcBef>
                <a:spcPct val="0"/>
              </a:spcBef>
              <a:spcAft>
                <a:spcPct val="0"/>
              </a:spcAft>
            </a:pPr>
            <a:endParaRPr lang="en-US" sz="1900" dirty="0">
              <a:solidFill>
                <a:schemeClr val="bg1"/>
              </a:solidFill>
              <a:latin typeface="Cambria Math" pitchFamily="18" charset="0"/>
              <a:ea typeface="Cambria Math" pitchFamily="18" charset="0"/>
              <a:cs typeface="Times New Roman" pitchFamily="18" charset="0"/>
            </a:endParaRPr>
          </a:p>
        </p:txBody>
      </p:sp>
    </p:spTree>
    <p:extLst>
      <p:ext uri="{BB962C8B-B14F-4D97-AF65-F5344CB8AC3E}">
        <p14:creationId xmlns:p14="http://schemas.microsoft.com/office/powerpoint/2010/main" val="28872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eaLnBrk="1" hangingPunct="1">
              <a:defRPr/>
            </a:pPr>
            <a:r>
              <a:rPr lang="en-US" sz="4400" dirty="0"/>
              <a:t>Artificial Neural Networks</a:t>
            </a:r>
            <a:endParaRPr lang="en-IN" dirty="0">
              <a:solidFill>
                <a:schemeClr val="tx1"/>
              </a:solidFill>
            </a:endParaRPr>
          </a:p>
        </p:txBody>
      </p:sp>
      <p:sp>
        <p:nvSpPr>
          <p:cNvPr id="14339" name="Content Placeholder 2"/>
          <p:cNvSpPr>
            <a:spLocks noGrp="1"/>
          </p:cNvSpPr>
          <p:nvPr>
            <p:ph sz="quarter" idx="1"/>
          </p:nvPr>
        </p:nvSpPr>
        <p:spPr>
          <a:xfrm>
            <a:off x="0" y="1524000"/>
            <a:ext cx="9144000" cy="5029200"/>
          </a:xfrm>
        </p:spPr>
        <p:txBody>
          <a:bodyPr/>
          <a:lstStyle/>
          <a:p>
            <a:pPr algn="just" eaLnBrk="1" hangingPunct="1">
              <a:buClr>
                <a:srgbClr val="FF0000"/>
              </a:buClr>
            </a:pPr>
            <a:r>
              <a:rPr lang="en-US" sz="2400" dirty="0"/>
              <a:t>ANN – Possess  large number of highly interconnected processing elements called nodes or units or neurons which usually operate in parallel and are configured in regular infrastructures</a:t>
            </a:r>
          </a:p>
          <a:p>
            <a:pPr algn="just" eaLnBrk="1" hangingPunct="1">
              <a:buClr>
                <a:srgbClr val="FF0000"/>
              </a:buClr>
            </a:pPr>
            <a:r>
              <a:rPr lang="en-US" sz="2400" dirty="0"/>
              <a:t>Each neuron is connected with other by a connection link</a:t>
            </a:r>
          </a:p>
          <a:p>
            <a:pPr algn="just" eaLnBrk="1" hangingPunct="1">
              <a:buClr>
                <a:srgbClr val="FF0000"/>
              </a:buClr>
            </a:pPr>
            <a:r>
              <a:rPr lang="en-US" sz="2400" dirty="0"/>
              <a:t>Each connection link is associated with weights which contains the information about the input signal </a:t>
            </a:r>
          </a:p>
          <a:p>
            <a:pPr algn="just" eaLnBrk="1" hangingPunct="1">
              <a:buClr>
                <a:srgbClr val="FF0000"/>
              </a:buClr>
            </a:pPr>
            <a:r>
              <a:rPr lang="en-US" sz="2400" dirty="0"/>
              <a:t>This information is used by neuron net to solve a particular problem</a:t>
            </a:r>
          </a:p>
          <a:p>
            <a:pPr algn="just" eaLnBrk="1" hangingPunct="1">
              <a:buClr>
                <a:srgbClr val="FF0000"/>
              </a:buClr>
            </a:pPr>
            <a:r>
              <a:rPr lang="en-US" sz="2400" dirty="0"/>
              <a:t>ANN behavior is characterized by their ability to learn, recall and generalize training pattern or data similar to that of human brain</a:t>
            </a:r>
          </a:p>
          <a:p>
            <a:pPr algn="just" eaLnBrk="1" hangingPunct="1">
              <a:buClr>
                <a:srgbClr val="FF0000"/>
              </a:buClr>
            </a:pPr>
            <a:r>
              <a:rPr lang="en-US" sz="2400" dirty="0"/>
              <a:t>ANN processing elements are called neurons or artificial neuron</a:t>
            </a:r>
          </a:p>
          <a:p>
            <a:pPr algn="just" eaLnBrk="1" hangingPunct="1">
              <a:buClr>
                <a:srgbClr val="FF0000"/>
              </a:buClr>
            </a:pPr>
            <a:r>
              <a:rPr lang="en-US" sz="2400" dirty="0"/>
              <a:t>Each neuron has an internal state of its own, is called activation or activity level of neuron which is the fn. of the i/p the neuron receives</a:t>
            </a:r>
          </a:p>
        </p:txBody>
      </p:sp>
      <p:sp>
        <p:nvSpPr>
          <p:cNvPr id="6" name="Slide Number Placeholder 5"/>
          <p:cNvSpPr>
            <a:spLocks noGrp="1"/>
          </p:cNvSpPr>
          <p:nvPr>
            <p:ph type="sldNum" sz="quarter" idx="12"/>
          </p:nvPr>
        </p:nvSpPr>
        <p:spPr/>
        <p:txBody>
          <a:bodyPr>
            <a:normAutofit fontScale="85000" lnSpcReduction="20000"/>
          </a:bodyPr>
          <a:lstStyle/>
          <a:p>
            <a:pPr>
              <a:defRPr/>
            </a:pPr>
            <a:fld id="{8E9C7FFB-2110-410C-B59C-76E9899B742B}" type="slidenum">
              <a:rPr lang="en-US" smtClean="0"/>
              <a:pPr>
                <a:defRPr/>
              </a:pPr>
              <a:t>7</a:t>
            </a:fld>
            <a:endParaRPr lang="en-US" dirty="0"/>
          </a:p>
        </p:txBody>
      </p:sp>
      <p:sp>
        <p:nvSpPr>
          <p:cNvPr id="14341" name="Footer Placeholder 3"/>
          <p:cNvSpPr>
            <a:spLocks noGrp="1"/>
          </p:cNvSpPr>
          <p:nvPr>
            <p:ph type="ftr" sz="quarter" idx="11"/>
          </p:nvPr>
        </p:nvSpPr>
        <p:spPr bwMode="auto">
          <a:xfrm>
            <a:off x="0" y="6505575"/>
            <a:ext cx="9144000" cy="317500"/>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fontAlgn="base">
              <a:spcBef>
                <a:spcPct val="0"/>
              </a:spcBef>
              <a:spcAft>
                <a:spcPct val="0"/>
              </a:spcAft>
            </a:pPr>
            <a:endParaRPr lang="en-US" sz="1900" dirty="0">
              <a:solidFill>
                <a:schemeClr val="bg1"/>
              </a:solidFill>
              <a:latin typeface="Cambria Math" pitchFamily="18" charset="0"/>
              <a:ea typeface="Cambria Math" pitchFamily="18" charset="0"/>
              <a:cs typeface="Times New Roman" pitchFamily="18" charset="0"/>
            </a:endParaRPr>
          </a:p>
        </p:txBody>
      </p:sp>
    </p:spTree>
    <p:extLst>
      <p:ext uri="{BB962C8B-B14F-4D97-AF65-F5344CB8AC3E}">
        <p14:creationId xmlns:p14="http://schemas.microsoft.com/office/powerpoint/2010/main" val="69625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76200" y="1516062"/>
            <a:ext cx="9067800" cy="5341937"/>
          </a:xfrm>
        </p:spPr>
        <p:txBody>
          <a:bodyPr/>
          <a:lstStyle/>
          <a:p>
            <a:pPr algn="just"/>
            <a:r>
              <a:rPr lang="en-US" dirty="0"/>
              <a:t>Instead of directly getting into the working of Artificial Neural Networks, lets breakdown and try to understand Neural Network's basic unit, which is called a </a:t>
            </a:r>
            <a:r>
              <a:rPr lang="en-US" b="1" dirty="0"/>
              <a:t>Perceptron</a:t>
            </a:r>
            <a:r>
              <a:rPr lang="en-US" dirty="0"/>
              <a:t>.</a:t>
            </a:r>
          </a:p>
          <a:p>
            <a:pPr algn="just"/>
            <a:r>
              <a:rPr lang="en-US" dirty="0"/>
              <a:t>So, a perceptron can be defined as a neural network with a single layer that classifies the linear data. It further constitutes four major components, which are as follows;</a:t>
            </a:r>
          </a:p>
          <a:p>
            <a:pPr lvl="1" algn="just"/>
            <a:r>
              <a:rPr lang="en-US" dirty="0"/>
              <a:t>Inputs</a:t>
            </a:r>
          </a:p>
          <a:p>
            <a:pPr lvl="1" algn="just"/>
            <a:r>
              <a:rPr lang="en-US" dirty="0"/>
              <a:t>Weights and Bias</a:t>
            </a:r>
          </a:p>
          <a:p>
            <a:pPr lvl="1" algn="just"/>
            <a:r>
              <a:rPr lang="en-US" dirty="0"/>
              <a:t>Summation Functions</a:t>
            </a:r>
          </a:p>
          <a:p>
            <a:pPr lvl="1" algn="just"/>
            <a:r>
              <a:rPr lang="en-US" dirty="0"/>
              <a:t>Activation or transformation function</a:t>
            </a:r>
          </a:p>
          <a:p>
            <a:pPr lvl="2" algn="just"/>
            <a:r>
              <a:rPr lang="en-US" dirty="0"/>
              <a:t>Linear activation function and Non linear activation function</a:t>
            </a:r>
          </a:p>
          <a:p>
            <a:pPr algn="just"/>
            <a:br>
              <a:rPr lang="en-US" dirty="0"/>
            </a:b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a:t>
            </a:fld>
            <a:endParaRPr lang="en-US" dirty="0"/>
          </a:p>
        </p:txBody>
      </p:sp>
    </p:spTree>
    <p:extLst>
      <p:ext uri="{BB962C8B-B14F-4D97-AF65-F5344CB8AC3E}">
        <p14:creationId xmlns:p14="http://schemas.microsoft.com/office/powerpoint/2010/main" val="119750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5" y="1600200"/>
            <a:ext cx="908263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00400" y="5791200"/>
            <a:ext cx="3095719" cy="369332"/>
          </a:xfrm>
          <a:prstGeom prst="rect">
            <a:avLst/>
          </a:prstGeom>
        </p:spPr>
        <p:txBody>
          <a:bodyPr wrap="none">
            <a:spAutoFit/>
          </a:bodyPr>
          <a:lstStyle/>
          <a:p>
            <a:r>
              <a:rPr lang="en-IN" dirty="0"/>
              <a:t>Y(input)= +x1wI1+.x2w2+… </a:t>
            </a:r>
          </a:p>
        </p:txBody>
      </p:sp>
      <p:sp>
        <p:nvSpPr>
          <p:cNvPr id="7" name="Rectangle 6"/>
          <p:cNvSpPr/>
          <p:nvPr/>
        </p:nvSpPr>
        <p:spPr>
          <a:xfrm>
            <a:off x="3334603" y="6370387"/>
            <a:ext cx="2298450" cy="369332"/>
          </a:xfrm>
          <a:prstGeom prst="rect">
            <a:avLst/>
          </a:prstGeom>
        </p:spPr>
        <p:txBody>
          <a:bodyPr wrap="none">
            <a:spAutoFit/>
          </a:bodyPr>
          <a:lstStyle/>
          <a:p>
            <a:r>
              <a:rPr lang="en-IN" dirty="0"/>
              <a:t>Y(out)= function(Yin)</a:t>
            </a:r>
          </a:p>
        </p:txBody>
      </p:sp>
      <p:sp>
        <p:nvSpPr>
          <p:cNvPr id="8" name="Rectangle 7"/>
          <p:cNvSpPr/>
          <p:nvPr/>
        </p:nvSpPr>
        <p:spPr>
          <a:xfrm>
            <a:off x="3055073" y="2133600"/>
            <a:ext cx="2056973" cy="369332"/>
          </a:xfrm>
          <a:prstGeom prst="rect">
            <a:avLst/>
          </a:prstGeom>
        </p:spPr>
        <p:txBody>
          <a:bodyPr wrap="none">
            <a:spAutoFit/>
          </a:bodyPr>
          <a:lstStyle/>
          <a:p>
            <a:r>
              <a:rPr lang="en-IN" dirty="0"/>
              <a:t>Activation function</a:t>
            </a:r>
          </a:p>
        </p:txBody>
      </p:sp>
      <p:cxnSp>
        <p:nvCxnSpPr>
          <p:cNvPr id="9" name="Straight Arrow Connector 8"/>
          <p:cNvCxnSpPr/>
          <p:nvPr/>
        </p:nvCxnSpPr>
        <p:spPr>
          <a:xfrm>
            <a:off x="4083559" y="2502932"/>
            <a:ext cx="869441" cy="1002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83559" y="2502932"/>
            <a:ext cx="869441" cy="1002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07554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3873</TotalTime>
  <Words>2623</Words>
  <Application>Microsoft Office PowerPoint</Application>
  <PresentationFormat>On-screen Show (4:3)</PresentationFormat>
  <Paragraphs>229</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Tw Cen MT</vt:lpstr>
      <vt:lpstr>Wingdings</vt:lpstr>
      <vt:lpstr>Wingdings 2</vt:lpstr>
      <vt:lpstr>Median</vt:lpstr>
      <vt:lpstr>SOFT COMPUTING</vt:lpstr>
      <vt:lpstr>SOFT COMPUTING</vt:lpstr>
      <vt:lpstr>SOFT COMPUTING</vt:lpstr>
      <vt:lpstr>Artificial Neural Networks</vt:lpstr>
      <vt:lpstr>PowerPoint Presentation</vt:lpstr>
      <vt:lpstr>Artificial Neural Networks</vt:lpstr>
      <vt:lpstr>Artificial Neural Networks</vt:lpstr>
      <vt:lpstr>PowerPoint Presentation</vt:lpstr>
      <vt:lpstr>PowerPoint Presentation</vt:lpstr>
      <vt:lpstr>Biological Neural Networks</vt:lpstr>
      <vt:lpstr>PowerPoint Presentation</vt:lpstr>
      <vt:lpstr>PowerPoint Presentation</vt:lpstr>
      <vt:lpstr>PowerPoint Presentation</vt:lpstr>
      <vt:lpstr>PowerPoint Presentation</vt:lpstr>
      <vt:lpstr>PowerPoint Presentation</vt:lpstr>
      <vt:lpstr>Characteristics of ANN</vt:lpstr>
      <vt:lpstr>PowerPoint Presentation</vt:lpstr>
      <vt:lpstr>Basic Models of ANN</vt:lpstr>
      <vt:lpstr>Basic Models of ANN</vt:lpstr>
      <vt:lpstr>Basic Models of ANN</vt:lpstr>
      <vt:lpstr>Basic Models of ANN</vt:lpstr>
      <vt:lpstr>Basic Models of ANN</vt:lpstr>
      <vt:lpstr>Basic Models of ANN</vt:lpstr>
      <vt:lpstr>Basic Models of ANN</vt:lpstr>
      <vt:lpstr>Basic Models of ANN</vt:lpstr>
      <vt:lpstr>Basic Models of ANN</vt:lpstr>
      <vt:lpstr>Basic Models of ANN</vt:lpstr>
      <vt:lpstr>Basic Models of ANN</vt:lpstr>
      <vt:lpstr>PowerPoint Presentation</vt:lpstr>
      <vt:lpstr>PowerPoint Presentation</vt:lpstr>
      <vt:lpstr>PowerPoint Presentation</vt:lpstr>
      <vt:lpstr>Linear separability</vt:lpstr>
      <vt:lpstr>PowerPoint Presentation</vt:lpstr>
      <vt:lpstr>PowerPoint Presentation</vt:lpstr>
      <vt:lpstr>PowerPoint Presentation</vt:lpstr>
      <vt:lpstr>Hebb Network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ELANCHEZHIAN M</cp:lastModifiedBy>
  <cp:revision>375</cp:revision>
  <dcterms:created xsi:type="dcterms:W3CDTF">2006-08-16T00:00:00Z</dcterms:created>
  <dcterms:modified xsi:type="dcterms:W3CDTF">2023-05-18T03:33:02Z</dcterms:modified>
</cp:coreProperties>
</file>