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59" r:id="rId6"/>
    <p:sldId id="278" r:id="rId7"/>
    <p:sldId id="279" r:id="rId8"/>
    <p:sldId id="280" r:id="rId9"/>
    <p:sldId id="281" r:id="rId10"/>
    <p:sldId id="282" r:id="rId11"/>
    <p:sldId id="283" r:id="rId12"/>
    <p:sldId id="284" r:id="rId13"/>
    <p:sldId id="308" r:id="rId14"/>
    <p:sldId id="309" r:id="rId15"/>
    <p:sldId id="310" r:id="rId16"/>
    <p:sldId id="311" r:id="rId17"/>
    <p:sldId id="285" r:id="rId18"/>
    <p:sldId id="288" r:id="rId19"/>
    <p:sldId id="286" r:id="rId20"/>
    <p:sldId id="287" r:id="rId21"/>
    <p:sldId id="289" r:id="rId22"/>
    <p:sldId id="290" r:id="rId23"/>
    <p:sldId id="291" r:id="rId24"/>
    <p:sldId id="292" r:id="rId25"/>
    <p:sldId id="293" r:id="rId26"/>
    <p:sldId id="294" r:id="rId27"/>
    <p:sldId id="295" r:id="rId28"/>
    <p:sldId id="296" r:id="rId29"/>
    <p:sldId id="307" r:id="rId30"/>
    <p:sldId id="298" r:id="rId31"/>
    <p:sldId id="299" r:id="rId32"/>
    <p:sldId id="300" r:id="rId33"/>
    <p:sldId id="301" r:id="rId34"/>
    <p:sldId id="302" r:id="rId35"/>
    <p:sldId id="260" r:id="rId36"/>
    <p:sldId id="313" r:id="rId37"/>
    <p:sldId id="312" r:id="rId38"/>
    <p:sldId id="314" r:id="rId39"/>
    <p:sldId id="315" r:id="rId40"/>
    <p:sldId id="316" r:id="rId41"/>
    <p:sldId id="317" r:id="rId42"/>
    <p:sldId id="318" r:id="rId43"/>
    <p:sldId id="319" r:id="rId44"/>
    <p:sldId id="320" r:id="rId45"/>
    <p:sldId id="324" r:id="rId46"/>
    <p:sldId id="325" r:id="rId47"/>
    <p:sldId id="330" r:id="rId48"/>
    <p:sldId id="326" r:id="rId49"/>
    <p:sldId id="331" r:id="rId50"/>
    <p:sldId id="332" r:id="rId51"/>
    <p:sldId id="321" r:id="rId52"/>
    <p:sldId id="322" r:id="rId53"/>
    <p:sldId id="323" r:id="rId54"/>
    <p:sldId id="333" r:id="rId55"/>
    <p:sldId id="353" r:id="rId56"/>
    <p:sldId id="354" r:id="rId57"/>
    <p:sldId id="355" r:id="rId58"/>
    <p:sldId id="334" r:id="rId59"/>
    <p:sldId id="356" r:id="rId60"/>
    <p:sldId id="337" r:id="rId61"/>
    <p:sldId id="347" r:id="rId62"/>
    <p:sldId id="344" r:id="rId63"/>
    <p:sldId id="345" r:id="rId64"/>
    <p:sldId id="346" r:id="rId65"/>
    <p:sldId id="338" r:id="rId66"/>
    <p:sldId id="348" r:id="rId67"/>
    <p:sldId id="349" r:id="rId68"/>
    <p:sldId id="350" r:id="rId69"/>
    <p:sldId id="351" r:id="rId70"/>
    <p:sldId id="352" r:id="rId71"/>
    <p:sldId id="339" r:id="rId72"/>
    <p:sldId id="357" r:id="rId73"/>
    <p:sldId id="340" r:id="rId74"/>
    <p:sldId id="358" r:id="rId75"/>
    <p:sldId id="359" r:id="rId76"/>
    <p:sldId id="360" r:id="rId77"/>
    <p:sldId id="361" r:id="rId78"/>
    <p:sldId id="362" r:id="rId79"/>
    <p:sldId id="364" r:id="rId80"/>
    <p:sldId id="341" r:id="rId81"/>
    <p:sldId id="365" r:id="rId82"/>
    <p:sldId id="366" r:id="rId83"/>
    <p:sldId id="342" r:id="rId84"/>
    <p:sldId id="367" r:id="rId85"/>
    <p:sldId id="368" r:id="rId86"/>
    <p:sldId id="369" r:id="rId87"/>
    <p:sldId id="370" r:id="rId88"/>
    <p:sldId id="343" r:id="rId89"/>
    <p:sldId id="371" r:id="rId90"/>
    <p:sldId id="372"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24" y="-21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200556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367548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246614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147024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317385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266173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228801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250455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401184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348543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2FDE4-27B6-4FD7-8B39-13DA38D4AAB1}" type="datetimeFigureOut">
              <a:rPr lang="en-IN" smtClean="0"/>
              <a:pPr/>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267235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2FDE4-27B6-4FD7-8B39-13DA38D4AAB1}" type="datetimeFigureOut">
              <a:rPr lang="en-IN" smtClean="0"/>
              <a:pPr/>
              <a:t>20-07-2023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D512F-C0B9-4A53-9F5C-042A99763FFC}" type="slidenum">
              <a:rPr lang="en-IN" smtClean="0"/>
              <a:pPr/>
              <a:t>‹#›</a:t>
            </a:fld>
            <a:endParaRPr lang="en-IN"/>
          </a:p>
        </p:txBody>
      </p:sp>
    </p:spTree>
    <p:extLst>
      <p:ext uri="{BB962C8B-B14F-4D97-AF65-F5344CB8AC3E}">
        <p14:creationId xmlns:p14="http://schemas.microsoft.com/office/powerpoint/2010/main" xmlns="" val="3778345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css/" TargetMode="External"/><Relationship Id="rId2" Type="http://schemas.openxmlformats.org/officeDocument/2006/relationships/hyperlink" Target="https://www.geeksforgeeks.org/types-of-css-cascading-style-sheet/" TargetMode="External"/><Relationship Id="rId1" Type="http://schemas.openxmlformats.org/officeDocument/2006/relationships/slideLayout" Target="../slideLayouts/slideLayout2.xml"/><Relationship Id="rId4" Type="http://schemas.openxmlformats.org/officeDocument/2006/relationships/hyperlink" Target="https://www.geeksforgeeks.org/htm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cs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html/" TargetMode="External"/><Relationship Id="rId2" Type="http://schemas.openxmlformats.org/officeDocument/2006/relationships/hyperlink" Target="https://www.geeksforgeeks.org/c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html/" TargetMode="External"/><Relationship Id="rId2" Type="http://schemas.openxmlformats.org/officeDocument/2006/relationships/hyperlink" Target="https://www.geeksforgeeks.org/cs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html/" TargetMode="External"/><Relationship Id="rId2" Type="http://schemas.openxmlformats.org/officeDocument/2006/relationships/hyperlink" Target="https://www.geeksforgeeks.org/cs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w3schools.com/cssref/pr_font_font-variant.php" TargetMode="External"/><Relationship Id="rId7" Type="http://schemas.openxmlformats.org/officeDocument/2006/relationships/hyperlink" Target="https://www.w3schools.com/cssref/pr_font_font-family.php" TargetMode="External"/><Relationship Id="rId2" Type="http://schemas.openxmlformats.org/officeDocument/2006/relationships/hyperlink" Target="https://www.w3schools.com/cssref/pr_font_font-style.php" TargetMode="External"/><Relationship Id="rId1" Type="http://schemas.openxmlformats.org/officeDocument/2006/relationships/slideLayout" Target="../slideLayouts/slideLayout2.xml"/><Relationship Id="rId6" Type="http://schemas.openxmlformats.org/officeDocument/2006/relationships/hyperlink" Target="https://www.w3schools.com/cssref/pr_dim_line-height.php" TargetMode="External"/><Relationship Id="rId5" Type="http://schemas.openxmlformats.org/officeDocument/2006/relationships/hyperlink" Target="https://www.w3schools.com/cssref/pr_font_font-size.php" TargetMode="External"/><Relationship Id="rId4" Type="http://schemas.openxmlformats.org/officeDocument/2006/relationships/hyperlink" Target="https://www.w3schools.com/cssref/pr_font_weight.ph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w3schools.com/css/css_text_decoration.asp"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css/css_pseudo_classes.asp" TargetMode="External"/><Relationship Id="rId2" Type="http://schemas.openxmlformats.org/officeDocument/2006/relationships/hyperlink" Target="https://www.w3schools.com/css/css_combinators.asp" TargetMode="External"/><Relationship Id="rId1" Type="http://schemas.openxmlformats.org/officeDocument/2006/relationships/slideLayout" Target="../slideLayouts/slideLayout2.xml"/><Relationship Id="rId5" Type="http://schemas.openxmlformats.org/officeDocument/2006/relationships/hyperlink" Target="https://www.w3schools.com/css/css_attribute_selectors.asp" TargetMode="External"/><Relationship Id="rId4" Type="http://schemas.openxmlformats.org/officeDocument/2006/relationships/hyperlink" Target="https://www.w3schools.com/css/css_pseudo_elements.asp"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w3schools.com/tags/tag_div.asp"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spc="-5" dirty="0" smtClean="0">
                <a:latin typeface="Times New Roman"/>
                <a:cs typeface="Times New Roman"/>
              </a:rPr>
              <a:t/>
            </a:r>
            <a:br>
              <a:rPr lang="en-IN" b="1" spc="-5" dirty="0" smtClean="0">
                <a:latin typeface="Times New Roman"/>
                <a:cs typeface="Times New Roman"/>
              </a:rPr>
            </a:br>
            <a:r>
              <a:rPr lang="en-IN" b="1" spc="-5" dirty="0" smtClean="0">
                <a:latin typeface="Times New Roman"/>
                <a:cs typeface="Times New Roman"/>
              </a:rPr>
              <a:t>CSS-</a:t>
            </a:r>
            <a:r>
              <a:rPr lang="en-IN" b="1" spc="-15" dirty="0" smtClean="0">
                <a:latin typeface="Times New Roman"/>
                <a:cs typeface="Times New Roman"/>
              </a:rPr>
              <a:t> </a:t>
            </a:r>
            <a:r>
              <a:rPr lang="en-IN" b="1" dirty="0" smtClean="0">
                <a:latin typeface="Times New Roman"/>
                <a:cs typeface="Times New Roman"/>
              </a:rPr>
              <a:t>Cascading</a:t>
            </a:r>
            <a:r>
              <a:rPr lang="en-IN" b="1" spc="-10" dirty="0" smtClean="0">
                <a:latin typeface="Times New Roman"/>
                <a:cs typeface="Times New Roman"/>
              </a:rPr>
              <a:t> </a:t>
            </a:r>
            <a:r>
              <a:rPr lang="en-IN" b="1" spc="-5" dirty="0" smtClean="0">
                <a:latin typeface="Times New Roman"/>
                <a:cs typeface="Times New Roman"/>
              </a:rPr>
              <a:t>style</a:t>
            </a:r>
            <a:r>
              <a:rPr lang="en-IN" b="1" spc="-15" dirty="0" smtClean="0">
                <a:latin typeface="Times New Roman"/>
                <a:cs typeface="Times New Roman"/>
              </a:rPr>
              <a:t> </a:t>
            </a:r>
            <a:r>
              <a:rPr lang="en-IN" b="1" spc="-5" dirty="0" smtClean="0">
                <a:latin typeface="Times New Roman"/>
                <a:cs typeface="Times New Roman"/>
              </a:rPr>
              <a:t>Sheet</a:t>
            </a:r>
            <a:r>
              <a:rPr lang="en-IN" dirty="0" smtClean="0">
                <a:latin typeface="Times New Roman"/>
                <a:cs typeface="Times New Roman"/>
              </a:rPr>
              <a:t/>
            </a:r>
            <a:br>
              <a:rPr lang="en-IN" dirty="0" smtClean="0">
                <a:latin typeface="Times New Roman"/>
                <a:cs typeface="Times New Roman"/>
              </a:rPr>
            </a:br>
            <a:endParaRPr lang="en-IN" dirty="0"/>
          </a:p>
        </p:txBody>
      </p:sp>
      <p:sp>
        <p:nvSpPr>
          <p:cNvPr id="5" name="Content Placeholder 4"/>
          <p:cNvSpPr>
            <a:spLocks noGrp="1"/>
          </p:cNvSpPr>
          <p:nvPr>
            <p:ph idx="1"/>
          </p:nvPr>
        </p:nvSpPr>
        <p:spPr/>
        <p:txBody>
          <a:bodyPr/>
          <a:lstStyle/>
          <a:p>
            <a:pPr algn="just"/>
            <a:r>
              <a:rPr lang="en-US" spc="-5" dirty="0" smtClean="0">
                <a:solidFill>
                  <a:srgbClr val="1F1F1F"/>
                </a:solidFill>
                <a:latin typeface="Times New Roman"/>
                <a:cs typeface="Times New Roman"/>
              </a:rPr>
              <a:t>CSS</a:t>
            </a:r>
            <a:r>
              <a:rPr lang="en-US" spc="5" dirty="0" smtClean="0">
                <a:solidFill>
                  <a:srgbClr val="1F1F1F"/>
                </a:solidFill>
                <a:latin typeface="Times New Roman"/>
                <a:cs typeface="Times New Roman"/>
              </a:rPr>
              <a:t> </a:t>
            </a:r>
            <a:r>
              <a:rPr lang="en-US" dirty="0" smtClean="0">
                <a:solidFill>
                  <a:srgbClr val="1F1F1F"/>
                </a:solidFill>
                <a:latin typeface="Times New Roman"/>
                <a:cs typeface="Times New Roman"/>
              </a:rPr>
              <a:t>- </a:t>
            </a:r>
            <a:r>
              <a:rPr lang="en-US" spc="-5" dirty="0" smtClean="0">
                <a:solidFill>
                  <a:srgbClr val="1F1F1F"/>
                </a:solidFill>
                <a:latin typeface="Times New Roman"/>
                <a:cs typeface="Times New Roman"/>
              </a:rPr>
              <a:t>Cascading</a:t>
            </a:r>
            <a:r>
              <a:rPr lang="en-US" spc="5" dirty="0" smtClean="0">
                <a:solidFill>
                  <a:srgbClr val="1F1F1F"/>
                </a:solidFill>
                <a:latin typeface="Times New Roman"/>
                <a:cs typeface="Times New Roman"/>
              </a:rPr>
              <a:t> </a:t>
            </a:r>
            <a:r>
              <a:rPr lang="en-US" dirty="0" smtClean="0">
                <a:solidFill>
                  <a:srgbClr val="1F1F1F"/>
                </a:solidFill>
                <a:latin typeface="Times New Roman"/>
                <a:cs typeface="Times New Roman"/>
              </a:rPr>
              <a:t>Style </a:t>
            </a:r>
            <a:r>
              <a:rPr lang="en-US" spc="-5" dirty="0" smtClean="0">
                <a:solidFill>
                  <a:srgbClr val="1F1F1F"/>
                </a:solidFill>
                <a:latin typeface="Times New Roman"/>
                <a:cs typeface="Times New Roman"/>
              </a:rPr>
              <a:t>Sheets</a:t>
            </a:r>
            <a:r>
              <a:rPr lang="en-US" dirty="0" smtClean="0">
                <a:solidFill>
                  <a:srgbClr val="1F1F1F"/>
                </a:solidFill>
                <a:latin typeface="Times New Roman"/>
                <a:cs typeface="Times New Roman"/>
              </a:rPr>
              <a:t> </a:t>
            </a:r>
            <a:r>
              <a:rPr lang="en-US" spc="-5" dirty="0" smtClean="0">
                <a:solidFill>
                  <a:srgbClr val="1F1F1F"/>
                </a:solidFill>
                <a:latin typeface="Times New Roman"/>
                <a:cs typeface="Times New Roman"/>
              </a:rPr>
              <a:t>allows</a:t>
            </a:r>
            <a:r>
              <a:rPr lang="en-US" spc="5" dirty="0" smtClean="0">
                <a:solidFill>
                  <a:srgbClr val="1F1F1F"/>
                </a:solidFill>
                <a:latin typeface="Times New Roman"/>
                <a:cs typeface="Times New Roman"/>
              </a:rPr>
              <a:t> </a:t>
            </a:r>
            <a:r>
              <a:rPr lang="en-US" spc="-5" dirty="0" smtClean="0">
                <a:solidFill>
                  <a:srgbClr val="1F1F1F"/>
                </a:solidFill>
                <a:latin typeface="Times New Roman"/>
                <a:cs typeface="Times New Roman"/>
              </a:rPr>
              <a:t>authors</a:t>
            </a:r>
            <a:r>
              <a:rPr lang="en-US" spc="5" dirty="0" smtClean="0">
                <a:solidFill>
                  <a:srgbClr val="1F1F1F"/>
                </a:solidFill>
                <a:latin typeface="Times New Roman"/>
                <a:cs typeface="Times New Roman"/>
              </a:rPr>
              <a:t> </a:t>
            </a:r>
            <a:r>
              <a:rPr lang="en-US" spc="-5" dirty="0" smtClean="0">
                <a:solidFill>
                  <a:srgbClr val="1F1F1F"/>
                </a:solidFill>
                <a:latin typeface="Times New Roman"/>
                <a:cs typeface="Times New Roman"/>
              </a:rPr>
              <a:t>and</a:t>
            </a:r>
            <a:r>
              <a:rPr lang="en-US" spc="15" dirty="0" smtClean="0">
                <a:solidFill>
                  <a:srgbClr val="1F1F1F"/>
                </a:solidFill>
                <a:latin typeface="Times New Roman"/>
                <a:cs typeface="Times New Roman"/>
              </a:rPr>
              <a:t> </a:t>
            </a:r>
            <a:r>
              <a:rPr lang="en-US" spc="-5" dirty="0" smtClean="0">
                <a:solidFill>
                  <a:srgbClr val="1F1F1F"/>
                </a:solidFill>
                <a:latin typeface="Times New Roman"/>
                <a:cs typeface="Times New Roman"/>
              </a:rPr>
              <a:t>users</a:t>
            </a:r>
            <a:r>
              <a:rPr lang="en-US" spc="5" dirty="0" smtClean="0">
                <a:solidFill>
                  <a:srgbClr val="1F1F1F"/>
                </a:solidFill>
                <a:latin typeface="Times New Roman"/>
                <a:cs typeface="Times New Roman"/>
              </a:rPr>
              <a:t> </a:t>
            </a:r>
            <a:r>
              <a:rPr lang="en-US" dirty="0" smtClean="0">
                <a:solidFill>
                  <a:srgbClr val="1F1F1F"/>
                </a:solidFill>
                <a:latin typeface="Times New Roman"/>
                <a:cs typeface="Times New Roman"/>
              </a:rPr>
              <a:t>to </a:t>
            </a:r>
            <a:r>
              <a:rPr lang="en-US" spc="-5" dirty="0" smtClean="0">
                <a:solidFill>
                  <a:srgbClr val="1F1F1F"/>
                </a:solidFill>
                <a:latin typeface="Times New Roman"/>
                <a:cs typeface="Times New Roman"/>
              </a:rPr>
              <a:t>attach</a:t>
            </a:r>
            <a:r>
              <a:rPr lang="en-US" spc="5" dirty="0" smtClean="0">
                <a:solidFill>
                  <a:srgbClr val="1F1F1F"/>
                </a:solidFill>
                <a:latin typeface="Times New Roman"/>
                <a:cs typeface="Times New Roman"/>
              </a:rPr>
              <a:t> </a:t>
            </a:r>
            <a:r>
              <a:rPr lang="en-US" dirty="0" smtClean="0">
                <a:solidFill>
                  <a:srgbClr val="1F1F1F"/>
                </a:solidFill>
                <a:latin typeface="Times New Roman"/>
                <a:cs typeface="Times New Roman"/>
              </a:rPr>
              <a:t>style (e.g.,</a:t>
            </a:r>
            <a:r>
              <a:rPr lang="en-US" spc="15" dirty="0" smtClean="0">
                <a:solidFill>
                  <a:srgbClr val="1F1F1F"/>
                </a:solidFill>
                <a:latin typeface="Times New Roman"/>
                <a:cs typeface="Times New Roman"/>
              </a:rPr>
              <a:t> </a:t>
            </a:r>
            <a:r>
              <a:rPr lang="en-US" dirty="0" smtClean="0">
                <a:solidFill>
                  <a:srgbClr val="1F1F1F"/>
                </a:solidFill>
                <a:latin typeface="Times New Roman"/>
                <a:cs typeface="Times New Roman"/>
              </a:rPr>
              <a:t>fonts, </a:t>
            </a:r>
            <a:r>
              <a:rPr lang="en-US" spc="5" dirty="0" smtClean="0">
                <a:solidFill>
                  <a:srgbClr val="1F1F1F"/>
                </a:solidFill>
                <a:latin typeface="Times New Roman"/>
                <a:cs typeface="Times New Roman"/>
              </a:rPr>
              <a:t> </a:t>
            </a:r>
            <a:r>
              <a:rPr lang="en-US" spc="-5" dirty="0" smtClean="0">
                <a:solidFill>
                  <a:srgbClr val="1F1F1F"/>
                </a:solidFill>
                <a:latin typeface="Times New Roman"/>
                <a:cs typeface="Times New Roman"/>
              </a:rPr>
              <a:t>spacing,)</a:t>
            </a:r>
            <a:r>
              <a:rPr lang="en-US" dirty="0" smtClean="0">
                <a:solidFill>
                  <a:srgbClr val="1F1F1F"/>
                </a:solidFill>
                <a:latin typeface="Times New Roman"/>
                <a:cs typeface="Times New Roman"/>
              </a:rPr>
              <a:t> to</a:t>
            </a:r>
            <a:r>
              <a:rPr lang="en-US" spc="5" dirty="0" smtClean="0">
                <a:solidFill>
                  <a:srgbClr val="1F1F1F"/>
                </a:solidFill>
                <a:latin typeface="Times New Roman"/>
                <a:cs typeface="Times New Roman"/>
              </a:rPr>
              <a:t> </a:t>
            </a:r>
            <a:r>
              <a:rPr lang="en-US" spc="-5" dirty="0" smtClean="0">
                <a:solidFill>
                  <a:srgbClr val="1F1F1F"/>
                </a:solidFill>
                <a:latin typeface="Times New Roman"/>
                <a:cs typeface="Times New Roman"/>
              </a:rPr>
              <a:t>structured</a:t>
            </a:r>
            <a:r>
              <a:rPr lang="en-US" spc="5" dirty="0" smtClean="0">
                <a:solidFill>
                  <a:srgbClr val="1F1F1F"/>
                </a:solidFill>
                <a:latin typeface="Times New Roman"/>
                <a:cs typeface="Times New Roman"/>
              </a:rPr>
              <a:t> </a:t>
            </a:r>
            <a:r>
              <a:rPr lang="en-US" dirty="0" smtClean="0">
                <a:solidFill>
                  <a:srgbClr val="1F1F1F"/>
                </a:solidFill>
                <a:latin typeface="Times New Roman"/>
                <a:cs typeface="Times New Roman"/>
              </a:rPr>
              <a:t>documents by</a:t>
            </a:r>
            <a:r>
              <a:rPr lang="en-US" spc="5" dirty="0" smtClean="0">
                <a:solidFill>
                  <a:srgbClr val="1F1F1F"/>
                </a:solidFill>
                <a:latin typeface="Times New Roman"/>
                <a:cs typeface="Times New Roman"/>
              </a:rPr>
              <a:t> </a:t>
            </a:r>
            <a:r>
              <a:rPr lang="en-US" spc="-5" dirty="0" smtClean="0">
                <a:solidFill>
                  <a:srgbClr val="1F1F1F"/>
                </a:solidFill>
                <a:latin typeface="Times New Roman"/>
                <a:cs typeface="Times New Roman"/>
              </a:rPr>
              <a:t>separating</a:t>
            </a:r>
            <a:r>
              <a:rPr lang="en-US" spc="5" dirty="0" smtClean="0">
                <a:solidFill>
                  <a:srgbClr val="1F1F1F"/>
                </a:solidFill>
                <a:latin typeface="Times New Roman"/>
                <a:cs typeface="Times New Roman"/>
              </a:rPr>
              <a:t> </a:t>
            </a:r>
            <a:r>
              <a:rPr lang="en-US" dirty="0" smtClean="0">
                <a:solidFill>
                  <a:srgbClr val="1F1F1F"/>
                </a:solidFill>
                <a:latin typeface="Times New Roman"/>
                <a:cs typeface="Times New Roman"/>
              </a:rPr>
              <a:t>content of </a:t>
            </a:r>
            <a:r>
              <a:rPr lang="en-US" spc="-5" dirty="0" smtClean="0">
                <a:solidFill>
                  <a:srgbClr val="1F1F1F"/>
                </a:solidFill>
                <a:latin typeface="Times New Roman"/>
                <a:cs typeface="Times New Roman"/>
              </a:rPr>
              <a:t>documents</a:t>
            </a:r>
            <a:r>
              <a:rPr lang="en-US" spc="5" dirty="0" smtClean="0">
                <a:solidFill>
                  <a:srgbClr val="1F1F1F"/>
                </a:solidFill>
                <a:latin typeface="Times New Roman"/>
                <a:cs typeface="Times New Roman"/>
              </a:rPr>
              <a:t> </a:t>
            </a:r>
            <a:r>
              <a:rPr lang="en-US" spc="-5" dirty="0" smtClean="0">
                <a:solidFill>
                  <a:srgbClr val="1F1F1F"/>
                </a:solidFill>
                <a:latin typeface="Times New Roman"/>
                <a:cs typeface="Times New Roman"/>
              </a:rPr>
              <a:t>and</a:t>
            </a:r>
            <a:r>
              <a:rPr lang="en-US" spc="5" dirty="0" smtClean="0">
                <a:solidFill>
                  <a:srgbClr val="1F1F1F"/>
                </a:solidFill>
                <a:latin typeface="Times New Roman"/>
                <a:cs typeface="Times New Roman"/>
              </a:rPr>
              <a:t> </a:t>
            </a:r>
            <a:r>
              <a:rPr lang="en-US" dirty="0" smtClean="0">
                <a:solidFill>
                  <a:srgbClr val="1F1F1F"/>
                </a:solidFill>
                <a:latin typeface="Times New Roman"/>
                <a:cs typeface="Times New Roman"/>
              </a:rPr>
              <a:t>the </a:t>
            </a:r>
            <a:r>
              <a:rPr lang="en-US" spc="5" dirty="0" smtClean="0">
                <a:solidFill>
                  <a:srgbClr val="1F1F1F"/>
                </a:solidFill>
                <a:latin typeface="Times New Roman"/>
                <a:cs typeface="Times New Roman"/>
              </a:rPr>
              <a:t> </a:t>
            </a:r>
            <a:r>
              <a:rPr lang="en-US" spc="-5" dirty="0" smtClean="0">
                <a:solidFill>
                  <a:srgbClr val="1F1F1F"/>
                </a:solidFill>
                <a:latin typeface="Times New Roman"/>
                <a:cs typeface="Times New Roman"/>
              </a:rPr>
              <a:t>presentation</a:t>
            </a:r>
            <a:r>
              <a:rPr lang="en-US" spc="10" dirty="0" smtClean="0">
                <a:solidFill>
                  <a:srgbClr val="1F1F1F"/>
                </a:solidFill>
                <a:latin typeface="Times New Roman"/>
                <a:cs typeface="Times New Roman"/>
              </a:rPr>
              <a:t> </a:t>
            </a:r>
            <a:r>
              <a:rPr lang="en-US" dirty="0" smtClean="0">
                <a:solidFill>
                  <a:srgbClr val="1F1F1F"/>
                </a:solidFill>
                <a:latin typeface="Times New Roman"/>
                <a:cs typeface="Times New Roman"/>
              </a:rPr>
              <a:t>style</a:t>
            </a:r>
            <a:r>
              <a:rPr lang="en-US" spc="10" dirty="0" smtClean="0">
                <a:solidFill>
                  <a:srgbClr val="1F1F1F"/>
                </a:solidFill>
                <a:latin typeface="Times New Roman"/>
                <a:cs typeface="Times New Roman"/>
              </a:rPr>
              <a:t> </a:t>
            </a:r>
            <a:r>
              <a:rPr lang="en-US" dirty="0" smtClean="0">
                <a:solidFill>
                  <a:srgbClr val="1F1F1F"/>
                </a:solidFill>
                <a:latin typeface="Times New Roman"/>
                <a:cs typeface="Times New Roman"/>
              </a:rPr>
              <a:t>of documents.</a:t>
            </a:r>
            <a:r>
              <a:rPr lang="en-US" spc="15" dirty="0" smtClean="0">
                <a:solidFill>
                  <a:srgbClr val="1F1F1F"/>
                </a:solidFill>
                <a:latin typeface="Times New Roman"/>
                <a:cs typeface="Times New Roman"/>
              </a:rPr>
              <a:t> </a:t>
            </a:r>
          </a:p>
          <a:p>
            <a:pPr algn="just"/>
            <a:r>
              <a:rPr lang="en-US" spc="-5" dirty="0" smtClean="0">
                <a:solidFill>
                  <a:srgbClr val="1F1F1F"/>
                </a:solidFill>
                <a:latin typeface="Times New Roman"/>
                <a:cs typeface="Times New Roman"/>
              </a:rPr>
              <a:t>CSS</a:t>
            </a:r>
            <a:r>
              <a:rPr lang="en-US" spc="10" dirty="0" smtClean="0">
                <a:solidFill>
                  <a:srgbClr val="1F1F1F"/>
                </a:solidFill>
                <a:latin typeface="Times New Roman"/>
                <a:cs typeface="Times New Roman"/>
              </a:rPr>
              <a:t> </a:t>
            </a:r>
            <a:r>
              <a:rPr lang="en-US" spc="-5" dirty="0" smtClean="0">
                <a:solidFill>
                  <a:srgbClr val="1F1F1F"/>
                </a:solidFill>
                <a:latin typeface="Times New Roman"/>
                <a:cs typeface="Times New Roman"/>
              </a:rPr>
              <a:t>simplifies</a:t>
            </a:r>
            <a:r>
              <a:rPr lang="en-US" spc="10" dirty="0" smtClean="0">
                <a:solidFill>
                  <a:srgbClr val="1F1F1F"/>
                </a:solidFill>
                <a:latin typeface="Times New Roman"/>
                <a:cs typeface="Times New Roman"/>
              </a:rPr>
              <a:t> </a:t>
            </a:r>
            <a:r>
              <a:rPr lang="en-US" spc="-5" dirty="0" smtClean="0">
                <a:solidFill>
                  <a:srgbClr val="1F1F1F"/>
                </a:solidFill>
                <a:latin typeface="Times New Roman"/>
                <a:cs typeface="Times New Roman"/>
              </a:rPr>
              <a:t>site</a:t>
            </a:r>
            <a:r>
              <a:rPr lang="en-US" spc="5" dirty="0" smtClean="0">
                <a:solidFill>
                  <a:srgbClr val="1F1F1F"/>
                </a:solidFill>
                <a:latin typeface="Times New Roman"/>
                <a:cs typeface="Times New Roman"/>
              </a:rPr>
              <a:t> </a:t>
            </a:r>
            <a:r>
              <a:rPr lang="en-US" spc="-5" dirty="0" smtClean="0">
                <a:solidFill>
                  <a:srgbClr val="1F1F1F"/>
                </a:solidFill>
                <a:latin typeface="Times New Roman"/>
                <a:cs typeface="Times New Roman"/>
              </a:rPr>
              <a:t>maintenance</a:t>
            </a:r>
            <a:r>
              <a:rPr lang="en-US" spc="15" dirty="0" smtClean="0">
                <a:solidFill>
                  <a:srgbClr val="1F1F1F"/>
                </a:solidFill>
                <a:latin typeface="Times New Roman"/>
                <a:cs typeface="Times New Roman"/>
              </a:rPr>
              <a:t> </a:t>
            </a:r>
            <a:r>
              <a:rPr lang="en-US" spc="-5" dirty="0" smtClean="0">
                <a:solidFill>
                  <a:srgbClr val="1F1F1F"/>
                </a:solidFill>
                <a:latin typeface="Times New Roman"/>
                <a:cs typeface="Times New Roman"/>
              </a:rPr>
              <a:t>and</a:t>
            </a:r>
            <a:r>
              <a:rPr lang="en-US" spc="15" dirty="0" smtClean="0">
                <a:solidFill>
                  <a:srgbClr val="1F1F1F"/>
                </a:solidFill>
                <a:latin typeface="Times New Roman"/>
                <a:cs typeface="Times New Roman"/>
              </a:rPr>
              <a:t> </a:t>
            </a:r>
            <a:r>
              <a:rPr lang="en-US" spc="-5" dirty="0" smtClean="0">
                <a:solidFill>
                  <a:srgbClr val="1F1F1F"/>
                </a:solidFill>
                <a:latin typeface="Times New Roman"/>
                <a:cs typeface="Times New Roman"/>
              </a:rPr>
              <a:t>Web</a:t>
            </a:r>
            <a:r>
              <a:rPr lang="en-US" spc="20" dirty="0" smtClean="0">
                <a:solidFill>
                  <a:srgbClr val="1F1F1F"/>
                </a:solidFill>
                <a:latin typeface="Times New Roman"/>
                <a:cs typeface="Times New Roman"/>
              </a:rPr>
              <a:t> </a:t>
            </a:r>
            <a:r>
              <a:rPr lang="en-US" spc="-5" dirty="0" smtClean="0">
                <a:solidFill>
                  <a:srgbClr val="1F1F1F"/>
                </a:solidFill>
                <a:latin typeface="Times New Roman"/>
                <a:cs typeface="Times New Roman"/>
              </a:rPr>
              <a:t>authoring.</a:t>
            </a:r>
            <a:endParaRPr lang="en-US" dirty="0" smtClean="0">
              <a:latin typeface="Times New Roman"/>
              <a:cs typeface="Times New Roman"/>
            </a:endParaRPr>
          </a:p>
          <a:p>
            <a:pPr marL="0" indent="0" algn="just">
              <a:buNone/>
            </a:pPr>
            <a:endParaRPr lang="en-IN" dirty="0"/>
          </a:p>
        </p:txBody>
      </p:sp>
    </p:spTree>
    <p:extLst>
      <p:ext uri="{BB962C8B-B14F-4D97-AF65-F5344CB8AC3E}">
        <p14:creationId xmlns:p14="http://schemas.microsoft.com/office/powerpoint/2010/main" xmlns="" val="863719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The CSS Universal Selector</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universal selector (*) selects all HTML elements on the page.</a:t>
            </a:r>
          </a:p>
          <a:p>
            <a:r>
              <a:rPr lang="en-IN" dirty="0" smtClean="0"/>
              <a:t>Example</a:t>
            </a:r>
          </a:p>
          <a:p>
            <a:r>
              <a:rPr lang="en-IN" dirty="0" smtClean="0"/>
              <a:t>The CSS rule below will affect every HTML element on the page: </a:t>
            </a:r>
          </a:p>
          <a:p>
            <a:r>
              <a:rPr lang="en-IN" dirty="0" smtClean="0"/>
              <a:t>* {</a:t>
            </a:r>
            <a:br>
              <a:rPr lang="en-IN" dirty="0" smtClean="0"/>
            </a:br>
            <a:r>
              <a:rPr lang="en-IN" dirty="0" smtClean="0"/>
              <a:t>  text-align: </a:t>
            </a:r>
            <a:r>
              <a:rPr lang="en-IN" dirty="0" err="1" smtClean="0"/>
              <a:t>center</a:t>
            </a:r>
            <a:r>
              <a:rPr lang="en-IN" dirty="0" smtClean="0"/>
              <a:t>;</a:t>
            </a:r>
            <a:br>
              <a:rPr lang="en-IN" dirty="0" smtClean="0"/>
            </a:br>
            <a:r>
              <a:rPr lang="en-IN" dirty="0" smtClean="0"/>
              <a:t>  </a:t>
            </a:r>
            <a:r>
              <a:rPr lang="en-IN" dirty="0" err="1" smtClean="0"/>
              <a:t>color</a:t>
            </a:r>
            <a:r>
              <a:rPr lang="en-IN" dirty="0" smtClean="0"/>
              <a:t>: blue;</a:t>
            </a:r>
            <a:br>
              <a:rPr lang="en-IN" dirty="0" smtClean="0"/>
            </a:br>
            <a:r>
              <a:rPr lang="en-IN" dirty="0" smtClean="0"/>
              <a:t>}</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The CSS Grouping Selector</a:t>
            </a:r>
            <a:br>
              <a:rPr lang="en-IN" dirty="0" smtClean="0"/>
            </a:b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The grouping selector selects all the HTML elements with the same style definitions.</a:t>
            </a:r>
          </a:p>
          <a:p>
            <a:r>
              <a:rPr lang="en-IN" dirty="0" smtClean="0"/>
              <a:t>Look at the following CSS code (the h1, h2, and p elements have the same style definitions):</a:t>
            </a:r>
          </a:p>
          <a:p>
            <a:r>
              <a:rPr lang="en-IN" dirty="0" smtClean="0"/>
              <a:t>h1 {</a:t>
            </a:r>
            <a:br>
              <a:rPr lang="en-IN" dirty="0" smtClean="0"/>
            </a:br>
            <a:r>
              <a:rPr lang="en-IN" dirty="0" smtClean="0"/>
              <a:t>  text-align: </a:t>
            </a:r>
            <a:r>
              <a:rPr lang="en-IN" dirty="0" err="1" smtClean="0"/>
              <a:t>center</a:t>
            </a:r>
            <a:r>
              <a:rPr lang="en-IN" dirty="0" smtClean="0"/>
              <a:t>;</a:t>
            </a:r>
            <a:br>
              <a:rPr lang="en-IN" dirty="0" smtClean="0"/>
            </a:br>
            <a:r>
              <a:rPr lang="en-IN" dirty="0" smtClean="0"/>
              <a:t>  </a:t>
            </a:r>
            <a:r>
              <a:rPr lang="en-IN" dirty="0" err="1" smtClean="0"/>
              <a:t>color</a:t>
            </a:r>
            <a:r>
              <a:rPr lang="en-IN" dirty="0" smtClean="0"/>
              <a:t>: red;</a:t>
            </a:r>
            <a:br>
              <a:rPr lang="en-IN" dirty="0" smtClean="0"/>
            </a:br>
            <a:r>
              <a:rPr lang="en-IN" dirty="0" smtClean="0"/>
              <a:t>}</a:t>
            </a:r>
            <a:br>
              <a:rPr lang="en-IN" dirty="0" smtClean="0"/>
            </a:br>
            <a:r>
              <a:rPr lang="en-IN" dirty="0" smtClean="0"/>
              <a:t/>
            </a:r>
            <a:br>
              <a:rPr lang="en-IN" dirty="0" smtClean="0"/>
            </a:br>
            <a:r>
              <a:rPr lang="en-IN" dirty="0" smtClean="0"/>
              <a:t>h2 {</a:t>
            </a:r>
            <a:br>
              <a:rPr lang="en-IN" dirty="0" smtClean="0"/>
            </a:br>
            <a:r>
              <a:rPr lang="en-IN" dirty="0" smtClean="0"/>
              <a:t>  text-align: </a:t>
            </a:r>
            <a:r>
              <a:rPr lang="en-IN" dirty="0" err="1" smtClean="0"/>
              <a:t>center</a:t>
            </a:r>
            <a:r>
              <a:rPr lang="en-IN" dirty="0" smtClean="0"/>
              <a:t>;</a:t>
            </a:r>
            <a:br>
              <a:rPr lang="en-IN" dirty="0" smtClean="0"/>
            </a:br>
            <a:r>
              <a:rPr lang="en-IN" dirty="0" smtClean="0"/>
              <a:t>  </a:t>
            </a:r>
            <a:r>
              <a:rPr lang="en-IN" dirty="0" err="1" smtClean="0"/>
              <a:t>color</a:t>
            </a:r>
            <a:r>
              <a:rPr lang="en-IN" dirty="0" smtClean="0"/>
              <a:t>: red;</a:t>
            </a:r>
            <a:br>
              <a:rPr lang="en-IN" dirty="0" smtClean="0"/>
            </a:br>
            <a:r>
              <a:rPr lang="en-IN" dirty="0" smtClean="0"/>
              <a:t>}</a:t>
            </a:r>
            <a:br>
              <a:rPr lang="en-IN" dirty="0" smtClean="0"/>
            </a:br>
            <a:r>
              <a:rPr lang="en-IN" dirty="0" smtClean="0"/>
              <a:t/>
            </a:r>
            <a:br>
              <a:rPr lang="en-IN" dirty="0" smtClean="0"/>
            </a:br>
            <a:r>
              <a:rPr lang="en-IN" dirty="0" smtClean="0"/>
              <a:t>p {</a:t>
            </a:r>
            <a:br>
              <a:rPr lang="en-IN" dirty="0" smtClean="0"/>
            </a:br>
            <a:r>
              <a:rPr lang="en-IN" dirty="0" smtClean="0"/>
              <a:t>  text-align: </a:t>
            </a:r>
            <a:r>
              <a:rPr lang="en-IN" dirty="0" err="1" smtClean="0"/>
              <a:t>center</a:t>
            </a:r>
            <a:r>
              <a:rPr lang="en-IN" dirty="0" smtClean="0"/>
              <a:t>;</a:t>
            </a:r>
            <a:br>
              <a:rPr lang="en-IN" dirty="0" smtClean="0"/>
            </a:br>
            <a:r>
              <a:rPr lang="en-IN" dirty="0" smtClean="0"/>
              <a:t>  </a:t>
            </a:r>
            <a:r>
              <a:rPr lang="en-IN" dirty="0" err="1" smtClean="0"/>
              <a:t>color</a:t>
            </a:r>
            <a:r>
              <a:rPr lang="en-IN" dirty="0" smtClean="0"/>
              <a:t>: red;</a:t>
            </a:r>
            <a:br>
              <a:rPr lang="en-IN" dirty="0" smtClean="0"/>
            </a:br>
            <a:r>
              <a:rPr lang="en-IN" dirty="0" smtClean="0"/>
              <a: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All CSS Simple Selectors</a:t>
            </a:r>
            <a:br>
              <a:rPr lang="en-IN" dirty="0" smtClean="0"/>
            </a:b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428596" y="1285860"/>
            <a:ext cx="8143932" cy="5639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Contextual Selector in CSS</a:t>
            </a:r>
            <a:br>
              <a:rPr lang="en-IN" b="1" dirty="0" smtClean="0"/>
            </a:b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A </a:t>
            </a:r>
            <a:r>
              <a:rPr lang="en-IN" b="1" dirty="0" smtClean="0"/>
              <a:t>contextual selector</a:t>
            </a:r>
            <a:r>
              <a:rPr lang="en-IN" dirty="0" smtClean="0"/>
              <a:t> is defined as a selector which considers the context where the style is to be applied. </a:t>
            </a:r>
          </a:p>
          <a:p>
            <a:pPr algn="just"/>
            <a:r>
              <a:rPr lang="en-IN" dirty="0" smtClean="0"/>
              <a:t>In simple words, the specified style is applied to an element only if the element is in the </a:t>
            </a:r>
            <a:r>
              <a:rPr lang="en-IN" i="1" dirty="0" smtClean="0"/>
              <a:t>specified context.</a:t>
            </a:r>
            <a:r>
              <a:rPr lang="en-IN" dirty="0" smtClean="0"/>
              <a:t> </a:t>
            </a:r>
          </a:p>
          <a:p>
            <a:pPr algn="just"/>
            <a:r>
              <a:rPr lang="en-IN" dirty="0" smtClean="0"/>
              <a:t>Context can be defined as a parent/child relationship or ancestor/descendant relationship between different parts of the document. </a:t>
            </a:r>
          </a:p>
          <a:p>
            <a:pPr algn="just"/>
            <a:r>
              <a:rPr lang="en-IN" dirty="0" smtClean="0"/>
              <a:t>A contextual selector is made up of two or more simple selectors separated by white space. </a:t>
            </a:r>
          </a:p>
          <a:p>
            <a:pPr algn="just"/>
            <a:r>
              <a:rPr lang="en-IN" dirty="0" smtClean="0"/>
              <a:t>Class, any type, ID selector is considered as a simple selector.</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Contextual Selector in CSS</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b="1" dirty="0" smtClean="0"/>
              <a:t>Syntax:</a:t>
            </a:r>
            <a:endParaRPr lang="en-IN" dirty="0" smtClean="0"/>
          </a:p>
          <a:p>
            <a:pPr fontAlgn="base"/>
            <a:r>
              <a:rPr lang="en-IN" dirty="0" smtClean="0"/>
              <a:t>div {</a:t>
            </a:r>
            <a:r>
              <a:rPr lang="en-IN" dirty="0" err="1" smtClean="0"/>
              <a:t>color</a:t>
            </a:r>
            <a:r>
              <a:rPr lang="en-IN" dirty="0" smtClean="0"/>
              <a:t>: red} </a:t>
            </a:r>
          </a:p>
          <a:p>
            <a:pPr fontAlgn="base"/>
            <a:r>
              <a:rPr lang="en-IN" dirty="0" smtClean="0"/>
              <a:t>p {</a:t>
            </a:r>
            <a:r>
              <a:rPr lang="en-IN" dirty="0" err="1" smtClean="0"/>
              <a:t>color</a:t>
            </a:r>
            <a:r>
              <a:rPr lang="en-IN" dirty="0" smtClean="0"/>
              <a:t>: red;}</a:t>
            </a:r>
          </a:p>
          <a:p>
            <a:pPr algn="just" fontAlgn="base"/>
            <a:r>
              <a:rPr lang="en-IN" dirty="0" smtClean="0"/>
              <a:t>For any specific HTML element, we can apply the general CSS property that is required to style that element. </a:t>
            </a:r>
          </a:p>
          <a:p>
            <a:pPr algn="just" fontAlgn="base"/>
            <a:r>
              <a:rPr lang="en-IN" dirty="0" smtClean="0"/>
              <a:t>The below code example will illustrate the approach for applying the contextual selector.  </a:t>
            </a:r>
          </a:p>
          <a:p>
            <a:pPr algn="just" fontAlgn="base"/>
            <a:r>
              <a:rPr lang="en-IN" dirty="0" smtClean="0"/>
              <a:t>In this, there is a parent div tag and its two-child p tags. The parent &lt;p&gt; tag and parent &lt;div&gt; tag turns the elements into red as the program executes.</a:t>
            </a:r>
          </a:p>
          <a:p>
            <a:pPr fontAlgn="base"/>
            <a:endParaRPr lang="en-IN"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7000924"/>
          </a:xfrm>
        </p:spPr>
        <p:txBody>
          <a:bodyPr>
            <a:normAutofit fontScale="55000" lnSpcReduction="20000"/>
          </a:bodyPr>
          <a:lstStyle/>
          <a:p>
            <a:r>
              <a:rPr lang="en-IN" dirty="0" smtClean="0"/>
              <a:t>&lt;!DOCTYPE html&gt;</a:t>
            </a:r>
          </a:p>
          <a:p>
            <a:r>
              <a:rPr lang="en-IN" dirty="0" smtClean="0"/>
              <a:t>&lt;html&gt;</a:t>
            </a:r>
          </a:p>
          <a:p>
            <a:r>
              <a:rPr lang="en-IN" dirty="0" smtClean="0"/>
              <a:t>  </a:t>
            </a:r>
          </a:p>
          <a:p>
            <a:r>
              <a:rPr lang="en-IN" dirty="0" smtClean="0"/>
              <a:t>&lt;head&gt;</a:t>
            </a:r>
          </a:p>
          <a:p>
            <a:r>
              <a:rPr lang="en-IN" dirty="0" smtClean="0"/>
              <a:t>    &lt;title&gt;Contextual Selectors&lt;/title&gt;</a:t>
            </a:r>
          </a:p>
          <a:p>
            <a:r>
              <a:rPr lang="en-IN" dirty="0" smtClean="0"/>
              <a:t>  </a:t>
            </a:r>
          </a:p>
          <a:p>
            <a:r>
              <a:rPr lang="en-IN" dirty="0" smtClean="0"/>
              <a:t>    &lt;style&gt;</a:t>
            </a:r>
          </a:p>
          <a:p>
            <a:r>
              <a:rPr lang="en-IN" dirty="0" smtClean="0"/>
              <a:t>        div {</a:t>
            </a:r>
          </a:p>
          <a:p>
            <a:r>
              <a:rPr lang="en-IN" dirty="0" smtClean="0"/>
              <a:t>            </a:t>
            </a:r>
            <a:r>
              <a:rPr lang="en-IN" dirty="0" err="1" smtClean="0"/>
              <a:t>color</a:t>
            </a:r>
            <a:r>
              <a:rPr lang="en-IN" dirty="0" smtClean="0"/>
              <a:t>: red;</a:t>
            </a:r>
          </a:p>
          <a:p>
            <a:r>
              <a:rPr lang="en-IN" dirty="0" smtClean="0"/>
              <a:t>        }</a:t>
            </a:r>
          </a:p>
          <a:p>
            <a:r>
              <a:rPr lang="en-IN" dirty="0" smtClean="0"/>
              <a:t>         p {</a:t>
            </a:r>
          </a:p>
          <a:p>
            <a:r>
              <a:rPr lang="en-IN" dirty="0" smtClean="0"/>
              <a:t>            </a:t>
            </a:r>
            <a:r>
              <a:rPr lang="en-IN" dirty="0" err="1" smtClean="0"/>
              <a:t>color</a:t>
            </a:r>
            <a:r>
              <a:rPr lang="en-IN" dirty="0" smtClean="0"/>
              <a:t>: red;</a:t>
            </a:r>
          </a:p>
          <a:p>
            <a:r>
              <a:rPr lang="en-IN" dirty="0" smtClean="0"/>
              <a:t>        }</a:t>
            </a:r>
          </a:p>
          <a:p>
            <a:r>
              <a:rPr lang="en-IN" dirty="0" smtClean="0"/>
              <a:t>    &lt;/style&gt;</a:t>
            </a:r>
          </a:p>
          <a:p>
            <a:r>
              <a:rPr lang="en-IN" dirty="0" smtClean="0"/>
              <a:t>&lt;/head&gt;</a:t>
            </a:r>
          </a:p>
          <a:p>
            <a:r>
              <a:rPr lang="en-IN" dirty="0" smtClean="0"/>
              <a:t>  </a:t>
            </a:r>
          </a:p>
          <a:p>
            <a:r>
              <a:rPr lang="en-IN" dirty="0" smtClean="0"/>
              <a:t>&lt;body&gt;</a:t>
            </a:r>
          </a:p>
          <a:p>
            <a:r>
              <a:rPr lang="en-IN" dirty="0" smtClean="0"/>
              <a:t>    &lt;div&gt;</a:t>
            </a:r>
          </a:p>
          <a:p>
            <a:r>
              <a:rPr lang="en-IN" dirty="0" smtClean="0"/>
              <a:t>&lt;p&gt;Geeks For Geeks&lt;/p&gt;</a:t>
            </a:r>
          </a:p>
          <a:p>
            <a:r>
              <a:rPr lang="en-IN" dirty="0" smtClean="0"/>
              <a:t>&lt;p&gt;A Computer Science portal for geeks.&lt;/p&gt;</a:t>
            </a:r>
          </a:p>
          <a:p>
            <a:r>
              <a:rPr lang="en-IN" dirty="0" smtClean="0"/>
              <a:t>    &lt;/div&gt;</a:t>
            </a:r>
          </a:p>
          <a:p>
            <a:r>
              <a:rPr lang="en-IN" dirty="0" smtClean="0"/>
              <a:t>&lt;p&gt;What are Contextual Selectors in CSS?&lt;/p&gt;</a:t>
            </a:r>
          </a:p>
          <a:p>
            <a:r>
              <a:rPr lang="en-IN" dirty="0" smtClean="0"/>
              <a:t>&lt;/body&gt;</a:t>
            </a:r>
          </a:p>
          <a:p>
            <a:r>
              <a:rPr lang="en-IN" dirty="0" smtClean="0"/>
              <a:t>&lt;/html&gt;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Output</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785786" y="1894350"/>
            <a:ext cx="7572428" cy="271178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US" b="1" dirty="0" smtClean="0"/>
              <a:t>Types </a:t>
            </a:r>
            <a:r>
              <a:rPr lang="en-US" b="1" dirty="0"/>
              <a:t>of CSS (Cascading Style Sheet)</a:t>
            </a:r>
            <a:br>
              <a:rPr lang="en-US" b="1" dirty="0"/>
            </a:br>
            <a:r>
              <a:rPr lang="en-US" dirty="0">
                <a:hlinkClick r:id="rId2"/>
              </a:rPr>
              <a:t/>
            </a:r>
            <a:br>
              <a:rPr lang="en-US" dirty="0">
                <a:hlinkClick r:id="rId2"/>
              </a:rPr>
            </a:b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algn="just" fontAlgn="base"/>
            <a:r>
              <a:rPr lang="en-US" dirty="0"/>
              <a:t>Cascading Style Sheet (</a:t>
            </a:r>
            <a:r>
              <a:rPr lang="en-US" u="sng" dirty="0">
                <a:hlinkClick r:id="rId3"/>
              </a:rPr>
              <a:t>CSS</a:t>
            </a:r>
            <a:r>
              <a:rPr lang="en-US" dirty="0"/>
              <a:t>) is used to set the style in web pages that contain </a:t>
            </a:r>
            <a:r>
              <a:rPr lang="en-US" u="sng" dirty="0">
                <a:hlinkClick r:id="rId4"/>
              </a:rPr>
              <a:t>HTML</a:t>
            </a:r>
            <a:r>
              <a:rPr lang="en-US" dirty="0"/>
              <a:t> elements. It sets the background color, font-size, font-family, </a:t>
            </a:r>
            <a:r>
              <a:rPr lang="en-US" dirty="0" smtClean="0"/>
              <a:t>color, etc</a:t>
            </a:r>
            <a:r>
              <a:rPr lang="en-US" dirty="0"/>
              <a:t>. properties of elements on a web page.</a:t>
            </a:r>
          </a:p>
          <a:p>
            <a:pPr algn="just" fontAlgn="base"/>
            <a:r>
              <a:rPr lang="en-US" dirty="0"/>
              <a:t>There are three types of </a:t>
            </a:r>
            <a:r>
              <a:rPr lang="en-US" u="sng" dirty="0">
                <a:hlinkClick r:id="rId3"/>
              </a:rPr>
              <a:t>CSS</a:t>
            </a:r>
            <a:r>
              <a:rPr lang="en-US" dirty="0"/>
              <a:t> which are given below:</a:t>
            </a:r>
          </a:p>
          <a:p>
            <a:pPr lvl="1" algn="just" fontAlgn="base"/>
            <a:r>
              <a:rPr lang="en-US" dirty="0"/>
              <a:t>Inline CSS</a:t>
            </a:r>
          </a:p>
          <a:p>
            <a:pPr lvl="1" algn="just" fontAlgn="base"/>
            <a:r>
              <a:rPr lang="en-US" dirty="0"/>
              <a:t>Internal or Embedded CSS</a:t>
            </a:r>
          </a:p>
          <a:p>
            <a:pPr lvl="1" algn="just" fontAlgn="base"/>
            <a:r>
              <a:rPr lang="en-US" dirty="0"/>
              <a:t>External CSS</a:t>
            </a:r>
          </a:p>
          <a:p>
            <a:pPr marL="0" indent="0" algn="just">
              <a:buNone/>
            </a:pPr>
            <a:r>
              <a:rPr lang="en-US" dirty="0"/>
              <a:t/>
            </a:r>
            <a:br>
              <a:rPr lang="en-US" dirty="0"/>
            </a:br>
            <a:endParaRPr lang="en-IN" dirty="0"/>
          </a:p>
        </p:txBody>
      </p:sp>
    </p:spTree>
    <p:extLst>
      <p:ext uri="{BB962C8B-B14F-4D97-AF65-F5344CB8AC3E}">
        <p14:creationId xmlns:p14="http://schemas.microsoft.com/office/powerpoint/2010/main" xmlns="" val="527459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Inline CSS</a:t>
            </a:r>
            <a:endParaRPr lang="en-IN" dirty="0"/>
          </a:p>
        </p:txBody>
      </p:sp>
      <p:sp>
        <p:nvSpPr>
          <p:cNvPr id="3" name="Content Placeholder 2"/>
          <p:cNvSpPr>
            <a:spLocks noGrp="1"/>
          </p:cNvSpPr>
          <p:nvPr>
            <p:ph idx="1"/>
          </p:nvPr>
        </p:nvSpPr>
        <p:spPr/>
        <p:txBody>
          <a:bodyPr/>
          <a:lstStyle/>
          <a:p>
            <a:pPr fontAlgn="base"/>
            <a:r>
              <a:rPr lang="en-US" dirty="0"/>
              <a:t>Inline CSS contains the </a:t>
            </a:r>
            <a:r>
              <a:rPr lang="en-US" u="sng" dirty="0">
                <a:hlinkClick r:id="rId2"/>
              </a:rPr>
              <a:t>CSS</a:t>
            </a:r>
            <a:r>
              <a:rPr lang="en-US" dirty="0"/>
              <a:t> property in the body section attached to the element is known as inline CSS. This kind of style is specified within an HTML tag using the style attribute.</a:t>
            </a:r>
          </a:p>
          <a:p>
            <a:pPr fontAlgn="base"/>
            <a:r>
              <a:rPr lang="en-US" b="1" dirty="0"/>
              <a:t>Example:</a:t>
            </a:r>
            <a:r>
              <a:rPr lang="en-US" dirty="0"/>
              <a:t> This example shows the application of inline-</a:t>
            </a:r>
            <a:r>
              <a:rPr lang="en-US" dirty="0" err="1"/>
              <a:t>css</a:t>
            </a:r>
            <a:r>
              <a:rPr lang="en-US" dirty="0"/>
              <a:t>.</a:t>
            </a:r>
          </a:p>
          <a:p>
            <a:endParaRPr lang="en-IN" dirty="0"/>
          </a:p>
        </p:txBody>
      </p:sp>
    </p:spTree>
    <p:extLst>
      <p:ext uri="{BB962C8B-B14F-4D97-AF65-F5344CB8AC3E}">
        <p14:creationId xmlns:p14="http://schemas.microsoft.com/office/powerpoint/2010/main" xmlns="" val="1478400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Example</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IN" dirty="0"/>
              <a:t>&lt;!DOCTYPE html&gt;</a:t>
            </a:r>
          </a:p>
          <a:p>
            <a:pPr fontAlgn="base"/>
            <a:r>
              <a:rPr lang="en-IN" dirty="0"/>
              <a:t>&lt;html&gt;</a:t>
            </a:r>
          </a:p>
          <a:p>
            <a:pPr fontAlgn="base"/>
            <a:r>
              <a:rPr lang="en-IN" dirty="0"/>
              <a:t>&lt;head&gt;</a:t>
            </a:r>
          </a:p>
          <a:p>
            <a:pPr fontAlgn="base"/>
            <a:r>
              <a:rPr lang="en-IN" dirty="0"/>
              <a:t>    &lt;title&gt;Inline CSS&lt;/title&gt;</a:t>
            </a:r>
          </a:p>
          <a:p>
            <a:pPr fontAlgn="base"/>
            <a:r>
              <a:rPr lang="en-IN" dirty="0"/>
              <a:t>&lt;/head&gt;</a:t>
            </a:r>
          </a:p>
          <a:p>
            <a:pPr fontAlgn="base"/>
            <a:r>
              <a:rPr lang="en-IN" dirty="0"/>
              <a:t> </a:t>
            </a:r>
          </a:p>
          <a:p>
            <a:pPr fontAlgn="base"/>
            <a:r>
              <a:rPr lang="en-IN" dirty="0"/>
              <a:t>&lt;body&gt;</a:t>
            </a:r>
          </a:p>
          <a:p>
            <a:pPr fontAlgn="base"/>
            <a:r>
              <a:rPr lang="en-IN" dirty="0"/>
              <a:t>    &lt;p style="</a:t>
            </a:r>
            <a:r>
              <a:rPr lang="en-IN" dirty="0" err="1"/>
              <a:t>color</a:t>
            </a:r>
            <a:r>
              <a:rPr lang="en-IN" dirty="0"/>
              <a:t>:#009900; font-size:50px;</a:t>
            </a:r>
          </a:p>
          <a:p>
            <a:pPr fontAlgn="base"/>
            <a:r>
              <a:rPr lang="en-IN" dirty="0"/>
              <a:t>             </a:t>
            </a:r>
            <a:r>
              <a:rPr lang="en-IN" dirty="0" err="1"/>
              <a:t>font-style:italic</a:t>
            </a:r>
            <a:r>
              <a:rPr lang="en-IN" dirty="0"/>
              <a:t>; </a:t>
            </a:r>
            <a:r>
              <a:rPr lang="en-IN" dirty="0" err="1"/>
              <a:t>text-align:center</a:t>
            </a:r>
            <a:r>
              <a:rPr lang="en-IN" dirty="0"/>
              <a:t>;"&gt;</a:t>
            </a:r>
          </a:p>
          <a:p>
            <a:pPr fontAlgn="base"/>
            <a:r>
              <a:rPr lang="en-IN" dirty="0"/>
              <a:t>        </a:t>
            </a:r>
            <a:r>
              <a:rPr lang="en-IN" dirty="0" err="1"/>
              <a:t>GeeksForGeeks</a:t>
            </a:r>
            <a:endParaRPr lang="en-IN" dirty="0"/>
          </a:p>
          <a:p>
            <a:pPr fontAlgn="base"/>
            <a:r>
              <a:rPr lang="en-IN" dirty="0"/>
              <a:t>    &lt;/p&gt;</a:t>
            </a:r>
          </a:p>
          <a:p>
            <a:pPr fontAlgn="base"/>
            <a:r>
              <a:rPr lang="en-IN" dirty="0"/>
              <a:t>&lt;/body&gt;</a:t>
            </a:r>
          </a:p>
          <a:p>
            <a:pPr fontAlgn="base"/>
            <a:r>
              <a:rPr lang="en-IN" dirty="0"/>
              <a:t>&lt;/html&gt;</a:t>
            </a:r>
          </a:p>
          <a:p>
            <a:endParaRPr lang="en-IN" dirty="0"/>
          </a:p>
        </p:txBody>
      </p:sp>
    </p:spTree>
    <p:extLst>
      <p:ext uri="{BB962C8B-B14F-4D97-AF65-F5344CB8AC3E}">
        <p14:creationId xmlns:p14="http://schemas.microsoft.com/office/powerpoint/2010/main" xmlns="" val="67894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smtClean="0">
                <a:latin typeface="Times New Roman"/>
                <a:cs typeface="Times New Roman"/>
              </a:rPr>
              <a:t/>
            </a:r>
            <a:br>
              <a:rPr lang="en-IN" b="1" dirty="0" smtClean="0">
                <a:latin typeface="Times New Roman"/>
                <a:cs typeface="Times New Roman"/>
              </a:rPr>
            </a:br>
            <a:r>
              <a:rPr lang="en-IN" b="1" dirty="0" smtClean="0">
                <a:latin typeface="Times New Roman"/>
                <a:cs typeface="Times New Roman"/>
              </a:rPr>
              <a:t>What</a:t>
            </a:r>
            <a:r>
              <a:rPr lang="en-IN" b="1" spc="-25" dirty="0" smtClean="0">
                <a:latin typeface="Times New Roman"/>
                <a:cs typeface="Times New Roman"/>
              </a:rPr>
              <a:t> </a:t>
            </a:r>
            <a:r>
              <a:rPr lang="en-IN" b="1" dirty="0" smtClean="0">
                <a:latin typeface="Times New Roman"/>
                <a:cs typeface="Times New Roman"/>
              </a:rPr>
              <a:t>is</a:t>
            </a:r>
            <a:r>
              <a:rPr lang="en-IN" b="1" spc="-30" dirty="0" smtClean="0">
                <a:latin typeface="Times New Roman"/>
                <a:cs typeface="Times New Roman"/>
              </a:rPr>
              <a:t> </a:t>
            </a:r>
            <a:r>
              <a:rPr lang="en-IN" b="1" spc="-5" dirty="0" smtClean="0">
                <a:latin typeface="Times New Roman"/>
                <a:cs typeface="Times New Roman"/>
              </a:rPr>
              <a:t>CSS?</a:t>
            </a:r>
            <a:r>
              <a:rPr lang="en-IN" dirty="0" smtClean="0">
                <a:latin typeface="Times New Roman"/>
                <a:cs typeface="Times New Roman"/>
              </a:rPr>
              <a:t/>
            </a:r>
            <a:br>
              <a:rPr lang="en-IN" dirty="0" smtClean="0">
                <a:latin typeface="Times New Roman"/>
                <a:cs typeface="Times New Roman"/>
              </a:rPr>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6726" y="1916833"/>
            <a:ext cx="8549730" cy="2461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3180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96999" y="2492896"/>
            <a:ext cx="8047409" cy="1951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60969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or Embedded CSS</a:t>
            </a:r>
            <a:endParaRPr lang="en-IN" dirty="0"/>
          </a:p>
        </p:txBody>
      </p:sp>
      <p:sp>
        <p:nvSpPr>
          <p:cNvPr id="3" name="Content Placeholder 2"/>
          <p:cNvSpPr>
            <a:spLocks noGrp="1"/>
          </p:cNvSpPr>
          <p:nvPr>
            <p:ph idx="1"/>
          </p:nvPr>
        </p:nvSpPr>
        <p:spPr/>
        <p:txBody>
          <a:bodyPr/>
          <a:lstStyle/>
          <a:p>
            <a:pPr algn="just" fontAlgn="base"/>
            <a:r>
              <a:rPr lang="en-US" dirty="0" smtClean="0"/>
              <a:t>This </a:t>
            </a:r>
            <a:r>
              <a:rPr lang="en-US" dirty="0"/>
              <a:t>can be used when a single HTML document must be styled uniquely</a:t>
            </a:r>
            <a:r>
              <a:rPr lang="en-US" dirty="0" smtClean="0"/>
              <a:t>.</a:t>
            </a:r>
          </a:p>
          <a:p>
            <a:pPr algn="just" fontAlgn="base"/>
            <a:r>
              <a:rPr lang="en-US" dirty="0" smtClean="0"/>
              <a:t>The</a:t>
            </a:r>
            <a:r>
              <a:rPr lang="en-US" dirty="0"/>
              <a:t> </a:t>
            </a:r>
            <a:r>
              <a:rPr lang="en-US" u="sng" dirty="0">
                <a:hlinkClick r:id="rId2"/>
              </a:rPr>
              <a:t>CSS</a:t>
            </a:r>
            <a:r>
              <a:rPr lang="en-US" dirty="0"/>
              <a:t> rule set should be within the </a:t>
            </a:r>
            <a:r>
              <a:rPr lang="en-US" u="sng" dirty="0">
                <a:hlinkClick r:id="rId3"/>
              </a:rPr>
              <a:t>HTML</a:t>
            </a:r>
            <a:r>
              <a:rPr lang="en-US" dirty="0"/>
              <a:t> file in the head </a:t>
            </a:r>
            <a:r>
              <a:rPr lang="en-US" dirty="0" smtClean="0"/>
              <a:t>section.</a:t>
            </a:r>
          </a:p>
          <a:p>
            <a:pPr algn="just" fontAlgn="base"/>
            <a:r>
              <a:rPr lang="en-US" dirty="0" smtClean="0"/>
              <a:t>i.e</a:t>
            </a:r>
            <a:r>
              <a:rPr lang="en-US" dirty="0"/>
              <a:t>. the </a:t>
            </a:r>
            <a:r>
              <a:rPr lang="en-US" u="sng" dirty="0">
                <a:hlinkClick r:id="rId2"/>
              </a:rPr>
              <a:t>CSS</a:t>
            </a:r>
            <a:r>
              <a:rPr lang="en-US" dirty="0"/>
              <a:t> is embedded within the &lt;style&gt; tag inside the head section of the </a:t>
            </a:r>
            <a:r>
              <a:rPr lang="en-US" u="sng" dirty="0">
                <a:hlinkClick r:id="rId3"/>
              </a:rPr>
              <a:t>HTML</a:t>
            </a:r>
            <a:r>
              <a:rPr lang="en-US" dirty="0"/>
              <a:t> file.</a:t>
            </a:r>
          </a:p>
          <a:p>
            <a:pPr marL="0" indent="0" algn="just">
              <a:buNone/>
            </a:pPr>
            <a:r>
              <a:rPr lang="en-US" dirty="0"/>
              <a:t/>
            </a:r>
            <a:br>
              <a:rPr lang="en-US" dirty="0"/>
            </a:br>
            <a:endParaRPr lang="en-IN" dirty="0"/>
          </a:p>
        </p:txBody>
      </p:sp>
    </p:spTree>
    <p:extLst>
      <p:ext uri="{BB962C8B-B14F-4D97-AF65-F5344CB8AC3E}">
        <p14:creationId xmlns:p14="http://schemas.microsoft.com/office/powerpoint/2010/main" xmlns="" val="4071316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741368"/>
          </a:xfrm>
        </p:spPr>
        <p:txBody>
          <a:bodyPr>
            <a:noAutofit/>
          </a:bodyPr>
          <a:lstStyle/>
          <a:p>
            <a:pPr fontAlgn="base"/>
            <a:r>
              <a:rPr lang="en-IN" sz="1400" dirty="0"/>
              <a:t>&lt;!DOCTYPE html&gt;</a:t>
            </a:r>
          </a:p>
          <a:p>
            <a:pPr fontAlgn="base"/>
            <a:r>
              <a:rPr lang="en-IN" sz="1400" dirty="0"/>
              <a:t>&lt;html</a:t>
            </a:r>
            <a:r>
              <a:rPr lang="en-IN" sz="1400" dirty="0" smtClean="0"/>
              <a:t>&gt;</a:t>
            </a:r>
          </a:p>
          <a:p>
            <a:pPr fontAlgn="base"/>
            <a:r>
              <a:rPr lang="en-IN" sz="1400" dirty="0" smtClean="0"/>
              <a:t>&lt;head&gt;</a:t>
            </a:r>
          </a:p>
          <a:p>
            <a:pPr fontAlgn="base"/>
            <a:r>
              <a:rPr lang="en-IN" sz="1400" dirty="0"/>
              <a:t>    &lt;title&gt;Internal CSS&lt;/title&gt;</a:t>
            </a:r>
          </a:p>
          <a:p>
            <a:pPr fontAlgn="base"/>
            <a:r>
              <a:rPr lang="en-IN" sz="1400" dirty="0"/>
              <a:t>    &lt;style&gt;</a:t>
            </a:r>
          </a:p>
          <a:p>
            <a:pPr fontAlgn="base"/>
            <a:r>
              <a:rPr lang="en-IN" sz="1400" dirty="0"/>
              <a:t>        .main {</a:t>
            </a:r>
          </a:p>
          <a:p>
            <a:pPr fontAlgn="base"/>
            <a:r>
              <a:rPr lang="en-IN" sz="1400" dirty="0"/>
              <a:t>            text-align: </a:t>
            </a:r>
            <a:r>
              <a:rPr lang="en-IN" sz="1400" dirty="0" err="1"/>
              <a:t>center</a:t>
            </a:r>
            <a:r>
              <a:rPr lang="en-IN" sz="1400" dirty="0"/>
              <a:t>;</a:t>
            </a:r>
          </a:p>
          <a:p>
            <a:pPr fontAlgn="base"/>
            <a:r>
              <a:rPr lang="en-IN" sz="1400" dirty="0"/>
              <a:t>        }</a:t>
            </a:r>
          </a:p>
          <a:p>
            <a:pPr fontAlgn="base"/>
            <a:r>
              <a:rPr lang="en-IN" sz="1400" dirty="0"/>
              <a:t> </a:t>
            </a:r>
            <a:r>
              <a:rPr lang="en-IN" sz="1400" dirty="0" smtClean="0"/>
              <a:t>.GFG </a:t>
            </a:r>
            <a:r>
              <a:rPr lang="en-IN" sz="1400" dirty="0"/>
              <a:t>{</a:t>
            </a:r>
          </a:p>
          <a:p>
            <a:pPr fontAlgn="base"/>
            <a:r>
              <a:rPr lang="en-IN" sz="1400" dirty="0"/>
              <a:t>            </a:t>
            </a:r>
            <a:r>
              <a:rPr lang="en-IN" sz="1400" dirty="0" err="1"/>
              <a:t>color</a:t>
            </a:r>
            <a:r>
              <a:rPr lang="en-IN" sz="1400" dirty="0"/>
              <a:t>: #009900;</a:t>
            </a:r>
          </a:p>
          <a:p>
            <a:pPr fontAlgn="base"/>
            <a:r>
              <a:rPr lang="en-IN" sz="1400" dirty="0"/>
              <a:t>            font-size: 50px;</a:t>
            </a:r>
          </a:p>
          <a:p>
            <a:pPr fontAlgn="base"/>
            <a:r>
              <a:rPr lang="en-IN" sz="1400" dirty="0"/>
              <a:t>            font-weight: bold;</a:t>
            </a:r>
          </a:p>
          <a:p>
            <a:pPr fontAlgn="base"/>
            <a:r>
              <a:rPr lang="en-IN" sz="1400" dirty="0"/>
              <a:t>        }</a:t>
            </a:r>
          </a:p>
          <a:p>
            <a:pPr fontAlgn="base"/>
            <a:r>
              <a:rPr lang="en-IN" sz="1400" dirty="0"/>
              <a:t>     .geeks {</a:t>
            </a:r>
          </a:p>
          <a:p>
            <a:pPr fontAlgn="base"/>
            <a:r>
              <a:rPr lang="en-IN" sz="1400" dirty="0"/>
              <a:t>            font-style: bold;</a:t>
            </a:r>
          </a:p>
          <a:p>
            <a:pPr fontAlgn="base"/>
            <a:r>
              <a:rPr lang="en-IN" sz="1400" dirty="0"/>
              <a:t>            font-size: 20px;</a:t>
            </a:r>
          </a:p>
          <a:p>
            <a:pPr fontAlgn="base"/>
            <a:r>
              <a:rPr lang="en-IN" sz="1400" dirty="0"/>
              <a:t>        }</a:t>
            </a:r>
          </a:p>
          <a:p>
            <a:pPr fontAlgn="base"/>
            <a:r>
              <a:rPr lang="en-IN" sz="1400" dirty="0"/>
              <a:t>    &lt;/style&gt;</a:t>
            </a:r>
          </a:p>
          <a:p>
            <a:pPr fontAlgn="base"/>
            <a:r>
              <a:rPr lang="en-IN" sz="1400" dirty="0"/>
              <a:t>&lt;/head&gt;</a:t>
            </a:r>
          </a:p>
          <a:p>
            <a:pPr fontAlgn="base"/>
            <a:r>
              <a:rPr lang="en-IN" sz="1400" dirty="0" smtClean="0"/>
              <a:t>&lt;</a:t>
            </a:r>
            <a:r>
              <a:rPr lang="en-IN" sz="1400" dirty="0"/>
              <a:t>body&gt;</a:t>
            </a:r>
          </a:p>
          <a:p>
            <a:pPr fontAlgn="base"/>
            <a:r>
              <a:rPr lang="en-IN" sz="1400" dirty="0"/>
              <a:t>    &lt;div class="main"&gt;</a:t>
            </a:r>
          </a:p>
          <a:p>
            <a:pPr fontAlgn="base"/>
            <a:r>
              <a:rPr lang="en-IN" sz="1400" dirty="0"/>
              <a:t>        &lt;div class="GFG"&gt;</a:t>
            </a:r>
            <a:r>
              <a:rPr lang="en-IN" sz="1400" dirty="0" err="1"/>
              <a:t>GeeksForGeeks</a:t>
            </a:r>
            <a:r>
              <a:rPr lang="en-IN" sz="1400" dirty="0"/>
              <a:t>&lt;/div&gt;</a:t>
            </a:r>
          </a:p>
          <a:p>
            <a:pPr fontAlgn="base"/>
            <a:r>
              <a:rPr lang="en-IN" sz="1400" dirty="0"/>
              <a:t>         &lt;div class="geeks"&gt;</a:t>
            </a:r>
          </a:p>
          <a:p>
            <a:pPr fontAlgn="base"/>
            <a:r>
              <a:rPr lang="en-IN" sz="1400" dirty="0"/>
              <a:t>            A computer science portal for geeks</a:t>
            </a:r>
          </a:p>
          <a:p>
            <a:pPr fontAlgn="base"/>
            <a:r>
              <a:rPr lang="en-IN" sz="1400" dirty="0"/>
              <a:t>        &lt;/div&gt;</a:t>
            </a:r>
          </a:p>
          <a:p>
            <a:pPr fontAlgn="base"/>
            <a:r>
              <a:rPr lang="en-IN" sz="1400" dirty="0"/>
              <a:t>    &lt;/div</a:t>
            </a:r>
            <a:r>
              <a:rPr lang="en-IN" sz="1400" dirty="0" smtClean="0"/>
              <a:t>&gt;	&lt;/</a:t>
            </a:r>
            <a:r>
              <a:rPr lang="en-IN" sz="1400" dirty="0"/>
              <a:t>body</a:t>
            </a:r>
            <a:r>
              <a:rPr lang="en-IN" sz="1400" dirty="0" smtClean="0"/>
              <a:t>&gt;	&lt;/</a:t>
            </a:r>
            <a:r>
              <a:rPr lang="en-IN" sz="1400" dirty="0"/>
              <a:t>html&gt;</a:t>
            </a:r>
          </a:p>
          <a:p>
            <a:endParaRPr lang="en-IN" sz="1400" dirty="0"/>
          </a:p>
        </p:txBody>
      </p:sp>
    </p:spTree>
    <p:extLst>
      <p:ext uri="{BB962C8B-B14F-4D97-AF65-F5344CB8AC3E}">
        <p14:creationId xmlns:p14="http://schemas.microsoft.com/office/powerpoint/2010/main" xmlns="" val="3027089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960" y="2852937"/>
            <a:ext cx="8545400" cy="15674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24623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CSS</a:t>
            </a:r>
            <a:endParaRPr lang="en-IN" dirty="0"/>
          </a:p>
        </p:txBody>
      </p:sp>
      <p:sp>
        <p:nvSpPr>
          <p:cNvPr id="3" name="Content Placeholder 2"/>
          <p:cNvSpPr>
            <a:spLocks noGrp="1"/>
          </p:cNvSpPr>
          <p:nvPr>
            <p:ph idx="1"/>
          </p:nvPr>
        </p:nvSpPr>
        <p:spPr/>
        <p:txBody>
          <a:bodyPr>
            <a:normAutofit fontScale="92500" lnSpcReduction="10000"/>
          </a:bodyPr>
          <a:lstStyle/>
          <a:p>
            <a:pPr algn="just" fontAlgn="base"/>
            <a:r>
              <a:rPr lang="en-US" dirty="0" smtClean="0"/>
              <a:t>External </a:t>
            </a:r>
            <a:r>
              <a:rPr lang="en-US" dirty="0"/>
              <a:t>CSS contains separate </a:t>
            </a:r>
            <a:r>
              <a:rPr lang="en-US" u="sng" dirty="0">
                <a:hlinkClick r:id="rId2"/>
              </a:rPr>
              <a:t>CSS</a:t>
            </a:r>
            <a:r>
              <a:rPr lang="en-US" dirty="0"/>
              <a:t> files that contain only style properties with the help of tag attributes (For example class, id, heading, … </a:t>
            </a:r>
            <a:r>
              <a:rPr lang="en-US" dirty="0" err="1"/>
              <a:t>etc</a:t>
            </a:r>
            <a:r>
              <a:rPr lang="en-US" dirty="0"/>
              <a:t>). </a:t>
            </a:r>
            <a:endParaRPr lang="en-US" dirty="0" smtClean="0"/>
          </a:p>
          <a:p>
            <a:pPr algn="just" fontAlgn="base"/>
            <a:r>
              <a:rPr lang="en-US" u="sng" dirty="0" smtClean="0">
                <a:hlinkClick r:id="rId2"/>
              </a:rPr>
              <a:t>CSS</a:t>
            </a:r>
            <a:r>
              <a:rPr lang="en-US" dirty="0"/>
              <a:t> property is written in a separate file with a .</a:t>
            </a:r>
            <a:r>
              <a:rPr lang="en-US" dirty="0" err="1"/>
              <a:t>css</a:t>
            </a:r>
            <a:r>
              <a:rPr lang="en-US" dirty="0"/>
              <a:t> extension and should be linked to the </a:t>
            </a:r>
            <a:r>
              <a:rPr lang="en-US" u="sng" dirty="0">
                <a:hlinkClick r:id="rId3"/>
              </a:rPr>
              <a:t>HTML</a:t>
            </a:r>
            <a:r>
              <a:rPr lang="en-US" dirty="0"/>
              <a:t> document using a </a:t>
            </a:r>
            <a:r>
              <a:rPr lang="en-US" b="1" dirty="0"/>
              <a:t>link</a:t>
            </a:r>
            <a:r>
              <a:rPr lang="en-US" dirty="0"/>
              <a:t> tag. </a:t>
            </a:r>
            <a:endParaRPr lang="en-US" dirty="0" smtClean="0"/>
          </a:p>
          <a:p>
            <a:pPr algn="just" fontAlgn="base"/>
            <a:r>
              <a:rPr lang="en-US" dirty="0" smtClean="0"/>
              <a:t>It </a:t>
            </a:r>
            <a:r>
              <a:rPr lang="en-US" dirty="0"/>
              <a:t>means that, for each element, style can be set only once and will be applied across web pages.</a:t>
            </a:r>
          </a:p>
          <a:p>
            <a:pPr marL="0" indent="0" algn="just">
              <a:buNone/>
            </a:pPr>
            <a:r>
              <a:rPr lang="en-US" dirty="0"/>
              <a:t/>
            </a:r>
            <a:br>
              <a:rPr lang="en-US" dirty="0"/>
            </a:br>
            <a:endParaRPr lang="en-IN" dirty="0"/>
          </a:p>
        </p:txBody>
      </p:sp>
    </p:spTree>
    <p:extLst>
      <p:ext uri="{BB962C8B-B14F-4D97-AF65-F5344CB8AC3E}">
        <p14:creationId xmlns:p14="http://schemas.microsoft.com/office/powerpoint/2010/main" xmlns="" val="1078333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55000" lnSpcReduction="20000"/>
          </a:bodyPr>
          <a:lstStyle/>
          <a:p>
            <a:r>
              <a:rPr lang="en-IN" dirty="0"/>
              <a:t>body {</a:t>
            </a:r>
          </a:p>
          <a:p>
            <a:r>
              <a:rPr lang="en-IN" dirty="0"/>
              <a:t>    </a:t>
            </a:r>
            <a:r>
              <a:rPr lang="en-IN" dirty="0" err="1"/>
              <a:t>background-color:powderblue</a:t>
            </a:r>
            <a:r>
              <a:rPr lang="en-IN" dirty="0"/>
              <a:t>;</a:t>
            </a:r>
          </a:p>
          <a:p>
            <a:r>
              <a:rPr lang="en-IN" dirty="0"/>
              <a:t>}</a:t>
            </a:r>
          </a:p>
          <a:p>
            <a:r>
              <a:rPr lang="en-IN" dirty="0"/>
              <a:t>.main {</a:t>
            </a:r>
          </a:p>
          <a:p>
            <a:r>
              <a:rPr lang="en-IN" dirty="0"/>
              <a:t>    </a:t>
            </a:r>
            <a:r>
              <a:rPr lang="en-IN" dirty="0" err="1"/>
              <a:t>text-align:center</a:t>
            </a:r>
            <a:r>
              <a:rPr lang="en-IN" dirty="0"/>
              <a:t>;   </a:t>
            </a:r>
          </a:p>
          <a:p>
            <a:r>
              <a:rPr lang="en-IN" dirty="0"/>
              <a:t>}</a:t>
            </a:r>
          </a:p>
          <a:p>
            <a:r>
              <a:rPr lang="en-IN" dirty="0"/>
              <a:t>.GFG {</a:t>
            </a:r>
          </a:p>
          <a:p>
            <a:r>
              <a:rPr lang="en-IN" dirty="0"/>
              <a:t>    </a:t>
            </a:r>
            <a:r>
              <a:rPr lang="en-IN" dirty="0" err="1"/>
              <a:t>color</a:t>
            </a:r>
            <a:r>
              <a:rPr lang="en-IN" dirty="0"/>
              <a:t>:#009900;</a:t>
            </a:r>
          </a:p>
          <a:p>
            <a:r>
              <a:rPr lang="en-IN" dirty="0"/>
              <a:t>    font-size:50px;</a:t>
            </a:r>
          </a:p>
          <a:p>
            <a:r>
              <a:rPr lang="en-IN" dirty="0"/>
              <a:t>    </a:t>
            </a:r>
            <a:r>
              <a:rPr lang="en-IN" dirty="0" err="1"/>
              <a:t>font-weight:bold</a:t>
            </a:r>
            <a:r>
              <a:rPr lang="en-IN" dirty="0"/>
              <a:t>;</a:t>
            </a:r>
          </a:p>
          <a:p>
            <a:r>
              <a:rPr lang="en-IN" dirty="0"/>
              <a:t>}</a:t>
            </a:r>
          </a:p>
          <a:p>
            <a:r>
              <a:rPr lang="en-IN" dirty="0"/>
              <a:t>#geeks {</a:t>
            </a:r>
          </a:p>
          <a:p>
            <a:r>
              <a:rPr lang="en-IN" dirty="0"/>
              <a:t>    </a:t>
            </a:r>
            <a:r>
              <a:rPr lang="en-IN" dirty="0" err="1"/>
              <a:t>font-style:bold</a:t>
            </a:r>
            <a:r>
              <a:rPr lang="en-IN" dirty="0"/>
              <a:t>;</a:t>
            </a:r>
          </a:p>
          <a:p>
            <a:r>
              <a:rPr lang="en-IN" dirty="0"/>
              <a:t>    font-size:20px;</a:t>
            </a:r>
          </a:p>
          <a:p>
            <a:r>
              <a:rPr lang="en-IN" dirty="0"/>
              <a:t>}</a:t>
            </a:r>
          </a:p>
        </p:txBody>
      </p:sp>
    </p:spTree>
    <p:extLst>
      <p:ext uri="{BB962C8B-B14F-4D97-AF65-F5344CB8AC3E}">
        <p14:creationId xmlns:p14="http://schemas.microsoft.com/office/powerpoint/2010/main" xmlns="" val="200045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Below is the HTML file that is making use of the created external style sheet.</a:t>
            </a:r>
          </a:p>
          <a:p>
            <a:endParaRPr lang="en-US" dirty="0"/>
          </a:p>
          <a:p>
            <a:r>
              <a:rPr lang="en-US" dirty="0"/>
              <a:t>link tag is used to link the external style sheet with the html webpage.</a:t>
            </a:r>
          </a:p>
          <a:p>
            <a:r>
              <a:rPr lang="en-US" dirty="0" err="1"/>
              <a:t>href</a:t>
            </a:r>
            <a:r>
              <a:rPr lang="en-US" dirty="0"/>
              <a:t> attribute is used to specify the location of the external style sheet </a:t>
            </a:r>
            <a:r>
              <a:rPr lang="en-US" dirty="0" smtClean="0"/>
              <a:t>file.</a:t>
            </a:r>
          </a:p>
          <a:p>
            <a:pPr marL="0" indent="0">
              <a:buNone/>
            </a:pPr>
            <a:endParaRPr lang="en-US" dirty="0"/>
          </a:p>
        </p:txBody>
      </p:sp>
    </p:spTree>
    <p:extLst>
      <p:ext uri="{BB962C8B-B14F-4D97-AF65-F5344CB8AC3E}">
        <p14:creationId xmlns:p14="http://schemas.microsoft.com/office/powerpoint/2010/main" xmlns="" val="3143442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fontAlgn="base"/>
            <a:r>
              <a:rPr lang="en-IN" dirty="0"/>
              <a:t>&lt;!DOCTYPE html&gt;</a:t>
            </a:r>
          </a:p>
          <a:p>
            <a:pPr fontAlgn="base"/>
            <a:r>
              <a:rPr lang="en-IN" dirty="0"/>
              <a:t>&lt;html&gt;</a:t>
            </a:r>
          </a:p>
          <a:p>
            <a:pPr fontAlgn="base"/>
            <a:r>
              <a:rPr lang="en-IN" dirty="0"/>
              <a:t>&lt;head&gt;</a:t>
            </a:r>
          </a:p>
          <a:p>
            <a:pPr fontAlgn="base"/>
            <a:r>
              <a:rPr lang="en-IN" dirty="0"/>
              <a:t>    &lt;link </a:t>
            </a:r>
            <a:r>
              <a:rPr lang="en-IN" dirty="0" err="1"/>
              <a:t>rel</a:t>
            </a:r>
            <a:r>
              <a:rPr lang="en-IN" dirty="0"/>
              <a:t>="stylesheet" </a:t>
            </a:r>
            <a:r>
              <a:rPr lang="en-IN" dirty="0" err="1"/>
              <a:t>href</a:t>
            </a:r>
            <a:r>
              <a:rPr lang="en-IN" dirty="0"/>
              <a:t>="geeks.css" /&gt;</a:t>
            </a:r>
          </a:p>
          <a:p>
            <a:pPr fontAlgn="base"/>
            <a:r>
              <a:rPr lang="en-IN" dirty="0"/>
              <a:t>&lt;/head&gt;</a:t>
            </a:r>
          </a:p>
          <a:p>
            <a:pPr fontAlgn="base"/>
            <a:r>
              <a:rPr lang="en-IN" dirty="0"/>
              <a:t> </a:t>
            </a:r>
          </a:p>
          <a:p>
            <a:pPr fontAlgn="base"/>
            <a:r>
              <a:rPr lang="en-IN" dirty="0"/>
              <a:t>&lt;body&gt;</a:t>
            </a:r>
          </a:p>
          <a:p>
            <a:pPr fontAlgn="base"/>
            <a:r>
              <a:rPr lang="en-IN" dirty="0"/>
              <a:t>    &lt;div class="main"&gt;</a:t>
            </a:r>
          </a:p>
          <a:p>
            <a:pPr fontAlgn="base"/>
            <a:r>
              <a:rPr lang="en-IN" dirty="0"/>
              <a:t>        &lt;div class="GFG"&gt;</a:t>
            </a:r>
            <a:r>
              <a:rPr lang="en-IN" dirty="0" err="1"/>
              <a:t>GeeksForGeeks</a:t>
            </a:r>
            <a:r>
              <a:rPr lang="en-IN" dirty="0"/>
              <a:t>&lt;/div&gt;</a:t>
            </a:r>
          </a:p>
          <a:p>
            <a:pPr fontAlgn="base"/>
            <a:r>
              <a:rPr lang="en-IN" dirty="0"/>
              <a:t>        &lt;div id="geeks"&gt;</a:t>
            </a:r>
          </a:p>
          <a:p>
            <a:pPr fontAlgn="base"/>
            <a:r>
              <a:rPr lang="en-IN" dirty="0"/>
              <a:t>            A computer science portal for geeks</a:t>
            </a:r>
          </a:p>
          <a:p>
            <a:pPr fontAlgn="base"/>
            <a:r>
              <a:rPr lang="en-IN" dirty="0"/>
              <a:t>        &lt;/div&gt;</a:t>
            </a:r>
          </a:p>
          <a:p>
            <a:pPr fontAlgn="base"/>
            <a:r>
              <a:rPr lang="en-IN" dirty="0"/>
              <a:t>    &lt;/div&gt;</a:t>
            </a:r>
          </a:p>
          <a:p>
            <a:pPr fontAlgn="base"/>
            <a:r>
              <a:rPr lang="en-IN" dirty="0"/>
              <a:t>&lt;/body&gt;</a:t>
            </a:r>
          </a:p>
          <a:p>
            <a:pPr fontAlgn="base"/>
            <a:r>
              <a:rPr lang="en-IN" dirty="0"/>
              <a:t>&lt;/html&gt;</a:t>
            </a:r>
          </a:p>
          <a:p>
            <a:endParaRPr lang="en-IN" dirty="0"/>
          </a:p>
        </p:txBody>
      </p:sp>
    </p:spTree>
    <p:extLst>
      <p:ext uri="{BB962C8B-B14F-4D97-AF65-F5344CB8AC3E}">
        <p14:creationId xmlns:p14="http://schemas.microsoft.com/office/powerpoint/2010/main" xmlns="" val="3117886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2976563"/>
            <a:ext cx="5486400" cy="1247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76934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Priorities of </a:t>
            </a:r>
            <a:r>
              <a:rPr lang="en-US" b="1" u="sng" dirty="0">
                <a:hlinkClick r:id="rId2"/>
              </a:rPr>
              <a:t>CSS</a:t>
            </a:r>
            <a:endParaRPr lang="en-IN" dirty="0"/>
          </a:p>
        </p:txBody>
      </p:sp>
      <p:sp>
        <p:nvSpPr>
          <p:cNvPr id="3" name="Content Placeholder 2"/>
          <p:cNvSpPr>
            <a:spLocks noGrp="1"/>
          </p:cNvSpPr>
          <p:nvPr>
            <p:ph idx="1"/>
          </p:nvPr>
        </p:nvSpPr>
        <p:spPr>
          <a:xfrm>
            <a:off x="457200" y="1268760"/>
            <a:ext cx="8229600" cy="5946454"/>
          </a:xfrm>
        </p:spPr>
        <p:txBody>
          <a:bodyPr>
            <a:normAutofit fontScale="85000" lnSpcReduction="20000"/>
          </a:bodyPr>
          <a:lstStyle/>
          <a:p>
            <a:pPr algn="just" fontAlgn="base"/>
            <a:r>
              <a:rPr lang="en-US" dirty="0" smtClean="0"/>
              <a:t>Inline </a:t>
            </a:r>
            <a:r>
              <a:rPr lang="en-US" dirty="0"/>
              <a:t>CSS has the highest priority, then comes Internal/Embedded followed by External CSS which has the least priority. </a:t>
            </a:r>
            <a:endParaRPr lang="en-US" dirty="0" smtClean="0"/>
          </a:p>
          <a:p>
            <a:pPr algn="just" fontAlgn="base"/>
            <a:r>
              <a:rPr lang="en-US" dirty="0" smtClean="0"/>
              <a:t>Multiple </a:t>
            </a:r>
            <a:r>
              <a:rPr lang="en-US" dirty="0"/>
              <a:t>style sheets can be defined on one page. For an </a:t>
            </a:r>
            <a:r>
              <a:rPr lang="en-US" u="sng" dirty="0">
                <a:hlinkClick r:id="rId3"/>
              </a:rPr>
              <a:t>HTML</a:t>
            </a:r>
            <a:r>
              <a:rPr lang="en-US" dirty="0"/>
              <a:t> tag, styles can be defined in multiple style types and follow the below order.</a:t>
            </a:r>
          </a:p>
          <a:p>
            <a:pPr algn="just" fontAlgn="base"/>
            <a:r>
              <a:rPr lang="en-US" dirty="0"/>
              <a:t>As Inline has the highest priority, any styles that are defined in the internal and external style sheets are overridden by Inline styles.</a:t>
            </a:r>
          </a:p>
          <a:p>
            <a:pPr algn="just" fontAlgn="base"/>
            <a:r>
              <a:rPr lang="en-US" dirty="0"/>
              <a:t>Internal or Embedded stands second in the priority list and overrides the styles in the external style sheet.</a:t>
            </a:r>
          </a:p>
          <a:p>
            <a:pPr algn="just" fontAlgn="base"/>
            <a:r>
              <a:rPr lang="en-US" dirty="0"/>
              <a:t>External style sheets have the least priority. If there are no styles defined either in inline or internal style sheet then external style sheet rules are applied for the </a:t>
            </a:r>
            <a:r>
              <a:rPr lang="en-US" u="sng" dirty="0">
                <a:hlinkClick r:id="rId3"/>
              </a:rPr>
              <a:t>HTML</a:t>
            </a:r>
            <a:r>
              <a:rPr lang="en-US" dirty="0"/>
              <a:t> tags.</a:t>
            </a:r>
          </a:p>
          <a:p>
            <a:pPr marL="0" indent="0" algn="just">
              <a:buNone/>
            </a:pPr>
            <a:endParaRPr lang="en-IN" dirty="0"/>
          </a:p>
        </p:txBody>
      </p:sp>
    </p:spTree>
    <p:extLst>
      <p:ext uri="{BB962C8B-B14F-4D97-AF65-F5344CB8AC3E}">
        <p14:creationId xmlns:p14="http://schemas.microsoft.com/office/powerpoint/2010/main" xmlns="" val="2374331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CSS</a:t>
            </a:r>
            <a:endParaRPr lang="en-IN" dirty="0"/>
          </a:p>
        </p:txBody>
      </p:sp>
      <p:sp>
        <p:nvSpPr>
          <p:cNvPr id="3" name="Content Placeholder 2"/>
          <p:cNvSpPr>
            <a:spLocks noGrp="1"/>
          </p:cNvSpPr>
          <p:nvPr>
            <p:ph idx="1"/>
          </p:nvPr>
        </p:nvSpPr>
        <p:spPr>
          <a:xfrm>
            <a:off x="457200" y="1600200"/>
            <a:ext cx="8229600" cy="5257800"/>
          </a:xfrm>
        </p:spPr>
        <p:txBody>
          <a:bodyPr>
            <a:normAutofit fontScale="92500"/>
          </a:bodyPr>
          <a:lstStyle/>
          <a:p>
            <a:r>
              <a:rPr lang="en-US" dirty="0" smtClean="0"/>
              <a:t>HTML was NEVER intended to contain tags for formatting a document.</a:t>
            </a:r>
          </a:p>
          <a:p>
            <a:r>
              <a:rPr lang="en-US" dirty="0" smtClean="0"/>
              <a:t>HTML was intended to define the content of a document, like :</a:t>
            </a:r>
          </a:p>
          <a:p>
            <a:pPr lvl="1"/>
            <a:r>
              <a:rPr lang="en-US" dirty="0" smtClean="0"/>
              <a:t>&lt;h&gt;</a:t>
            </a:r>
          </a:p>
          <a:p>
            <a:pPr lvl="1"/>
            <a:r>
              <a:rPr lang="en-US" dirty="0" smtClean="0"/>
              <a:t>&lt;p&gt;</a:t>
            </a:r>
          </a:p>
          <a:p>
            <a:r>
              <a:rPr lang="en-US" dirty="0" smtClean="0"/>
              <a:t>The style definitions are normally saved in </a:t>
            </a:r>
            <a:r>
              <a:rPr lang="en-US" dirty="0" err="1" smtClean="0"/>
              <a:t>css</a:t>
            </a:r>
            <a:r>
              <a:rPr lang="en-US" dirty="0" smtClean="0"/>
              <a:t> files.</a:t>
            </a:r>
          </a:p>
          <a:p>
            <a:r>
              <a:rPr lang="en-US" dirty="0" smtClean="0"/>
              <a:t>With an external style sheet file, change the look of an entire Web site by changing a one file.</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Style Specification Formats</a:t>
            </a:r>
            <a:endParaRPr lang="en-IN" dirty="0"/>
          </a:p>
        </p:txBody>
      </p:sp>
      <p:sp>
        <p:nvSpPr>
          <p:cNvPr id="3" name="Content Placeholder 2"/>
          <p:cNvSpPr>
            <a:spLocks noGrp="1"/>
          </p:cNvSpPr>
          <p:nvPr>
            <p:ph idx="1"/>
          </p:nvPr>
        </p:nvSpPr>
        <p:spPr/>
        <p:txBody>
          <a:bodyPr>
            <a:normAutofit/>
          </a:bodyPr>
          <a:lstStyle/>
          <a:p>
            <a:pPr algn="just"/>
            <a:r>
              <a:rPr lang="en-US" dirty="0" smtClean="0"/>
              <a:t>The format of a style specification depends on the level of style sheet. Inline style specifications </a:t>
            </a:r>
            <a:r>
              <a:rPr lang="en-US" dirty="0" err="1" smtClean="0"/>
              <a:t>appearas</a:t>
            </a:r>
            <a:r>
              <a:rPr lang="en-US" dirty="0" smtClean="0"/>
              <a:t> values of the style attribute  of a tag, </a:t>
            </a:r>
            <a:r>
              <a:rPr lang="en-US" dirty="0" err="1" smtClean="0"/>
              <a:t>isasfollows</a:t>
            </a:r>
            <a:r>
              <a:rPr lang="en-US" dirty="0" smtClean="0"/>
              <a:t> the general form is:</a:t>
            </a:r>
            <a:endParaRPr lang="en-IN" dirty="0" smtClean="0"/>
          </a:p>
          <a:p>
            <a:r>
              <a:rPr lang="en-IN" dirty="0" smtClean="0"/>
              <a:t>style="</a:t>
            </a:r>
            <a:r>
              <a:rPr lang="en-IN" i="1" dirty="0" smtClean="0"/>
              <a:t>property_1</a:t>
            </a:r>
            <a:r>
              <a:rPr lang="en-IN" dirty="0" smtClean="0"/>
              <a:t>:</a:t>
            </a:r>
            <a:r>
              <a:rPr lang="en-IN" i="1" dirty="0" smtClean="0"/>
              <a:t>value_1</a:t>
            </a:r>
            <a:r>
              <a:rPr lang="en-IN" dirty="0" smtClean="0"/>
              <a:t>;</a:t>
            </a:r>
            <a:r>
              <a:rPr lang="en-IN" i="1" dirty="0" smtClean="0"/>
              <a:t>property_2</a:t>
            </a:r>
            <a:r>
              <a:rPr lang="en-IN" dirty="0" smtClean="0"/>
              <a:t>:</a:t>
            </a:r>
            <a:r>
              <a:rPr lang="en-IN" i="1" dirty="0" smtClean="0"/>
              <a:t>value_2</a:t>
            </a:r>
            <a:r>
              <a:rPr lang="en-IN" dirty="0" smtClean="0"/>
              <a:t>;...; </a:t>
            </a:r>
            <a:r>
              <a:rPr lang="en-IN" i="1" dirty="0" err="1" smtClean="0"/>
              <a:t>property_n</a:t>
            </a:r>
            <a:r>
              <a:rPr lang="en-IN" dirty="0" err="1" smtClean="0"/>
              <a:t>:</a:t>
            </a:r>
            <a:r>
              <a:rPr lang="en-IN" i="1" dirty="0" err="1" smtClean="0"/>
              <a:t>value_n</a:t>
            </a:r>
            <a:r>
              <a:rPr lang="en-IN" dirty="0" smtClean="0"/>
              <a:t>;"</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Style Specification Formats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The general form of the content of a style element is,  </a:t>
            </a:r>
          </a:p>
          <a:p>
            <a:pPr algn="just"/>
            <a:r>
              <a:rPr lang="en-IN" dirty="0" smtClean="0"/>
              <a:t>&lt;</a:t>
            </a:r>
            <a:r>
              <a:rPr lang="en-IN" dirty="0" err="1" smtClean="0"/>
              <a:t>styletype</a:t>
            </a:r>
            <a:r>
              <a:rPr lang="en-IN" dirty="0" smtClean="0"/>
              <a:t>="text/</a:t>
            </a:r>
            <a:r>
              <a:rPr lang="en-IN" dirty="0" err="1" smtClean="0"/>
              <a:t>css</a:t>
            </a:r>
            <a:r>
              <a:rPr lang="en-IN" dirty="0" smtClean="0"/>
              <a:t>"&gt;</a:t>
            </a:r>
          </a:p>
          <a:p>
            <a:pPr algn="just"/>
            <a:r>
              <a:rPr lang="en-IN" i="1" dirty="0" err="1" smtClean="0"/>
              <a:t>rule_list</a:t>
            </a:r>
            <a:endParaRPr lang="en-IN" dirty="0" smtClean="0"/>
          </a:p>
          <a:p>
            <a:pPr algn="just"/>
            <a:r>
              <a:rPr lang="en-IN" dirty="0" smtClean="0"/>
              <a:t>&lt;/style&gt;</a:t>
            </a:r>
          </a:p>
          <a:p>
            <a:pPr algn="just"/>
            <a:r>
              <a:rPr lang="en-US" dirty="0" smtClean="0"/>
              <a:t>The type attribute of the &lt;style&gt;tag tells the browser the type of style specification, which is text/</a:t>
            </a:r>
            <a:r>
              <a:rPr lang="en-US" dirty="0" err="1" smtClean="0"/>
              <a:t>css</a:t>
            </a:r>
            <a:r>
              <a:rPr lang="en-US" dirty="0" smtClean="0"/>
              <a:t> for CSS.</a:t>
            </a:r>
            <a:endParaRPr lang="en-IN" dirty="0" smtClean="0"/>
          </a:p>
          <a:p>
            <a:r>
              <a:rPr lang="en-IN" dirty="0" smtClean="0"/>
              <a:t>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Style Specification Formats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Each style rule in a rule list has two parts: </a:t>
            </a:r>
          </a:p>
          <a:p>
            <a:pPr algn="just"/>
            <a:r>
              <a:rPr lang="en-US" dirty="0" smtClean="0"/>
              <a:t>a selector, which indicates the element or elements affected by the rule, and a list of property-value pairs. </a:t>
            </a:r>
          </a:p>
          <a:p>
            <a:pPr algn="just"/>
            <a:r>
              <a:rPr lang="en-US" dirty="0" smtClean="0"/>
              <a:t>The list has the same form as the quoted list for inline style sheets, except that it is delimited by braces rather than double quotes. So, the form of a style rule is as follows:</a:t>
            </a:r>
            <a:endParaRPr lang="en-IN" dirty="0" smtClean="0"/>
          </a:p>
          <a:p>
            <a:r>
              <a:rPr lang="en-IN" i="1" dirty="0" smtClean="0"/>
              <a:t>selector</a:t>
            </a:r>
            <a:r>
              <a:rPr lang="en-IN" dirty="0" smtClean="0"/>
              <a:t>{</a:t>
            </a:r>
            <a:r>
              <a:rPr lang="en-IN" i="1" dirty="0" smtClean="0"/>
              <a:t>property_1</a:t>
            </a:r>
            <a:r>
              <a:rPr lang="en-IN" dirty="0" smtClean="0"/>
              <a:t>:</a:t>
            </a:r>
            <a:r>
              <a:rPr lang="en-IN" i="1" dirty="0" smtClean="0"/>
              <a:t>value_1</a:t>
            </a:r>
            <a:r>
              <a:rPr lang="en-IN" dirty="0" smtClean="0"/>
              <a:t>;</a:t>
            </a:r>
            <a:r>
              <a:rPr lang="en-IN" i="1" dirty="0" smtClean="0"/>
              <a:t>property_2</a:t>
            </a:r>
            <a:r>
              <a:rPr lang="en-IN" dirty="0" smtClean="0"/>
              <a:t>:</a:t>
            </a:r>
            <a:r>
              <a:rPr lang="en-IN" i="1" dirty="0" smtClean="0"/>
              <a:t>value_2</a:t>
            </a:r>
            <a:r>
              <a:rPr lang="en-IN" dirty="0" smtClean="0"/>
              <a:t>;...; </a:t>
            </a:r>
            <a:r>
              <a:rPr lang="en-IN" i="1" dirty="0" err="1" smtClean="0"/>
              <a:t>property_n</a:t>
            </a:r>
            <a:r>
              <a:rPr lang="en-IN" dirty="0" err="1" smtClean="0"/>
              <a:t>:</a:t>
            </a:r>
            <a:r>
              <a:rPr lang="en-IN" i="1" dirty="0" err="1" smtClean="0"/>
              <a:t>value_n</a:t>
            </a:r>
            <a:r>
              <a:rPr lang="en-IN" dirty="0" smtClean="0"/>
              <a:t>;}</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Style Specification Formats</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t>If a property is given more than one value, those values usually are separated with spaces. </a:t>
            </a:r>
          </a:p>
          <a:p>
            <a:pPr algn="just"/>
            <a:r>
              <a:rPr lang="en-US" dirty="0" smtClean="0"/>
              <a:t>For some properties, however, multiple values are separated with commas.</a:t>
            </a:r>
          </a:p>
          <a:p>
            <a:pPr algn="just"/>
            <a:r>
              <a:rPr lang="en-US" dirty="0" smtClean="0"/>
              <a:t>Like all other kinds of coding, complicated CSS rule lists should be documented with comments. Of course, HTML comments cannot be used here, because CSS is not HTML. Therefore, a different form of comment is needed. </a:t>
            </a:r>
            <a:endParaRPr lang="en-IN" dirty="0" smtClean="0"/>
          </a:p>
          <a:p>
            <a:pPr algn="just"/>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Style Specification Formats</a:t>
            </a:r>
            <a:endParaRPr lang="en-IN"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dirty="0" smtClean="0"/>
              <a:t>CSS comments are introduced with /* and terminated with */, as in the following element:</a:t>
            </a:r>
          </a:p>
          <a:p>
            <a:r>
              <a:rPr lang="en-IN" dirty="0" smtClean="0"/>
              <a:t>&lt;style type="text/</a:t>
            </a:r>
            <a:r>
              <a:rPr lang="en-IN" dirty="0" err="1" smtClean="0"/>
              <a:t>css</a:t>
            </a:r>
            <a:r>
              <a:rPr lang="en-IN" dirty="0" smtClean="0"/>
              <a:t>"&gt;</a:t>
            </a:r>
          </a:p>
          <a:p>
            <a:r>
              <a:rPr lang="en-IN" dirty="0" smtClean="0"/>
              <a:t>/*Styles for the initial paragraph*/</a:t>
            </a:r>
          </a:p>
          <a:p>
            <a:r>
              <a:rPr lang="en-IN" dirty="0" smtClean="0"/>
              <a:t>...</a:t>
            </a:r>
          </a:p>
          <a:p>
            <a:r>
              <a:rPr lang="en-IN" dirty="0" smtClean="0"/>
              <a:t>/*Styles for other paragraphs*/</a:t>
            </a:r>
          </a:p>
          <a:p>
            <a:r>
              <a:rPr lang="en-IN" dirty="0" smtClean="0"/>
              <a:t>...</a:t>
            </a:r>
          </a:p>
          <a:p>
            <a:r>
              <a:rPr lang="en-IN" dirty="0" smtClean="0"/>
              <a:t>&lt;/style&gt;</a:t>
            </a:r>
          </a:p>
          <a:p>
            <a:pPr algn="just"/>
            <a:r>
              <a:rPr lang="en-US" dirty="0" smtClean="0"/>
              <a:t>An external style sheet consists of a list of style rules of the same form as in document style sheets. The &lt;style&gt; tag is not included. </a:t>
            </a:r>
            <a:endParaRPr lang="en-IN" dirty="0" smtClean="0"/>
          </a:p>
          <a:p>
            <a:endParaRPr lang="en-IN" dirty="0" smtClean="0"/>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spc="-5" dirty="0" smtClean="0">
                <a:latin typeface="Times New Roman"/>
                <a:cs typeface="Times New Roman"/>
              </a:rPr>
              <a:t/>
            </a:r>
            <a:br>
              <a:rPr lang="en-IN" b="1" spc="-5" dirty="0" smtClean="0">
                <a:latin typeface="Times New Roman"/>
                <a:cs typeface="Times New Roman"/>
              </a:rPr>
            </a:br>
            <a:r>
              <a:rPr lang="en-IN" b="1" spc="-5" dirty="0" smtClean="0">
                <a:latin typeface="Times New Roman"/>
                <a:cs typeface="Times New Roman"/>
              </a:rPr>
              <a:t>CSS</a:t>
            </a:r>
            <a:r>
              <a:rPr lang="en-IN" b="1" spc="-45" dirty="0" smtClean="0">
                <a:latin typeface="Times New Roman"/>
                <a:cs typeface="Times New Roman"/>
              </a:rPr>
              <a:t> </a:t>
            </a:r>
            <a:r>
              <a:rPr lang="en-IN" b="1" dirty="0" smtClean="0">
                <a:latin typeface="Times New Roman"/>
                <a:cs typeface="Times New Roman"/>
              </a:rPr>
              <a:t>Comments</a:t>
            </a:r>
            <a:r>
              <a:rPr lang="en-IN" dirty="0" smtClean="0">
                <a:latin typeface="Times New Roman"/>
                <a:cs typeface="Times New Roman"/>
              </a:rPr>
              <a:t/>
            </a:r>
            <a:br>
              <a:rPr lang="en-IN" dirty="0" smtClean="0">
                <a:latin typeface="Times New Roman"/>
                <a:cs typeface="Times New Roman"/>
              </a:rPr>
            </a:br>
            <a:endParaRPr lang="en-IN" dirty="0"/>
          </a:p>
        </p:txBody>
      </p:sp>
      <p:sp>
        <p:nvSpPr>
          <p:cNvPr id="5" name="Content Placeholder 4"/>
          <p:cNvSpPr>
            <a:spLocks noGrp="1"/>
          </p:cNvSpPr>
          <p:nvPr>
            <p:ph idx="1"/>
          </p:nvPr>
        </p:nvSpPr>
        <p:spPr/>
        <p:txBody>
          <a:bodyPr/>
          <a:lstStyle/>
          <a:p>
            <a:pPr algn="just"/>
            <a:r>
              <a:rPr lang="en-US" spc="-5" dirty="0" smtClean="0">
                <a:latin typeface="Times New Roman"/>
                <a:cs typeface="Times New Roman"/>
              </a:rPr>
              <a:t>Comments</a:t>
            </a:r>
            <a:r>
              <a:rPr lang="en-US" dirty="0" smtClean="0">
                <a:latin typeface="Times New Roman"/>
                <a:cs typeface="Times New Roman"/>
              </a:rPr>
              <a:t> </a:t>
            </a:r>
            <a:r>
              <a:rPr lang="en-US" spc="-5" dirty="0" smtClean="0">
                <a:latin typeface="Times New Roman"/>
                <a:cs typeface="Times New Roman"/>
              </a:rPr>
              <a:t>are</a:t>
            </a:r>
            <a:r>
              <a:rPr lang="en-US" dirty="0" smtClean="0">
                <a:latin typeface="Times New Roman"/>
                <a:cs typeface="Times New Roman"/>
              </a:rPr>
              <a:t> </a:t>
            </a:r>
            <a:r>
              <a:rPr lang="en-US" spc="-5" dirty="0" smtClean="0">
                <a:latin typeface="Times New Roman"/>
                <a:cs typeface="Times New Roman"/>
              </a:rPr>
              <a:t>used</a:t>
            </a:r>
            <a:r>
              <a:rPr lang="en-US" spc="5" dirty="0" smtClean="0">
                <a:latin typeface="Times New Roman"/>
                <a:cs typeface="Times New Roman"/>
              </a:rPr>
              <a:t> </a:t>
            </a:r>
            <a:r>
              <a:rPr lang="en-US" dirty="0" smtClean="0">
                <a:latin typeface="Times New Roman"/>
                <a:cs typeface="Times New Roman"/>
              </a:rPr>
              <a:t>to</a:t>
            </a:r>
            <a:r>
              <a:rPr lang="en-US" spc="5" dirty="0" smtClean="0">
                <a:latin typeface="Times New Roman"/>
                <a:cs typeface="Times New Roman"/>
              </a:rPr>
              <a:t> </a:t>
            </a:r>
            <a:r>
              <a:rPr lang="en-US" dirty="0" smtClean="0">
                <a:latin typeface="Times New Roman"/>
                <a:cs typeface="Times New Roman"/>
              </a:rPr>
              <a:t>explain</a:t>
            </a:r>
            <a:r>
              <a:rPr lang="en-US" spc="5" dirty="0" smtClean="0">
                <a:latin typeface="Times New Roman"/>
                <a:cs typeface="Times New Roman"/>
              </a:rPr>
              <a:t> </a:t>
            </a:r>
            <a:r>
              <a:rPr lang="en-US" dirty="0" smtClean="0">
                <a:latin typeface="Times New Roman"/>
                <a:cs typeface="Times New Roman"/>
              </a:rPr>
              <a:t>your </a:t>
            </a:r>
            <a:r>
              <a:rPr lang="en-US" spc="-5" dirty="0" smtClean="0">
                <a:latin typeface="Times New Roman"/>
                <a:cs typeface="Times New Roman"/>
              </a:rPr>
              <a:t>code,</a:t>
            </a:r>
            <a:r>
              <a:rPr lang="en-US" spc="5" dirty="0" smtClean="0">
                <a:latin typeface="Times New Roman"/>
                <a:cs typeface="Times New Roman"/>
              </a:rPr>
              <a:t> </a:t>
            </a:r>
            <a:r>
              <a:rPr lang="en-US" spc="-5" dirty="0" smtClean="0">
                <a:latin typeface="Times New Roman"/>
                <a:cs typeface="Times New Roman"/>
              </a:rPr>
              <a:t>and</a:t>
            </a:r>
            <a:r>
              <a:rPr lang="en-US" spc="5" dirty="0" smtClean="0">
                <a:latin typeface="Times New Roman"/>
                <a:cs typeface="Times New Roman"/>
              </a:rPr>
              <a:t> </a:t>
            </a:r>
            <a:r>
              <a:rPr lang="en-US" dirty="0" smtClean="0">
                <a:latin typeface="Times New Roman"/>
                <a:cs typeface="Times New Roman"/>
              </a:rPr>
              <a:t>may</a:t>
            </a:r>
            <a:r>
              <a:rPr lang="en-US" spc="15" dirty="0" smtClean="0">
                <a:latin typeface="Times New Roman"/>
                <a:cs typeface="Times New Roman"/>
              </a:rPr>
              <a:t> </a:t>
            </a:r>
            <a:r>
              <a:rPr lang="en-US" spc="-5" dirty="0" smtClean="0">
                <a:latin typeface="Times New Roman"/>
                <a:cs typeface="Times New Roman"/>
              </a:rPr>
              <a:t>help</a:t>
            </a:r>
            <a:r>
              <a:rPr lang="en-US" spc="5" dirty="0" smtClean="0">
                <a:latin typeface="Times New Roman"/>
                <a:cs typeface="Times New Roman"/>
              </a:rPr>
              <a:t> </a:t>
            </a:r>
            <a:r>
              <a:rPr lang="en-US" dirty="0" smtClean="0">
                <a:latin typeface="Times New Roman"/>
                <a:cs typeface="Times New Roman"/>
              </a:rPr>
              <a:t>you</a:t>
            </a:r>
            <a:r>
              <a:rPr lang="en-US" spc="5" dirty="0" smtClean="0">
                <a:latin typeface="Times New Roman"/>
                <a:cs typeface="Times New Roman"/>
              </a:rPr>
              <a:t> </a:t>
            </a:r>
            <a:r>
              <a:rPr lang="en-US" spc="-5" dirty="0" smtClean="0">
                <a:latin typeface="Times New Roman"/>
                <a:cs typeface="Times New Roman"/>
              </a:rPr>
              <a:t>when</a:t>
            </a:r>
            <a:r>
              <a:rPr lang="en-US" spc="5" dirty="0" smtClean="0">
                <a:latin typeface="Times New Roman"/>
                <a:cs typeface="Times New Roman"/>
              </a:rPr>
              <a:t> </a:t>
            </a:r>
            <a:r>
              <a:rPr lang="en-US" dirty="0" smtClean="0">
                <a:latin typeface="Times New Roman"/>
                <a:cs typeface="Times New Roman"/>
              </a:rPr>
              <a:t>you</a:t>
            </a:r>
            <a:r>
              <a:rPr lang="en-US" spc="5" dirty="0" smtClean="0">
                <a:latin typeface="Times New Roman"/>
                <a:cs typeface="Times New Roman"/>
              </a:rPr>
              <a:t> </a:t>
            </a:r>
            <a:r>
              <a:rPr lang="en-US" spc="-5" dirty="0" smtClean="0">
                <a:latin typeface="Times New Roman"/>
                <a:cs typeface="Times New Roman"/>
              </a:rPr>
              <a:t>edit</a:t>
            </a:r>
            <a:r>
              <a:rPr lang="en-US" spc="5" dirty="0" smtClean="0">
                <a:latin typeface="Times New Roman"/>
                <a:cs typeface="Times New Roman"/>
              </a:rPr>
              <a:t> </a:t>
            </a:r>
            <a:r>
              <a:rPr lang="en-US" dirty="0" smtClean="0">
                <a:latin typeface="Times New Roman"/>
                <a:cs typeface="Times New Roman"/>
              </a:rPr>
              <a:t>the </a:t>
            </a:r>
            <a:r>
              <a:rPr lang="en-US" spc="-5" dirty="0" smtClean="0">
                <a:latin typeface="Times New Roman"/>
                <a:cs typeface="Times New Roman"/>
              </a:rPr>
              <a:t>source</a:t>
            </a:r>
            <a:r>
              <a:rPr lang="en-US" spc="10" dirty="0" smtClean="0">
                <a:latin typeface="Times New Roman"/>
                <a:cs typeface="Times New Roman"/>
              </a:rPr>
              <a:t> </a:t>
            </a:r>
            <a:r>
              <a:rPr lang="en-US" spc="-5" dirty="0" smtClean="0">
                <a:latin typeface="Times New Roman"/>
                <a:cs typeface="Times New Roman"/>
              </a:rPr>
              <a:t>code</a:t>
            </a:r>
            <a:r>
              <a:rPr lang="en-US" spc="10" dirty="0" smtClean="0">
                <a:latin typeface="Times New Roman"/>
                <a:cs typeface="Times New Roman"/>
              </a:rPr>
              <a:t> </a:t>
            </a:r>
            <a:r>
              <a:rPr lang="en-US" spc="-5" dirty="0" smtClean="0">
                <a:latin typeface="Times New Roman"/>
                <a:cs typeface="Times New Roman"/>
              </a:rPr>
              <a:t>at</a:t>
            </a:r>
            <a:r>
              <a:rPr lang="en-US" spc="5" dirty="0" smtClean="0">
                <a:latin typeface="Times New Roman"/>
                <a:cs typeface="Times New Roman"/>
              </a:rPr>
              <a:t> </a:t>
            </a:r>
            <a:r>
              <a:rPr lang="en-US" dirty="0" smtClean="0">
                <a:latin typeface="Times New Roman"/>
                <a:cs typeface="Times New Roman"/>
              </a:rPr>
              <a:t>a </a:t>
            </a:r>
            <a:r>
              <a:rPr lang="en-US" spc="-285" dirty="0" smtClean="0">
                <a:latin typeface="Times New Roman"/>
                <a:cs typeface="Times New Roman"/>
              </a:rPr>
              <a:t> </a:t>
            </a:r>
            <a:r>
              <a:rPr lang="en-US" spc="-5" dirty="0" smtClean="0">
                <a:latin typeface="Times New Roman"/>
                <a:cs typeface="Times New Roman"/>
              </a:rPr>
              <a:t>later</a:t>
            </a:r>
            <a:r>
              <a:rPr lang="en-US" dirty="0" smtClean="0">
                <a:latin typeface="Times New Roman"/>
                <a:cs typeface="Times New Roman"/>
              </a:rPr>
              <a:t> </a:t>
            </a:r>
            <a:r>
              <a:rPr lang="en-US" spc="-5" dirty="0" smtClean="0">
                <a:latin typeface="Times New Roman"/>
                <a:cs typeface="Times New Roman"/>
              </a:rPr>
              <a:t>date.</a:t>
            </a:r>
            <a:r>
              <a:rPr lang="en-US" dirty="0" smtClean="0">
                <a:latin typeface="Times New Roman"/>
                <a:cs typeface="Times New Roman"/>
              </a:rPr>
              <a:t> </a:t>
            </a:r>
          </a:p>
          <a:p>
            <a:pPr algn="just"/>
            <a:r>
              <a:rPr lang="en-US" dirty="0" smtClean="0">
                <a:latin typeface="Times New Roman"/>
                <a:cs typeface="Times New Roman"/>
              </a:rPr>
              <a:t>Comments are</a:t>
            </a:r>
            <a:r>
              <a:rPr lang="en-US" spc="5" dirty="0" smtClean="0">
                <a:latin typeface="Times New Roman"/>
                <a:cs typeface="Times New Roman"/>
              </a:rPr>
              <a:t> </a:t>
            </a:r>
            <a:r>
              <a:rPr lang="en-US" spc="-5" dirty="0" smtClean="0">
                <a:latin typeface="Times New Roman"/>
                <a:cs typeface="Times New Roman"/>
              </a:rPr>
              <a:t>ignored</a:t>
            </a:r>
            <a:r>
              <a:rPr lang="en-US" dirty="0" smtClean="0">
                <a:latin typeface="Times New Roman"/>
                <a:cs typeface="Times New Roman"/>
              </a:rPr>
              <a:t> by </a:t>
            </a:r>
            <a:r>
              <a:rPr lang="en-US" spc="-5" dirty="0" smtClean="0">
                <a:latin typeface="Times New Roman"/>
                <a:cs typeface="Times New Roman"/>
              </a:rPr>
              <a:t>browsers.</a:t>
            </a:r>
            <a:endParaRPr lang="en-US" dirty="0" smtClean="0">
              <a:latin typeface="Times New Roman"/>
              <a:cs typeface="Times New Roman"/>
            </a:endParaRPr>
          </a:p>
          <a:p>
            <a:pPr algn="just"/>
            <a:r>
              <a:rPr lang="en-US" spc="-5" dirty="0" smtClean="0">
                <a:latin typeface="Times New Roman"/>
                <a:cs typeface="Times New Roman"/>
              </a:rPr>
              <a:t>A</a:t>
            </a:r>
            <a:r>
              <a:rPr lang="en-US" dirty="0" smtClean="0">
                <a:latin typeface="Times New Roman"/>
                <a:cs typeface="Times New Roman"/>
              </a:rPr>
              <a:t> </a:t>
            </a:r>
            <a:r>
              <a:rPr lang="en-US" spc="-5" dirty="0" smtClean="0">
                <a:latin typeface="Times New Roman"/>
                <a:cs typeface="Times New Roman"/>
              </a:rPr>
              <a:t>CSS</a:t>
            </a:r>
            <a:r>
              <a:rPr lang="en-US" dirty="0" smtClean="0">
                <a:latin typeface="Times New Roman"/>
                <a:cs typeface="Times New Roman"/>
              </a:rPr>
              <a:t> </a:t>
            </a:r>
            <a:r>
              <a:rPr lang="en-US" spc="-5" dirty="0" smtClean="0">
                <a:latin typeface="Times New Roman"/>
                <a:cs typeface="Times New Roman"/>
              </a:rPr>
              <a:t>comment</a:t>
            </a:r>
            <a:r>
              <a:rPr lang="en-US" dirty="0" smtClean="0">
                <a:latin typeface="Times New Roman"/>
                <a:cs typeface="Times New Roman"/>
              </a:rPr>
              <a:t> begins</a:t>
            </a:r>
            <a:r>
              <a:rPr lang="en-US" spc="-10" dirty="0" smtClean="0">
                <a:latin typeface="Times New Roman"/>
                <a:cs typeface="Times New Roman"/>
              </a:rPr>
              <a:t> </a:t>
            </a:r>
            <a:r>
              <a:rPr lang="en-US" dirty="0" smtClean="0">
                <a:latin typeface="Times New Roman"/>
                <a:cs typeface="Times New Roman"/>
              </a:rPr>
              <a:t>with </a:t>
            </a:r>
            <a:r>
              <a:rPr lang="en-US" spc="-5" dirty="0" smtClean="0">
                <a:latin typeface="Times New Roman"/>
                <a:cs typeface="Times New Roman"/>
              </a:rPr>
              <a:t>"/*",</a:t>
            </a:r>
            <a:r>
              <a:rPr lang="en-US" dirty="0" smtClean="0">
                <a:latin typeface="Times New Roman"/>
                <a:cs typeface="Times New Roman"/>
              </a:rPr>
              <a:t> </a:t>
            </a:r>
            <a:r>
              <a:rPr lang="en-US" spc="-5" dirty="0" smtClean="0">
                <a:latin typeface="Times New Roman"/>
                <a:cs typeface="Times New Roman"/>
              </a:rPr>
              <a:t>and</a:t>
            </a:r>
            <a:r>
              <a:rPr lang="en-US" spc="5" dirty="0" smtClean="0">
                <a:latin typeface="Times New Roman"/>
                <a:cs typeface="Times New Roman"/>
              </a:rPr>
              <a:t> </a:t>
            </a:r>
            <a:r>
              <a:rPr lang="en-US" spc="-5" dirty="0" smtClean="0">
                <a:latin typeface="Times New Roman"/>
                <a:cs typeface="Times New Roman"/>
              </a:rPr>
              <a:t>ends</a:t>
            </a:r>
            <a:r>
              <a:rPr lang="en-US" dirty="0" smtClean="0">
                <a:latin typeface="Times New Roman"/>
                <a:cs typeface="Times New Roman"/>
              </a:rPr>
              <a:t> with </a:t>
            </a:r>
            <a:r>
              <a:rPr lang="en-US" spc="-5" dirty="0" smtClean="0">
                <a:latin typeface="Times New Roman"/>
                <a:cs typeface="Times New Roman"/>
              </a:rPr>
              <a:t>"*/",</a:t>
            </a:r>
            <a:r>
              <a:rPr lang="en-US" dirty="0" smtClean="0">
                <a:latin typeface="Times New Roman"/>
                <a:cs typeface="Times New Roman"/>
              </a:rPr>
              <a:t> like</a:t>
            </a:r>
            <a:r>
              <a:rPr lang="en-US" spc="15" dirty="0" smtClean="0">
                <a:latin typeface="Times New Roman"/>
                <a:cs typeface="Times New Roman"/>
              </a:rPr>
              <a:t> </a:t>
            </a:r>
            <a:r>
              <a:rPr lang="en-US" dirty="0" smtClean="0">
                <a:latin typeface="Times New Roman"/>
                <a:cs typeface="Times New Roman"/>
              </a:rPr>
              <a:t>this:</a:t>
            </a:r>
          </a:p>
          <a:p>
            <a:pPr algn="just"/>
            <a:endParaRPr lang="en-US" dirty="0" smtClean="0">
              <a:latin typeface="Times New Roman"/>
              <a:cs typeface="Times New Roman"/>
            </a:endParaRPr>
          </a:p>
          <a:p>
            <a:pPr algn="just"/>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4969916"/>
            <a:ext cx="6696744" cy="18880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3180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Property Values forms</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The used value of a CSS property is its value after all calculations have been performed on the computed value. </a:t>
            </a:r>
          </a:p>
          <a:p>
            <a:pPr algn="just"/>
            <a:r>
              <a:rPr lang="en-IN" dirty="0" smtClean="0"/>
              <a:t>After the user agent has finished its calculations, every CSS property has a used value. </a:t>
            </a:r>
          </a:p>
          <a:p>
            <a:pPr algn="just"/>
            <a:r>
              <a:rPr lang="en-IN" dirty="0" smtClean="0"/>
              <a:t>The used values of dimensions (e.g., width, line-height) are in pixels.</a:t>
            </a:r>
          </a:p>
          <a:p>
            <a:pPr algn="just"/>
            <a:r>
              <a:rPr lang="en-IN" dirty="0" smtClean="0"/>
              <a:t>CSS values aren't just text; they come in different forms - URLs, units, measurements, integers, strings, inherit, auto, none, etc. </a:t>
            </a:r>
          </a:p>
          <a:p>
            <a:pPr algn="just"/>
            <a:r>
              <a:rPr lang="en-IN" dirty="0" smtClean="0"/>
              <a:t>We will look at different CSS values and how to implement them.</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Property Values forms</a:t>
            </a:r>
            <a:br>
              <a:rPr lang="en-IN" dirty="0" smtClean="0"/>
            </a:br>
            <a:endParaRPr lang="en-IN" dirty="0"/>
          </a:p>
        </p:txBody>
      </p:sp>
      <p:sp>
        <p:nvSpPr>
          <p:cNvPr id="3" name="Content Placeholder 2"/>
          <p:cNvSpPr>
            <a:spLocks noGrp="1"/>
          </p:cNvSpPr>
          <p:nvPr>
            <p:ph idx="1"/>
          </p:nvPr>
        </p:nvSpPr>
        <p:spPr>
          <a:xfrm>
            <a:off x="457200" y="1600200"/>
            <a:ext cx="7472386" cy="4525963"/>
          </a:xfrm>
        </p:spPr>
        <p:txBody>
          <a:bodyPr>
            <a:normAutofit fontScale="77500" lnSpcReduction="20000"/>
          </a:bodyPr>
          <a:lstStyle/>
          <a:p>
            <a:r>
              <a:rPr lang="en-IN" dirty="0" smtClean="0">
                <a:solidFill>
                  <a:srgbClr val="7030A0"/>
                </a:solidFill>
              </a:rPr>
              <a:t>Value		Description</a:t>
            </a:r>
          </a:p>
          <a:p>
            <a:r>
              <a:rPr lang="en-IN" dirty="0" smtClean="0"/>
              <a:t>initial	Changes all the properties applied to</a:t>
            </a:r>
          </a:p>
          <a:p>
            <a:pPr>
              <a:buNone/>
            </a:pPr>
            <a:r>
              <a:rPr lang="en-IN" dirty="0" smtClean="0"/>
              <a:t>			 the element or the element's parent to</a:t>
            </a:r>
          </a:p>
          <a:p>
            <a:pPr>
              <a:buNone/>
            </a:pPr>
            <a:r>
              <a:rPr lang="en-IN" dirty="0" smtClean="0"/>
              <a:t>			 their initial value.</a:t>
            </a:r>
          </a:p>
          <a:p>
            <a:r>
              <a:rPr lang="en-IN" dirty="0" smtClean="0"/>
              <a:t>inherit	Changes all the properties applied to the </a:t>
            </a:r>
          </a:p>
          <a:p>
            <a:pPr>
              <a:buNone/>
            </a:pPr>
            <a:r>
              <a:rPr lang="en-IN" dirty="0" smtClean="0"/>
              <a:t>			element or the element's parent to their </a:t>
            </a:r>
          </a:p>
          <a:p>
            <a:pPr>
              <a:buNone/>
            </a:pPr>
            <a:r>
              <a:rPr lang="en-IN" dirty="0" smtClean="0"/>
              <a:t>			parent value.</a:t>
            </a:r>
          </a:p>
          <a:p>
            <a:r>
              <a:rPr lang="en-IN" dirty="0" smtClean="0"/>
              <a:t>unset	Changes all the properties applied to the </a:t>
            </a:r>
          </a:p>
          <a:p>
            <a:pPr>
              <a:buNone/>
            </a:pPr>
            <a:r>
              <a:rPr lang="en-IN" dirty="0" smtClean="0"/>
              <a:t>			element or the element's parent to their </a:t>
            </a:r>
          </a:p>
          <a:p>
            <a:pPr>
              <a:buNone/>
            </a:pPr>
            <a:r>
              <a:rPr lang="en-IN" dirty="0" smtClean="0"/>
              <a:t>			parent value if they are inheritable or to </a:t>
            </a:r>
          </a:p>
          <a:p>
            <a:pPr>
              <a:buNone/>
            </a:pPr>
            <a:r>
              <a:rPr lang="en-IN" dirty="0" smtClean="0"/>
              <a:t>			their initial value if not.</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in CSS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Four common properties to work in CSS, </a:t>
            </a:r>
            <a:r>
              <a:rPr lang="en-IN" dirty="0" err="1" smtClean="0"/>
              <a:t>ie</a:t>
            </a:r>
            <a:r>
              <a:rPr lang="en-IN" dirty="0" smtClean="0"/>
              <a:t>.,</a:t>
            </a:r>
          </a:p>
          <a:p>
            <a:r>
              <a:rPr lang="en-IN" dirty="0" smtClean="0"/>
              <a:t>List properties</a:t>
            </a:r>
          </a:p>
          <a:p>
            <a:pPr lvl="1"/>
            <a:r>
              <a:rPr lang="en-IN" dirty="0" smtClean="0"/>
              <a:t>list-style, list-image, list-type</a:t>
            </a:r>
          </a:p>
          <a:p>
            <a:r>
              <a:rPr lang="en-IN" dirty="0" smtClean="0"/>
              <a:t>Font properties</a:t>
            </a:r>
          </a:p>
          <a:p>
            <a:pPr lvl="1"/>
            <a:r>
              <a:rPr lang="en-IN" dirty="0" smtClean="0"/>
              <a:t>Font, font-weight, font-style</a:t>
            </a:r>
          </a:p>
          <a:p>
            <a:r>
              <a:rPr lang="en-IN" dirty="0" smtClean="0"/>
              <a:t>Border properties</a:t>
            </a:r>
          </a:p>
          <a:p>
            <a:pPr lvl="1"/>
            <a:r>
              <a:rPr lang="en-IN" dirty="0" smtClean="0"/>
              <a:t>Border, border-</a:t>
            </a:r>
            <a:r>
              <a:rPr lang="en-IN" dirty="0" err="1" smtClean="0"/>
              <a:t>color</a:t>
            </a:r>
            <a:r>
              <a:rPr lang="en-IN" dirty="0" smtClean="0"/>
              <a:t>, border-radius, border-style, border-image</a:t>
            </a:r>
          </a:p>
          <a:p>
            <a:r>
              <a:rPr lang="en-IN" dirty="0" smtClean="0"/>
              <a:t>Text properties</a:t>
            </a:r>
          </a:p>
          <a:p>
            <a:pPr lvl="1"/>
            <a:r>
              <a:rPr lang="en-IN" dirty="0" err="1" smtClean="0"/>
              <a:t>Color</a:t>
            </a:r>
            <a:r>
              <a:rPr lang="en-IN" dirty="0" smtClean="0"/>
              <a:t>, text-transform, text-align, letter-spacing, text-decoration</a:t>
            </a:r>
          </a:p>
          <a:p>
            <a:pPr lvl="1">
              <a:buNone/>
            </a:pPr>
            <a:endParaRPr lang="en-IN" dirty="0" smtClean="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Font Properties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The font properties are among the most commonly used of the style-sheet properties.</a:t>
            </a:r>
          </a:p>
          <a:p>
            <a:pPr algn="just"/>
            <a:r>
              <a:rPr lang="en-US" dirty="0" smtClean="0"/>
              <a:t>Virtually All HTML Documents Include text, Which is often used in a variety of different situations. </a:t>
            </a:r>
          </a:p>
          <a:p>
            <a:pPr algn="just"/>
            <a:r>
              <a:rPr lang="en-US" dirty="0" smtClean="0"/>
              <a:t>This creates a need for text in many different fonts, font styles, and sizes. </a:t>
            </a:r>
          </a:p>
          <a:p>
            <a:pPr algn="just"/>
            <a:r>
              <a:rPr lang="en-US" dirty="0" smtClean="0"/>
              <a:t>The font properties allow us to specify these different forms.</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6632"/>
            <a:ext cx="8229600" cy="1301006"/>
          </a:xfrm>
        </p:spPr>
        <p:txBody>
          <a:bodyPr/>
          <a:lstStyle/>
          <a:p>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7705" y="404664"/>
            <a:ext cx="8671098" cy="2376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1521" y="3140969"/>
            <a:ext cx="7606628" cy="14310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3180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Font Properties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font property is a shorthand property for:</a:t>
            </a:r>
          </a:p>
          <a:p>
            <a:r>
              <a:rPr lang="en-IN" dirty="0" smtClean="0">
                <a:hlinkClick r:id="rId2"/>
              </a:rPr>
              <a:t>font-style</a:t>
            </a:r>
            <a:endParaRPr lang="en-IN" dirty="0" smtClean="0"/>
          </a:p>
          <a:p>
            <a:r>
              <a:rPr lang="en-IN" dirty="0" smtClean="0">
                <a:hlinkClick r:id="rId3"/>
              </a:rPr>
              <a:t>font-variant</a:t>
            </a:r>
            <a:endParaRPr lang="en-IN" dirty="0" smtClean="0"/>
          </a:p>
          <a:p>
            <a:r>
              <a:rPr lang="en-IN" dirty="0" smtClean="0">
                <a:hlinkClick r:id="rId4"/>
              </a:rPr>
              <a:t>font-weight</a:t>
            </a:r>
            <a:endParaRPr lang="en-IN" dirty="0" smtClean="0"/>
          </a:p>
          <a:p>
            <a:r>
              <a:rPr lang="en-IN" dirty="0" smtClean="0">
                <a:hlinkClick r:id="rId5"/>
              </a:rPr>
              <a:t>font-size</a:t>
            </a:r>
            <a:r>
              <a:rPr lang="en-IN" dirty="0" smtClean="0"/>
              <a:t>/</a:t>
            </a:r>
            <a:r>
              <a:rPr lang="en-IN" dirty="0" smtClean="0">
                <a:hlinkClick r:id="rId6"/>
              </a:rPr>
              <a:t>line-height</a:t>
            </a:r>
            <a:endParaRPr lang="en-IN" dirty="0" smtClean="0"/>
          </a:p>
          <a:p>
            <a:r>
              <a:rPr lang="en-IN" dirty="0" smtClean="0">
                <a:hlinkClick r:id="rId7"/>
              </a:rPr>
              <a:t>font-family</a:t>
            </a:r>
            <a:endParaRPr lang="en-IN" dirty="0" smtClean="0"/>
          </a:p>
          <a:p>
            <a:r>
              <a:rPr lang="en-IN" dirty="0" smtClean="0"/>
              <a:t>The font-size and font-family values are required. If one of the other values is missing, their default value are used.</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value</a:t>
            </a:r>
            <a:endParaRPr lang="en-IN" dirty="0"/>
          </a:p>
        </p:txBody>
      </p:sp>
      <p:sp>
        <p:nvSpPr>
          <p:cNvPr id="3" name="Content Placeholder 2"/>
          <p:cNvSpPr>
            <a:spLocks noGrp="1"/>
          </p:cNvSpPr>
          <p:nvPr>
            <p:ph idx="1"/>
          </p:nvPr>
        </p:nvSpPr>
        <p:spPr/>
        <p:txBody>
          <a:bodyPr/>
          <a:lstStyle/>
          <a:p>
            <a:r>
              <a:rPr lang="en-IN" i="1" dirty="0" smtClean="0"/>
              <a:t>The default value of the font properties are,</a:t>
            </a:r>
          </a:p>
          <a:p>
            <a:r>
              <a:rPr lang="en-IN" dirty="0" err="1" smtClean="0"/>
              <a:t>Inherited:yes</a:t>
            </a:r>
            <a:endParaRPr lang="en-IN" dirty="0" smtClean="0"/>
          </a:p>
          <a:p>
            <a:r>
              <a:rPr lang="en-IN" dirty="0" err="1" smtClean="0"/>
              <a:t>Animatable:yes</a:t>
            </a:r>
            <a:r>
              <a:rPr lang="en-IN" dirty="0" smtClean="0"/>
              <a:t>, </a:t>
            </a:r>
            <a:r>
              <a:rPr lang="en-IN" i="1" dirty="0" smtClean="0"/>
              <a:t>see individual properties</a:t>
            </a:r>
            <a:r>
              <a:rPr lang="en-IN" dirty="0" smtClean="0"/>
              <a:t>. </a:t>
            </a:r>
          </a:p>
          <a:p>
            <a:r>
              <a:rPr lang="en-IN" dirty="0" smtClean="0"/>
              <a:t>Version:CSS1</a:t>
            </a:r>
          </a:p>
          <a:p>
            <a:r>
              <a:rPr lang="en-IN" dirty="0" smtClean="0"/>
              <a:t>JavaScript </a:t>
            </a:r>
            <a:r>
              <a:rPr lang="en-IN" dirty="0" err="1" smtClean="0"/>
              <a:t>syntax:</a:t>
            </a:r>
            <a:r>
              <a:rPr lang="en-IN" i="1" dirty="0" err="1" smtClean="0"/>
              <a:t>object</a:t>
            </a:r>
            <a:r>
              <a:rPr lang="en-IN" dirty="0" err="1" smtClean="0"/>
              <a:t>.style.font</a:t>
            </a:r>
            <a:r>
              <a:rPr lang="en-IN" dirty="0" smtClean="0"/>
              <a:t>="italic small-caps bold 12px </a:t>
            </a:r>
            <a:r>
              <a:rPr lang="en-IN" dirty="0" err="1" smtClean="0"/>
              <a:t>arial,sans</a:t>
            </a:r>
            <a:r>
              <a:rPr lang="en-IN" dirty="0" smtClean="0"/>
              <a:t>-serif"</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CSS Syntax</a:t>
            </a:r>
            <a:br>
              <a:rPr lang="en-IN" dirty="0" smtClean="0"/>
            </a:br>
            <a:endParaRPr lang="en-IN" dirty="0"/>
          </a:p>
        </p:txBody>
      </p:sp>
      <p:sp>
        <p:nvSpPr>
          <p:cNvPr id="3" name="Content Placeholder 2"/>
          <p:cNvSpPr>
            <a:spLocks noGrp="1"/>
          </p:cNvSpPr>
          <p:nvPr>
            <p:ph idx="1"/>
          </p:nvPr>
        </p:nvSpPr>
        <p:spPr/>
        <p:txBody>
          <a:bodyPr/>
          <a:lstStyle/>
          <a:p>
            <a:r>
              <a:rPr lang="en-IN" dirty="0" smtClean="0"/>
              <a:t>font:</a:t>
            </a:r>
          </a:p>
          <a:p>
            <a:r>
              <a:rPr lang="en-IN" dirty="0" smtClean="0"/>
              <a:t> </a:t>
            </a:r>
            <a:r>
              <a:rPr lang="en-IN" i="1" dirty="0" smtClean="0"/>
              <a:t>font-style</a:t>
            </a:r>
            <a:r>
              <a:rPr lang="en-IN" dirty="0" smtClean="0"/>
              <a:t> </a:t>
            </a:r>
          </a:p>
          <a:p>
            <a:r>
              <a:rPr lang="en-IN" i="1" dirty="0" smtClean="0"/>
              <a:t>font-variant</a:t>
            </a:r>
            <a:r>
              <a:rPr lang="en-IN" dirty="0" smtClean="0"/>
              <a:t> </a:t>
            </a:r>
          </a:p>
          <a:p>
            <a:r>
              <a:rPr lang="en-IN" i="1" dirty="0" smtClean="0"/>
              <a:t>font-weight</a:t>
            </a:r>
            <a:r>
              <a:rPr lang="en-IN" dirty="0" smtClean="0"/>
              <a:t> </a:t>
            </a:r>
          </a:p>
          <a:p>
            <a:r>
              <a:rPr lang="en-IN" i="1" dirty="0" smtClean="0"/>
              <a:t>font-size/line-height </a:t>
            </a:r>
          </a:p>
          <a:p>
            <a:r>
              <a:rPr lang="en-IN" i="1" dirty="0" smtClean="0"/>
              <a:t>font-</a:t>
            </a:r>
            <a:r>
              <a:rPr lang="en-IN" i="1" dirty="0" err="1" smtClean="0"/>
              <a:t>family</a:t>
            </a:r>
            <a:r>
              <a:rPr lang="en-IN" dirty="0" err="1" smtClean="0"/>
              <a:t>|caption|icon|menu|message</a:t>
            </a:r>
            <a:r>
              <a:rPr lang="en-IN" dirty="0" smtClean="0"/>
              <a:t>-</a:t>
            </a:r>
            <a:r>
              <a:rPr lang="en-IN" dirty="0" err="1" smtClean="0"/>
              <a:t>box|small</a:t>
            </a:r>
            <a:r>
              <a:rPr lang="en-IN" dirty="0" smtClean="0"/>
              <a:t>-</a:t>
            </a:r>
            <a:r>
              <a:rPr lang="en-IN" dirty="0" err="1" smtClean="0"/>
              <a:t>caption|status</a:t>
            </a:r>
            <a:r>
              <a:rPr lang="en-IN" dirty="0" smtClean="0"/>
              <a:t>-</a:t>
            </a:r>
            <a:r>
              <a:rPr lang="en-IN" dirty="0" err="1" smtClean="0"/>
              <a:t>bar|initial|inherit</a:t>
            </a:r>
            <a:r>
              <a:rPr lang="en-IN" dirty="0" smtClean="0"/>
              <a:t>;</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Property Values</a:t>
            </a:r>
            <a:br>
              <a:rPr lang="en-IN" dirty="0" smtClean="0"/>
            </a:br>
            <a:endParaRPr lang="en-IN" dirty="0"/>
          </a:p>
        </p:txBody>
      </p:sp>
      <p:sp>
        <p:nvSpPr>
          <p:cNvPr id="3" name="Content Placeholder 2"/>
          <p:cNvSpPr>
            <a:spLocks noGrp="1"/>
          </p:cNvSpPr>
          <p:nvPr>
            <p:ph idx="1"/>
          </p:nvPr>
        </p:nvSpPr>
        <p:spPr>
          <a:xfrm>
            <a:off x="457200" y="1142984"/>
            <a:ext cx="8229600" cy="6429420"/>
          </a:xfrm>
        </p:spPr>
        <p:txBody>
          <a:bodyPr>
            <a:normAutofit fontScale="55000" lnSpcReduction="20000"/>
          </a:bodyPr>
          <a:lstStyle/>
          <a:p>
            <a:r>
              <a:rPr lang="en-IN" dirty="0" smtClean="0">
                <a:solidFill>
                  <a:srgbClr val="7030A0"/>
                </a:solidFill>
              </a:rPr>
              <a:t>Property/Value	                  Description	</a:t>
            </a:r>
          </a:p>
          <a:p>
            <a:r>
              <a:rPr lang="en-IN" dirty="0" smtClean="0"/>
              <a:t>font-style	     Specifies the font style. Default value is "normal"	</a:t>
            </a:r>
          </a:p>
          <a:p>
            <a:r>
              <a:rPr lang="en-IN" dirty="0" smtClean="0"/>
              <a:t>font-variant	     Specifies the font variant. Default value is "normal"	</a:t>
            </a:r>
          </a:p>
          <a:p>
            <a:r>
              <a:rPr lang="en-IN" dirty="0" smtClean="0"/>
              <a:t>font-weight	     Specifies the font weight. Default value is "normal"	</a:t>
            </a:r>
          </a:p>
          <a:p>
            <a:r>
              <a:rPr lang="en-IN" dirty="0" smtClean="0"/>
              <a:t>font-size/line-height	Specifies the font size and the line-height. Default value</a:t>
            </a:r>
          </a:p>
          <a:p>
            <a:pPr>
              <a:buNone/>
            </a:pPr>
            <a:r>
              <a:rPr lang="en-IN" dirty="0" smtClean="0"/>
              <a:t>				 is "normal"	</a:t>
            </a:r>
          </a:p>
          <a:p>
            <a:r>
              <a:rPr lang="en-IN" dirty="0" smtClean="0"/>
              <a:t>font-family	Specifies the font family. Default value depends on the browser	</a:t>
            </a:r>
          </a:p>
          <a:p>
            <a:r>
              <a:rPr lang="en-IN" dirty="0" smtClean="0"/>
              <a:t>caption	Uses the font that are used by captioned controls (like buttons,  </a:t>
            </a:r>
          </a:p>
          <a:p>
            <a:pPr>
              <a:buNone/>
            </a:pPr>
            <a:r>
              <a:rPr lang="en-IN" dirty="0" smtClean="0"/>
              <a:t>                                   drop-downs, etc.)	</a:t>
            </a:r>
          </a:p>
          <a:p>
            <a:r>
              <a:rPr lang="en-IN" dirty="0" smtClean="0"/>
              <a:t>icon		Uses the font that are used by icon labels	</a:t>
            </a:r>
          </a:p>
          <a:p>
            <a:r>
              <a:rPr lang="en-IN" dirty="0" smtClean="0"/>
              <a:t>menu		Uses the fonts that are used by dropdown menus	</a:t>
            </a:r>
          </a:p>
          <a:p>
            <a:r>
              <a:rPr lang="en-IN" dirty="0" smtClean="0"/>
              <a:t>message-box	Uses the fonts that are used by dialog boxes	</a:t>
            </a:r>
          </a:p>
          <a:p>
            <a:r>
              <a:rPr lang="en-IN" dirty="0" smtClean="0"/>
              <a:t>small-caption	A smaller version of the caption font	</a:t>
            </a:r>
          </a:p>
          <a:p>
            <a:r>
              <a:rPr lang="en-IN" dirty="0" smtClean="0"/>
              <a:t>status-bar	Uses the fonts that are used by the status bar	</a:t>
            </a:r>
          </a:p>
          <a:p>
            <a:r>
              <a:rPr lang="en-IN" dirty="0" smtClean="0"/>
              <a:t>initial		Sets this property to its default value. Read about initial	</a:t>
            </a:r>
          </a:p>
          <a:p>
            <a:r>
              <a:rPr lang="en-IN" dirty="0" smtClean="0"/>
              <a:t>inherit	Inherits this property from its parent element. Read about inherit</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Example</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 demonstration of some of the other font property values.</a:t>
            </a:r>
          </a:p>
          <a:p>
            <a:r>
              <a:rPr lang="en-IN" dirty="0" smtClean="0"/>
              <a:t>&lt;p style="</a:t>
            </a:r>
            <a:r>
              <a:rPr lang="en-IN" dirty="0" err="1" smtClean="0"/>
              <a:t>font:caption</a:t>
            </a:r>
            <a:r>
              <a:rPr lang="en-IN" dirty="0" smtClean="0"/>
              <a:t>"&gt;The browser font used in captioned controls.&lt;/p&gt;</a:t>
            </a:r>
          </a:p>
          <a:p>
            <a:r>
              <a:rPr lang="en-IN" dirty="0" smtClean="0"/>
              <a:t>&lt;p style="</a:t>
            </a:r>
            <a:r>
              <a:rPr lang="en-IN" dirty="0" err="1" smtClean="0"/>
              <a:t>font:icon</a:t>
            </a:r>
            <a:r>
              <a:rPr lang="en-IN" dirty="0" smtClean="0"/>
              <a:t>"&gt;The browser font used in icon labels.&lt;/p&gt;</a:t>
            </a:r>
          </a:p>
          <a:p>
            <a:r>
              <a:rPr lang="en-IN" dirty="0" smtClean="0"/>
              <a:t>&lt;p style="</a:t>
            </a:r>
            <a:r>
              <a:rPr lang="en-IN" dirty="0" err="1" smtClean="0"/>
              <a:t>font:menu</a:t>
            </a:r>
            <a:r>
              <a:rPr lang="en-IN" dirty="0" smtClean="0"/>
              <a:t>"&gt;The browser font used in dropdown menus.&lt;/p&gt;</a:t>
            </a:r>
          </a:p>
          <a:p>
            <a:r>
              <a:rPr lang="en-IN" dirty="0" smtClean="0"/>
              <a:t>&lt;p style="</a:t>
            </a:r>
            <a:r>
              <a:rPr lang="en-IN" dirty="0" err="1" smtClean="0"/>
              <a:t>font:message</a:t>
            </a:r>
            <a:r>
              <a:rPr lang="en-IN" dirty="0" smtClean="0"/>
              <a:t>-box"&gt;The browser font used in dialog boxes.&lt;/p&gt;</a:t>
            </a:r>
          </a:p>
          <a:p>
            <a:r>
              <a:rPr lang="en-IN" dirty="0" smtClean="0"/>
              <a:t>&lt;p style="</a:t>
            </a:r>
            <a:r>
              <a:rPr lang="en-IN" dirty="0" err="1" smtClean="0"/>
              <a:t>font:small</a:t>
            </a:r>
            <a:r>
              <a:rPr lang="en-IN" dirty="0" smtClean="0"/>
              <a:t>-caption"&gt;A smaller version of the caption font.&lt;/p&gt;</a:t>
            </a:r>
          </a:p>
          <a:p>
            <a:r>
              <a:rPr lang="en-IN" dirty="0" smtClean="0"/>
              <a:t>&lt;p style="</a:t>
            </a:r>
            <a:r>
              <a:rPr lang="en-IN" dirty="0" err="1" smtClean="0"/>
              <a:t>font:status</a:t>
            </a:r>
            <a:r>
              <a:rPr lang="en-IN" dirty="0" smtClean="0"/>
              <a:t>-bar"&gt;The browser font used in the status bar.&lt;/p&gt;</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Font Style</a:t>
            </a:r>
            <a:br>
              <a:rPr lang="en-IN" dirty="0" smtClean="0"/>
            </a:br>
            <a:endParaRPr lang="en-IN" dirty="0"/>
          </a:p>
        </p:txBody>
      </p:sp>
      <p:sp>
        <p:nvSpPr>
          <p:cNvPr id="3" name="Content Placeholder 2"/>
          <p:cNvSpPr>
            <a:spLocks noGrp="1"/>
          </p:cNvSpPr>
          <p:nvPr>
            <p:ph idx="1"/>
          </p:nvPr>
        </p:nvSpPr>
        <p:spPr/>
        <p:txBody>
          <a:bodyPr/>
          <a:lstStyle/>
          <a:p>
            <a:pPr algn="just"/>
            <a:r>
              <a:rPr lang="en-IN" dirty="0" smtClean="0"/>
              <a:t>The font-style property is mostly used to specify italic text.</a:t>
            </a:r>
          </a:p>
          <a:p>
            <a:pPr algn="just"/>
            <a:r>
              <a:rPr lang="en-IN" dirty="0" smtClean="0"/>
              <a:t>This property has three values:</a:t>
            </a:r>
          </a:p>
          <a:p>
            <a:pPr algn="just"/>
            <a:r>
              <a:rPr lang="en-IN" dirty="0" smtClean="0"/>
              <a:t>normal - The text is shown normally</a:t>
            </a:r>
          </a:p>
          <a:p>
            <a:pPr algn="just"/>
            <a:r>
              <a:rPr lang="en-IN" dirty="0" smtClean="0"/>
              <a:t>italic - The text is shown in italics</a:t>
            </a:r>
          </a:p>
          <a:p>
            <a:pPr algn="just"/>
            <a:r>
              <a:rPr lang="en-IN" dirty="0" smtClean="0"/>
              <a:t>oblique - The text is "leaning" (oblique is very similar to italic, but less supported)</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Example</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err="1" smtClean="0"/>
              <a:t>p.normal</a:t>
            </a:r>
            <a:r>
              <a:rPr lang="en-IN" dirty="0" smtClean="0"/>
              <a:t> {</a:t>
            </a:r>
            <a:br>
              <a:rPr lang="en-IN" dirty="0" smtClean="0"/>
            </a:br>
            <a:r>
              <a:rPr lang="en-IN" dirty="0" smtClean="0"/>
              <a:t>  font-style: normal;</a:t>
            </a:r>
            <a:br>
              <a:rPr lang="en-IN" dirty="0" smtClean="0"/>
            </a:br>
            <a:r>
              <a:rPr lang="en-IN" dirty="0" smtClean="0"/>
              <a:t>}</a:t>
            </a:r>
            <a:br>
              <a:rPr lang="en-IN" dirty="0" smtClean="0"/>
            </a:br>
            <a:r>
              <a:rPr lang="en-IN" dirty="0" smtClean="0"/>
              <a:t/>
            </a:r>
            <a:br>
              <a:rPr lang="en-IN" dirty="0" smtClean="0"/>
            </a:br>
            <a:r>
              <a:rPr lang="en-IN" dirty="0" err="1" smtClean="0"/>
              <a:t>p.italic</a:t>
            </a:r>
            <a:r>
              <a:rPr lang="en-IN" dirty="0" smtClean="0"/>
              <a:t> {</a:t>
            </a:r>
            <a:br>
              <a:rPr lang="en-IN" dirty="0" smtClean="0"/>
            </a:br>
            <a:r>
              <a:rPr lang="en-IN" dirty="0" smtClean="0"/>
              <a:t>  font-style: italic;</a:t>
            </a:r>
            <a:br>
              <a:rPr lang="en-IN" dirty="0" smtClean="0"/>
            </a:br>
            <a:r>
              <a:rPr lang="en-IN" dirty="0" smtClean="0"/>
              <a:t>}</a:t>
            </a:r>
            <a:br>
              <a:rPr lang="en-IN" dirty="0" smtClean="0"/>
            </a:br>
            <a:r>
              <a:rPr lang="en-IN" dirty="0" smtClean="0"/>
              <a:t/>
            </a:r>
            <a:br>
              <a:rPr lang="en-IN" dirty="0" smtClean="0"/>
            </a:br>
            <a:r>
              <a:rPr lang="en-IN" dirty="0" err="1" smtClean="0"/>
              <a:t>p.oblique</a:t>
            </a:r>
            <a:r>
              <a:rPr lang="en-IN" dirty="0" smtClean="0"/>
              <a:t> {</a:t>
            </a:r>
            <a:br>
              <a:rPr lang="en-IN" dirty="0" smtClean="0"/>
            </a:br>
            <a:r>
              <a:rPr lang="en-IN" dirty="0" smtClean="0"/>
              <a:t>  font-style: oblique;</a:t>
            </a:r>
            <a:br>
              <a:rPr lang="en-IN" dirty="0" smtClean="0"/>
            </a:br>
            <a:r>
              <a:rPr lang="en-IN" dirty="0" smtClean="0"/>
              <a:t>}</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Font Variant</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The font-variant property specifies whether or not a text should be displayed in a small-caps font.</a:t>
            </a:r>
          </a:p>
          <a:p>
            <a:pPr algn="just"/>
            <a:r>
              <a:rPr lang="en-IN" dirty="0" smtClean="0"/>
              <a:t>In a small-caps font, all lowercase letters are converted to uppercase letters. However, the converted uppercase letters appears in a smaller font size than the original uppercase letters in the text.</a:t>
            </a:r>
          </a:p>
          <a:p>
            <a:r>
              <a:rPr lang="en-IN" dirty="0" smtClean="0"/>
              <a:t>Example</a:t>
            </a:r>
          </a:p>
          <a:p>
            <a:r>
              <a:rPr lang="en-IN" dirty="0" err="1" smtClean="0"/>
              <a:t>p.normal</a:t>
            </a:r>
            <a:r>
              <a:rPr lang="en-IN" dirty="0" smtClean="0"/>
              <a:t> {</a:t>
            </a:r>
            <a:br>
              <a:rPr lang="en-IN" dirty="0" smtClean="0"/>
            </a:br>
            <a:r>
              <a:rPr lang="en-IN" dirty="0" smtClean="0"/>
              <a:t>  font-variant: normal;</a:t>
            </a:r>
            <a:br>
              <a:rPr lang="en-IN" dirty="0" smtClean="0"/>
            </a:br>
            <a:r>
              <a:rPr lang="en-IN" dirty="0" smtClean="0"/>
              <a:t>}</a:t>
            </a:r>
            <a:br>
              <a:rPr lang="en-IN" dirty="0" smtClean="0"/>
            </a:br>
            <a:r>
              <a:rPr lang="en-IN" dirty="0" smtClean="0"/>
              <a:t/>
            </a:r>
            <a:br>
              <a:rPr lang="en-IN" dirty="0" smtClean="0"/>
            </a:br>
            <a:r>
              <a:rPr lang="en-IN" dirty="0" err="1" smtClean="0"/>
              <a:t>p.small</a:t>
            </a:r>
            <a:r>
              <a:rPr lang="en-IN" dirty="0" smtClean="0"/>
              <a:t> {</a:t>
            </a:r>
            <a:br>
              <a:rPr lang="en-IN" dirty="0" smtClean="0"/>
            </a:br>
            <a:r>
              <a:rPr lang="en-IN" dirty="0" smtClean="0"/>
              <a:t>  font-variant: small-caps;</a:t>
            </a:r>
            <a:br>
              <a:rPr lang="en-IN" dirty="0" smtClean="0"/>
            </a:br>
            <a:r>
              <a:rPr lang="en-IN" dirty="0" smtClean="0"/>
              <a:t>}</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Font Weight</a:t>
            </a:r>
            <a:br>
              <a:rPr lang="en-IN" dirty="0" smtClean="0"/>
            </a:br>
            <a:endParaRPr lang="en-IN" dirty="0"/>
          </a:p>
        </p:txBody>
      </p:sp>
      <p:sp>
        <p:nvSpPr>
          <p:cNvPr id="3" name="Content Placeholder 2"/>
          <p:cNvSpPr>
            <a:spLocks noGrp="1"/>
          </p:cNvSpPr>
          <p:nvPr>
            <p:ph idx="1"/>
          </p:nvPr>
        </p:nvSpPr>
        <p:spPr>
          <a:xfrm>
            <a:off x="457200" y="1285860"/>
            <a:ext cx="8229600" cy="5286412"/>
          </a:xfrm>
        </p:spPr>
        <p:txBody>
          <a:bodyPr>
            <a:normAutofit fontScale="85000" lnSpcReduction="20000"/>
          </a:bodyPr>
          <a:lstStyle/>
          <a:p>
            <a:r>
              <a:rPr lang="en-IN" dirty="0" smtClean="0"/>
              <a:t>The font-weight property specifies the weight of a font:</a:t>
            </a:r>
          </a:p>
          <a:p>
            <a:r>
              <a:rPr lang="en-IN" dirty="0" smtClean="0"/>
              <a:t>Example</a:t>
            </a:r>
          </a:p>
          <a:p>
            <a:r>
              <a:rPr lang="en-IN" dirty="0" err="1" smtClean="0"/>
              <a:t>p.normal</a:t>
            </a:r>
            <a:r>
              <a:rPr lang="en-IN" dirty="0" smtClean="0"/>
              <a:t> {</a:t>
            </a:r>
            <a:br>
              <a:rPr lang="en-IN" dirty="0" smtClean="0"/>
            </a:br>
            <a:r>
              <a:rPr lang="en-IN" dirty="0" smtClean="0"/>
              <a:t>  font-weight: normal;</a:t>
            </a:r>
            <a:br>
              <a:rPr lang="en-IN" dirty="0" smtClean="0"/>
            </a:br>
            <a:r>
              <a:rPr lang="en-IN" dirty="0" smtClean="0"/>
              <a:t>}</a:t>
            </a:r>
            <a:br>
              <a:rPr lang="en-IN" dirty="0" smtClean="0"/>
            </a:br>
            <a:r>
              <a:rPr lang="en-IN" dirty="0" smtClean="0"/>
              <a:t/>
            </a:r>
            <a:br>
              <a:rPr lang="en-IN" dirty="0" smtClean="0"/>
            </a:br>
            <a:r>
              <a:rPr lang="en-IN" dirty="0" err="1" smtClean="0"/>
              <a:t>p.thick</a:t>
            </a:r>
            <a:r>
              <a:rPr lang="en-IN" dirty="0" smtClean="0"/>
              <a:t> {</a:t>
            </a:r>
            <a:br>
              <a:rPr lang="en-IN" dirty="0" smtClean="0"/>
            </a:br>
            <a:r>
              <a:rPr lang="en-IN" dirty="0" smtClean="0"/>
              <a:t>  font-weight: bold;</a:t>
            </a:r>
            <a:br>
              <a:rPr lang="en-IN" dirty="0" smtClean="0"/>
            </a:br>
            <a:r>
              <a:rPr lang="en-IN" dirty="0" smtClean="0"/>
              <a:t>}</a:t>
            </a:r>
          </a:p>
          <a:p>
            <a:r>
              <a:rPr lang="en-IN" dirty="0" smtClean="0">
                <a:solidFill>
                  <a:srgbClr val="0070C0"/>
                </a:solidFill>
              </a:rPr>
              <a:t>Value		     Common weight name</a:t>
            </a:r>
          </a:p>
          <a:p>
            <a:r>
              <a:rPr lang="en-IN" dirty="0" smtClean="0"/>
              <a:t>500				Medium</a:t>
            </a:r>
          </a:p>
          <a:p>
            <a:r>
              <a:rPr lang="en-IN" dirty="0" smtClean="0"/>
              <a:t>600				Semi Bold (</a:t>
            </a:r>
            <a:r>
              <a:rPr lang="en-IN" dirty="0" err="1" smtClean="0"/>
              <a:t>Demi</a:t>
            </a:r>
            <a:r>
              <a:rPr lang="en-IN" dirty="0" smtClean="0"/>
              <a:t> Bold) </a:t>
            </a:r>
          </a:p>
          <a:p>
            <a:r>
              <a:rPr lang="en-IN" dirty="0" smtClean="0"/>
              <a:t>700				Bold</a:t>
            </a:r>
          </a:p>
          <a:p>
            <a:r>
              <a:rPr lang="en-IN" dirty="0" smtClean="0"/>
              <a:t>800				Extra Bold (Ultra Bold)</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560538"/>
          </a:xfrm>
        </p:spPr>
        <p:txBody>
          <a:bodyPr>
            <a:normAutofit fontScale="90000"/>
          </a:bodyPr>
          <a:lstStyle/>
          <a:p>
            <a:r>
              <a:rPr lang="en-IN" dirty="0" smtClean="0"/>
              <a:t/>
            </a:r>
            <a:br>
              <a:rPr lang="en-IN" dirty="0" smtClean="0"/>
            </a:br>
            <a:r>
              <a:rPr lang="en-IN" dirty="0" smtClean="0"/>
              <a:t>Font Size</a:t>
            </a:r>
            <a:br>
              <a:rPr lang="en-IN" dirty="0" smtClean="0"/>
            </a:br>
            <a:endParaRPr lang="en-IN" dirty="0"/>
          </a:p>
        </p:txBody>
      </p:sp>
      <p:sp>
        <p:nvSpPr>
          <p:cNvPr id="3" name="Content Placeholder 2"/>
          <p:cNvSpPr>
            <a:spLocks noGrp="1"/>
          </p:cNvSpPr>
          <p:nvPr>
            <p:ph idx="1"/>
          </p:nvPr>
        </p:nvSpPr>
        <p:spPr>
          <a:xfrm>
            <a:off x="457200" y="928670"/>
            <a:ext cx="8229600" cy="6143668"/>
          </a:xfrm>
        </p:spPr>
        <p:txBody>
          <a:bodyPr>
            <a:normAutofit fontScale="85000" lnSpcReduction="20000"/>
          </a:bodyPr>
          <a:lstStyle/>
          <a:p>
            <a:pPr algn="just"/>
            <a:r>
              <a:rPr lang="en-IN" dirty="0" smtClean="0"/>
              <a:t>The font-size property sets the size of the text.</a:t>
            </a:r>
          </a:p>
          <a:p>
            <a:pPr algn="just"/>
            <a:r>
              <a:rPr lang="en-IN" dirty="0" smtClean="0"/>
              <a:t>Being able to manage the text size is important in web design. However, you should not use font size adjustments to make paragraphs look like headings, or headings look like paragraphs.</a:t>
            </a:r>
          </a:p>
          <a:p>
            <a:pPr algn="just"/>
            <a:r>
              <a:rPr lang="en-IN" dirty="0" smtClean="0"/>
              <a:t>Always use the proper HTML tags, like &lt;h1&gt; - &lt;h6&gt; for headings and &lt;p&gt; for paragraphs.</a:t>
            </a:r>
          </a:p>
          <a:p>
            <a:pPr algn="just"/>
            <a:r>
              <a:rPr lang="en-IN" dirty="0" smtClean="0"/>
              <a:t>The font-size value can be an absolute, or relative size.</a:t>
            </a:r>
          </a:p>
          <a:p>
            <a:pPr algn="just"/>
            <a:endParaRPr lang="en-IN" dirty="0" smtClean="0"/>
          </a:p>
          <a:p>
            <a:pPr algn="just"/>
            <a:r>
              <a:rPr lang="en-IN" dirty="0" smtClean="0">
                <a:solidFill>
                  <a:srgbClr val="7030A0"/>
                </a:solidFill>
              </a:rPr>
              <a:t>Absolute size:</a:t>
            </a:r>
          </a:p>
          <a:p>
            <a:pPr algn="just"/>
            <a:r>
              <a:rPr lang="en-IN" dirty="0" smtClean="0"/>
              <a:t>Sets the text to a specified size</a:t>
            </a:r>
          </a:p>
          <a:p>
            <a:pPr algn="just"/>
            <a:r>
              <a:rPr lang="en-IN" dirty="0" smtClean="0"/>
              <a:t>Does not allow a user to change the text size in all browsers</a:t>
            </a:r>
          </a:p>
          <a:p>
            <a:pPr algn="just"/>
            <a:r>
              <a:rPr lang="en-IN" dirty="0" smtClean="0"/>
              <a:t>Absolute size is useful when the physical size of the output is known</a:t>
            </a:r>
          </a:p>
          <a:p>
            <a:pPr algn="just"/>
            <a:endParaRPr lang="en-IN" dirty="0" smtClean="0"/>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spc="-5" dirty="0" smtClean="0">
                <a:latin typeface="Times New Roman"/>
                <a:cs typeface="Times New Roman"/>
              </a:rPr>
              <a:t/>
            </a:r>
            <a:br>
              <a:rPr lang="en-US" b="1" spc="-5" dirty="0" smtClean="0">
                <a:latin typeface="Times New Roman"/>
                <a:cs typeface="Times New Roman"/>
              </a:rPr>
            </a:br>
            <a:r>
              <a:rPr lang="en-US" b="1" spc="-5" dirty="0" smtClean="0">
                <a:latin typeface="Times New Roman"/>
                <a:cs typeface="Times New Roman"/>
              </a:rPr>
              <a:t>CSS</a:t>
            </a:r>
            <a:r>
              <a:rPr lang="en-US" b="1" spc="-50" dirty="0" smtClean="0">
                <a:latin typeface="Times New Roman"/>
                <a:cs typeface="Times New Roman"/>
              </a:rPr>
              <a:t> </a:t>
            </a:r>
            <a:r>
              <a:rPr lang="en-US" b="1" dirty="0" smtClean="0">
                <a:latin typeface="Times New Roman"/>
                <a:cs typeface="Times New Roman"/>
              </a:rPr>
              <a:t>Example</a:t>
            </a:r>
            <a:r>
              <a:rPr lang="en-US" dirty="0" smtClean="0">
                <a:latin typeface="Times New Roman"/>
                <a:cs typeface="Times New Roman"/>
              </a:rPr>
              <a:t/>
            </a:r>
            <a:br>
              <a:rPr lang="en-US" dirty="0" smtClean="0">
                <a:latin typeface="Times New Roman"/>
                <a:cs typeface="Times New Roman"/>
              </a:rPr>
            </a:br>
            <a:endParaRPr lang="en-IN" dirty="0"/>
          </a:p>
        </p:txBody>
      </p:sp>
      <p:sp>
        <p:nvSpPr>
          <p:cNvPr id="5" name="Content Placeholder 4"/>
          <p:cNvSpPr>
            <a:spLocks noGrp="1"/>
          </p:cNvSpPr>
          <p:nvPr>
            <p:ph idx="1"/>
          </p:nvPr>
        </p:nvSpPr>
        <p:spPr/>
        <p:txBody>
          <a:bodyPr/>
          <a:lstStyle/>
          <a:p>
            <a:pPr marL="469265" algn="just">
              <a:lnSpc>
                <a:spcPct val="100000"/>
              </a:lnSpc>
              <a:spcBef>
                <a:spcPts val="1355"/>
              </a:spcBef>
            </a:pPr>
            <a:r>
              <a:rPr lang="en-US" spc="-5" dirty="0" smtClean="0">
                <a:latin typeface="Times New Roman"/>
                <a:cs typeface="Times New Roman"/>
              </a:rPr>
              <a:t>A</a:t>
            </a:r>
            <a:r>
              <a:rPr lang="en-US" spc="5" dirty="0" smtClean="0">
                <a:latin typeface="Times New Roman"/>
                <a:cs typeface="Times New Roman"/>
              </a:rPr>
              <a:t> </a:t>
            </a:r>
            <a:r>
              <a:rPr lang="en-US" spc="-5" dirty="0" smtClean="0">
                <a:latin typeface="Times New Roman"/>
                <a:cs typeface="Times New Roman"/>
              </a:rPr>
              <a:t>CSS</a:t>
            </a:r>
            <a:r>
              <a:rPr lang="en-US" spc="10" dirty="0" smtClean="0">
                <a:latin typeface="Times New Roman"/>
                <a:cs typeface="Times New Roman"/>
              </a:rPr>
              <a:t> </a:t>
            </a:r>
            <a:r>
              <a:rPr lang="en-US" spc="-5" dirty="0" smtClean="0">
                <a:latin typeface="Times New Roman"/>
                <a:cs typeface="Times New Roman"/>
              </a:rPr>
              <a:t>declaration</a:t>
            </a:r>
            <a:r>
              <a:rPr lang="en-US" spc="15" dirty="0" smtClean="0">
                <a:latin typeface="Times New Roman"/>
                <a:cs typeface="Times New Roman"/>
              </a:rPr>
              <a:t> </a:t>
            </a:r>
            <a:r>
              <a:rPr lang="en-US" spc="-5" dirty="0" smtClean="0">
                <a:latin typeface="Times New Roman"/>
                <a:cs typeface="Times New Roman"/>
              </a:rPr>
              <a:t>always</a:t>
            </a:r>
            <a:r>
              <a:rPr lang="en-US" spc="10" dirty="0" smtClean="0">
                <a:latin typeface="Times New Roman"/>
                <a:cs typeface="Times New Roman"/>
              </a:rPr>
              <a:t> </a:t>
            </a:r>
            <a:r>
              <a:rPr lang="en-US" spc="-5" dirty="0" smtClean="0">
                <a:latin typeface="Times New Roman"/>
                <a:cs typeface="Times New Roman"/>
              </a:rPr>
              <a:t>ends</a:t>
            </a:r>
            <a:r>
              <a:rPr lang="en-US" spc="10" dirty="0" smtClean="0">
                <a:latin typeface="Times New Roman"/>
                <a:cs typeface="Times New Roman"/>
              </a:rPr>
              <a:t> </a:t>
            </a:r>
            <a:r>
              <a:rPr lang="en-US" spc="-5" dirty="0" smtClean="0">
                <a:latin typeface="Times New Roman"/>
                <a:cs typeface="Times New Roman"/>
              </a:rPr>
              <a:t>with</a:t>
            </a:r>
            <a:r>
              <a:rPr lang="en-US" spc="15" dirty="0" smtClean="0">
                <a:latin typeface="Times New Roman"/>
                <a:cs typeface="Times New Roman"/>
              </a:rPr>
              <a:t> </a:t>
            </a:r>
            <a:r>
              <a:rPr lang="en-US" dirty="0" smtClean="0">
                <a:latin typeface="Times New Roman"/>
                <a:cs typeface="Times New Roman"/>
              </a:rPr>
              <a:t>a</a:t>
            </a:r>
            <a:r>
              <a:rPr lang="en-US" spc="5" dirty="0" smtClean="0">
                <a:latin typeface="Times New Roman"/>
                <a:cs typeface="Times New Roman"/>
              </a:rPr>
              <a:t> </a:t>
            </a:r>
            <a:r>
              <a:rPr lang="en-US" spc="-5" dirty="0" smtClean="0">
                <a:latin typeface="Times New Roman"/>
                <a:cs typeface="Times New Roman"/>
              </a:rPr>
              <a:t>semicolon,</a:t>
            </a:r>
            <a:r>
              <a:rPr lang="en-US" spc="10" dirty="0" smtClean="0">
                <a:latin typeface="Times New Roman"/>
                <a:cs typeface="Times New Roman"/>
              </a:rPr>
              <a:t> </a:t>
            </a:r>
            <a:r>
              <a:rPr lang="en-US" spc="-5" dirty="0" smtClean="0">
                <a:latin typeface="Times New Roman"/>
                <a:cs typeface="Times New Roman"/>
              </a:rPr>
              <a:t>and</a:t>
            </a:r>
            <a:r>
              <a:rPr lang="en-US" spc="5" dirty="0" smtClean="0">
                <a:latin typeface="Times New Roman"/>
                <a:cs typeface="Times New Roman"/>
              </a:rPr>
              <a:t> </a:t>
            </a:r>
            <a:r>
              <a:rPr lang="en-US" spc="-5" dirty="0" smtClean="0">
                <a:latin typeface="Times New Roman"/>
                <a:cs typeface="Times New Roman"/>
              </a:rPr>
              <a:t>declaration</a:t>
            </a:r>
            <a:r>
              <a:rPr lang="en-US" spc="5" dirty="0" smtClean="0">
                <a:latin typeface="Times New Roman"/>
                <a:cs typeface="Times New Roman"/>
              </a:rPr>
              <a:t> </a:t>
            </a:r>
            <a:r>
              <a:rPr lang="en-US" spc="-5" dirty="0" smtClean="0">
                <a:latin typeface="Times New Roman"/>
                <a:cs typeface="Times New Roman"/>
              </a:rPr>
              <a:t>groups</a:t>
            </a:r>
            <a:r>
              <a:rPr lang="en-US" spc="10" dirty="0" smtClean="0">
                <a:latin typeface="Times New Roman"/>
                <a:cs typeface="Times New Roman"/>
              </a:rPr>
              <a:t> </a:t>
            </a:r>
            <a:r>
              <a:rPr lang="en-US" spc="-5" dirty="0" smtClean="0">
                <a:latin typeface="Times New Roman"/>
                <a:cs typeface="Times New Roman"/>
              </a:rPr>
              <a:t>are</a:t>
            </a:r>
            <a:r>
              <a:rPr lang="en-US" spc="5" dirty="0" smtClean="0">
                <a:latin typeface="Times New Roman"/>
                <a:cs typeface="Times New Roman"/>
              </a:rPr>
              <a:t> </a:t>
            </a:r>
            <a:r>
              <a:rPr lang="en-US" spc="-5" dirty="0" smtClean="0">
                <a:latin typeface="Times New Roman"/>
                <a:cs typeface="Times New Roman"/>
              </a:rPr>
              <a:t>surrounded</a:t>
            </a:r>
            <a:r>
              <a:rPr lang="en-US" spc="5" dirty="0" smtClean="0">
                <a:latin typeface="Times New Roman"/>
                <a:cs typeface="Times New Roman"/>
              </a:rPr>
              <a:t> </a:t>
            </a:r>
            <a:r>
              <a:rPr lang="en-US" dirty="0" smtClean="0">
                <a:latin typeface="Times New Roman"/>
                <a:cs typeface="Times New Roman"/>
              </a:rPr>
              <a:t>by</a:t>
            </a:r>
            <a:r>
              <a:rPr lang="en-US" spc="15" dirty="0" smtClean="0">
                <a:latin typeface="Times New Roman"/>
                <a:cs typeface="Times New Roman"/>
              </a:rPr>
              <a:t> </a:t>
            </a:r>
            <a:r>
              <a:rPr lang="en-US" spc="-5" dirty="0" smtClean="0">
                <a:latin typeface="Times New Roman"/>
                <a:cs typeface="Times New Roman"/>
              </a:rPr>
              <a:t>curly</a:t>
            </a:r>
            <a:r>
              <a:rPr lang="en-US" spc="5" dirty="0" smtClean="0">
                <a:latin typeface="Times New Roman"/>
                <a:cs typeface="Times New Roman"/>
              </a:rPr>
              <a:t> </a:t>
            </a:r>
            <a:r>
              <a:rPr lang="en-US" dirty="0" smtClean="0">
                <a:latin typeface="Times New Roman"/>
                <a:cs typeface="Times New Roman"/>
              </a:rPr>
              <a:t>brackets:</a:t>
            </a:r>
          </a:p>
          <a:p>
            <a:pPr marL="12700">
              <a:lnSpc>
                <a:spcPct val="100000"/>
              </a:lnSpc>
            </a:pPr>
            <a:r>
              <a:rPr lang="en-US" sz="4400" b="1" dirty="0" smtClean="0">
                <a:solidFill>
                  <a:srgbClr val="607E0F"/>
                </a:solidFill>
                <a:latin typeface="Times New Roman"/>
                <a:cs typeface="Times New Roman"/>
              </a:rPr>
              <a:t>Example</a:t>
            </a:r>
          </a:p>
          <a:p>
            <a:pPr marL="12700">
              <a:lnSpc>
                <a:spcPct val="100000"/>
              </a:lnSpc>
            </a:pPr>
            <a:endParaRPr lang="en-US" sz="4400" b="1" dirty="0" smtClean="0">
              <a:solidFill>
                <a:srgbClr val="607E0F"/>
              </a:solidFill>
              <a:latin typeface="Times New Roman"/>
              <a:cs typeface="Times New Roman"/>
            </a:endParaRPr>
          </a:p>
          <a:p>
            <a:pPr marL="12700">
              <a:lnSpc>
                <a:spcPct val="100000"/>
              </a:lnSpc>
            </a:pPr>
            <a:endParaRPr lang="en-US" sz="4400" dirty="0" smtClean="0">
              <a:latin typeface="Times New Roman"/>
              <a:cs typeface="Times New Roman"/>
            </a:endParaRPr>
          </a:p>
          <a:p>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4349" y="4035152"/>
            <a:ext cx="7929618" cy="27370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31801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IN" dirty="0" smtClean="0"/>
              <a:t/>
            </a:r>
            <a:br>
              <a:rPr lang="en-IN" dirty="0" smtClean="0"/>
            </a:br>
            <a:r>
              <a:rPr lang="en-IN" dirty="0" smtClean="0"/>
              <a:t>Set Font Size With Pixels</a:t>
            </a:r>
            <a:br>
              <a:rPr lang="en-IN" dirty="0" smtClean="0"/>
            </a:br>
            <a:endParaRPr lang="en-IN" dirty="0"/>
          </a:p>
        </p:txBody>
      </p:sp>
      <p:sp>
        <p:nvSpPr>
          <p:cNvPr id="3" name="Content Placeholder 2"/>
          <p:cNvSpPr>
            <a:spLocks noGrp="1"/>
          </p:cNvSpPr>
          <p:nvPr>
            <p:ph idx="1"/>
          </p:nvPr>
        </p:nvSpPr>
        <p:spPr>
          <a:xfrm>
            <a:off x="457200" y="1000108"/>
            <a:ext cx="8229600" cy="5643602"/>
          </a:xfrm>
        </p:spPr>
        <p:txBody>
          <a:bodyPr>
            <a:normAutofit fontScale="62500" lnSpcReduction="20000"/>
          </a:bodyPr>
          <a:lstStyle/>
          <a:p>
            <a:pPr algn="just"/>
            <a:r>
              <a:rPr lang="en-IN" dirty="0" smtClean="0">
                <a:solidFill>
                  <a:srgbClr val="7030A0"/>
                </a:solidFill>
              </a:rPr>
              <a:t>Relative size:</a:t>
            </a:r>
          </a:p>
          <a:p>
            <a:pPr algn="just"/>
            <a:r>
              <a:rPr lang="en-IN" dirty="0" smtClean="0"/>
              <a:t>Sets the size relative to surrounding elements</a:t>
            </a:r>
          </a:p>
          <a:p>
            <a:pPr algn="just"/>
            <a:r>
              <a:rPr lang="en-IN" dirty="0" smtClean="0"/>
              <a:t>Allows a user to change the text size in browsers</a:t>
            </a:r>
          </a:p>
          <a:p>
            <a:pPr algn="just"/>
            <a:r>
              <a:rPr lang="en-IN" b="1" dirty="0" smtClean="0"/>
              <a:t>Note:</a:t>
            </a:r>
            <a:r>
              <a:rPr lang="en-IN" dirty="0" smtClean="0"/>
              <a:t> If you do not specify a font size, the default size for normal text, like paragraphs, is 16px (16px=1em). </a:t>
            </a:r>
            <a:r>
              <a:rPr lang="en-IN" dirty="0" err="1" smtClean="0"/>
              <a:t>em</a:t>
            </a:r>
            <a:r>
              <a:rPr lang="en-IN" dirty="0" smtClean="0"/>
              <a:t> is a unit of measurement, relative to the size of the font</a:t>
            </a:r>
          </a:p>
          <a:p>
            <a:pPr algn="just"/>
            <a:r>
              <a:rPr lang="en-IN" dirty="0" smtClean="0"/>
              <a:t>1em is equivalent to 16px , and 2em is equivalent to 32px </a:t>
            </a:r>
          </a:p>
          <a:p>
            <a:r>
              <a:rPr lang="en-IN" dirty="0" smtClean="0"/>
              <a:t>Setting the text size with pixels gives you full control over the text size:</a:t>
            </a:r>
          </a:p>
          <a:p>
            <a:r>
              <a:rPr lang="en-IN" dirty="0" smtClean="0"/>
              <a:t>Example</a:t>
            </a:r>
          </a:p>
          <a:p>
            <a:r>
              <a:rPr lang="en-IN" dirty="0" smtClean="0"/>
              <a:t>h1 {</a:t>
            </a:r>
            <a:br>
              <a:rPr lang="en-IN" dirty="0" smtClean="0"/>
            </a:br>
            <a:r>
              <a:rPr lang="en-IN" dirty="0" smtClean="0"/>
              <a:t>  font-size: 40px;</a:t>
            </a:r>
            <a:br>
              <a:rPr lang="en-IN" dirty="0" smtClean="0"/>
            </a:br>
            <a:r>
              <a:rPr lang="en-IN" dirty="0" smtClean="0"/>
              <a:t>}</a:t>
            </a:r>
            <a:br>
              <a:rPr lang="en-IN" dirty="0" smtClean="0"/>
            </a:br>
            <a:r>
              <a:rPr lang="en-IN" dirty="0" smtClean="0"/>
              <a:t/>
            </a:r>
            <a:br>
              <a:rPr lang="en-IN" dirty="0" smtClean="0"/>
            </a:br>
            <a:r>
              <a:rPr lang="en-IN" dirty="0" smtClean="0"/>
              <a:t>h2 {</a:t>
            </a:r>
            <a:br>
              <a:rPr lang="en-IN" dirty="0" smtClean="0"/>
            </a:br>
            <a:r>
              <a:rPr lang="en-IN" dirty="0" smtClean="0"/>
              <a:t>  font-size: 30px;</a:t>
            </a:r>
            <a:br>
              <a:rPr lang="en-IN" dirty="0" smtClean="0"/>
            </a:br>
            <a:r>
              <a:rPr lang="en-IN" dirty="0" smtClean="0"/>
              <a:t>}</a:t>
            </a:r>
            <a:br>
              <a:rPr lang="en-IN" dirty="0" smtClean="0"/>
            </a:br>
            <a:r>
              <a:rPr lang="en-IN" dirty="0" smtClean="0"/>
              <a:t/>
            </a:r>
            <a:br>
              <a:rPr lang="en-IN" dirty="0" smtClean="0"/>
            </a:br>
            <a:r>
              <a:rPr lang="en-IN" dirty="0" smtClean="0"/>
              <a:t>p {</a:t>
            </a:r>
            <a:br>
              <a:rPr lang="en-IN" dirty="0" smtClean="0"/>
            </a:br>
            <a:r>
              <a:rPr lang="en-IN" dirty="0" smtClean="0"/>
              <a:t>  font-size: 14px;</a:t>
            </a:r>
            <a:br>
              <a:rPr lang="en-IN" dirty="0" smtClean="0"/>
            </a:br>
            <a:r>
              <a:rPr lang="en-IN" dirty="0" smtClean="0"/>
              <a:t>}</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Generic Font Families</a:t>
            </a:r>
            <a:br>
              <a:rPr lang="en-IN" dirty="0" smtClean="0"/>
            </a:br>
            <a:endParaRPr lang="en-IN" dirty="0"/>
          </a:p>
        </p:txBody>
      </p:sp>
      <p:sp>
        <p:nvSpPr>
          <p:cNvPr id="3" name="Content Placeholder 2"/>
          <p:cNvSpPr>
            <a:spLocks noGrp="1"/>
          </p:cNvSpPr>
          <p:nvPr>
            <p:ph idx="1"/>
          </p:nvPr>
        </p:nvSpPr>
        <p:spPr>
          <a:xfrm>
            <a:off x="457200" y="1285860"/>
            <a:ext cx="8229600" cy="5572140"/>
          </a:xfrm>
        </p:spPr>
        <p:txBody>
          <a:bodyPr>
            <a:normAutofit fontScale="92500" lnSpcReduction="20000"/>
          </a:bodyPr>
          <a:lstStyle/>
          <a:p>
            <a:pPr algn="just"/>
            <a:r>
              <a:rPr lang="en-IN" dirty="0" smtClean="0"/>
              <a:t>In CSS there are five generic font families:</a:t>
            </a:r>
          </a:p>
          <a:p>
            <a:pPr algn="just"/>
            <a:r>
              <a:rPr lang="en-IN" b="1" dirty="0" smtClean="0"/>
              <a:t>Serif</a:t>
            </a:r>
            <a:r>
              <a:rPr lang="en-IN" dirty="0" smtClean="0"/>
              <a:t> fonts have a small stroke at the edges of each letter. They create a sense of formality and elegance.</a:t>
            </a:r>
          </a:p>
          <a:p>
            <a:pPr algn="just"/>
            <a:r>
              <a:rPr lang="en-IN" b="1" dirty="0" smtClean="0"/>
              <a:t>Sans-serif</a:t>
            </a:r>
            <a:r>
              <a:rPr lang="en-IN" dirty="0" smtClean="0"/>
              <a:t> fonts have clean lines (no small strokes attached). They create a modern and minimalistic look.</a:t>
            </a:r>
          </a:p>
          <a:p>
            <a:pPr algn="just"/>
            <a:r>
              <a:rPr lang="en-IN" b="1" dirty="0" err="1" smtClean="0"/>
              <a:t>Monospace</a:t>
            </a:r>
            <a:r>
              <a:rPr lang="en-IN" dirty="0" smtClean="0"/>
              <a:t> fonts - here all the letters have the same fixed width. They create a mechanical look. </a:t>
            </a:r>
          </a:p>
          <a:p>
            <a:pPr algn="just"/>
            <a:r>
              <a:rPr lang="en-IN" b="1" dirty="0" smtClean="0"/>
              <a:t>Cursive</a:t>
            </a:r>
            <a:r>
              <a:rPr lang="en-IN" dirty="0" smtClean="0"/>
              <a:t> fonts imitate human handwriting.</a:t>
            </a:r>
          </a:p>
          <a:p>
            <a:pPr algn="just"/>
            <a:r>
              <a:rPr lang="en-IN" b="1" dirty="0" smtClean="0"/>
              <a:t>Fantasy</a:t>
            </a:r>
            <a:r>
              <a:rPr lang="en-IN" dirty="0" smtClean="0"/>
              <a:t> fonts are decorative/playful fonts.</a:t>
            </a:r>
          </a:p>
          <a:p>
            <a:pPr algn="just"/>
            <a:r>
              <a:rPr lang="en-IN" dirty="0" smtClean="0"/>
              <a:t>All the different font names belong to one of the generic font families. </a:t>
            </a:r>
          </a:p>
          <a:p>
            <a:pPr algn="just"/>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Font shorthand property</a:t>
            </a:r>
            <a:endParaRPr lang="en-IN" dirty="0"/>
          </a:p>
        </p:txBody>
      </p:sp>
      <p:sp>
        <p:nvSpPr>
          <p:cNvPr id="3" name="Content Placeholder 2"/>
          <p:cNvSpPr>
            <a:spLocks noGrp="1"/>
          </p:cNvSpPr>
          <p:nvPr>
            <p:ph idx="1"/>
          </p:nvPr>
        </p:nvSpPr>
        <p:spPr>
          <a:xfrm>
            <a:off x="457200" y="1214422"/>
            <a:ext cx="8229600" cy="5643578"/>
          </a:xfrm>
        </p:spPr>
        <p:txBody>
          <a:bodyPr>
            <a:normAutofit fontScale="85000" lnSpcReduction="10000"/>
          </a:bodyPr>
          <a:lstStyle/>
          <a:p>
            <a:pPr algn="just"/>
            <a:r>
              <a:rPr lang="en-IN" dirty="0" smtClean="0"/>
              <a:t>CSS Font Property: </a:t>
            </a:r>
          </a:p>
          <a:p>
            <a:pPr algn="just"/>
            <a:r>
              <a:rPr lang="en-IN" dirty="0" smtClean="0"/>
              <a:t>A Shorthand Property, </a:t>
            </a:r>
            <a:br>
              <a:rPr lang="en-IN" dirty="0" smtClean="0"/>
            </a:br>
            <a:r>
              <a:rPr lang="en-IN" dirty="0" smtClean="0"/>
              <a:t>is a shortcut to giving values to other various CSS properties in one go. </a:t>
            </a:r>
          </a:p>
          <a:p>
            <a:pPr algn="just"/>
            <a:r>
              <a:rPr lang="en-IN" dirty="0" smtClean="0"/>
              <a:t>The CSS font property is also a shorthand property for several other font related properties which are; font-style property. font-variant property.</a:t>
            </a:r>
          </a:p>
          <a:p>
            <a:pPr algn="just"/>
            <a:r>
              <a:rPr lang="en-IN" dirty="0" smtClean="0"/>
              <a:t>CSS shorthand is a group of CSS properties that allow values of multiple properties to be set simultaneously. </a:t>
            </a:r>
          </a:p>
          <a:p>
            <a:pPr algn="just"/>
            <a:r>
              <a:rPr lang="en-IN" dirty="0" smtClean="0"/>
              <a:t>These values are separated by spaces. </a:t>
            </a:r>
          </a:p>
          <a:p>
            <a:pPr algn="just"/>
            <a:r>
              <a:rPr lang="en-IN" dirty="0" smtClean="0"/>
              <a:t>For example, the border property is shorthand for the border-width, border-style, and border-</a:t>
            </a:r>
            <a:r>
              <a:rPr lang="en-IN" dirty="0" err="1" smtClean="0"/>
              <a:t>color</a:t>
            </a:r>
            <a:r>
              <a:rPr lang="en-IN" dirty="0" smtClean="0"/>
              <a:t> properties.</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560538"/>
          </a:xfrm>
        </p:spPr>
        <p:txBody>
          <a:bodyPr>
            <a:normAutofit fontScale="90000"/>
          </a:bodyPr>
          <a:lstStyle/>
          <a:p>
            <a:r>
              <a:rPr lang="en-IN" dirty="0" smtClean="0">
                <a:hlinkClick r:id="rId2"/>
              </a:rPr>
              <a:t/>
            </a:r>
            <a:br>
              <a:rPr lang="en-IN" dirty="0" smtClean="0">
                <a:hlinkClick r:id="rId2"/>
              </a:rPr>
            </a:br>
            <a:r>
              <a:rPr lang="en-IN" dirty="0" smtClean="0">
                <a:hlinkClick r:id="rId2"/>
              </a:rPr>
              <a:t>CSS Text Decoration</a:t>
            </a:r>
            <a:r>
              <a:rPr lang="en-IN" dirty="0" smtClean="0"/>
              <a:t/>
            </a:r>
            <a:br>
              <a:rPr lang="en-IN" dirty="0" smtClean="0"/>
            </a:br>
            <a:endParaRPr lang="en-IN" dirty="0"/>
          </a:p>
        </p:txBody>
      </p:sp>
      <p:sp>
        <p:nvSpPr>
          <p:cNvPr id="3" name="Content Placeholder 2"/>
          <p:cNvSpPr>
            <a:spLocks noGrp="1"/>
          </p:cNvSpPr>
          <p:nvPr>
            <p:ph idx="1"/>
          </p:nvPr>
        </p:nvSpPr>
        <p:spPr>
          <a:xfrm>
            <a:off x="457200" y="1000108"/>
            <a:ext cx="8229600" cy="5572164"/>
          </a:xfrm>
        </p:spPr>
        <p:txBody>
          <a:bodyPr>
            <a:normAutofit fontScale="92500" lnSpcReduction="10000"/>
          </a:bodyPr>
          <a:lstStyle/>
          <a:p>
            <a:pPr algn="just"/>
            <a:r>
              <a:rPr lang="en-IN" dirty="0" smtClean="0"/>
              <a:t>The text-decoration shorthand CSS property sets the appearance of decorative lines on text. </a:t>
            </a:r>
          </a:p>
          <a:p>
            <a:pPr algn="just"/>
            <a:r>
              <a:rPr lang="en-IN" dirty="0" smtClean="0"/>
              <a:t>It is a shorthand for,</a:t>
            </a:r>
          </a:p>
          <a:p>
            <a:pPr lvl="1" algn="just"/>
            <a:r>
              <a:rPr lang="en-IN" dirty="0" smtClean="0"/>
              <a:t> text-decoration-line , </a:t>
            </a:r>
          </a:p>
          <a:p>
            <a:pPr lvl="1" algn="just"/>
            <a:r>
              <a:rPr lang="en-IN" dirty="0" smtClean="0"/>
              <a:t>text-decoration-</a:t>
            </a:r>
            <a:r>
              <a:rPr lang="en-IN" dirty="0" err="1" smtClean="0"/>
              <a:t>color</a:t>
            </a:r>
            <a:r>
              <a:rPr lang="en-IN" dirty="0" smtClean="0"/>
              <a:t> , </a:t>
            </a:r>
          </a:p>
          <a:p>
            <a:pPr lvl="1" algn="just"/>
            <a:r>
              <a:rPr lang="en-IN" dirty="0" smtClean="0"/>
              <a:t>text-decoration-style , and the newer </a:t>
            </a:r>
          </a:p>
          <a:p>
            <a:pPr lvl="1" algn="just"/>
            <a:r>
              <a:rPr lang="en-IN" dirty="0" smtClean="0"/>
              <a:t>text-decoration-thickness   property.</a:t>
            </a:r>
          </a:p>
          <a:p>
            <a:pPr algn="just"/>
            <a:r>
              <a:rPr lang="en-IN" dirty="0" smtClean="0"/>
              <a:t>text-decoration property takes underline, </a:t>
            </a:r>
            <a:r>
              <a:rPr lang="en-IN" dirty="0" err="1" smtClean="0"/>
              <a:t>overline</a:t>
            </a:r>
            <a:r>
              <a:rPr lang="en-IN" dirty="0" smtClean="0"/>
              <a:t>, line-through, underline </a:t>
            </a:r>
            <a:r>
              <a:rPr lang="en-IN" dirty="0" err="1" smtClean="0"/>
              <a:t>overline</a:t>
            </a:r>
            <a:r>
              <a:rPr lang="en-IN" dirty="0" smtClean="0"/>
              <a:t> values to decorate the text in different ways. </a:t>
            </a:r>
          </a:p>
          <a:p>
            <a:pPr algn="just"/>
            <a:r>
              <a:rPr lang="en-IN" dirty="0" smtClean="0"/>
              <a:t>The text-decoration property is used to “decorate” the content of the text.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All CSS text-decoration Properties</a:t>
            </a:r>
          </a:p>
          <a:p>
            <a:r>
              <a:rPr lang="en-IN" dirty="0" smtClean="0">
                <a:solidFill>
                  <a:srgbClr val="7030A0"/>
                </a:solidFill>
              </a:rPr>
              <a:t>Property				   Description</a:t>
            </a:r>
          </a:p>
          <a:p>
            <a:r>
              <a:rPr lang="en-IN" dirty="0" smtClean="0"/>
              <a:t>text-decoration-</a:t>
            </a:r>
            <a:r>
              <a:rPr lang="en-IN" dirty="0" err="1" smtClean="0"/>
              <a:t>color</a:t>
            </a:r>
            <a:r>
              <a:rPr lang="en-IN" dirty="0" smtClean="0"/>
              <a:t>      Specifies the </a:t>
            </a:r>
            <a:r>
              <a:rPr lang="en-IN" dirty="0" err="1" smtClean="0"/>
              <a:t>color</a:t>
            </a:r>
            <a:r>
              <a:rPr lang="en-IN" dirty="0" smtClean="0"/>
              <a:t> of </a:t>
            </a:r>
          </a:p>
          <a:p>
            <a:pPr>
              <a:buNone/>
            </a:pPr>
            <a:r>
              <a:rPr lang="en-IN" dirty="0" smtClean="0"/>
              <a:t>			                          the text-decoration</a:t>
            </a:r>
          </a:p>
          <a:p>
            <a:r>
              <a:rPr lang="en-IN" dirty="0" smtClean="0"/>
              <a:t>text-decoration-line        Specifies the kind of </a:t>
            </a:r>
          </a:p>
          <a:p>
            <a:pPr>
              <a:buNone/>
            </a:pPr>
            <a:r>
              <a:rPr lang="en-IN" dirty="0" smtClean="0"/>
              <a:t>					 text decoration to be used</a:t>
            </a:r>
          </a:p>
          <a:p>
            <a:pPr>
              <a:buNone/>
            </a:pPr>
            <a:r>
              <a:rPr lang="en-IN" dirty="0" smtClean="0"/>
              <a:t>					 (underline, </a:t>
            </a:r>
            <a:r>
              <a:rPr lang="en-IN" dirty="0" err="1" smtClean="0"/>
              <a:t>overline</a:t>
            </a:r>
            <a:r>
              <a:rPr lang="en-IN" dirty="0" smtClean="0"/>
              <a:t>, etc.)</a:t>
            </a:r>
          </a:p>
          <a:p>
            <a:r>
              <a:rPr lang="en-IN" dirty="0" smtClean="0"/>
              <a:t>text-decoration-style     Specifies the style of the </a:t>
            </a:r>
          </a:p>
          <a:p>
            <a:pPr>
              <a:buNone/>
            </a:pPr>
            <a:r>
              <a:rPr lang="en-IN" dirty="0" smtClean="0"/>
              <a:t>					text decoration (solid, </a:t>
            </a:r>
          </a:p>
          <a:p>
            <a:pPr>
              <a:buNone/>
            </a:pPr>
            <a:r>
              <a:rPr lang="en-IN" dirty="0" smtClean="0"/>
              <a:t>					dotted, etc.)</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Add a Decoration Line to Text</a:t>
            </a:r>
            <a:br>
              <a:rPr lang="en-IN" dirty="0" smtClean="0"/>
            </a:br>
            <a:endParaRPr lang="en-IN" dirty="0"/>
          </a:p>
        </p:txBody>
      </p:sp>
      <p:sp>
        <p:nvSpPr>
          <p:cNvPr id="3" name="Content Placeholder 2"/>
          <p:cNvSpPr>
            <a:spLocks noGrp="1"/>
          </p:cNvSpPr>
          <p:nvPr>
            <p:ph idx="1"/>
          </p:nvPr>
        </p:nvSpPr>
        <p:spPr>
          <a:xfrm>
            <a:off x="457200" y="1357298"/>
            <a:ext cx="8229600" cy="5715040"/>
          </a:xfrm>
        </p:spPr>
        <p:txBody>
          <a:bodyPr>
            <a:normAutofit fontScale="70000" lnSpcReduction="20000"/>
          </a:bodyPr>
          <a:lstStyle/>
          <a:p>
            <a:pPr algn="just"/>
            <a:r>
              <a:rPr lang="en-IN" dirty="0" smtClean="0"/>
              <a:t>The text-decoration-line property is used to add a decoration line to text.</a:t>
            </a:r>
          </a:p>
          <a:p>
            <a:pPr algn="just"/>
            <a:r>
              <a:rPr lang="en-IN" b="1" dirty="0" smtClean="0"/>
              <a:t>Tip:</a:t>
            </a:r>
            <a:r>
              <a:rPr lang="en-IN" dirty="0" smtClean="0"/>
              <a:t> You can combine more than one value, like </a:t>
            </a:r>
            <a:r>
              <a:rPr lang="en-IN" dirty="0" err="1" smtClean="0"/>
              <a:t>overline</a:t>
            </a:r>
            <a:r>
              <a:rPr lang="en-IN" dirty="0" smtClean="0"/>
              <a:t> and underline to display lines both over and under a text.</a:t>
            </a:r>
          </a:p>
          <a:p>
            <a:r>
              <a:rPr lang="en-IN" dirty="0" smtClean="0"/>
              <a:t>Example</a:t>
            </a:r>
          </a:p>
          <a:p>
            <a:r>
              <a:rPr lang="en-IN" dirty="0" smtClean="0"/>
              <a:t>h1 {</a:t>
            </a:r>
            <a:br>
              <a:rPr lang="en-IN" dirty="0" smtClean="0"/>
            </a:br>
            <a:r>
              <a:rPr lang="en-IN" dirty="0" smtClean="0"/>
              <a:t>  text-decoration-line: </a:t>
            </a:r>
            <a:r>
              <a:rPr lang="en-IN" dirty="0" err="1" smtClean="0"/>
              <a:t>overline</a:t>
            </a:r>
            <a:r>
              <a:rPr lang="en-IN" dirty="0" smtClean="0"/>
              <a:t>;</a:t>
            </a:r>
            <a:br>
              <a:rPr lang="en-IN" dirty="0" smtClean="0"/>
            </a:br>
            <a:r>
              <a:rPr lang="en-IN" dirty="0" smtClean="0"/>
              <a:t>}</a:t>
            </a:r>
            <a:br>
              <a:rPr lang="en-IN" dirty="0" smtClean="0"/>
            </a:br>
            <a:r>
              <a:rPr lang="en-IN" dirty="0" smtClean="0"/>
              <a:t/>
            </a:r>
            <a:br>
              <a:rPr lang="en-IN" dirty="0" smtClean="0"/>
            </a:br>
            <a:r>
              <a:rPr lang="en-IN" dirty="0" smtClean="0"/>
              <a:t>h2 {</a:t>
            </a:r>
            <a:br>
              <a:rPr lang="en-IN" dirty="0" smtClean="0"/>
            </a:br>
            <a:r>
              <a:rPr lang="en-IN" dirty="0" smtClean="0"/>
              <a:t>  text-decoration-line: line-through;</a:t>
            </a:r>
            <a:br>
              <a:rPr lang="en-IN" dirty="0" smtClean="0"/>
            </a:br>
            <a:r>
              <a:rPr lang="en-IN" dirty="0" smtClean="0"/>
              <a:t>}</a:t>
            </a:r>
            <a:br>
              <a:rPr lang="en-IN" dirty="0" smtClean="0"/>
            </a:br>
            <a:r>
              <a:rPr lang="en-IN" dirty="0" smtClean="0"/>
              <a:t/>
            </a:r>
            <a:br>
              <a:rPr lang="en-IN" dirty="0" smtClean="0"/>
            </a:br>
            <a:r>
              <a:rPr lang="en-IN" dirty="0" smtClean="0"/>
              <a:t>h3 {</a:t>
            </a:r>
            <a:br>
              <a:rPr lang="en-IN" dirty="0" smtClean="0"/>
            </a:br>
            <a:r>
              <a:rPr lang="en-IN" dirty="0" smtClean="0"/>
              <a:t>  text-decoration-line: underline;</a:t>
            </a:r>
            <a:br>
              <a:rPr lang="en-IN" dirty="0" smtClean="0"/>
            </a:br>
            <a:r>
              <a:rPr lang="en-IN" dirty="0" smtClean="0"/>
              <a:t>}</a:t>
            </a:r>
            <a:br>
              <a:rPr lang="en-IN" dirty="0" smtClean="0"/>
            </a:br>
            <a:r>
              <a:rPr lang="en-IN" dirty="0" smtClean="0"/>
              <a:t>p {</a:t>
            </a:r>
            <a:br>
              <a:rPr lang="en-IN" dirty="0" smtClean="0"/>
            </a:br>
            <a:r>
              <a:rPr lang="en-IN" dirty="0" smtClean="0"/>
              <a:t>  text-decoration-line: </a:t>
            </a:r>
            <a:r>
              <a:rPr lang="en-IN" dirty="0" err="1" smtClean="0"/>
              <a:t>overline</a:t>
            </a:r>
            <a:r>
              <a:rPr lang="en-IN" dirty="0" smtClean="0"/>
              <a:t> underline;</a:t>
            </a:r>
            <a:br>
              <a:rPr lang="en-IN" dirty="0" smtClean="0"/>
            </a:br>
            <a:r>
              <a:rPr lang="en-IN" dirty="0" smtClean="0"/>
              <a:t>}</a:t>
            </a:r>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Text-decoration-</a:t>
            </a:r>
            <a:r>
              <a:rPr lang="en-IN" dirty="0" err="1" smtClean="0"/>
              <a:t>color</a:t>
            </a:r>
            <a:r>
              <a:rPr lang="en-IN" dirty="0" smtClean="0"/>
              <a:t> property</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 text-decoration-</a:t>
            </a:r>
            <a:r>
              <a:rPr lang="en-IN" dirty="0" err="1" smtClean="0"/>
              <a:t>color</a:t>
            </a:r>
            <a:r>
              <a:rPr lang="en-IN" dirty="0" smtClean="0"/>
              <a:t> property is used to set the </a:t>
            </a:r>
            <a:r>
              <a:rPr lang="en-IN" dirty="0" err="1" smtClean="0"/>
              <a:t>color</a:t>
            </a:r>
            <a:r>
              <a:rPr lang="en-IN" dirty="0" smtClean="0"/>
              <a:t> of the decoration line.</a:t>
            </a:r>
          </a:p>
          <a:p>
            <a:r>
              <a:rPr lang="en-IN" dirty="0" smtClean="0"/>
              <a:t>Example</a:t>
            </a:r>
          </a:p>
          <a:p>
            <a:r>
              <a:rPr lang="en-IN" dirty="0" smtClean="0"/>
              <a:t>h1 {</a:t>
            </a:r>
            <a:br>
              <a:rPr lang="en-IN" dirty="0" smtClean="0"/>
            </a:br>
            <a:r>
              <a:rPr lang="en-IN" dirty="0" smtClean="0"/>
              <a:t>  text-decoration-line: </a:t>
            </a:r>
            <a:r>
              <a:rPr lang="en-IN" dirty="0" err="1" smtClean="0"/>
              <a:t>overline</a:t>
            </a:r>
            <a:r>
              <a:rPr lang="en-IN" dirty="0" smtClean="0"/>
              <a:t>;</a:t>
            </a:r>
            <a:br>
              <a:rPr lang="en-IN" dirty="0" smtClean="0"/>
            </a:br>
            <a:r>
              <a:rPr lang="en-IN" dirty="0" smtClean="0"/>
              <a:t>  text-decoration-</a:t>
            </a:r>
            <a:r>
              <a:rPr lang="en-IN" dirty="0" err="1" smtClean="0"/>
              <a:t>color</a:t>
            </a:r>
            <a:r>
              <a:rPr lang="en-IN" dirty="0" smtClean="0"/>
              <a:t>: red;</a:t>
            </a:r>
            <a:br>
              <a:rPr lang="en-IN" dirty="0" smtClean="0"/>
            </a:br>
            <a:r>
              <a:rPr lang="en-IN" dirty="0" smtClean="0"/>
              <a:t>}</a:t>
            </a:r>
          </a:p>
          <a:p>
            <a:r>
              <a:rPr lang="en-IN" b="1" dirty="0" smtClean="0"/>
              <a:t>Specify a Style for the Decoration Line :</a:t>
            </a:r>
          </a:p>
          <a:p>
            <a:r>
              <a:rPr lang="en-IN" dirty="0" smtClean="0"/>
              <a:t>The text-decoration-style property is used to set the style of the decoration line.</a:t>
            </a:r>
          </a:p>
          <a:p>
            <a:r>
              <a:rPr lang="en-IN" dirty="0" smtClean="0"/>
              <a:t>Example</a:t>
            </a:r>
          </a:p>
          <a:p>
            <a:r>
              <a:rPr lang="en-IN" dirty="0" smtClean="0"/>
              <a:t>h1 {</a:t>
            </a:r>
            <a:br>
              <a:rPr lang="en-IN" dirty="0" smtClean="0"/>
            </a:br>
            <a:r>
              <a:rPr lang="en-IN" dirty="0" smtClean="0"/>
              <a:t>  text-decoration-line: underline;</a:t>
            </a:r>
            <a:br>
              <a:rPr lang="en-IN" dirty="0" smtClean="0"/>
            </a:br>
            <a:r>
              <a:rPr lang="en-IN" dirty="0" smtClean="0"/>
              <a:t>  text-decoration-style: solid;</a:t>
            </a:r>
            <a:br>
              <a:rPr lang="en-IN" dirty="0" smtClean="0"/>
            </a:br>
            <a:r>
              <a:rPr lang="en-IN" dirty="0" smtClean="0"/>
              <a:t>}</a:t>
            </a:r>
          </a:p>
          <a:p>
            <a:endParaRPr lang="en-IN" dirty="0" smtClean="0"/>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Text-decoration-thickness property</a:t>
            </a:r>
            <a:endParaRPr lang="en-IN" dirty="0"/>
          </a:p>
        </p:txBody>
      </p:sp>
      <p:sp>
        <p:nvSpPr>
          <p:cNvPr id="3" name="Content Placeholder 2"/>
          <p:cNvSpPr>
            <a:spLocks noGrp="1"/>
          </p:cNvSpPr>
          <p:nvPr>
            <p:ph idx="1"/>
          </p:nvPr>
        </p:nvSpPr>
        <p:spPr/>
        <p:txBody>
          <a:bodyPr/>
          <a:lstStyle/>
          <a:p>
            <a:r>
              <a:rPr lang="en-IN" dirty="0" smtClean="0"/>
              <a:t>Specify the Thickness for the Decoration Line</a:t>
            </a:r>
          </a:p>
          <a:p>
            <a:r>
              <a:rPr lang="en-IN" dirty="0" smtClean="0"/>
              <a:t>The text-decoration-thickness property is used to set the thickness of the decoration line.</a:t>
            </a:r>
          </a:p>
          <a:p>
            <a:r>
              <a:rPr lang="en-IN" dirty="0" smtClean="0"/>
              <a:t>Example</a:t>
            </a:r>
          </a:p>
          <a:p>
            <a:r>
              <a:rPr lang="en-IN" dirty="0" smtClean="0"/>
              <a:t>h1 {</a:t>
            </a:r>
            <a:br>
              <a:rPr lang="en-IN" dirty="0" smtClean="0"/>
            </a:br>
            <a:r>
              <a:rPr lang="en-IN" dirty="0" smtClean="0"/>
              <a:t>  text-decoration-line: underline;</a:t>
            </a:r>
            <a:br>
              <a:rPr lang="en-IN" dirty="0" smtClean="0"/>
            </a:br>
            <a:r>
              <a:rPr lang="en-IN" dirty="0" smtClean="0"/>
              <a:t>  text-decoration-thickness: auto;</a:t>
            </a:r>
            <a:br>
              <a:rPr lang="en-IN" dirty="0" smtClean="0"/>
            </a:br>
            <a:r>
              <a:rPr lang="en-IN" dirty="0" smtClean="0"/>
              <a:t>}</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Spacing</a:t>
            </a:r>
            <a:endParaRPr lang="en-IN" dirty="0"/>
          </a:p>
        </p:txBody>
      </p:sp>
      <p:sp>
        <p:nvSpPr>
          <p:cNvPr id="3" name="Content Placeholder 2"/>
          <p:cNvSpPr>
            <a:spLocks noGrp="1"/>
          </p:cNvSpPr>
          <p:nvPr>
            <p:ph idx="1"/>
          </p:nvPr>
        </p:nvSpPr>
        <p:spPr>
          <a:xfrm>
            <a:off x="457200" y="1285860"/>
            <a:ext cx="8229600" cy="5572140"/>
          </a:xfrm>
        </p:spPr>
        <p:txBody>
          <a:bodyPr>
            <a:normAutofit fontScale="92500" lnSpcReduction="20000"/>
          </a:bodyPr>
          <a:lstStyle/>
          <a:p>
            <a:pPr algn="just"/>
            <a:r>
              <a:rPr lang="en-IN" dirty="0" smtClean="0"/>
              <a:t>The letter-spacing CSS property sets the horizontal spacing </a:t>
            </a:r>
            <a:r>
              <a:rPr lang="en-IN" dirty="0" err="1" smtClean="0"/>
              <a:t>behavior</a:t>
            </a:r>
            <a:r>
              <a:rPr lang="en-IN" dirty="0" smtClean="0"/>
              <a:t> between text characters. </a:t>
            </a:r>
          </a:p>
          <a:p>
            <a:pPr algn="just"/>
            <a:r>
              <a:rPr lang="en-IN" dirty="0" smtClean="0"/>
              <a:t>This value is added to the natural spacing between characters while rendering the text (the process of converting a string to a format that is readable to the user).</a:t>
            </a:r>
          </a:p>
          <a:p>
            <a:pPr algn="just"/>
            <a:r>
              <a:rPr lang="en-IN" dirty="0" smtClean="0"/>
              <a:t>Browsers by default will create a certain amount of space between lines to ensure that the text is easily readable. </a:t>
            </a:r>
          </a:p>
          <a:p>
            <a:pPr algn="just"/>
            <a:r>
              <a:rPr lang="en-IN" dirty="0" smtClean="0"/>
              <a:t>For example, for 12-point type, a browser will place about 1 point of vertical space between lines.</a:t>
            </a:r>
          </a:p>
          <a:p>
            <a:pPr>
              <a:buNone/>
            </a:pP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Spacing</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solidFill>
                  <a:srgbClr val="0070C0"/>
                </a:solidFill>
              </a:rPr>
              <a:t>Property			Description</a:t>
            </a:r>
          </a:p>
          <a:p>
            <a:r>
              <a:rPr lang="en-IN" dirty="0" smtClean="0"/>
              <a:t>letter-spacing	Specifies the space between</a:t>
            </a:r>
          </a:p>
          <a:p>
            <a:pPr>
              <a:buNone/>
            </a:pPr>
            <a:r>
              <a:rPr lang="en-IN" dirty="0" smtClean="0"/>
              <a:t>				 characters in a text</a:t>
            </a:r>
          </a:p>
          <a:p>
            <a:r>
              <a:rPr lang="en-IN" dirty="0" smtClean="0"/>
              <a:t>line-height	Specifies the line height</a:t>
            </a:r>
          </a:p>
          <a:p>
            <a:r>
              <a:rPr lang="en-IN" dirty="0" smtClean="0"/>
              <a:t>text-indent	Specifies the indentation of the</a:t>
            </a:r>
          </a:p>
          <a:p>
            <a:pPr>
              <a:buNone/>
            </a:pPr>
            <a:r>
              <a:rPr lang="en-IN" dirty="0" smtClean="0"/>
              <a:t>				 first line in a text-block</a:t>
            </a:r>
          </a:p>
          <a:p>
            <a:r>
              <a:rPr lang="en-IN" dirty="0" smtClean="0"/>
              <a:t>white-space	Specifies how to handle white-</a:t>
            </a:r>
          </a:p>
          <a:p>
            <a:pPr>
              <a:buNone/>
            </a:pPr>
            <a:r>
              <a:rPr lang="en-IN" dirty="0" smtClean="0"/>
              <a:t>				space inside an element</a:t>
            </a:r>
          </a:p>
          <a:p>
            <a:r>
              <a:rPr lang="en-IN" dirty="0" smtClean="0"/>
              <a:t>word-spacing	Specifies the space between </a:t>
            </a:r>
          </a:p>
          <a:p>
            <a:pPr>
              <a:buNone/>
            </a:pPr>
            <a:r>
              <a:rPr lang="en-IN" dirty="0" smtClean="0"/>
              <a:t>				words in a text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CSS Selectors</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CSS selectors are used to "find" (or select) the HTML elements you want to style.</a:t>
            </a:r>
          </a:p>
          <a:p>
            <a:r>
              <a:rPr lang="en-IN" dirty="0" smtClean="0"/>
              <a:t>We can divide CSS selectors into five categories:</a:t>
            </a:r>
          </a:p>
          <a:p>
            <a:r>
              <a:rPr lang="en-IN" dirty="0" smtClean="0"/>
              <a:t>Simple selectors (select elements based on name, id, class)</a:t>
            </a:r>
          </a:p>
          <a:p>
            <a:r>
              <a:rPr lang="en-IN" dirty="0" err="1" smtClean="0">
                <a:hlinkClick r:id="rId2"/>
              </a:rPr>
              <a:t>Combinator</a:t>
            </a:r>
            <a:r>
              <a:rPr lang="en-IN" dirty="0" smtClean="0">
                <a:hlinkClick r:id="rId2"/>
              </a:rPr>
              <a:t> selectors</a:t>
            </a:r>
            <a:r>
              <a:rPr lang="en-IN" dirty="0" smtClean="0"/>
              <a:t> (select elements based on a specific relationship between them)</a:t>
            </a:r>
          </a:p>
          <a:p>
            <a:r>
              <a:rPr lang="en-IN" dirty="0" smtClean="0">
                <a:hlinkClick r:id="rId3"/>
              </a:rPr>
              <a:t>Pseudo-class selectors</a:t>
            </a:r>
            <a:r>
              <a:rPr lang="en-IN" dirty="0" smtClean="0"/>
              <a:t> (select elements based on a certain state)</a:t>
            </a:r>
          </a:p>
          <a:p>
            <a:r>
              <a:rPr lang="en-IN" dirty="0" smtClean="0">
                <a:hlinkClick r:id="rId4"/>
              </a:rPr>
              <a:t>Pseudo-elements selectors</a:t>
            </a:r>
            <a:r>
              <a:rPr lang="en-IN" dirty="0" smtClean="0"/>
              <a:t> (select and style a part of an element)</a:t>
            </a:r>
          </a:p>
          <a:p>
            <a:r>
              <a:rPr lang="en-IN" dirty="0" smtClean="0">
                <a:hlinkClick r:id="rId5"/>
              </a:rPr>
              <a:t>Attribute selectors</a:t>
            </a:r>
            <a:r>
              <a:rPr lang="en-IN" dirty="0" smtClean="0"/>
              <a:t> (select elements based on an attribute or attribute value)</a:t>
            </a:r>
          </a:p>
          <a:p>
            <a:pPr>
              <a:buNone/>
            </a:pP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Properties</a:t>
            </a:r>
            <a:endParaRPr lang="en-IN" dirty="0"/>
          </a:p>
        </p:txBody>
      </p:sp>
      <p:sp>
        <p:nvSpPr>
          <p:cNvPr id="3" name="Content Placeholder 2"/>
          <p:cNvSpPr>
            <a:spLocks noGrp="1"/>
          </p:cNvSpPr>
          <p:nvPr>
            <p:ph idx="1"/>
          </p:nvPr>
        </p:nvSpPr>
        <p:spPr>
          <a:xfrm>
            <a:off x="457200" y="1600200"/>
            <a:ext cx="8229600" cy="4900634"/>
          </a:xfrm>
        </p:spPr>
        <p:txBody>
          <a:bodyPr>
            <a:normAutofit lnSpcReduction="10000"/>
          </a:bodyPr>
          <a:lstStyle/>
          <a:p>
            <a:r>
              <a:rPr lang="en-IN" dirty="0" smtClean="0"/>
              <a:t>In HTML, there are two main types of lists:</a:t>
            </a:r>
          </a:p>
          <a:p>
            <a:pPr lvl="1"/>
            <a:r>
              <a:rPr lang="en-IN" dirty="0" smtClean="0"/>
              <a:t>unordered lists (&lt;</a:t>
            </a:r>
            <a:r>
              <a:rPr lang="en-IN" dirty="0" err="1" smtClean="0"/>
              <a:t>ul</a:t>
            </a:r>
            <a:r>
              <a:rPr lang="en-IN" dirty="0" smtClean="0"/>
              <a:t>&gt;) : the list items are marked with bullets</a:t>
            </a:r>
          </a:p>
          <a:p>
            <a:pPr lvl="1"/>
            <a:r>
              <a:rPr lang="en-IN" dirty="0" smtClean="0"/>
              <a:t>ordered lists (&lt;</a:t>
            </a:r>
            <a:r>
              <a:rPr lang="en-IN" dirty="0" err="1" smtClean="0"/>
              <a:t>ol</a:t>
            </a:r>
            <a:r>
              <a:rPr lang="en-IN" dirty="0" smtClean="0"/>
              <a:t>&gt;) : the list items are marked with numbers or letters</a:t>
            </a:r>
          </a:p>
          <a:p>
            <a:r>
              <a:rPr lang="en-IN" dirty="0" smtClean="0"/>
              <a:t>The CSS list properties allow you to:</a:t>
            </a:r>
          </a:p>
          <a:p>
            <a:pPr lvl="1"/>
            <a:r>
              <a:rPr lang="en-IN" dirty="0" smtClean="0"/>
              <a:t>Set different list item markers for ordered lists</a:t>
            </a:r>
          </a:p>
          <a:p>
            <a:pPr lvl="1"/>
            <a:r>
              <a:rPr lang="en-IN" dirty="0" smtClean="0"/>
              <a:t>Set different list item markers for unordered lists</a:t>
            </a:r>
          </a:p>
          <a:p>
            <a:pPr lvl="1"/>
            <a:r>
              <a:rPr lang="en-IN" dirty="0" smtClean="0"/>
              <a:t>Set an image as the list item marker</a:t>
            </a:r>
          </a:p>
          <a:p>
            <a:pPr lvl="1"/>
            <a:r>
              <a:rPr lang="en-IN" dirty="0" smtClean="0"/>
              <a:t>Add background </a:t>
            </a:r>
            <a:r>
              <a:rPr lang="en-IN" dirty="0" err="1" smtClean="0"/>
              <a:t>colors</a:t>
            </a:r>
            <a:r>
              <a:rPr lang="en-IN" dirty="0" smtClean="0"/>
              <a:t> to lists and list items</a:t>
            </a:r>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Properties</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list-style-type (if a list-style-image is specified, the value of this property will be displayed if the image for some reason cannot be displayed)</a:t>
            </a:r>
          </a:p>
          <a:p>
            <a:pPr algn="just"/>
            <a:r>
              <a:rPr lang="en-IN" dirty="0" smtClean="0"/>
              <a:t>list-style-position (specifies whether the list-item markers should appear inside or outside the content flow)</a:t>
            </a:r>
          </a:p>
          <a:p>
            <a:pPr algn="just"/>
            <a:r>
              <a:rPr lang="en-IN" dirty="0" smtClean="0"/>
              <a:t>list-style-image (specifies an image as the list item marker)</a:t>
            </a:r>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solidFill>
                  <a:srgbClr val="000000"/>
                </a:solidFill>
                <a:latin typeface="Segoe UI"/>
              </a:rPr>
              <a:t>Unordered Lists:</a:t>
            </a:r>
          </a:p>
          <a:p>
            <a:pPr>
              <a:buFont typeface="Arial"/>
              <a:buChar char="•"/>
            </a:pPr>
            <a:r>
              <a:rPr lang="en-IN" dirty="0" smtClean="0">
                <a:solidFill>
                  <a:srgbClr val="000000"/>
                </a:solidFill>
                <a:latin typeface="Verdana"/>
              </a:rPr>
              <a:t>Coffee</a:t>
            </a:r>
          </a:p>
          <a:p>
            <a:pPr>
              <a:buFont typeface="Arial"/>
              <a:buChar char="•"/>
            </a:pPr>
            <a:r>
              <a:rPr lang="en-IN" dirty="0" smtClean="0">
                <a:solidFill>
                  <a:srgbClr val="000000"/>
                </a:solidFill>
                <a:latin typeface="Verdana"/>
              </a:rPr>
              <a:t>Tea</a:t>
            </a:r>
          </a:p>
          <a:p>
            <a:pPr>
              <a:buFont typeface="Arial"/>
              <a:buChar char="•"/>
            </a:pPr>
            <a:r>
              <a:rPr lang="en-IN" dirty="0" smtClean="0">
                <a:solidFill>
                  <a:srgbClr val="000000"/>
                </a:solidFill>
                <a:latin typeface="Verdana"/>
              </a:rPr>
              <a:t>Coca Cola</a:t>
            </a:r>
          </a:p>
          <a:p>
            <a:pPr>
              <a:buNone/>
            </a:pPr>
            <a:endParaRPr lang="en-IN" dirty="0" smtClean="0">
              <a:solidFill>
                <a:srgbClr val="000000"/>
              </a:solidFill>
              <a:latin typeface="Verdana"/>
            </a:endParaRPr>
          </a:p>
          <a:p>
            <a:r>
              <a:rPr lang="en-IN" dirty="0" smtClean="0">
                <a:solidFill>
                  <a:srgbClr val="000000"/>
                </a:solidFill>
                <a:latin typeface="Segoe UI"/>
              </a:rPr>
              <a:t>Ordered Lists:</a:t>
            </a:r>
          </a:p>
          <a:p>
            <a:pPr>
              <a:buFont typeface="+mj-lt"/>
              <a:buAutoNum type="arabicPeriod"/>
            </a:pPr>
            <a:r>
              <a:rPr lang="en-IN" dirty="0" smtClean="0">
                <a:solidFill>
                  <a:srgbClr val="000000"/>
                </a:solidFill>
                <a:latin typeface="Verdana"/>
              </a:rPr>
              <a:t>Coffee</a:t>
            </a:r>
          </a:p>
          <a:p>
            <a:pPr>
              <a:buFont typeface="+mj-lt"/>
              <a:buAutoNum type="arabicPeriod"/>
            </a:pPr>
            <a:r>
              <a:rPr lang="en-IN" dirty="0" smtClean="0">
                <a:solidFill>
                  <a:srgbClr val="000000"/>
                </a:solidFill>
                <a:latin typeface="Verdana"/>
              </a:rPr>
              <a:t>Tea</a:t>
            </a:r>
          </a:p>
          <a:p>
            <a:pPr>
              <a:buFont typeface="+mj-lt"/>
              <a:buAutoNum type="arabicPeriod"/>
            </a:pPr>
            <a:r>
              <a:rPr lang="en-IN" dirty="0" smtClean="0">
                <a:solidFill>
                  <a:srgbClr val="000000"/>
                </a:solidFill>
                <a:latin typeface="Verdana"/>
              </a:rPr>
              <a:t>Coca Cola</a:t>
            </a:r>
          </a:p>
          <a:p>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Different List Item Markers</a:t>
            </a:r>
            <a:br>
              <a:rPr lang="en-IN" dirty="0" smtClean="0"/>
            </a:br>
            <a:endParaRPr lang="en-IN" dirty="0"/>
          </a:p>
        </p:txBody>
      </p:sp>
      <p:sp>
        <p:nvSpPr>
          <p:cNvPr id="3" name="Content Placeholder 2"/>
          <p:cNvSpPr>
            <a:spLocks noGrp="1"/>
          </p:cNvSpPr>
          <p:nvPr>
            <p:ph idx="1"/>
          </p:nvPr>
        </p:nvSpPr>
        <p:spPr>
          <a:xfrm>
            <a:off x="457200" y="1214422"/>
            <a:ext cx="8229600" cy="5429288"/>
          </a:xfrm>
        </p:spPr>
        <p:txBody>
          <a:bodyPr>
            <a:normAutofit fontScale="70000" lnSpcReduction="20000"/>
          </a:bodyPr>
          <a:lstStyle/>
          <a:p>
            <a:pPr algn="just"/>
            <a:r>
              <a:rPr lang="en-IN" dirty="0" smtClean="0"/>
              <a:t>The list-style-type property specifies the type of list item marker.</a:t>
            </a:r>
          </a:p>
          <a:p>
            <a:pPr algn="just"/>
            <a:r>
              <a:rPr lang="en-IN" dirty="0" smtClean="0"/>
              <a:t>The following example shows some of the available list item markers:</a:t>
            </a:r>
          </a:p>
          <a:p>
            <a:r>
              <a:rPr lang="en-IN" dirty="0" err="1" smtClean="0"/>
              <a:t>ul.a</a:t>
            </a:r>
            <a:r>
              <a:rPr lang="en-IN" dirty="0" smtClean="0"/>
              <a:t> {</a:t>
            </a:r>
            <a:br>
              <a:rPr lang="en-IN" dirty="0" smtClean="0"/>
            </a:br>
            <a:r>
              <a:rPr lang="en-IN" dirty="0" smtClean="0"/>
              <a:t>  list-style-type: circle;</a:t>
            </a:r>
            <a:br>
              <a:rPr lang="en-IN" dirty="0" smtClean="0"/>
            </a:br>
            <a:r>
              <a:rPr lang="en-IN" dirty="0" smtClean="0"/>
              <a:t>}</a:t>
            </a:r>
            <a:br>
              <a:rPr lang="en-IN" dirty="0" smtClean="0"/>
            </a:br>
            <a:r>
              <a:rPr lang="en-IN" dirty="0" smtClean="0"/>
              <a:t/>
            </a:r>
            <a:br>
              <a:rPr lang="en-IN" dirty="0" smtClean="0"/>
            </a:br>
            <a:r>
              <a:rPr lang="en-IN" dirty="0" err="1" smtClean="0"/>
              <a:t>ul.b</a:t>
            </a:r>
            <a:r>
              <a:rPr lang="en-IN" dirty="0" smtClean="0"/>
              <a:t> {</a:t>
            </a:r>
            <a:br>
              <a:rPr lang="en-IN" dirty="0" smtClean="0"/>
            </a:br>
            <a:r>
              <a:rPr lang="en-IN" dirty="0" smtClean="0"/>
              <a:t>  list-style-type: square;</a:t>
            </a:r>
            <a:br>
              <a:rPr lang="en-IN" dirty="0" smtClean="0"/>
            </a:br>
            <a:r>
              <a:rPr lang="en-IN" dirty="0" smtClean="0"/>
              <a:t>}</a:t>
            </a:r>
            <a:br>
              <a:rPr lang="en-IN" dirty="0" smtClean="0"/>
            </a:br>
            <a:r>
              <a:rPr lang="en-IN" dirty="0" smtClean="0"/>
              <a:t/>
            </a:r>
            <a:br>
              <a:rPr lang="en-IN" dirty="0" smtClean="0"/>
            </a:br>
            <a:r>
              <a:rPr lang="en-IN" dirty="0" err="1" smtClean="0"/>
              <a:t>ol.c</a:t>
            </a:r>
            <a:r>
              <a:rPr lang="en-IN" dirty="0" smtClean="0"/>
              <a:t> {</a:t>
            </a:r>
            <a:br>
              <a:rPr lang="en-IN" dirty="0" smtClean="0"/>
            </a:br>
            <a:r>
              <a:rPr lang="en-IN" dirty="0" smtClean="0"/>
              <a:t>  list-style-type: upper-roman;</a:t>
            </a:r>
            <a:br>
              <a:rPr lang="en-IN" dirty="0" smtClean="0"/>
            </a:br>
            <a:r>
              <a:rPr lang="en-IN" dirty="0" smtClean="0"/>
              <a:t>}</a:t>
            </a:r>
            <a:br>
              <a:rPr lang="en-IN" dirty="0" smtClean="0"/>
            </a:br>
            <a:r>
              <a:rPr lang="en-IN" dirty="0" smtClean="0"/>
              <a:t/>
            </a:r>
            <a:br>
              <a:rPr lang="en-IN" dirty="0" smtClean="0"/>
            </a:br>
            <a:r>
              <a:rPr lang="en-IN" dirty="0" err="1" smtClean="0"/>
              <a:t>ol.d</a:t>
            </a:r>
            <a:r>
              <a:rPr lang="en-IN" dirty="0" smtClean="0"/>
              <a:t> {</a:t>
            </a:r>
            <a:br>
              <a:rPr lang="en-IN" dirty="0" smtClean="0"/>
            </a:br>
            <a:r>
              <a:rPr lang="en-IN" dirty="0" smtClean="0"/>
              <a:t>  list-style-type: lower-alpha;</a:t>
            </a:r>
            <a:br>
              <a:rPr lang="en-IN" dirty="0" smtClean="0"/>
            </a:br>
            <a:r>
              <a:rPr lang="en-IN" dirty="0" smtClean="0"/>
              <a:t>}</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Image and Position</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Image Download :</a:t>
            </a:r>
            <a:endParaRPr lang="en-IN" dirty="0" smtClean="0"/>
          </a:p>
          <a:p>
            <a:r>
              <a:rPr lang="en-IN" dirty="0" err="1" smtClean="0"/>
              <a:t>ul</a:t>
            </a:r>
            <a:r>
              <a:rPr lang="en-IN" dirty="0" smtClean="0"/>
              <a:t> {</a:t>
            </a:r>
            <a:br>
              <a:rPr lang="en-IN" dirty="0" smtClean="0"/>
            </a:br>
            <a:r>
              <a:rPr lang="en-IN" dirty="0" smtClean="0"/>
              <a:t>  list-style-image: </a:t>
            </a:r>
            <a:r>
              <a:rPr lang="en-IN" dirty="0" err="1" smtClean="0"/>
              <a:t>url</a:t>
            </a:r>
            <a:r>
              <a:rPr lang="en-IN" dirty="0" smtClean="0"/>
              <a:t>('sqpurple.gif');</a:t>
            </a:r>
            <a:br>
              <a:rPr lang="en-IN" dirty="0" smtClean="0"/>
            </a:br>
            <a:r>
              <a:rPr lang="en-IN" dirty="0" smtClean="0"/>
              <a:t>}</a:t>
            </a:r>
          </a:p>
          <a:p>
            <a:r>
              <a:rPr lang="en-IN" dirty="0" smtClean="0"/>
              <a:t>Position The List Item Marker :</a:t>
            </a:r>
          </a:p>
          <a:p>
            <a:r>
              <a:rPr lang="en-IN" dirty="0" err="1" smtClean="0"/>
              <a:t>ul.a</a:t>
            </a:r>
            <a:r>
              <a:rPr lang="en-IN" dirty="0" smtClean="0"/>
              <a:t> {</a:t>
            </a:r>
            <a:br>
              <a:rPr lang="en-IN" dirty="0" smtClean="0"/>
            </a:br>
            <a:r>
              <a:rPr lang="en-IN" dirty="0" smtClean="0"/>
              <a:t>  list-style-position: outside;</a:t>
            </a:r>
            <a:br>
              <a:rPr lang="en-IN" dirty="0" smtClean="0"/>
            </a:br>
            <a:r>
              <a:rPr lang="en-IN" dirty="0" smtClean="0"/>
              <a:t>}</a:t>
            </a:r>
            <a:br>
              <a:rPr lang="en-IN" dirty="0" smtClean="0"/>
            </a:br>
            <a:r>
              <a:rPr lang="en-IN" dirty="0" smtClean="0"/>
              <a:t/>
            </a:r>
            <a:br>
              <a:rPr lang="en-IN" dirty="0" smtClean="0"/>
            </a:br>
            <a:r>
              <a:rPr lang="en-IN" dirty="0" err="1" smtClean="0"/>
              <a:t>ul.b</a:t>
            </a:r>
            <a:r>
              <a:rPr lang="en-IN" dirty="0" smtClean="0"/>
              <a:t> {</a:t>
            </a:r>
            <a:br>
              <a:rPr lang="en-IN" dirty="0" smtClean="0"/>
            </a:br>
            <a:r>
              <a:rPr lang="en-IN" dirty="0" smtClean="0"/>
              <a:t>  list-style-position: inside;</a:t>
            </a:r>
            <a:br>
              <a:rPr lang="en-IN" dirty="0" smtClean="0"/>
            </a:br>
            <a:r>
              <a:rPr lang="en-IN" dirty="0" smtClean="0"/>
              <a:t>}</a:t>
            </a:r>
            <a:br>
              <a:rPr lang="en-IN" dirty="0" smtClean="0"/>
            </a:b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 of Text</a:t>
            </a:r>
            <a:endParaRPr lang="en-IN" dirty="0"/>
          </a:p>
        </p:txBody>
      </p:sp>
      <p:sp>
        <p:nvSpPr>
          <p:cNvPr id="3" name="Content Placeholder 2"/>
          <p:cNvSpPr>
            <a:spLocks noGrp="1"/>
          </p:cNvSpPr>
          <p:nvPr>
            <p:ph idx="1"/>
          </p:nvPr>
        </p:nvSpPr>
        <p:spPr/>
        <p:txBody>
          <a:bodyPr/>
          <a:lstStyle/>
          <a:p>
            <a:r>
              <a:rPr lang="en-IN" dirty="0" smtClean="0"/>
              <a:t>properties:</a:t>
            </a:r>
          </a:p>
          <a:p>
            <a:pPr lvl="1"/>
            <a:r>
              <a:rPr lang="en-IN" dirty="0" smtClean="0"/>
              <a:t>text-align</a:t>
            </a:r>
          </a:p>
          <a:p>
            <a:pPr lvl="1"/>
            <a:r>
              <a:rPr lang="en-IN" dirty="0" smtClean="0"/>
              <a:t>text-align-last</a:t>
            </a:r>
          </a:p>
          <a:p>
            <a:pPr lvl="1"/>
            <a:r>
              <a:rPr lang="en-IN" dirty="0" smtClean="0"/>
              <a:t>direction</a:t>
            </a:r>
          </a:p>
          <a:p>
            <a:pPr lvl="1"/>
            <a:r>
              <a:rPr lang="en-IN" dirty="0" err="1" smtClean="0"/>
              <a:t>unicode-bidi</a:t>
            </a:r>
            <a:endParaRPr lang="en-IN" dirty="0" smtClean="0"/>
          </a:p>
          <a:p>
            <a:pPr lvl="1"/>
            <a:r>
              <a:rPr lang="en-IN" dirty="0" smtClean="0"/>
              <a:t>vertical-align</a:t>
            </a:r>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Text Alignment</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The text-align property is used to set the horizontal alignment of a text.</a:t>
            </a:r>
          </a:p>
          <a:p>
            <a:pPr algn="just"/>
            <a:r>
              <a:rPr lang="en-IN" dirty="0" smtClean="0"/>
              <a:t>A text can be left or right aligned, </a:t>
            </a:r>
            <a:r>
              <a:rPr lang="en-IN" dirty="0" err="1" smtClean="0"/>
              <a:t>centered</a:t>
            </a:r>
            <a:r>
              <a:rPr lang="en-IN" dirty="0" smtClean="0"/>
              <a:t>, or justified.</a:t>
            </a:r>
          </a:p>
          <a:p>
            <a:pPr algn="just"/>
            <a:r>
              <a:rPr lang="en-IN" dirty="0" smtClean="0"/>
              <a:t>The following example shows </a:t>
            </a:r>
            <a:r>
              <a:rPr lang="en-IN" dirty="0" err="1" smtClean="0"/>
              <a:t>center</a:t>
            </a:r>
            <a:r>
              <a:rPr lang="en-IN" dirty="0" smtClean="0"/>
              <a:t> aligned, and left and right aligned text (left alignment is default if text direction is left-to-right, and right alignment is default if text direction is right-to-left):</a:t>
            </a:r>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Example</a:t>
            </a:r>
            <a:br>
              <a:rPr lang="en-IN" dirty="0" smtClean="0"/>
            </a:br>
            <a:endParaRPr lang="en-IN" dirty="0"/>
          </a:p>
        </p:txBody>
      </p:sp>
      <p:sp>
        <p:nvSpPr>
          <p:cNvPr id="3" name="Content Placeholder 2"/>
          <p:cNvSpPr>
            <a:spLocks noGrp="1"/>
          </p:cNvSpPr>
          <p:nvPr>
            <p:ph idx="1"/>
          </p:nvPr>
        </p:nvSpPr>
        <p:spPr>
          <a:xfrm>
            <a:off x="457200" y="1285860"/>
            <a:ext cx="8229600" cy="5286412"/>
          </a:xfrm>
        </p:spPr>
        <p:txBody>
          <a:bodyPr>
            <a:normAutofit fontScale="70000" lnSpcReduction="20000"/>
          </a:bodyPr>
          <a:lstStyle/>
          <a:p>
            <a:r>
              <a:rPr lang="en-IN" dirty="0" smtClean="0"/>
              <a:t>h1 {</a:t>
            </a:r>
            <a:br>
              <a:rPr lang="en-IN" dirty="0" smtClean="0"/>
            </a:br>
            <a:r>
              <a:rPr lang="en-IN" dirty="0" smtClean="0"/>
              <a:t>  text-align: </a:t>
            </a:r>
            <a:r>
              <a:rPr lang="en-IN" dirty="0" err="1" smtClean="0"/>
              <a:t>center</a:t>
            </a:r>
            <a:r>
              <a:rPr lang="en-IN" dirty="0" smtClean="0"/>
              <a:t>;</a:t>
            </a:r>
            <a:br>
              <a:rPr lang="en-IN" dirty="0" smtClean="0"/>
            </a:br>
            <a:r>
              <a:rPr lang="en-IN" dirty="0" smtClean="0"/>
              <a:t>}</a:t>
            </a:r>
            <a:br>
              <a:rPr lang="en-IN" dirty="0" smtClean="0"/>
            </a:br>
            <a:r>
              <a:rPr lang="en-IN" dirty="0" smtClean="0"/>
              <a:t/>
            </a:r>
            <a:br>
              <a:rPr lang="en-IN" dirty="0" smtClean="0"/>
            </a:br>
            <a:r>
              <a:rPr lang="en-IN" dirty="0" smtClean="0"/>
              <a:t>h2 {</a:t>
            </a:r>
            <a:br>
              <a:rPr lang="en-IN" dirty="0" smtClean="0"/>
            </a:br>
            <a:r>
              <a:rPr lang="en-IN" dirty="0" smtClean="0"/>
              <a:t>  text-align: left;</a:t>
            </a:r>
            <a:br>
              <a:rPr lang="en-IN" dirty="0" smtClean="0"/>
            </a:br>
            <a:r>
              <a:rPr lang="en-IN" dirty="0" smtClean="0"/>
              <a:t>}</a:t>
            </a:r>
            <a:br>
              <a:rPr lang="en-IN" dirty="0" smtClean="0"/>
            </a:br>
            <a:r>
              <a:rPr lang="en-IN" dirty="0" smtClean="0"/>
              <a:t/>
            </a:r>
            <a:br>
              <a:rPr lang="en-IN" dirty="0" smtClean="0"/>
            </a:br>
            <a:r>
              <a:rPr lang="en-IN" dirty="0" smtClean="0"/>
              <a:t>h3 {</a:t>
            </a:r>
            <a:br>
              <a:rPr lang="en-IN" dirty="0" smtClean="0"/>
            </a:br>
            <a:r>
              <a:rPr lang="en-IN" dirty="0" smtClean="0"/>
              <a:t>  text-align: right;</a:t>
            </a:r>
            <a:br>
              <a:rPr lang="en-IN" dirty="0" smtClean="0"/>
            </a:br>
            <a:r>
              <a:rPr lang="en-IN" dirty="0" smtClean="0"/>
              <a:t>}</a:t>
            </a:r>
          </a:p>
          <a:p>
            <a:pPr algn="just"/>
            <a:r>
              <a:rPr lang="en-IN" dirty="0" smtClean="0"/>
              <a:t>When the text-align property is set to "justify", each line is stretched so that every line has equal width, and the left and right margins are straight (like in magazines and newspapers).</a:t>
            </a:r>
          </a:p>
          <a:p>
            <a:pPr algn="just"/>
            <a:r>
              <a:rPr lang="en-IN" dirty="0" smtClean="0"/>
              <a:t>div {</a:t>
            </a:r>
          </a:p>
          <a:p>
            <a:pPr algn="just"/>
            <a:r>
              <a:rPr lang="en-IN" dirty="0" smtClean="0"/>
              <a:t>  text-align: justify;</a:t>
            </a:r>
          </a:p>
          <a:p>
            <a:pPr algn="just"/>
            <a:r>
              <a:rPr lang="en-IN" dirty="0" smtClean="0"/>
              <a:t>}</a:t>
            </a:r>
            <a:endParaRPr lang="en-I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Text Direction</a:t>
            </a:r>
            <a:br>
              <a:rPr lang="en-IN" dirty="0" smtClean="0"/>
            </a:br>
            <a:endParaRPr lang="en-IN" dirty="0"/>
          </a:p>
        </p:txBody>
      </p:sp>
      <p:sp>
        <p:nvSpPr>
          <p:cNvPr id="3" name="Content Placeholder 2"/>
          <p:cNvSpPr>
            <a:spLocks noGrp="1"/>
          </p:cNvSpPr>
          <p:nvPr>
            <p:ph idx="1"/>
          </p:nvPr>
        </p:nvSpPr>
        <p:spPr>
          <a:xfrm>
            <a:off x="457200" y="1357298"/>
            <a:ext cx="8229600" cy="5143536"/>
          </a:xfrm>
        </p:spPr>
        <p:txBody>
          <a:bodyPr>
            <a:normAutofit/>
          </a:bodyPr>
          <a:lstStyle/>
          <a:p>
            <a:pPr algn="just"/>
            <a:r>
              <a:rPr lang="en-IN" dirty="0" smtClean="0"/>
              <a:t>The direction and </a:t>
            </a:r>
            <a:r>
              <a:rPr lang="en-IN" dirty="0" err="1" smtClean="0"/>
              <a:t>unicode-bidi</a:t>
            </a:r>
            <a:r>
              <a:rPr lang="en-IN" dirty="0" smtClean="0"/>
              <a:t> properties can be used to change the text direction of an element:</a:t>
            </a:r>
          </a:p>
          <a:p>
            <a:r>
              <a:rPr lang="en-IN" dirty="0" smtClean="0"/>
              <a:t>Example</a:t>
            </a:r>
          </a:p>
          <a:p>
            <a:r>
              <a:rPr lang="en-IN" dirty="0" smtClean="0"/>
              <a:t>p {</a:t>
            </a:r>
            <a:br>
              <a:rPr lang="en-IN" dirty="0" smtClean="0"/>
            </a:br>
            <a:r>
              <a:rPr lang="en-IN" dirty="0" smtClean="0"/>
              <a:t>  direction: </a:t>
            </a:r>
            <a:r>
              <a:rPr lang="en-IN" dirty="0" err="1" smtClean="0"/>
              <a:t>rtl</a:t>
            </a:r>
            <a:r>
              <a:rPr lang="en-IN" dirty="0" smtClean="0"/>
              <a:t>;</a:t>
            </a:r>
            <a:br>
              <a:rPr lang="en-IN" dirty="0" smtClean="0"/>
            </a:br>
            <a:r>
              <a:rPr lang="en-IN" dirty="0" smtClean="0"/>
              <a:t>  </a:t>
            </a:r>
            <a:r>
              <a:rPr lang="en-IN" dirty="0" err="1" smtClean="0"/>
              <a:t>unicode-bidi</a:t>
            </a:r>
            <a:r>
              <a:rPr lang="en-IN" dirty="0" smtClean="0"/>
              <a:t>: </a:t>
            </a:r>
            <a:r>
              <a:rPr lang="en-IN" dirty="0" err="1" smtClean="0"/>
              <a:t>bidi</a:t>
            </a:r>
            <a:r>
              <a:rPr lang="en-IN" dirty="0" smtClean="0"/>
              <a:t>-override;</a:t>
            </a:r>
            <a:br>
              <a:rPr lang="en-IN" dirty="0" smtClean="0"/>
            </a:b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286520"/>
          </a:xfrm>
        </p:spPr>
        <p:txBody>
          <a:bodyPr>
            <a:normAutofit fontScale="62500" lnSpcReduction="20000"/>
          </a:bodyPr>
          <a:lstStyle/>
          <a:p>
            <a:r>
              <a:rPr lang="en-IN" dirty="0" smtClean="0"/>
              <a:t>Vertical Alignment</a:t>
            </a:r>
          </a:p>
          <a:p>
            <a:r>
              <a:rPr lang="en-IN" dirty="0" smtClean="0"/>
              <a:t>The vertical-align property sets the vertical alignment of an element.</a:t>
            </a:r>
          </a:p>
          <a:p>
            <a:r>
              <a:rPr lang="en-IN" dirty="0" smtClean="0"/>
              <a:t>Example</a:t>
            </a:r>
          </a:p>
          <a:p>
            <a:r>
              <a:rPr lang="en-IN" dirty="0" smtClean="0"/>
              <a:t>Set the vertical alignment of an image in a text: </a:t>
            </a:r>
          </a:p>
          <a:p>
            <a:r>
              <a:rPr lang="en-IN" dirty="0" err="1" smtClean="0"/>
              <a:t>img.a</a:t>
            </a:r>
            <a:r>
              <a:rPr lang="en-IN" dirty="0" smtClean="0"/>
              <a:t> {</a:t>
            </a:r>
            <a:br>
              <a:rPr lang="en-IN" dirty="0" smtClean="0"/>
            </a:br>
            <a:r>
              <a:rPr lang="en-IN" dirty="0" smtClean="0"/>
              <a:t>  vertical-align: baseline;</a:t>
            </a:r>
            <a:br>
              <a:rPr lang="en-IN" dirty="0" smtClean="0"/>
            </a:br>
            <a:r>
              <a:rPr lang="en-IN" dirty="0" smtClean="0"/>
              <a:t>}</a:t>
            </a:r>
            <a:br>
              <a:rPr lang="en-IN" dirty="0" smtClean="0"/>
            </a:br>
            <a:r>
              <a:rPr lang="en-IN" dirty="0" smtClean="0"/>
              <a:t/>
            </a:r>
            <a:br>
              <a:rPr lang="en-IN" dirty="0" smtClean="0"/>
            </a:br>
            <a:r>
              <a:rPr lang="en-IN" dirty="0" err="1" smtClean="0"/>
              <a:t>img.b</a:t>
            </a:r>
            <a:r>
              <a:rPr lang="en-IN" dirty="0" smtClean="0"/>
              <a:t> {</a:t>
            </a:r>
            <a:br>
              <a:rPr lang="en-IN" dirty="0" smtClean="0"/>
            </a:br>
            <a:r>
              <a:rPr lang="en-IN" dirty="0" smtClean="0"/>
              <a:t>  vertical-align: text-top;</a:t>
            </a:r>
            <a:br>
              <a:rPr lang="en-IN" dirty="0" smtClean="0"/>
            </a:br>
            <a:r>
              <a:rPr lang="en-IN" dirty="0" smtClean="0"/>
              <a:t>}</a:t>
            </a:r>
            <a:br>
              <a:rPr lang="en-IN" dirty="0" smtClean="0"/>
            </a:br>
            <a:r>
              <a:rPr lang="en-IN" dirty="0" smtClean="0"/>
              <a:t/>
            </a:r>
            <a:br>
              <a:rPr lang="en-IN" dirty="0" smtClean="0"/>
            </a:br>
            <a:r>
              <a:rPr lang="en-IN" dirty="0" err="1" smtClean="0"/>
              <a:t>img.c</a:t>
            </a:r>
            <a:r>
              <a:rPr lang="en-IN" dirty="0" smtClean="0"/>
              <a:t> {</a:t>
            </a:r>
            <a:br>
              <a:rPr lang="en-IN" dirty="0" smtClean="0"/>
            </a:br>
            <a:r>
              <a:rPr lang="en-IN" dirty="0" smtClean="0"/>
              <a:t>  vertical-align: text-bottom;</a:t>
            </a:r>
            <a:br>
              <a:rPr lang="en-IN" dirty="0" smtClean="0"/>
            </a:br>
            <a:r>
              <a:rPr lang="en-IN" dirty="0" smtClean="0"/>
              <a:t>}</a:t>
            </a:r>
            <a:br>
              <a:rPr lang="en-IN" dirty="0" smtClean="0"/>
            </a:br>
            <a:r>
              <a:rPr lang="en-IN" dirty="0" smtClean="0"/>
              <a:t/>
            </a:r>
            <a:br>
              <a:rPr lang="en-IN" dirty="0" smtClean="0"/>
            </a:br>
            <a:r>
              <a:rPr lang="en-IN" dirty="0" err="1" smtClean="0"/>
              <a:t>img.d</a:t>
            </a:r>
            <a:r>
              <a:rPr lang="en-IN" dirty="0" smtClean="0"/>
              <a:t> {</a:t>
            </a:r>
            <a:br>
              <a:rPr lang="en-IN" dirty="0" smtClean="0"/>
            </a:br>
            <a:r>
              <a:rPr lang="en-IN" dirty="0" smtClean="0"/>
              <a:t>  vertical-align: sub;</a:t>
            </a:r>
            <a:br>
              <a:rPr lang="en-IN" dirty="0" smtClean="0"/>
            </a:br>
            <a:r>
              <a:rPr lang="en-IN" dirty="0" smtClean="0"/>
              <a:t>}</a:t>
            </a:r>
            <a:br>
              <a:rPr lang="en-IN" dirty="0" smtClean="0"/>
            </a:br>
            <a:r>
              <a:rPr lang="en-IN" dirty="0" smtClean="0"/>
              <a:t/>
            </a:r>
            <a:br>
              <a:rPr lang="en-IN" dirty="0" smtClean="0"/>
            </a:br>
            <a:r>
              <a:rPr lang="en-IN" dirty="0" err="1" smtClean="0"/>
              <a:t>img.e</a:t>
            </a:r>
            <a:r>
              <a:rPr lang="en-IN" dirty="0" smtClean="0"/>
              <a:t> {</a:t>
            </a:r>
            <a:br>
              <a:rPr lang="en-IN" dirty="0" smtClean="0"/>
            </a:br>
            <a:r>
              <a:rPr lang="en-IN" dirty="0" smtClean="0"/>
              <a:t>  vertical-align: super;</a:t>
            </a:r>
            <a:br>
              <a:rPr lang="en-IN" dirty="0" smtClean="0"/>
            </a:br>
            <a:r>
              <a:rPr lang="en-IN" dirty="0" smtClean="0"/>
              <a:t>}</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The CSS element Selector</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element selector selects HTML elements based on the element name.</a:t>
            </a:r>
          </a:p>
          <a:p>
            <a:r>
              <a:rPr lang="en-IN" dirty="0" smtClean="0"/>
              <a:t>Example</a:t>
            </a:r>
          </a:p>
          <a:p>
            <a:r>
              <a:rPr lang="en-IN" dirty="0" smtClean="0"/>
              <a:t>Here, all &lt;p&gt; elements on the page will be </a:t>
            </a:r>
            <a:r>
              <a:rPr lang="en-IN" dirty="0" err="1" smtClean="0"/>
              <a:t>center</a:t>
            </a:r>
            <a:r>
              <a:rPr lang="en-IN" dirty="0" smtClean="0"/>
              <a:t>-aligned, with a red text </a:t>
            </a:r>
            <a:r>
              <a:rPr lang="en-IN" dirty="0" err="1" smtClean="0"/>
              <a:t>color</a:t>
            </a:r>
            <a:r>
              <a:rPr lang="en-IN" dirty="0" smtClean="0"/>
              <a:t>: </a:t>
            </a:r>
          </a:p>
          <a:p>
            <a:r>
              <a:rPr lang="en-IN" dirty="0" smtClean="0"/>
              <a:t>p {</a:t>
            </a:r>
            <a:br>
              <a:rPr lang="en-IN" dirty="0" smtClean="0"/>
            </a:br>
            <a:r>
              <a:rPr lang="en-IN" dirty="0" smtClean="0"/>
              <a:t>  text-align: </a:t>
            </a:r>
            <a:r>
              <a:rPr lang="en-IN" dirty="0" err="1" smtClean="0"/>
              <a:t>center</a:t>
            </a:r>
            <a:r>
              <a:rPr lang="en-IN" dirty="0" smtClean="0"/>
              <a:t>;</a:t>
            </a:r>
            <a:br>
              <a:rPr lang="en-IN" dirty="0" smtClean="0"/>
            </a:br>
            <a:r>
              <a:rPr lang="en-IN" dirty="0" smtClean="0"/>
              <a:t>  </a:t>
            </a:r>
            <a:r>
              <a:rPr lang="en-IN" dirty="0" err="1" smtClean="0"/>
              <a:t>color</a:t>
            </a:r>
            <a:r>
              <a:rPr lang="en-IN" dirty="0" smtClean="0"/>
              <a:t>: red;</a:t>
            </a:r>
            <a:br>
              <a:rPr lang="en-IN" dirty="0" smtClean="0"/>
            </a:br>
            <a:r>
              <a:rPr lang="en-IN" dirty="0" smtClean="0"/>
              <a:t>}</a:t>
            </a:r>
          </a:p>
          <a:p>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The CSS Text Alignment/Direction Properties</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buNone/>
            </a:pPr>
            <a:r>
              <a:rPr lang="en-IN" dirty="0" smtClean="0"/>
              <a:t>Properties</a:t>
            </a:r>
            <a:br>
              <a:rPr lang="en-IN" dirty="0" smtClean="0"/>
            </a:br>
            <a:endParaRPr lang="en-IN" dirty="0"/>
          </a:p>
        </p:txBody>
      </p:sp>
      <p:sp>
        <p:nvSpPr>
          <p:cNvPr id="4" name="Rectangle 3"/>
          <p:cNvSpPr/>
          <p:nvPr/>
        </p:nvSpPr>
        <p:spPr>
          <a:xfrm>
            <a:off x="571472" y="2335122"/>
            <a:ext cx="8072494" cy="3785652"/>
          </a:xfrm>
          <a:prstGeom prst="rect">
            <a:avLst/>
          </a:prstGeom>
        </p:spPr>
        <p:txBody>
          <a:bodyPr wrap="square">
            <a:spAutoFit/>
          </a:bodyPr>
          <a:lstStyle/>
          <a:p>
            <a:r>
              <a:rPr lang="en-IN" sz="2400" dirty="0" smtClean="0">
                <a:solidFill>
                  <a:srgbClr val="0070C0"/>
                </a:solidFill>
              </a:rPr>
              <a:t>Property				Description</a:t>
            </a:r>
          </a:p>
          <a:p>
            <a:r>
              <a:rPr lang="en-IN" sz="2400" dirty="0" smtClean="0"/>
              <a:t>direction		Specifies the text direction/writing </a:t>
            </a:r>
          </a:p>
          <a:p>
            <a:r>
              <a:rPr lang="en-IN" sz="2400" dirty="0" smtClean="0"/>
              <a:t>				direction</a:t>
            </a:r>
          </a:p>
          <a:p>
            <a:r>
              <a:rPr lang="en-IN" sz="2400" dirty="0" smtClean="0"/>
              <a:t>text-align		Specifies the horizontal alignment of text</a:t>
            </a:r>
          </a:p>
          <a:p>
            <a:r>
              <a:rPr lang="en-IN" sz="2400" dirty="0" smtClean="0"/>
              <a:t>text-align-last	          Specifies how to align the last line of a text</a:t>
            </a:r>
          </a:p>
          <a:p>
            <a:r>
              <a:rPr lang="en-IN" sz="2400" dirty="0" err="1" smtClean="0"/>
              <a:t>unicode-bidi</a:t>
            </a:r>
            <a:r>
              <a:rPr lang="en-IN" sz="2400" dirty="0" smtClean="0"/>
              <a:t>	     Used together with the direction property to </a:t>
            </a:r>
          </a:p>
          <a:p>
            <a:r>
              <a:rPr lang="en-IN" sz="2400" dirty="0" smtClean="0"/>
              <a:t>			set or return whether the text should be</a:t>
            </a:r>
          </a:p>
          <a:p>
            <a:r>
              <a:rPr lang="en-IN" sz="2400" dirty="0" smtClean="0"/>
              <a:t>			 overridden to support multiple</a:t>
            </a:r>
          </a:p>
          <a:p>
            <a:r>
              <a:rPr lang="en-IN" sz="2400" dirty="0" smtClean="0"/>
              <a:t>			 languages in the same document</a:t>
            </a:r>
          </a:p>
          <a:p>
            <a:r>
              <a:rPr lang="en-IN" sz="2400" dirty="0" smtClean="0"/>
              <a:t>vertical-align		Sets the vertical alignment of an element</a:t>
            </a:r>
            <a:endParaRPr lang="en-IN"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endParaRPr lang="en-IN"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IN" dirty="0" smtClean="0"/>
              <a:t>The </a:t>
            </a:r>
            <a:r>
              <a:rPr lang="en-IN" dirty="0" err="1" smtClean="0"/>
              <a:t>color</a:t>
            </a:r>
            <a:r>
              <a:rPr lang="en-IN" dirty="0" smtClean="0"/>
              <a:t> property is used to set the </a:t>
            </a:r>
            <a:r>
              <a:rPr lang="en-IN" dirty="0" err="1" smtClean="0"/>
              <a:t>color</a:t>
            </a:r>
            <a:r>
              <a:rPr lang="en-IN" dirty="0" smtClean="0"/>
              <a:t> of the text. The </a:t>
            </a:r>
            <a:r>
              <a:rPr lang="en-IN" dirty="0" err="1" smtClean="0"/>
              <a:t>color</a:t>
            </a:r>
            <a:r>
              <a:rPr lang="en-IN" dirty="0" smtClean="0"/>
              <a:t> is specified by:</a:t>
            </a:r>
          </a:p>
          <a:p>
            <a:pPr lvl="1"/>
            <a:r>
              <a:rPr lang="en-IN" dirty="0" smtClean="0"/>
              <a:t>a </a:t>
            </a:r>
            <a:r>
              <a:rPr lang="en-IN" dirty="0" err="1" smtClean="0"/>
              <a:t>color</a:t>
            </a:r>
            <a:r>
              <a:rPr lang="en-IN" dirty="0" smtClean="0"/>
              <a:t> name - like "red"</a:t>
            </a:r>
          </a:p>
          <a:p>
            <a:pPr lvl="1"/>
            <a:r>
              <a:rPr lang="en-IN" dirty="0" smtClean="0"/>
              <a:t>a HEX value - like "#ff0000"</a:t>
            </a:r>
          </a:p>
          <a:p>
            <a:pPr lvl="1"/>
            <a:r>
              <a:rPr lang="en-IN" dirty="0" smtClean="0"/>
              <a:t>an RGB value - like "</a:t>
            </a:r>
            <a:r>
              <a:rPr lang="en-IN" dirty="0" err="1" smtClean="0"/>
              <a:t>rgb</a:t>
            </a:r>
            <a:r>
              <a:rPr lang="en-IN" dirty="0" smtClean="0"/>
              <a:t>(255,0,0)“</a:t>
            </a:r>
          </a:p>
          <a:p>
            <a:r>
              <a:rPr lang="en-IN" dirty="0" smtClean="0"/>
              <a:t>The default text </a:t>
            </a:r>
            <a:r>
              <a:rPr lang="en-IN" dirty="0" err="1" smtClean="0"/>
              <a:t>color</a:t>
            </a:r>
            <a:r>
              <a:rPr lang="en-IN" dirty="0" smtClean="0"/>
              <a:t> for a page is defined in the body selector.</a:t>
            </a:r>
          </a:p>
          <a:p>
            <a:r>
              <a:rPr lang="en-IN" dirty="0" smtClean="0"/>
              <a:t>Example</a:t>
            </a:r>
          </a:p>
          <a:p>
            <a:r>
              <a:rPr lang="en-IN" dirty="0" smtClean="0"/>
              <a:t>body {</a:t>
            </a:r>
            <a:br>
              <a:rPr lang="en-IN" dirty="0" smtClean="0"/>
            </a:br>
            <a:r>
              <a:rPr lang="en-IN" dirty="0" smtClean="0"/>
              <a:t>  </a:t>
            </a:r>
            <a:r>
              <a:rPr lang="en-IN" dirty="0" err="1" smtClean="0"/>
              <a:t>color</a:t>
            </a:r>
            <a:r>
              <a:rPr lang="en-IN" dirty="0" smtClean="0"/>
              <a:t>: blue;</a:t>
            </a:r>
            <a:br>
              <a:rPr lang="en-IN" dirty="0" smtClean="0"/>
            </a:br>
            <a:r>
              <a:rPr lang="en-IN" dirty="0" smtClean="0"/>
              <a:t>}</a:t>
            </a:r>
            <a:br>
              <a:rPr lang="en-IN" dirty="0" smtClean="0"/>
            </a:br>
            <a:r>
              <a:rPr lang="en-IN" dirty="0" smtClean="0"/>
              <a:t/>
            </a:r>
            <a:br>
              <a:rPr lang="en-IN" dirty="0" smtClean="0"/>
            </a:br>
            <a:r>
              <a:rPr lang="en-IN" dirty="0" smtClean="0"/>
              <a:t>h1 {</a:t>
            </a:r>
            <a:br>
              <a:rPr lang="en-IN" dirty="0" smtClean="0"/>
            </a:br>
            <a:r>
              <a:rPr lang="en-IN" dirty="0" smtClean="0"/>
              <a:t>  </a:t>
            </a:r>
            <a:r>
              <a:rPr lang="en-IN" dirty="0" err="1" smtClean="0"/>
              <a:t>color</a:t>
            </a:r>
            <a:r>
              <a:rPr lang="en-IN" dirty="0" smtClean="0"/>
              <a:t>: green;</a:t>
            </a:r>
            <a:br>
              <a:rPr lang="en-IN" dirty="0" smtClean="0"/>
            </a:br>
            <a:r>
              <a:rPr lang="en-IN"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Color Groups &amp; Color Properties</a:t>
            </a:r>
            <a:endParaRPr lang="en-IN" dirty="0"/>
          </a:p>
        </p:txBody>
      </p:sp>
      <p:sp>
        <p:nvSpPr>
          <p:cNvPr id="3" name="Content Placeholder 2"/>
          <p:cNvSpPr>
            <a:spLocks noGrp="1"/>
          </p:cNvSpPr>
          <p:nvPr>
            <p:ph idx="1"/>
          </p:nvPr>
        </p:nvSpPr>
        <p:spPr>
          <a:xfrm>
            <a:off x="457200" y="1285860"/>
            <a:ext cx="8229600" cy="5572140"/>
          </a:xfrm>
        </p:spPr>
        <p:txBody>
          <a:bodyPr>
            <a:normAutofit fontScale="77500" lnSpcReduction="20000"/>
          </a:bodyPr>
          <a:lstStyle/>
          <a:p>
            <a:pPr algn="just"/>
            <a:r>
              <a:rPr lang="en-IN" dirty="0" smtClean="0"/>
              <a:t>In this example, we define both the background-</a:t>
            </a:r>
            <a:r>
              <a:rPr lang="en-IN" dirty="0" err="1" smtClean="0"/>
              <a:t>color</a:t>
            </a:r>
            <a:r>
              <a:rPr lang="en-IN" dirty="0" smtClean="0"/>
              <a:t> property and the </a:t>
            </a:r>
            <a:r>
              <a:rPr lang="en-IN" dirty="0" err="1" smtClean="0"/>
              <a:t>color</a:t>
            </a:r>
            <a:r>
              <a:rPr lang="en-IN" dirty="0" smtClean="0"/>
              <a:t> property:</a:t>
            </a:r>
          </a:p>
          <a:p>
            <a:r>
              <a:rPr lang="en-IN" dirty="0" smtClean="0"/>
              <a:t>Example</a:t>
            </a:r>
          </a:p>
          <a:p>
            <a:r>
              <a:rPr lang="en-IN" dirty="0" smtClean="0"/>
              <a:t>body {</a:t>
            </a:r>
            <a:br>
              <a:rPr lang="en-IN" dirty="0" smtClean="0"/>
            </a:br>
            <a:r>
              <a:rPr lang="en-IN" dirty="0" smtClean="0"/>
              <a:t>  background-</a:t>
            </a:r>
            <a:r>
              <a:rPr lang="en-IN" dirty="0" err="1" smtClean="0"/>
              <a:t>color</a:t>
            </a:r>
            <a:r>
              <a:rPr lang="en-IN" dirty="0" smtClean="0"/>
              <a:t>: </a:t>
            </a:r>
            <a:r>
              <a:rPr lang="en-IN" dirty="0" err="1" smtClean="0"/>
              <a:t>lightgrey</a:t>
            </a:r>
            <a:r>
              <a:rPr lang="en-IN" dirty="0" smtClean="0"/>
              <a:t>;</a:t>
            </a:r>
            <a:br>
              <a:rPr lang="en-IN" dirty="0" smtClean="0"/>
            </a:br>
            <a:r>
              <a:rPr lang="en-IN" dirty="0" smtClean="0"/>
              <a:t>  </a:t>
            </a:r>
            <a:r>
              <a:rPr lang="en-IN" dirty="0" err="1" smtClean="0"/>
              <a:t>color</a:t>
            </a:r>
            <a:r>
              <a:rPr lang="en-IN" dirty="0" smtClean="0"/>
              <a:t>: blue;</a:t>
            </a:r>
            <a:br>
              <a:rPr lang="en-IN" dirty="0" smtClean="0"/>
            </a:br>
            <a:r>
              <a:rPr lang="en-IN" dirty="0" smtClean="0"/>
              <a:t>}</a:t>
            </a:r>
            <a:br>
              <a:rPr lang="en-IN" dirty="0" smtClean="0"/>
            </a:br>
            <a:r>
              <a:rPr lang="en-IN" dirty="0" smtClean="0"/>
              <a:t/>
            </a:r>
            <a:br>
              <a:rPr lang="en-IN" dirty="0" smtClean="0"/>
            </a:br>
            <a:r>
              <a:rPr lang="en-IN" dirty="0" smtClean="0"/>
              <a:t>h1 {</a:t>
            </a:r>
            <a:br>
              <a:rPr lang="en-IN" dirty="0" smtClean="0"/>
            </a:br>
            <a:r>
              <a:rPr lang="en-IN" dirty="0" smtClean="0"/>
              <a:t>  background-</a:t>
            </a:r>
            <a:r>
              <a:rPr lang="en-IN" dirty="0" err="1" smtClean="0"/>
              <a:t>color</a:t>
            </a:r>
            <a:r>
              <a:rPr lang="en-IN" dirty="0" smtClean="0"/>
              <a:t>: black;</a:t>
            </a:r>
            <a:br>
              <a:rPr lang="en-IN" dirty="0" smtClean="0"/>
            </a:br>
            <a:r>
              <a:rPr lang="en-IN" dirty="0" smtClean="0"/>
              <a:t>  </a:t>
            </a:r>
            <a:r>
              <a:rPr lang="en-IN" dirty="0" err="1" smtClean="0"/>
              <a:t>color</a:t>
            </a:r>
            <a:r>
              <a:rPr lang="en-IN" dirty="0" smtClean="0"/>
              <a:t>: white;</a:t>
            </a:r>
            <a:br>
              <a:rPr lang="en-IN" dirty="0" smtClean="0"/>
            </a:br>
            <a:r>
              <a:rPr lang="en-IN" dirty="0" smtClean="0"/>
              <a:t>}</a:t>
            </a:r>
            <a:br>
              <a:rPr lang="en-IN" dirty="0" smtClean="0"/>
            </a:br>
            <a:r>
              <a:rPr lang="en-IN" dirty="0" smtClean="0"/>
              <a:t/>
            </a:r>
            <a:br>
              <a:rPr lang="en-IN" dirty="0" smtClean="0"/>
            </a:br>
            <a:r>
              <a:rPr lang="en-IN" dirty="0" smtClean="0"/>
              <a:t>div {</a:t>
            </a:r>
            <a:br>
              <a:rPr lang="en-IN" dirty="0" smtClean="0"/>
            </a:br>
            <a:r>
              <a:rPr lang="en-IN" dirty="0" smtClean="0"/>
              <a:t>  background-</a:t>
            </a:r>
            <a:r>
              <a:rPr lang="en-IN" dirty="0" err="1" smtClean="0"/>
              <a:t>color</a:t>
            </a:r>
            <a:r>
              <a:rPr lang="en-IN" dirty="0" smtClean="0"/>
              <a:t>: blue;</a:t>
            </a:r>
            <a:br>
              <a:rPr lang="en-IN" dirty="0" smtClean="0"/>
            </a:br>
            <a:r>
              <a:rPr lang="en-IN" dirty="0" smtClean="0"/>
              <a:t>  </a:t>
            </a:r>
            <a:r>
              <a:rPr lang="en-IN" dirty="0" err="1" smtClean="0"/>
              <a:t>color</a:t>
            </a:r>
            <a:r>
              <a:rPr lang="en-IN" dirty="0" smtClean="0"/>
              <a:t>: white;</a:t>
            </a:r>
            <a:br>
              <a:rPr lang="en-IN" dirty="0" smtClean="0"/>
            </a:br>
            <a:r>
              <a:rPr lang="en-IN" dirty="0" smtClean="0"/>
              <a:t>}</a:t>
            </a:r>
          </a:p>
          <a:p>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Box Model</a:t>
            </a:r>
            <a:endParaRPr lang="en-IN" dirty="0"/>
          </a:p>
        </p:txBody>
      </p:sp>
      <p:sp>
        <p:nvSpPr>
          <p:cNvPr id="3" name="Content Placeholder 2"/>
          <p:cNvSpPr>
            <a:spLocks noGrp="1"/>
          </p:cNvSpPr>
          <p:nvPr>
            <p:ph idx="1"/>
          </p:nvPr>
        </p:nvSpPr>
        <p:spPr>
          <a:xfrm>
            <a:off x="457200" y="1600200"/>
            <a:ext cx="8229600" cy="5114948"/>
          </a:xfrm>
        </p:spPr>
        <p:txBody>
          <a:bodyPr>
            <a:normAutofit lnSpcReduction="10000"/>
          </a:bodyPr>
          <a:lstStyle/>
          <a:p>
            <a:pPr algn="just"/>
            <a:r>
              <a:rPr lang="en-IN" dirty="0" smtClean="0"/>
              <a:t>All HTML elements can be considered as boxes.</a:t>
            </a:r>
          </a:p>
          <a:p>
            <a:pPr algn="just"/>
            <a:r>
              <a:rPr lang="en-IN" dirty="0" smtClean="0"/>
              <a:t>The CSS Box Model :</a:t>
            </a:r>
          </a:p>
          <a:p>
            <a:pPr algn="just"/>
            <a:r>
              <a:rPr lang="en-IN" dirty="0" smtClean="0"/>
              <a:t>In CSS, the term "box model" is used when talking about design and layout.</a:t>
            </a:r>
          </a:p>
          <a:p>
            <a:pPr algn="just"/>
            <a:r>
              <a:rPr lang="en-IN" dirty="0" smtClean="0"/>
              <a:t>The CSS box model is essentially a box that wraps around every HTML element. </a:t>
            </a:r>
          </a:p>
          <a:p>
            <a:pPr algn="just"/>
            <a:r>
              <a:rPr lang="en-IN" dirty="0" smtClean="0"/>
              <a:t>It consists of: </a:t>
            </a:r>
          </a:p>
          <a:p>
            <a:pPr lvl="1" algn="just"/>
            <a:r>
              <a:rPr lang="en-IN" dirty="0" smtClean="0"/>
              <a:t>margins, borders, padding, and the actual content. The image below illustrates the box model:</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Box Model</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0" y="1714488"/>
            <a:ext cx="4071934" cy="514351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071934" y="1142984"/>
            <a:ext cx="5072066" cy="57150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Box Model</a:t>
            </a:r>
            <a:endParaRPr lang="en-IN" dirty="0"/>
          </a:p>
        </p:txBody>
      </p:sp>
      <p:sp>
        <p:nvSpPr>
          <p:cNvPr id="3" name="Content Placeholder 2"/>
          <p:cNvSpPr>
            <a:spLocks noGrp="1"/>
          </p:cNvSpPr>
          <p:nvPr>
            <p:ph idx="1"/>
          </p:nvPr>
        </p:nvSpPr>
        <p:spPr>
          <a:xfrm>
            <a:off x="457200" y="1600200"/>
            <a:ext cx="8229600" cy="4900634"/>
          </a:xfrm>
        </p:spPr>
        <p:txBody>
          <a:bodyPr>
            <a:normAutofit fontScale="85000" lnSpcReduction="10000"/>
          </a:bodyPr>
          <a:lstStyle/>
          <a:p>
            <a:pPr algn="just"/>
            <a:r>
              <a:rPr lang="en-IN" dirty="0" smtClean="0"/>
              <a:t>Explanation of the different parts:</a:t>
            </a:r>
          </a:p>
          <a:p>
            <a:pPr algn="just"/>
            <a:r>
              <a:rPr lang="en-IN" b="1" dirty="0" smtClean="0"/>
              <a:t>Content</a:t>
            </a:r>
            <a:r>
              <a:rPr lang="en-IN" dirty="0" smtClean="0"/>
              <a:t> - The content of the box, where text and images appear</a:t>
            </a:r>
          </a:p>
          <a:p>
            <a:pPr algn="just"/>
            <a:r>
              <a:rPr lang="en-IN" b="1" dirty="0" smtClean="0"/>
              <a:t>Padding</a:t>
            </a:r>
            <a:r>
              <a:rPr lang="en-IN" dirty="0" smtClean="0"/>
              <a:t> - Clears an area around the content. The padding is transparent</a:t>
            </a:r>
          </a:p>
          <a:p>
            <a:pPr algn="just"/>
            <a:r>
              <a:rPr lang="en-IN" b="1" dirty="0" smtClean="0"/>
              <a:t>Border</a:t>
            </a:r>
            <a:r>
              <a:rPr lang="en-IN" dirty="0" smtClean="0"/>
              <a:t> - A border that goes around the padding and content</a:t>
            </a:r>
          </a:p>
          <a:p>
            <a:pPr algn="just"/>
            <a:r>
              <a:rPr lang="en-IN" b="1" dirty="0" smtClean="0"/>
              <a:t>Margin</a:t>
            </a:r>
            <a:r>
              <a:rPr lang="en-IN" dirty="0" smtClean="0"/>
              <a:t> - Clears an area outside the border. The margin is transparent</a:t>
            </a:r>
          </a:p>
          <a:p>
            <a:pPr algn="just"/>
            <a:r>
              <a:rPr lang="en-IN" dirty="0" smtClean="0"/>
              <a:t>The box model allows us to add a border around elements, and to define space between elements. </a:t>
            </a:r>
          </a:p>
          <a:p>
            <a:pPr algn="just">
              <a:buNone/>
            </a:pPr>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a:t>
            </a:r>
          </a:p>
          <a:p>
            <a:r>
              <a:rPr lang="en-IN" dirty="0" smtClean="0"/>
              <a:t>Demonstration of the box model:</a:t>
            </a:r>
          </a:p>
          <a:p>
            <a:r>
              <a:rPr lang="en-IN" dirty="0" smtClean="0"/>
              <a:t>div {</a:t>
            </a:r>
            <a:br>
              <a:rPr lang="en-IN" dirty="0" smtClean="0"/>
            </a:br>
            <a:r>
              <a:rPr lang="en-IN" dirty="0" smtClean="0"/>
              <a:t>  width: 300px;</a:t>
            </a:r>
            <a:br>
              <a:rPr lang="en-IN" dirty="0" smtClean="0"/>
            </a:br>
            <a:r>
              <a:rPr lang="en-IN" dirty="0" smtClean="0"/>
              <a:t>  border: 15px solid green;</a:t>
            </a:r>
            <a:br>
              <a:rPr lang="en-IN" dirty="0" smtClean="0"/>
            </a:br>
            <a:r>
              <a:rPr lang="en-IN" dirty="0" smtClean="0"/>
              <a:t>  padding: 50px;</a:t>
            </a:r>
            <a:br>
              <a:rPr lang="en-IN" dirty="0" smtClean="0"/>
            </a:br>
            <a:r>
              <a:rPr lang="en-IN" dirty="0" smtClean="0"/>
              <a:t>  margin: 20px;</a:t>
            </a:r>
            <a:br>
              <a:rPr lang="en-IN" dirty="0" smtClean="0"/>
            </a:br>
            <a:r>
              <a:rPr lang="en-IN" dirty="0" smtClean="0"/>
              <a:t>}</a:t>
            </a:r>
          </a:p>
          <a:p>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CSS Border Style</a:t>
            </a:r>
            <a:br>
              <a:rPr lang="en-IN" dirty="0" smtClean="0"/>
            </a:br>
            <a:endParaRPr lang="en-IN" dirty="0"/>
          </a:p>
        </p:txBody>
      </p:sp>
      <p:sp>
        <p:nvSpPr>
          <p:cNvPr id="3" name="Content Placeholder 2"/>
          <p:cNvSpPr>
            <a:spLocks noGrp="1"/>
          </p:cNvSpPr>
          <p:nvPr>
            <p:ph idx="1"/>
          </p:nvPr>
        </p:nvSpPr>
        <p:spPr>
          <a:xfrm>
            <a:off x="457200" y="1285860"/>
            <a:ext cx="8229600" cy="5572140"/>
          </a:xfrm>
        </p:spPr>
        <p:txBody>
          <a:bodyPr>
            <a:normAutofit fontScale="70000" lnSpcReduction="20000"/>
          </a:bodyPr>
          <a:lstStyle/>
          <a:p>
            <a:pPr algn="just"/>
            <a:r>
              <a:rPr lang="en-IN" dirty="0" smtClean="0"/>
              <a:t>The border-style property specifies what kind of border to display.</a:t>
            </a:r>
          </a:p>
          <a:p>
            <a:pPr algn="just"/>
            <a:r>
              <a:rPr lang="en-IN" dirty="0" smtClean="0">
                <a:solidFill>
                  <a:srgbClr val="0070C0"/>
                </a:solidFill>
              </a:rPr>
              <a:t>The following values are allowed:</a:t>
            </a:r>
          </a:p>
          <a:p>
            <a:pPr algn="just"/>
            <a:r>
              <a:rPr lang="en-IN" dirty="0" smtClean="0"/>
              <a:t>dotted - Defines a dotted border</a:t>
            </a:r>
          </a:p>
          <a:p>
            <a:pPr algn="just"/>
            <a:r>
              <a:rPr lang="en-IN" dirty="0" smtClean="0"/>
              <a:t>dashed - Defines a dashed border</a:t>
            </a:r>
          </a:p>
          <a:p>
            <a:pPr algn="just"/>
            <a:r>
              <a:rPr lang="en-IN" dirty="0" smtClean="0"/>
              <a:t>solid - Defines a solid border</a:t>
            </a:r>
          </a:p>
          <a:p>
            <a:pPr algn="just"/>
            <a:r>
              <a:rPr lang="en-IN" dirty="0" smtClean="0"/>
              <a:t>double - Defines a double border</a:t>
            </a:r>
          </a:p>
          <a:p>
            <a:pPr algn="just"/>
            <a:r>
              <a:rPr lang="en-IN" dirty="0" smtClean="0"/>
              <a:t>groove - Defines a 3D grooved border. The effect depends on the</a:t>
            </a:r>
          </a:p>
          <a:p>
            <a:pPr algn="just">
              <a:buNone/>
            </a:pPr>
            <a:r>
              <a:rPr lang="en-IN" dirty="0" smtClean="0"/>
              <a:t>                   	  border-</a:t>
            </a:r>
            <a:r>
              <a:rPr lang="en-IN" dirty="0" err="1" smtClean="0"/>
              <a:t>color</a:t>
            </a:r>
            <a:r>
              <a:rPr lang="en-IN" dirty="0" smtClean="0"/>
              <a:t> value</a:t>
            </a:r>
          </a:p>
          <a:p>
            <a:pPr algn="just"/>
            <a:r>
              <a:rPr lang="en-IN" dirty="0" smtClean="0"/>
              <a:t>ridge - Defines a 3D ridged border. The effect depends on the</a:t>
            </a:r>
          </a:p>
          <a:p>
            <a:pPr algn="just">
              <a:buNone/>
            </a:pPr>
            <a:r>
              <a:rPr lang="en-IN" dirty="0" smtClean="0"/>
              <a:t>             		 border-</a:t>
            </a:r>
            <a:r>
              <a:rPr lang="en-IN" dirty="0" err="1" smtClean="0"/>
              <a:t>color</a:t>
            </a:r>
            <a:r>
              <a:rPr lang="en-IN" dirty="0" smtClean="0"/>
              <a:t> value</a:t>
            </a:r>
          </a:p>
          <a:p>
            <a:pPr algn="just"/>
            <a:r>
              <a:rPr lang="en-IN" dirty="0" smtClean="0"/>
              <a:t>inset - Defines a 3D inset border. The effect depends on the border-</a:t>
            </a:r>
          </a:p>
          <a:p>
            <a:pPr algn="just">
              <a:buNone/>
            </a:pPr>
            <a:r>
              <a:rPr lang="en-IN" dirty="0" smtClean="0"/>
              <a:t>			</a:t>
            </a:r>
            <a:r>
              <a:rPr lang="en-IN" dirty="0" err="1" smtClean="0"/>
              <a:t>color</a:t>
            </a:r>
            <a:r>
              <a:rPr lang="en-IN" dirty="0" smtClean="0"/>
              <a:t> value</a:t>
            </a:r>
          </a:p>
          <a:p>
            <a:pPr algn="just"/>
            <a:r>
              <a:rPr lang="en-IN" dirty="0" smtClean="0"/>
              <a:t>outset - Defines a 3D outset border. The effect depends on the</a:t>
            </a:r>
          </a:p>
          <a:p>
            <a:pPr algn="just">
              <a:buNone/>
            </a:pPr>
            <a:r>
              <a:rPr lang="en-IN" dirty="0" smtClean="0"/>
              <a:t>			 border-</a:t>
            </a:r>
            <a:r>
              <a:rPr lang="en-IN" dirty="0" err="1" smtClean="0"/>
              <a:t>color</a:t>
            </a:r>
            <a:r>
              <a:rPr lang="en-IN" dirty="0" smtClean="0"/>
              <a:t> value</a:t>
            </a:r>
          </a:p>
          <a:p>
            <a:pPr algn="just"/>
            <a:r>
              <a:rPr lang="en-IN" dirty="0" smtClean="0"/>
              <a:t>none - Defines no border</a:t>
            </a:r>
          </a:p>
          <a:p>
            <a:pPr algn="just"/>
            <a:r>
              <a:rPr lang="en-IN" dirty="0" smtClean="0"/>
              <a:t>hidden - Defines a hidden border</a:t>
            </a:r>
          </a:p>
          <a:p>
            <a:pPr algn="just"/>
            <a:endParaRPr lang="en-I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Example</a:t>
            </a:r>
            <a:br>
              <a:rPr lang="en-IN" dirty="0" smtClean="0"/>
            </a:br>
            <a:endParaRPr lang="en-IN" dirty="0"/>
          </a:p>
        </p:txBody>
      </p:sp>
      <p:sp>
        <p:nvSpPr>
          <p:cNvPr id="3" name="Content Placeholder 2"/>
          <p:cNvSpPr>
            <a:spLocks noGrp="1"/>
          </p:cNvSpPr>
          <p:nvPr>
            <p:ph idx="1"/>
          </p:nvPr>
        </p:nvSpPr>
        <p:spPr>
          <a:xfrm>
            <a:off x="457200" y="1285860"/>
            <a:ext cx="8229600" cy="5357850"/>
          </a:xfrm>
        </p:spPr>
        <p:txBody>
          <a:bodyPr>
            <a:normAutofit fontScale="92500" lnSpcReduction="10000"/>
          </a:bodyPr>
          <a:lstStyle/>
          <a:p>
            <a:r>
              <a:rPr lang="en-IN" dirty="0" smtClean="0"/>
              <a:t>Demonstration of the different border styles:</a:t>
            </a:r>
          </a:p>
          <a:p>
            <a:r>
              <a:rPr lang="en-IN" dirty="0" err="1" smtClean="0"/>
              <a:t>p.dotted</a:t>
            </a:r>
            <a:r>
              <a:rPr lang="en-IN" dirty="0" smtClean="0"/>
              <a:t> {border-style: dotted;}</a:t>
            </a:r>
            <a:br>
              <a:rPr lang="en-IN" dirty="0" smtClean="0"/>
            </a:br>
            <a:r>
              <a:rPr lang="en-IN" dirty="0" err="1" smtClean="0"/>
              <a:t>p.dashed</a:t>
            </a:r>
            <a:r>
              <a:rPr lang="en-IN" dirty="0" smtClean="0"/>
              <a:t> {border-style: dashed;}</a:t>
            </a:r>
            <a:br>
              <a:rPr lang="en-IN" dirty="0" smtClean="0"/>
            </a:br>
            <a:r>
              <a:rPr lang="en-IN" dirty="0" err="1" smtClean="0"/>
              <a:t>p.solid</a:t>
            </a:r>
            <a:r>
              <a:rPr lang="en-IN" dirty="0" smtClean="0"/>
              <a:t> {border-style: solid;}</a:t>
            </a:r>
            <a:br>
              <a:rPr lang="en-IN" dirty="0" smtClean="0"/>
            </a:br>
            <a:r>
              <a:rPr lang="en-IN" dirty="0" err="1" smtClean="0"/>
              <a:t>p.double</a:t>
            </a:r>
            <a:r>
              <a:rPr lang="en-IN" dirty="0" smtClean="0"/>
              <a:t> {border-style: double;}</a:t>
            </a:r>
            <a:br>
              <a:rPr lang="en-IN" dirty="0" smtClean="0"/>
            </a:br>
            <a:r>
              <a:rPr lang="en-IN" dirty="0" err="1" smtClean="0"/>
              <a:t>p.groove</a:t>
            </a:r>
            <a:r>
              <a:rPr lang="en-IN" dirty="0" smtClean="0"/>
              <a:t> {border-style: groove;}</a:t>
            </a:r>
            <a:br>
              <a:rPr lang="en-IN" dirty="0" smtClean="0"/>
            </a:br>
            <a:r>
              <a:rPr lang="en-IN" dirty="0" err="1" smtClean="0"/>
              <a:t>p.ridge</a:t>
            </a:r>
            <a:r>
              <a:rPr lang="en-IN" dirty="0" smtClean="0"/>
              <a:t> {border-style: ridge;}</a:t>
            </a:r>
            <a:br>
              <a:rPr lang="en-IN" dirty="0" smtClean="0"/>
            </a:br>
            <a:r>
              <a:rPr lang="en-IN" dirty="0" err="1" smtClean="0"/>
              <a:t>p.inset</a:t>
            </a:r>
            <a:r>
              <a:rPr lang="en-IN" dirty="0" smtClean="0"/>
              <a:t> {border-style: inset;}</a:t>
            </a:r>
            <a:br>
              <a:rPr lang="en-IN" dirty="0" smtClean="0"/>
            </a:br>
            <a:r>
              <a:rPr lang="en-IN" dirty="0" err="1" smtClean="0"/>
              <a:t>p.outset</a:t>
            </a:r>
            <a:r>
              <a:rPr lang="en-IN" dirty="0" smtClean="0"/>
              <a:t> {border-style: outset;}</a:t>
            </a:r>
            <a:br>
              <a:rPr lang="en-IN" dirty="0" smtClean="0"/>
            </a:br>
            <a:r>
              <a:rPr lang="en-IN" dirty="0" err="1" smtClean="0"/>
              <a:t>p.none</a:t>
            </a:r>
            <a:r>
              <a:rPr lang="en-IN" dirty="0" smtClean="0"/>
              <a:t> {border-style: none;}</a:t>
            </a:r>
            <a:br>
              <a:rPr lang="en-IN" dirty="0" smtClean="0"/>
            </a:br>
            <a:r>
              <a:rPr lang="en-IN" dirty="0" err="1" smtClean="0"/>
              <a:t>p.hidden</a:t>
            </a:r>
            <a:r>
              <a:rPr lang="en-IN" dirty="0" smtClean="0"/>
              <a:t> {border-style: hidden;}</a:t>
            </a:r>
            <a:br>
              <a:rPr lang="en-IN" dirty="0" smtClean="0"/>
            </a:br>
            <a:r>
              <a:rPr lang="en-IN" dirty="0" smtClean="0"/>
              <a:t>p.mix {border-style: dotted dashed solid double;}</a:t>
            </a:r>
          </a:p>
          <a:p>
            <a:pPr>
              <a:buNone/>
            </a:pPr>
            <a:endParaRPr lang="en-I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srcRect/>
          <a:stretch>
            <a:fillRect/>
          </a:stretch>
        </p:blipFill>
        <p:spPr bwMode="auto">
          <a:xfrm>
            <a:off x="-1" y="0"/>
            <a:ext cx="907204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The CSS id Selector</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id selector uses the id attribute of an HTML element to select a specific element.</a:t>
            </a:r>
          </a:p>
          <a:p>
            <a:r>
              <a:rPr lang="en-IN" dirty="0" smtClean="0"/>
              <a:t>The id of an element is unique within a page, so the id selector is used to select one unique element!</a:t>
            </a:r>
          </a:p>
          <a:p>
            <a:r>
              <a:rPr lang="en-IN" dirty="0" smtClean="0"/>
              <a:t>To select an element with a specific id, write a hash (#) character, followed by the id of the element.</a:t>
            </a:r>
          </a:p>
          <a:p>
            <a:r>
              <a:rPr lang="en-IN" dirty="0" smtClean="0"/>
              <a:t>Example</a:t>
            </a:r>
          </a:p>
          <a:p>
            <a:r>
              <a:rPr lang="en-IN" dirty="0" smtClean="0"/>
              <a:t>The CSS rule below will be applied to the HTML element with id="para1": </a:t>
            </a:r>
          </a:p>
          <a:p>
            <a:r>
              <a:rPr lang="en-IN" dirty="0" smtClean="0"/>
              <a:t>#para1 {</a:t>
            </a:r>
            <a:br>
              <a:rPr lang="en-IN" dirty="0" smtClean="0"/>
            </a:br>
            <a:r>
              <a:rPr lang="en-IN" dirty="0" smtClean="0"/>
              <a:t>  text-align: </a:t>
            </a:r>
            <a:r>
              <a:rPr lang="en-IN" dirty="0" err="1" smtClean="0"/>
              <a:t>center</a:t>
            </a:r>
            <a:r>
              <a:rPr lang="en-IN" dirty="0" smtClean="0"/>
              <a:t>;</a:t>
            </a:r>
            <a:br>
              <a:rPr lang="en-IN" dirty="0" smtClean="0"/>
            </a:br>
            <a:r>
              <a:rPr lang="en-IN" dirty="0" smtClean="0"/>
              <a:t>  </a:t>
            </a:r>
            <a:r>
              <a:rPr lang="en-IN" dirty="0" err="1" smtClean="0"/>
              <a:t>color</a:t>
            </a:r>
            <a:r>
              <a:rPr lang="en-IN" dirty="0" smtClean="0"/>
              <a:t>: red;</a:t>
            </a:r>
            <a:br>
              <a:rPr lang="en-IN" dirty="0" smtClean="0"/>
            </a:br>
            <a:r>
              <a:rPr lang="en-IN" dirty="0" smtClean="0"/>
              <a:t>}</a:t>
            </a:r>
          </a:p>
          <a:p>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Images</a:t>
            </a:r>
            <a:endParaRPr lang="en-IN" dirty="0"/>
          </a:p>
        </p:txBody>
      </p:sp>
      <p:sp>
        <p:nvSpPr>
          <p:cNvPr id="3" name="Content Placeholder 2"/>
          <p:cNvSpPr>
            <a:spLocks noGrp="1"/>
          </p:cNvSpPr>
          <p:nvPr>
            <p:ph idx="1"/>
          </p:nvPr>
        </p:nvSpPr>
        <p:spPr/>
        <p:txBody>
          <a:bodyPr/>
          <a:lstStyle/>
          <a:p>
            <a:r>
              <a:rPr lang="en-IN" dirty="0" smtClean="0"/>
              <a:t>The background-image property sets one or more background images for an element.</a:t>
            </a:r>
          </a:p>
          <a:p>
            <a:r>
              <a:rPr lang="en-IN" dirty="0" smtClean="0"/>
              <a:t>By default, a background-image is placed at the top-left corner of an element, and repeated both vertically and horizontally.</a:t>
            </a:r>
          </a:p>
          <a:p>
            <a:r>
              <a:rPr lang="en-IN" b="1" dirty="0" smtClean="0"/>
              <a:t>Tip:</a:t>
            </a:r>
            <a:r>
              <a:rPr lang="en-IN" dirty="0" smtClean="0"/>
              <a:t> The background of an element is the total size of the element, including padding and border (but not the margin).</a:t>
            </a:r>
          </a:p>
          <a:p>
            <a:endParaRPr lang="en-I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a:t>
            </a:r>
          </a:p>
          <a:p>
            <a:r>
              <a:rPr lang="en-IN" dirty="0" smtClean="0"/>
              <a:t>Set a background-image for the &lt;body&gt; element:</a:t>
            </a:r>
          </a:p>
          <a:p>
            <a:r>
              <a:rPr lang="en-IN" dirty="0" smtClean="0"/>
              <a:t>body {</a:t>
            </a:r>
            <a:br>
              <a:rPr lang="en-IN" dirty="0" smtClean="0"/>
            </a:br>
            <a:r>
              <a:rPr lang="en-IN" dirty="0" smtClean="0"/>
              <a:t> background-image: </a:t>
            </a:r>
            <a:r>
              <a:rPr lang="en-IN" dirty="0" err="1" smtClean="0"/>
              <a:t>url</a:t>
            </a:r>
            <a:r>
              <a:rPr lang="en-IN" dirty="0" smtClean="0"/>
              <a:t>("paper.gif");</a:t>
            </a:r>
            <a:br>
              <a:rPr lang="en-IN" dirty="0" smtClean="0"/>
            </a:br>
            <a:r>
              <a:rPr lang="en-IN" dirty="0" smtClean="0"/>
              <a:t> background-</a:t>
            </a:r>
            <a:r>
              <a:rPr lang="en-IN" dirty="0" err="1" smtClean="0"/>
              <a:t>color</a:t>
            </a:r>
            <a:r>
              <a:rPr lang="en-IN" dirty="0" smtClean="0"/>
              <a:t>: #</a:t>
            </a:r>
            <a:r>
              <a:rPr lang="en-IN" dirty="0" err="1" smtClean="0"/>
              <a:t>cccccc</a:t>
            </a:r>
            <a:r>
              <a:rPr lang="en-IN" dirty="0" smtClean="0"/>
              <a:t>;</a:t>
            </a:r>
            <a:br>
              <a:rPr lang="en-IN" dirty="0" smtClean="0"/>
            </a:br>
            <a:r>
              <a:rPr lang="en-IN" dirty="0" smtClean="0"/>
              <a:t>}</a:t>
            </a:r>
          </a:p>
          <a:p>
            <a:endParaRPr lang="en-I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500034" y="1643050"/>
            <a:ext cx="8235603"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&lt;span&gt; and &lt;div&gt; Tags</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A div element is used for block-level organization and styling of page elements, whereas a span element is used for inline organization and styling.</a:t>
            </a:r>
          </a:p>
          <a:p>
            <a:r>
              <a:rPr lang="en-IN" dirty="0" smtClean="0"/>
              <a:t>Example</a:t>
            </a:r>
          </a:p>
          <a:p>
            <a:r>
              <a:rPr lang="en-IN" dirty="0" smtClean="0"/>
              <a:t>A &lt;span&gt; element which is used to </a:t>
            </a:r>
            <a:r>
              <a:rPr lang="en-IN" dirty="0" err="1" smtClean="0"/>
              <a:t>color</a:t>
            </a:r>
            <a:r>
              <a:rPr lang="en-IN" dirty="0" smtClean="0"/>
              <a:t> a part of a text:</a:t>
            </a:r>
          </a:p>
          <a:p>
            <a:r>
              <a:rPr lang="en-IN" dirty="0" smtClean="0"/>
              <a:t>&lt;p&gt;My mother has &lt;span style="</a:t>
            </a:r>
            <a:r>
              <a:rPr lang="en-IN" dirty="0" err="1" smtClean="0"/>
              <a:t>color:blue</a:t>
            </a:r>
            <a:r>
              <a:rPr lang="en-IN" dirty="0" smtClean="0"/>
              <a:t>"&gt;blue&lt;/span&gt; eyes.&lt;/p&gt;</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&lt;div&gt; tag</a:t>
            </a:r>
            <a:endParaRPr lang="en-IN" dirty="0"/>
          </a:p>
        </p:txBody>
      </p:sp>
      <p:sp>
        <p:nvSpPr>
          <p:cNvPr id="3" name="Content Placeholder 2"/>
          <p:cNvSpPr>
            <a:spLocks noGrp="1"/>
          </p:cNvSpPr>
          <p:nvPr>
            <p:ph idx="1"/>
          </p:nvPr>
        </p:nvSpPr>
        <p:spPr/>
        <p:txBody>
          <a:bodyPr/>
          <a:lstStyle/>
          <a:p>
            <a:pPr algn="just"/>
            <a:r>
              <a:rPr lang="en-IN" dirty="0" smtClean="0"/>
              <a:t>The &lt;div&gt; tag defines a division or a section in an HTML document.</a:t>
            </a:r>
          </a:p>
          <a:p>
            <a:pPr algn="just"/>
            <a:r>
              <a:rPr lang="en-IN" dirty="0" smtClean="0"/>
              <a:t>The &lt;div&gt; tag is used as a container for HTML elements - which is then styled with CSS or manipulated with JavaScript.</a:t>
            </a:r>
          </a:p>
          <a:p>
            <a:pPr algn="just"/>
            <a:r>
              <a:rPr lang="en-IN" dirty="0" smtClean="0"/>
              <a:t>The &lt;div&gt; tag is easily styled by using the class or id attribute.</a:t>
            </a:r>
          </a:p>
          <a:p>
            <a:endParaRPr lang="en-I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85000" lnSpcReduction="20000"/>
          </a:bodyPr>
          <a:lstStyle/>
          <a:p>
            <a:r>
              <a:rPr lang="en-IN" dirty="0" smtClean="0"/>
              <a:t>&lt;html&gt;</a:t>
            </a:r>
            <a:br>
              <a:rPr lang="en-IN" dirty="0" smtClean="0"/>
            </a:br>
            <a:r>
              <a:rPr lang="en-IN" dirty="0" smtClean="0"/>
              <a:t>&lt;head&gt;</a:t>
            </a:r>
            <a:br>
              <a:rPr lang="en-IN" dirty="0" smtClean="0"/>
            </a:br>
            <a:r>
              <a:rPr lang="en-IN" dirty="0" smtClean="0"/>
              <a:t>&lt;style&gt;</a:t>
            </a:r>
            <a:br>
              <a:rPr lang="en-IN" dirty="0" smtClean="0"/>
            </a:br>
            <a:r>
              <a:rPr lang="en-IN" dirty="0" smtClean="0"/>
              <a:t>.</a:t>
            </a:r>
            <a:r>
              <a:rPr lang="en-IN" dirty="0" err="1" smtClean="0"/>
              <a:t>myDiv</a:t>
            </a:r>
            <a:r>
              <a:rPr lang="en-IN" dirty="0" smtClean="0"/>
              <a:t> {</a:t>
            </a:r>
            <a:br>
              <a:rPr lang="en-IN" dirty="0" smtClean="0"/>
            </a:br>
            <a:r>
              <a:rPr lang="en-IN" dirty="0" smtClean="0"/>
              <a:t>  border: 5px outset red;</a:t>
            </a:r>
            <a:br>
              <a:rPr lang="en-IN" dirty="0" smtClean="0"/>
            </a:br>
            <a:r>
              <a:rPr lang="en-IN" dirty="0" smtClean="0"/>
              <a:t>  background-</a:t>
            </a:r>
            <a:r>
              <a:rPr lang="en-IN" dirty="0" err="1" smtClean="0"/>
              <a:t>color</a:t>
            </a:r>
            <a:r>
              <a:rPr lang="en-IN" dirty="0" smtClean="0"/>
              <a:t>: </a:t>
            </a:r>
            <a:r>
              <a:rPr lang="en-IN" dirty="0" err="1" smtClean="0"/>
              <a:t>lightblue</a:t>
            </a:r>
            <a:r>
              <a:rPr lang="en-IN" dirty="0" smtClean="0"/>
              <a:t>;</a:t>
            </a:r>
            <a:br>
              <a:rPr lang="en-IN" dirty="0" smtClean="0"/>
            </a:br>
            <a:r>
              <a:rPr lang="en-IN" dirty="0" smtClean="0"/>
              <a:t>  text-align: </a:t>
            </a:r>
            <a:r>
              <a:rPr lang="en-IN" dirty="0" err="1" smtClean="0"/>
              <a:t>center</a:t>
            </a:r>
            <a:r>
              <a:rPr lang="en-IN" dirty="0" smtClean="0"/>
              <a:t>;</a:t>
            </a:r>
            <a:br>
              <a:rPr lang="en-IN" dirty="0" smtClean="0"/>
            </a:br>
            <a:r>
              <a:rPr lang="en-IN" dirty="0" smtClean="0"/>
              <a:t>}</a:t>
            </a:r>
            <a:br>
              <a:rPr lang="en-IN" dirty="0" smtClean="0"/>
            </a:br>
            <a:r>
              <a:rPr lang="en-IN" dirty="0" smtClean="0"/>
              <a:t>&lt;/style&gt;</a:t>
            </a:r>
            <a:br>
              <a:rPr lang="en-IN" dirty="0" smtClean="0"/>
            </a:br>
            <a:r>
              <a:rPr lang="en-IN" dirty="0" smtClean="0"/>
              <a:t>&lt;/head&gt;</a:t>
            </a:r>
            <a:br>
              <a:rPr lang="en-IN" dirty="0" smtClean="0"/>
            </a:br>
            <a:r>
              <a:rPr lang="en-IN" dirty="0" smtClean="0"/>
              <a:t>&lt;body&gt;</a:t>
            </a:r>
            <a:br>
              <a:rPr lang="en-IN" dirty="0" smtClean="0"/>
            </a:br>
            <a:r>
              <a:rPr lang="en-IN" dirty="0" smtClean="0"/>
              <a:t/>
            </a:r>
            <a:br>
              <a:rPr lang="en-IN" dirty="0" smtClean="0"/>
            </a:br>
            <a:r>
              <a:rPr lang="en-IN" dirty="0" smtClean="0"/>
              <a:t>&lt;div class="</a:t>
            </a:r>
            <a:r>
              <a:rPr lang="en-IN" dirty="0" err="1" smtClean="0"/>
              <a:t>myDiv</a:t>
            </a:r>
            <a:r>
              <a:rPr lang="en-IN" dirty="0" smtClean="0"/>
              <a:t>"&gt;</a:t>
            </a:r>
            <a:br>
              <a:rPr lang="en-IN" dirty="0" smtClean="0"/>
            </a:br>
            <a:r>
              <a:rPr lang="en-IN" dirty="0" smtClean="0"/>
              <a:t>  &lt;h2&gt;This is a heading in a div element&lt;/h2&gt;</a:t>
            </a:r>
            <a:br>
              <a:rPr lang="en-IN" dirty="0" smtClean="0"/>
            </a:br>
            <a:r>
              <a:rPr lang="en-IN" dirty="0" smtClean="0"/>
              <a:t>  &lt;p&gt;This is some text in a div element.&lt;/p&gt;</a:t>
            </a:r>
            <a:br>
              <a:rPr lang="en-IN" dirty="0" smtClean="0"/>
            </a:br>
            <a:r>
              <a:rPr lang="en-IN" dirty="0" smtClean="0"/>
              <a:t>&lt;/div&gt;</a:t>
            </a:r>
            <a:br>
              <a:rPr lang="en-IN" dirty="0" smtClean="0"/>
            </a:br>
            <a:r>
              <a:rPr lang="en-IN" dirty="0" smtClean="0"/>
              <a:t/>
            </a:r>
            <a:br>
              <a:rPr lang="en-IN" dirty="0" smtClean="0"/>
            </a:br>
            <a:r>
              <a:rPr lang="en-IN" dirty="0" smtClean="0"/>
              <a:t>&lt;/body&gt;</a:t>
            </a:r>
            <a:br>
              <a:rPr lang="en-IN" dirty="0" smtClean="0"/>
            </a:br>
            <a:r>
              <a:rPr lang="en-IN" dirty="0" smtClean="0"/>
              <a:t>&lt;/html&gt;</a:t>
            </a:r>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The &lt;span&gt; tag is an inline container used to mark up a part of a text, or a part of a document.</a:t>
            </a:r>
          </a:p>
          <a:p>
            <a:r>
              <a:rPr lang="en-IN" dirty="0" smtClean="0"/>
              <a:t>The &lt;span&gt; tag is easily styled by CSS or manipulated with JavaScript using the class or id attribute.</a:t>
            </a:r>
          </a:p>
          <a:p>
            <a:r>
              <a:rPr lang="en-IN" dirty="0" smtClean="0"/>
              <a:t>The &lt;span&gt; tag is much like the </a:t>
            </a:r>
            <a:r>
              <a:rPr lang="en-IN" dirty="0" smtClean="0">
                <a:hlinkClick r:id="rId2"/>
              </a:rPr>
              <a:t>&lt;div&gt;</a:t>
            </a:r>
            <a:r>
              <a:rPr lang="en-IN" dirty="0" smtClean="0"/>
              <a:t> element, but &lt;div&gt; is a block-level element and &lt;span&gt; is an inline element.</a:t>
            </a:r>
          </a:p>
          <a:p>
            <a:endParaRPr lang="en-I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a:srcRect/>
          <a:stretch>
            <a:fillRect/>
          </a:stretch>
        </p:blipFill>
        <p:spPr bwMode="auto">
          <a:xfrm>
            <a:off x="285719" y="285728"/>
            <a:ext cx="8501123"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Resolution</a:t>
            </a:r>
            <a:endParaRPr lang="en-IN" dirty="0"/>
          </a:p>
        </p:txBody>
      </p:sp>
      <p:sp>
        <p:nvSpPr>
          <p:cNvPr id="3" name="Content Placeholder 2"/>
          <p:cNvSpPr>
            <a:spLocks noGrp="1"/>
          </p:cNvSpPr>
          <p:nvPr>
            <p:ph idx="1"/>
          </p:nvPr>
        </p:nvSpPr>
        <p:spPr/>
        <p:txBody>
          <a:bodyPr/>
          <a:lstStyle/>
          <a:p>
            <a:r>
              <a:rPr lang="en-IN" dirty="0" smtClean="0"/>
              <a:t>Conflict resolution—This term may denote the circumstance that after a conflict resolution no conflict exists any longer between related elements. </a:t>
            </a:r>
          </a:p>
          <a:p>
            <a:r>
              <a:rPr lang="en-IN" dirty="0" smtClean="0"/>
              <a:t>The conflict may be seen in the fact that, e.g., two CSS definitions may exist at the same time, but only one may be used at a point in time.</a:t>
            </a:r>
            <a:endParaRPr lang="en-I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The CSS class Selector</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class selector selects HTML elements with a specific class attribute.</a:t>
            </a:r>
          </a:p>
          <a:p>
            <a:r>
              <a:rPr lang="en-IN" dirty="0" smtClean="0"/>
              <a:t>To select elements with a specific class, write a period (.) character, followed by the class name.</a:t>
            </a:r>
          </a:p>
          <a:p>
            <a:r>
              <a:rPr lang="en-IN" dirty="0" smtClean="0"/>
              <a:t>Example</a:t>
            </a:r>
          </a:p>
          <a:p>
            <a:r>
              <a:rPr lang="en-IN" dirty="0" smtClean="0"/>
              <a:t>In this example all HTML elements with class="</a:t>
            </a:r>
            <a:r>
              <a:rPr lang="en-IN" dirty="0" err="1" smtClean="0"/>
              <a:t>center</a:t>
            </a:r>
            <a:r>
              <a:rPr lang="en-IN" dirty="0" smtClean="0"/>
              <a:t>" will be red and </a:t>
            </a:r>
            <a:r>
              <a:rPr lang="en-IN" dirty="0" err="1" smtClean="0"/>
              <a:t>center</a:t>
            </a:r>
            <a:r>
              <a:rPr lang="en-IN" dirty="0" smtClean="0"/>
              <a:t>-aligned: </a:t>
            </a:r>
          </a:p>
          <a:p>
            <a:r>
              <a:rPr lang="en-IN" dirty="0" smtClean="0"/>
              <a:t>.</a:t>
            </a:r>
            <a:r>
              <a:rPr lang="en-IN" dirty="0" err="1" smtClean="0"/>
              <a:t>center</a:t>
            </a:r>
            <a:r>
              <a:rPr lang="en-IN" dirty="0" smtClean="0"/>
              <a:t> {</a:t>
            </a:r>
            <a:br>
              <a:rPr lang="en-IN" dirty="0" smtClean="0"/>
            </a:br>
            <a:r>
              <a:rPr lang="en-IN" dirty="0" smtClean="0"/>
              <a:t>  text-align: </a:t>
            </a:r>
            <a:r>
              <a:rPr lang="en-IN" dirty="0" err="1" smtClean="0"/>
              <a:t>center</a:t>
            </a:r>
            <a:r>
              <a:rPr lang="en-IN" dirty="0" smtClean="0"/>
              <a:t>;</a:t>
            </a:r>
            <a:br>
              <a:rPr lang="en-IN" dirty="0" smtClean="0"/>
            </a:br>
            <a:r>
              <a:rPr lang="en-IN" dirty="0" smtClean="0"/>
              <a:t>  </a:t>
            </a:r>
            <a:r>
              <a:rPr lang="en-IN" dirty="0" err="1" smtClean="0"/>
              <a:t>color</a:t>
            </a:r>
            <a:r>
              <a:rPr lang="en-IN" dirty="0" smtClean="0"/>
              <a:t>: red;</a:t>
            </a:r>
            <a:br>
              <a:rPr lang="en-IN" dirty="0" smtClean="0"/>
            </a:br>
            <a:r>
              <a:rPr lang="en-IN" dirty="0" smtClean="0"/>
              <a:t>}</a:t>
            </a:r>
          </a:p>
          <a:p>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srcRect/>
          <a:stretch>
            <a:fillRect/>
          </a:stretch>
        </p:blipFill>
        <p:spPr bwMode="auto">
          <a:xfrm>
            <a:off x="357158" y="214290"/>
            <a:ext cx="8501122" cy="6375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TotalTime>
  <Words>1776</Words>
  <Application>Microsoft Office PowerPoint</Application>
  <PresentationFormat>On-screen Show (4:3)</PresentationFormat>
  <Paragraphs>559</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 CSS- Cascading style Sheet </vt:lpstr>
      <vt:lpstr> What is CSS? </vt:lpstr>
      <vt:lpstr>About CSS</vt:lpstr>
      <vt:lpstr>Slide 4</vt:lpstr>
      <vt:lpstr> CSS Example </vt:lpstr>
      <vt:lpstr> CSS Selectors </vt:lpstr>
      <vt:lpstr> The CSS element Selector </vt:lpstr>
      <vt:lpstr> The CSS id Selector </vt:lpstr>
      <vt:lpstr> The CSS class Selector </vt:lpstr>
      <vt:lpstr> The CSS Universal Selector </vt:lpstr>
      <vt:lpstr> The CSS Grouping Selector </vt:lpstr>
      <vt:lpstr> All CSS Simple Selectors </vt:lpstr>
      <vt:lpstr> Contextual Selector in CSS </vt:lpstr>
      <vt:lpstr> Contextual Selector in CSS </vt:lpstr>
      <vt:lpstr>Slide 15</vt:lpstr>
      <vt:lpstr>Output</vt:lpstr>
      <vt:lpstr>    Types of CSS (Cascading Style Sheet)    </vt:lpstr>
      <vt:lpstr>Inline CSS</vt:lpstr>
      <vt:lpstr>  Example  </vt:lpstr>
      <vt:lpstr>Output</vt:lpstr>
      <vt:lpstr>Internal or Embedded CSS</vt:lpstr>
      <vt:lpstr>Slide 22</vt:lpstr>
      <vt:lpstr>Output</vt:lpstr>
      <vt:lpstr>External CSS</vt:lpstr>
      <vt:lpstr>Example</vt:lpstr>
      <vt:lpstr>Slide 26</vt:lpstr>
      <vt:lpstr>Slide 27</vt:lpstr>
      <vt:lpstr>Output </vt:lpstr>
      <vt:lpstr>Priorities of CSS</vt:lpstr>
      <vt:lpstr>Style Specification Formats</vt:lpstr>
      <vt:lpstr>Style Specification Formats</vt:lpstr>
      <vt:lpstr>Style Specification Formats</vt:lpstr>
      <vt:lpstr>Style Specification Formats</vt:lpstr>
      <vt:lpstr>Style Specification Formats</vt:lpstr>
      <vt:lpstr> CSS Comments </vt:lpstr>
      <vt:lpstr> Property Values forms </vt:lpstr>
      <vt:lpstr> Property Values forms </vt:lpstr>
      <vt:lpstr>Properties in CSS</vt:lpstr>
      <vt:lpstr> Font Properties </vt:lpstr>
      <vt:lpstr>Font Properties</vt:lpstr>
      <vt:lpstr>Default value</vt:lpstr>
      <vt:lpstr> CSS Syntax </vt:lpstr>
      <vt:lpstr> Property Values </vt:lpstr>
      <vt:lpstr> Example </vt:lpstr>
      <vt:lpstr> Font Style </vt:lpstr>
      <vt:lpstr> Example </vt:lpstr>
      <vt:lpstr> Font Variant </vt:lpstr>
      <vt:lpstr> Font Weight </vt:lpstr>
      <vt:lpstr> Font Size </vt:lpstr>
      <vt:lpstr> Set Font Size With Pixels </vt:lpstr>
      <vt:lpstr> Generic Font Families </vt:lpstr>
      <vt:lpstr>Font shorthand property</vt:lpstr>
      <vt:lpstr> CSS Text Decoration </vt:lpstr>
      <vt:lpstr>Properties</vt:lpstr>
      <vt:lpstr> Add a Decoration Line to Text </vt:lpstr>
      <vt:lpstr>Text-decoration-color property</vt:lpstr>
      <vt:lpstr>Text-decoration-thickness property</vt:lpstr>
      <vt:lpstr>Text Spacing</vt:lpstr>
      <vt:lpstr>Text Spacing</vt:lpstr>
      <vt:lpstr>List Properties</vt:lpstr>
      <vt:lpstr>List Properties</vt:lpstr>
      <vt:lpstr>Example</vt:lpstr>
      <vt:lpstr> Different List Item Markers </vt:lpstr>
      <vt:lpstr>Example of Image and Position</vt:lpstr>
      <vt:lpstr>Alignment of Text</vt:lpstr>
      <vt:lpstr> Text Alignment </vt:lpstr>
      <vt:lpstr> Example </vt:lpstr>
      <vt:lpstr> Text Direction </vt:lpstr>
      <vt:lpstr>Slide 69</vt:lpstr>
      <vt:lpstr>The CSS Text Alignment/Direction Properties </vt:lpstr>
      <vt:lpstr>Color </vt:lpstr>
      <vt:lpstr> Color Groups &amp; Color Properties</vt:lpstr>
      <vt:lpstr>The Box Model</vt:lpstr>
      <vt:lpstr>CSS Box Model</vt:lpstr>
      <vt:lpstr>CSS Box Model</vt:lpstr>
      <vt:lpstr>Slide 76</vt:lpstr>
      <vt:lpstr> CSS Border Style </vt:lpstr>
      <vt:lpstr> Example </vt:lpstr>
      <vt:lpstr>Slide 79</vt:lpstr>
      <vt:lpstr>Background Images</vt:lpstr>
      <vt:lpstr>Slide 81</vt:lpstr>
      <vt:lpstr>Example</vt:lpstr>
      <vt:lpstr>The &lt;span&gt; and &lt;div&gt; Tags</vt:lpstr>
      <vt:lpstr>&lt;div&gt; tag</vt:lpstr>
      <vt:lpstr>Slide 85</vt:lpstr>
      <vt:lpstr>Slide 86</vt:lpstr>
      <vt:lpstr>Slide 87</vt:lpstr>
      <vt:lpstr>Conflict Resolution</vt:lpstr>
      <vt:lpstr>Slide 89</vt:lpstr>
      <vt:lpstr>Slide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Cascading style Sheet</dc:title>
  <dc:creator>latha</dc:creator>
  <cp:lastModifiedBy>acer</cp:lastModifiedBy>
  <cp:revision>40</cp:revision>
  <dcterms:created xsi:type="dcterms:W3CDTF">2023-07-16T23:58:56Z</dcterms:created>
  <dcterms:modified xsi:type="dcterms:W3CDTF">2023-07-20T10:54:42Z</dcterms:modified>
</cp:coreProperties>
</file>