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24" r:id="rId3"/>
    <p:sldId id="325" r:id="rId4"/>
    <p:sldId id="326" r:id="rId5"/>
    <p:sldId id="264" r:id="rId6"/>
    <p:sldId id="265" r:id="rId7"/>
    <p:sldId id="266" r:id="rId8"/>
    <p:sldId id="267" r:id="rId9"/>
    <p:sldId id="268" r:id="rId10"/>
    <p:sldId id="269" r:id="rId11"/>
    <p:sldId id="270" r:id="rId12"/>
    <p:sldId id="271" r:id="rId13"/>
    <p:sldId id="272" r:id="rId14"/>
    <p:sldId id="273" r:id="rId15"/>
    <p:sldId id="274" r:id="rId16"/>
    <p:sldId id="331" r:id="rId17"/>
    <p:sldId id="332" r:id="rId18"/>
    <p:sldId id="346" r:id="rId19"/>
    <p:sldId id="333" r:id="rId20"/>
    <p:sldId id="334" r:id="rId21"/>
    <p:sldId id="336" r:id="rId22"/>
    <p:sldId id="335" r:id="rId23"/>
    <p:sldId id="350" r:id="rId24"/>
    <p:sldId id="337" r:id="rId25"/>
    <p:sldId id="347" r:id="rId26"/>
    <p:sldId id="338" r:id="rId27"/>
    <p:sldId id="348" r:id="rId28"/>
    <p:sldId id="349" r:id="rId29"/>
    <p:sldId id="339" r:id="rId30"/>
    <p:sldId id="340" r:id="rId31"/>
    <p:sldId id="341" r:id="rId32"/>
    <p:sldId id="342" r:id="rId33"/>
    <p:sldId id="343" r:id="rId34"/>
    <p:sldId id="344" r:id="rId35"/>
    <p:sldId id="345" r:id="rId36"/>
    <p:sldId id="351"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9513" autoAdjust="0"/>
    <p:restoredTop sz="94660"/>
  </p:normalViewPr>
  <p:slideViewPr>
    <p:cSldViewPr>
      <p:cViewPr varScale="1">
        <p:scale>
          <a:sx n="81" d="100"/>
          <a:sy n="81" d="100"/>
        </p:scale>
        <p:origin x="-1290" y="-8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57298522-E42F-4203-823E-1C7C3C57CD81}" type="datetimeFigureOut">
              <a:rPr lang="en-US" smtClean="0"/>
              <a:pPr/>
              <a:t>9/4/2023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B3289CE-D5D6-4FD0-8DA6-B3206A02BEBE}"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57298522-E42F-4203-823E-1C7C3C57CD81}" type="datetimeFigureOut">
              <a:rPr lang="en-US" smtClean="0"/>
              <a:pPr/>
              <a:t>9/4/2023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B3289CE-D5D6-4FD0-8DA6-B3206A02BEBE}"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57298522-E42F-4203-823E-1C7C3C57CD81}" type="datetimeFigureOut">
              <a:rPr lang="en-US" smtClean="0"/>
              <a:pPr/>
              <a:t>9/4/2023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B3289CE-D5D6-4FD0-8DA6-B3206A02BEBE}"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57298522-E42F-4203-823E-1C7C3C57CD81}" type="datetimeFigureOut">
              <a:rPr lang="en-US" smtClean="0"/>
              <a:pPr/>
              <a:t>9/4/2023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B3289CE-D5D6-4FD0-8DA6-B3206A02BEBE}"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298522-E42F-4203-823E-1C7C3C57CD81}" type="datetimeFigureOut">
              <a:rPr lang="en-US" smtClean="0"/>
              <a:pPr/>
              <a:t>9/4/2023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B3289CE-D5D6-4FD0-8DA6-B3206A02BEBE}"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57298522-E42F-4203-823E-1C7C3C57CD81}" type="datetimeFigureOut">
              <a:rPr lang="en-US" smtClean="0"/>
              <a:pPr/>
              <a:t>9/4/2023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B3289CE-D5D6-4FD0-8DA6-B3206A02BEBE}"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57298522-E42F-4203-823E-1C7C3C57CD81}" type="datetimeFigureOut">
              <a:rPr lang="en-US" smtClean="0"/>
              <a:pPr/>
              <a:t>9/4/2023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B3289CE-D5D6-4FD0-8DA6-B3206A02BEBE}"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57298522-E42F-4203-823E-1C7C3C57CD81}" type="datetimeFigureOut">
              <a:rPr lang="en-US" smtClean="0"/>
              <a:pPr/>
              <a:t>9/4/2023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B3289CE-D5D6-4FD0-8DA6-B3206A02BEBE}"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298522-E42F-4203-823E-1C7C3C57CD81}" type="datetimeFigureOut">
              <a:rPr lang="en-US" smtClean="0"/>
              <a:pPr/>
              <a:t>9/4/2023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B3289CE-D5D6-4FD0-8DA6-B3206A02BEBE}"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7298522-E42F-4203-823E-1C7C3C57CD81}" type="datetimeFigureOut">
              <a:rPr lang="en-US" smtClean="0"/>
              <a:pPr/>
              <a:t>9/4/2023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B3289CE-D5D6-4FD0-8DA6-B3206A02BEBE}"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7298522-E42F-4203-823E-1C7C3C57CD81}" type="datetimeFigureOut">
              <a:rPr lang="en-US" smtClean="0"/>
              <a:pPr/>
              <a:t>9/4/2023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B3289CE-D5D6-4FD0-8DA6-B3206A02BEBE}"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7298522-E42F-4203-823E-1C7C3C57CD81}" type="datetimeFigureOut">
              <a:rPr lang="en-US" smtClean="0"/>
              <a:pPr/>
              <a:t>9/4/2023</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3289CE-D5D6-4FD0-8DA6-B3206A02BEBE}"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b="1" dirty="0"/>
              <a:t>JavaScript and HTML Documents</a:t>
            </a:r>
            <a:r>
              <a:rPr lang="en-IN" b="1" dirty="0"/>
              <a:t/>
            </a:r>
            <a:br>
              <a:rPr lang="en-IN" b="1" dirty="0"/>
            </a:br>
            <a:endParaRPr lang="en-IN" dirty="0"/>
          </a:p>
        </p:txBody>
      </p:sp>
      <p:sp>
        <p:nvSpPr>
          <p:cNvPr id="5" name="Content Placeholder 4"/>
          <p:cNvSpPr>
            <a:spLocks noGrp="1"/>
          </p:cNvSpPr>
          <p:nvPr>
            <p:ph idx="1"/>
          </p:nvPr>
        </p:nvSpPr>
        <p:spPr/>
        <p:txBody>
          <a:bodyPr>
            <a:normAutofit fontScale="92500" lnSpcReduction="10000"/>
          </a:bodyPr>
          <a:lstStyle/>
          <a:p>
            <a:pPr lvl="0"/>
            <a:r>
              <a:rPr lang="en-US" dirty="0"/>
              <a:t>The JavaScript Execution Environment</a:t>
            </a:r>
            <a:endParaRPr lang="en-IN" dirty="0"/>
          </a:p>
          <a:p>
            <a:pPr lvl="0"/>
            <a:r>
              <a:rPr lang="en-US" dirty="0"/>
              <a:t>The Document Object Model</a:t>
            </a:r>
            <a:endParaRPr lang="en-IN" dirty="0"/>
          </a:p>
          <a:p>
            <a:pPr lvl="0"/>
            <a:r>
              <a:rPr lang="en-US" dirty="0"/>
              <a:t>Element Access in JavaScript</a:t>
            </a:r>
            <a:endParaRPr lang="en-IN" dirty="0"/>
          </a:p>
          <a:p>
            <a:pPr lvl="0"/>
            <a:r>
              <a:rPr lang="en-US" dirty="0"/>
              <a:t>Events and Event Handling</a:t>
            </a:r>
            <a:endParaRPr lang="en-IN" dirty="0"/>
          </a:p>
          <a:p>
            <a:pPr lvl="0"/>
            <a:r>
              <a:rPr lang="en-US" dirty="0"/>
              <a:t>Handling Events from Body Elements</a:t>
            </a:r>
            <a:endParaRPr lang="en-IN" dirty="0"/>
          </a:p>
          <a:p>
            <a:pPr lvl="0"/>
            <a:r>
              <a:rPr lang="en-US" dirty="0"/>
              <a:t>Handling Events from Button Elements</a:t>
            </a:r>
            <a:endParaRPr lang="en-IN" dirty="0"/>
          </a:p>
          <a:p>
            <a:pPr lvl="0"/>
            <a:r>
              <a:rPr lang="en-US" dirty="0"/>
              <a:t>Handling Events from Text Box and Password Elements</a:t>
            </a:r>
            <a:endParaRPr lang="en-IN" dirty="0"/>
          </a:p>
          <a:p>
            <a:pPr lvl="0"/>
            <a:r>
              <a:rPr lang="en-US" dirty="0"/>
              <a:t>The DOM 2 Event Model</a:t>
            </a:r>
            <a:endParaRPr lang="en-IN" dirty="0"/>
          </a:p>
          <a:p>
            <a:endParaRPr lang="en-IN"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4338"/>
            <a:ext cx="8229600" cy="1143008"/>
          </a:xfrm>
        </p:spPr>
        <p:txBody>
          <a:bodyPr>
            <a:normAutofit/>
          </a:bodyPr>
          <a:lstStyle/>
          <a:p>
            <a:r>
              <a:rPr lang="en-US" sz="3600" dirty="0"/>
              <a:t>Consider the following simple document:</a:t>
            </a:r>
            <a:endParaRPr lang="en-IN" sz="3600" b="1" dirty="0"/>
          </a:p>
        </p:txBody>
      </p:sp>
      <p:sp>
        <p:nvSpPr>
          <p:cNvPr id="3" name="Content Placeholder 2"/>
          <p:cNvSpPr>
            <a:spLocks noGrp="1"/>
          </p:cNvSpPr>
          <p:nvPr>
            <p:ph idx="1"/>
          </p:nvPr>
        </p:nvSpPr>
        <p:spPr>
          <a:xfrm>
            <a:off x="457200" y="642918"/>
            <a:ext cx="8686800" cy="6215082"/>
          </a:xfrm>
        </p:spPr>
        <p:txBody>
          <a:bodyPr>
            <a:noAutofit/>
          </a:bodyPr>
          <a:lstStyle/>
          <a:p>
            <a:r>
              <a:rPr lang="en-US" sz="1600" dirty="0"/>
              <a:t>&lt;!DOCTYPE html&gt;</a:t>
            </a:r>
            <a:endParaRPr lang="en-IN" sz="1600" dirty="0"/>
          </a:p>
          <a:p>
            <a:r>
              <a:rPr lang="en-US" sz="1600" dirty="0"/>
              <a:t>&lt;!-- table2.html</a:t>
            </a:r>
            <a:endParaRPr lang="en-IN" sz="1600" dirty="0"/>
          </a:p>
          <a:p>
            <a:r>
              <a:rPr lang="en-US" sz="1600" dirty="0"/>
              <a:t>A simple table to demonstrate DOM trees		--&gt;</a:t>
            </a:r>
            <a:endParaRPr lang="en-IN" sz="1600" dirty="0"/>
          </a:p>
          <a:p>
            <a:r>
              <a:rPr lang="en-US" sz="1600" dirty="0"/>
              <a:t>&lt;html </a:t>
            </a:r>
            <a:r>
              <a:rPr lang="en-US" sz="1600" dirty="0" err="1"/>
              <a:t>lang</a:t>
            </a:r>
            <a:r>
              <a:rPr lang="en-US" sz="1600" dirty="0"/>
              <a:t> = "en"&gt;</a:t>
            </a:r>
            <a:endParaRPr lang="en-IN" sz="1600" dirty="0"/>
          </a:p>
          <a:p>
            <a:r>
              <a:rPr lang="en-US" sz="1600" dirty="0"/>
              <a:t>&lt;head&gt;</a:t>
            </a:r>
            <a:endParaRPr lang="en-IN" sz="1600" dirty="0"/>
          </a:p>
          <a:p>
            <a:r>
              <a:rPr lang="en-US" sz="1600" dirty="0"/>
              <a:t>&lt;title&gt; A simple table &lt;/title&gt;</a:t>
            </a:r>
            <a:endParaRPr lang="en-IN" sz="1600" dirty="0"/>
          </a:p>
          <a:p>
            <a:r>
              <a:rPr lang="en-US" sz="1600" dirty="0"/>
              <a:t>&lt;meta </a:t>
            </a:r>
            <a:r>
              <a:rPr lang="en-US" sz="1600" dirty="0" err="1"/>
              <a:t>charset</a:t>
            </a:r>
            <a:r>
              <a:rPr lang="en-US" sz="1600" dirty="0"/>
              <a:t> = "utf-8" /&gt;</a:t>
            </a:r>
            <a:endParaRPr lang="en-IN" sz="1600" dirty="0"/>
          </a:p>
          <a:p>
            <a:r>
              <a:rPr lang="en-US" sz="1600" dirty="0"/>
              <a:t>&lt;/head&gt;</a:t>
            </a:r>
            <a:endParaRPr lang="en-IN" sz="1600" dirty="0"/>
          </a:p>
          <a:p>
            <a:r>
              <a:rPr lang="en-US" sz="1600" dirty="0"/>
              <a:t>&lt;body&gt;</a:t>
            </a:r>
            <a:endParaRPr lang="en-IN" sz="1600" dirty="0"/>
          </a:p>
          <a:p>
            <a:r>
              <a:rPr lang="en-US" sz="1600" dirty="0"/>
              <a:t>&lt;table&gt;</a:t>
            </a:r>
            <a:endParaRPr lang="en-IN" sz="1600" dirty="0"/>
          </a:p>
          <a:p>
            <a:r>
              <a:rPr lang="en-US" sz="1600" dirty="0"/>
              <a:t>&lt;</a:t>
            </a:r>
            <a:r>
              <a:rPr lang="en-US" sz="1600" dirty="0" err="1"/>
              <a:t>tr</a:t>
            </a:r>
            <a:r>
              <a:rPr lang="en-US" sz="1600" dirty="0"/>
              <a:t>&gt;</a:t>
            </a:r>
            <a:endParaRPr lang="en-IN" sz="1600" dirty="0"/>
          </a:p>
          <a:p>
            <a:r>
              <a:rPr lang="en-US" sz="1600" dirty="0"/>
              <a:t>&lt;</a:t>
            </a:r>
            <a:r>
              <a:rPr lang="en-US" sz="1600" dirty="0" err="1"/>
              <a:t>th</a:t>
            </a:r>
            <a:r>
              <a:rPr lang="en-US" sz="1600" dirty="0"/>
              <a:t>&gt; &lt;/</a:t>
            </a:r>
            <a:r>
              <a:rPr lang="en-US" sz="1600" dirty="0" err="1"/>
              <a:t>th</a:t>
            </a:r>
            <a:r>
              <a:rPr lang="en-US" sz="1600" dirty="0"/>
              <a:t>&gt;</a:t>
            </a:r>
            <a:endParaRPr lang="en-IN" sz="1600" dirty="0"/>
          </a:p>
          <a:p>
            <a:r>
              <a:rPr lang="en-US" sz="1600" dirty="0"/>
              <a:t>&lt;</a:t>
            </a:r>
            <a:r>
              <a:rPr lang="en-US" sz="1600" dirty="0" err="1"/>
              <a:t>th</a:t>
            </a:r>
            <a:r>
              <a:rPr lang="en-US" sz="1600" dirty="0"/>
              <a:t>&gt; Apple &lt;/</a:t>
            </a:r>
            <a:r>
              <a:rPr lang="en-US" sz="1600" dirty="0" err="1"/>
              <a:t>th</a:t>
            </a:r>
            <a:r>
              <a:rPr lang="en-US" sz="1600" dirty="0"/>
              <a:t>&gt;</a:t>
            </a:r>
            <a:endParaRPr lang="en-IN" sz="1600" dirty="0"/>
          </a:p>
          <a:p>
            <a:r>
              <a:rPr lang="en-US" sz="1600" dirty="0"/>
              <a:t>&lt;</a:t>
            </a:r>
            <a:r>
              <a:rPr lang="en-US" sz="1600" dirty="0" err="1"/>
              <a:t>th</a:t>
            </a:r>
            <a:r>
              <a:rPr lang="en-US" sz="1600" dirty="0"/>
              <a:t>&gt; Orange &lt;/</a:t>
            </a:r>
            <a:r>
              <a:rPr lang="en-US" sz="1600" dirty="0" err="1"/>
              <a:t>th</a:t>
            </a:r>
            <a:r>
              <a:rPr lang="en-US" sz="1600" dirty="0"/>
              <a:t>&gt;</a:t>
            </a:r>
            <a:endParaRPr lang="en-IN" sz="1600" dirty="0"/>
          </a:p>
          <a:p>
            <a:r>
              <a:rPr lang="en-US" sz="1600" dirty="0"/>
              <a:t>&lt;/</a:t>
            </a:r>
            <a:r>
              <a:rPr lang="en-US" sz="1600" dirty="0" err="1"/>
              <a:t>tr</a:t>
            </a:r>
            <a:r>
              <a:rPr lang="en-US" sz="1600" dirty="0"/>
              <a:t>&gt;</a:t>
            </a:r>
            <a:endParaRPr lang="en-IN" sz="1600" dirty="0"/>
          </a:p>
          <a:p>
            <a:r>
              <a:rPr lang="en-US" sz="1600" dirty="0"/>
              <a:t>&lt;</a:t>
            </a:r>
            <a:r>
              <a:rPr lang="en-US" sz="1600" dirty="0" err="1"/>
              <a:t>tr</a:t>
            </a:r>
            <a:r>
              <a:rPr lang="en-US" sz="1600" dirty="0"/>
              <a:t>&gt;</a:t>
            </a:r>
            <a:endParaRPr lang="en-IN" sz="1600" dirty="0"/>
          </a:p>
          <a:p>
            <a:r>
              <a:rPr lang="en-US" sz="1600" dirty="0"/>
              <a:t>&lt;</a:t>
            </a:r>
            <a:r>
              <a:rPr lang="en-US" sz="1600" dirty="0" err="1"/>
              <a:t>th</a:t>
            </a:r>
            <a:r>
              <a:rPr lang="en-US" sz="1600" dirty="0"/>
              <a:t>&gt; Breakfast &lt;/</a:t>
            </a:r>
            <a:r>
              <a:rPr lang="en-US" sz="1600" dirty="0" err="1"/>
              <a:t>th</a:t>
            </a:r>
            <a:r>
              <a:rPr lang="en-US" sz="1600" dirty="0"/>
              <a:t>&gt;</a:t>
            </a:r>
            <a:endParaRPr lang="en-IN" sz="1600" dirty="0"/>
          </a:p>
          <a:p>
            <a:r>
              <a:rPr lang="en-US" sz="1600" dirty="0"/>
              <a:t>&lt;td&gt; 0 &lt;/td&gt;</a:t>
            </a:r>
            <a:endParaRPr lang="en-IN" sz="1600" dirty="0"/>
          </a:p>
          <a:p>
            <a:r>
              <a:rPr lang="en-US" sz="1600" dirty="0"/>
              <a:t>&lt;td&gt; 1 &lt;/td&gt;</a:t>
            </a:r>
            <a:endParaRPr lang="en-IN" sz="1600" dirty="0"/>
          </a:p>
          <a:p>
            <a:r>
              <a:rPr lang="en-US" sz="1600" dirty="0"/>
              <a:t>&lt;/</a:t>
            </a:r>
            <a:r>
              <a:rPr lang="en-US" sz="1600" dirty="0" err="1"/>
              <a:t>tr</a:t>
            </a:r>
            <a:r>
              <a:rPr lang="en-US" sz="1600" dirty="0"/>
              <a:t>&gt;</a:t>
            </a:r>
            <a:endParaRPr lang="en-IN" sz="1600" dirty="0"/>
          </a:p>
          <a:p>
            <a:r>
              <a:rPr lang="en-US" sz="1600" dirty="0"/>
              <a:t>&lt;/table&gt;`	&lt;/body&gt;		&lt;/html&gt;</a:t>
            </a:r>
            <a:endParaRPr lang="en-IN" sz="1600" dirty="0"/>
          </a:p>
          <a:p>
            <a:endParaRPr lang="en-IN" sz="16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srcRect/>
          <a:stretch>
            <a:fillRect/>
          </a:stretch>
        </p:blipFill>
        <p:spPr bwMode="auto">
          <a:xfrm>
            <a:off x="0" y="1"/>
            <a:ext cx="9144000" cy="792959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14290"/>
            <a:ext cx="8229600" cy="6643710"/>
          </a:xfrm>
        </p:spPr>
        <p:txBody>
          <a:bodyPr>
            <a:noAutofit/>
          </a:bodyPr>
          <a:lstStyle/>
          <a:p>
            <a:pPr algn="just"/>
            <a:r>
              <a:rPr lang="en-US" sz="2400" dirty="0"/>
              <a:t>The </a:t>
            </a:r>
            <a:r>
              <a:rPr lang="en-US" sz="2400" b="1" dirty="0"/>
              <a:t>IE9 Developer Tools </a:t>
            </a:r>
            <a:r>
              <a:rPr lang="en-US" sz="2400" dirty="0"/>
              <a:t>are helpful for </a:t>
            </a:r>
            <a:r>
              <a:rPr lang="en-US" sz="2400" b="1" dirty="0"/>
              <a:t>developing and analyzing HTML documents</a:t>
            </a:r>
            <a:r>
              <a:rPr lang="en-US" sz="2400" dirty="0"/>
              <a:t>. </a:t>
            </a:r>
            <a:endParaRPr lang="en-IN" sz="2400" dirty="0"/>
          </a:p>
          <a:p>
            <a:pPr algn="just"/>
            <a:r>
              <a:rPr lang="en-US" sz="2400" dirty="0"/>
              <a:t>To be able to display the DOM structure of a document with FX3, an add-on must be downloaded. </a:t>
            </a:r>
          </a:p>
          <a:p>
            <a:pPr algn="just"/>
            <a:r>
              <a:rPr lang="en-US" sz="2400" dirty="0"/>
              <a:t>The source of the download is </a:t>
            </a:r>
            <a:r>
              <a:rPr lang="en-US" sz="2400" b="1" dirty="0"/>
              <a:t>https://addons.mozilla.org/en-US/firefox/addon/6622. </a:t>
            </a:r>
          </a:p>
          <a:p>
            <a:pPr algn="just"/>
            <a:r>
              <a:rPr lang="en-US" sz="2400" dirty="0"/>
              <a:t>After the DOM Inspector add-on has been downloaded and installed, the DOM of a document can be displayed by selecting </a:t>
            </a:r>
            <a:r>
              <a:rPr lang="en-US" sz="2400" b="1" i="1" dirty="0"/>
              <a:t>Tools</a:t>
            </a:r>
            <a:r>
              <a:rPr lang="en-US" sz="2400" b="1" dirty="0"/>
              <a:t>/</a:t>
            </a:r>
            <a:r>
              <a:rPr lang="en-US" sz="2400" b="1" i="1" dirty="0"/>
              <a:t>DOM Inspector</a:t>
            </a:r>
            <a:r>
              <a:rPr lang="en-US" sz="2400" dirty="0"/>
              <a:t>. </a:t>
            </a:r>
          </a:p>
          <a:p>
            <a:pPr algn="just"/>
            <a:r>
              <a:rPr lang="en-US" sz="2400" dirty="0"/>
              <a:t>If this selection is made while a document is being displayed, FX3 opens a new window that is similar to the IE9 window for DOM viewing. </a:t>
            </a:r>
          </a:p>
          <a:p>
            <a:pPr algn="just"/>
            <a:r>
              <a:rPr lang="en-US" sz="2400" dirty="0"/>
              <a:t>As with IE9, the elements are initially elided. </a:t>
            </a:r>
          </a:p>
          <a:p>
            <a:pPr algn="just"/>
            <a:r>
              <a:rPr lang="en-US" sz="2400" dirty="0"/>
              <a:t>The upper-right area is for displaying information about the DOM structure. </a:t>
            </a:r>
          </a:p>
          <a:p>
            <a:pPr algn="just">
              <a:buNone/>
            </a:pPr>
            <a:r>
              <a:rPr lang="en-IN" sz="2400" dirty="0"/>
              <a:t/>
            </a:r>
            <a:br>
              <a:rPr lang="en-IN" sz="2400" dirty="0"/>
            </a:br>
            <a:endParaRPr lang="en-IN" sz="2400" dirty="0"/>
          </a:p>
          <a:p>
            <a:pPr algn="just"/>
            <a:endParaRPr lang="en-IN" sz="24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20" y="142852"/>
            <a:ext cx="8643998" cy="642942"/>
          </a:xfrm>
        </p:spPr>
        <p:txBody>
          <a:bodyPr>
            <a:normAutofit/>
          </a:bodyPr>
          <a:lstStyle/>
          <a:p>
            <a:r>
              <a:rPr lang="en-US" sz="2400" dirty="0"/>
              <a:t>The FX3 DOM Inspector display of table2.html is shown in Figure 2.</a:t>
            </a:r>
            <a:endParaRPr lang="en-IN" sz="2400" dirty="0"/>
          </a:p>
        </p:txBody>
      </p:sp>
      <p:pic>
        <p:nvPicPr>
          <p:cNvPr id="2050" name="Picture 2"/>
          <p:cNvPicPr>
            <a:picLocks noGrp="1" noChangeAspect="1" noChangeArrowheads="1"/>
          </p:cNvPicPr>
          <p:nvPr>
            <p:ph idx="1"/>
          </p:nvPr>
        </p:nvPicPr>
        <p:blipFill>
          <a:blip r:embed="rId2"/>
          <a:srcRect/>
          <a:stretch>
            <a:fillRect/>
          </a:stretch>
        </p:blipFill>
        <p:spPr bwMode="auto">
          <a:xfrm>
            <a:off x="0" y="642918"/>
            <a:ext cx="9144000" cy="621508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2852"/>
            <a:ext cx="8229600" cy="6572296"/>
          </a:xfrm>
        </p:spPr>
        <p:txBody>
          <a:bodyPr>
            <a:normAutofit lnSpcReduction="10000"/>
          </a:bodyPr>
          <a:lstStyle/>
          <a:p>
            <a:pPr algn="just"/>
            <a:r>
              <a:rPr lang="en-US" dirty="0"/>
              <a:t>With Chrome, to get the DOM one selects the extract </a:t>
            </a:r>
            <a:r>
              <a:rPr lang="en-US" b="1" dirty="0"/>
              <a:t>icon, </a:t>
            </a:r>
            <a:r>
              <a:rPr lang="en-US" b="1" i="1" dirty="0"/>
              <a:t>Tools</a:t>
            </a:r>
            <a:r>
              <a:rPr lang="en-US" b="1" dirty="0"/>
              <a:t>, and </a:t>
            </a:r>
            <a:r>
              <a:rPr lang="en-US" b="1" i="1" dirty="0"/>
              <a:t>Developer Tools</a:t>
            </a:r>
            <a:r>
              <a:rPr lang="en-US" b="1" dirty="0"/>
              <a:t>.</a:t>
            </a:r>
            <a:endParaRPr lang="en-IN" b="1" dirty="0"/>
          </a:p>
          <a:p>
            <a:pPr algn="just"/>
            <a:r>
              <a:rPr lang="en-US" dirty="0"/>
              <a:t>Anything resembling a complete explanation of the DOM is far beyond the scope of this text. </a:t>
            </a:r>
          </a:p>
          <a:p>
            <a:pPr algn="just"/>
            <a:r>
              <a:rPr lang="en-US" dirty="0"/>
              <a:t>Our introduction to the DOM here is intended only to provide the basis for our discussion of how JavaScript can be used to respond to document-related events and to modify element attributes, styles, and content dynamically. </a:t>
            </a:r>
          </a:p>
          <a:p>
            <a:pPr algn="just"/>
            <a:r>
              <a:rPr lang="en-US" dirty="0"/>
              <a:t>A detailed description of the DOM can be found at the W3C Web site.</a:t>
            </a:r>
            <a:endParaRPr lang="en-IN" dirty="0"/>
          </a:p>
          <a:p>
            <a:pPr algn="just"/>
            <a:endParaRPr lang="en-IN"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71480"/>
            <a:ext cx="8229600" cy="6072230"/>
          </a:xfrm>
        </p:spPr>
        <p:txBody>
          <a:bodyPr>
            <a:normAutofit/>
          </a:bodyPr>
          <a:lstStyle/>
          <a:p>
            <a:pPr algn="just"/>
            <a:r>
              <a:rPr lang="en-US" sz="3300" b="1" dirty="0"/>
              <a:t>The DOM is an abstract interface whose purpose is to provide a language- independent way to access the elements of an HTML document. </a:t>
            </a:r>
          </a:p>
          <a:p>
            <a:pPr algn="just"/>
            <a:r>
              <a:rPr lang="en-US" sz="3300" b="1" dirty="0"/>
              <a:t>Also included are the means to navigate around the structure in which the HTML elements appear. </a:t>
            </a:r>
          </a:p>
          <a:p>
            <a:pPr algn="just"/>
            <a:r>
              <a:rPr lang="en-US" sz="3300" b="1" dirty="0"/>
              <a:t>HTML tags are represented in JavaScript as objects.</a:t>
            </a:r>
          </a:p>
          <a:p>
            <a:pPr algn="just"/>
            <a:r>
              <a:rPr lang="en-US" sz="3300" b="1" dirty="0"/>
              <a:t>Tag attributes are represented as properties.</a:t>
            </a:r>
            <a:endParaRPr lang="en-IN" sz="3300" b="1" dirty="0"/>
          </a:p>
          <a:p>
            <a:pPr algn="just"/>
            <a:endParaRPr lang="en-IN" sz="33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b="1" dirty="0"/>
              <a:t>Element Access in JavaScript</a:t>
            </a:r>
            <a:r>
              <a:rPr lang="en-IN" b="1" dirty="0"/>
              <a:t/>
            </a:r>
            <a:br>
              <a:rPr lang="en-IN" b="1" dirty="0"/>
            </a:br>
            <a:endParaRPr lang="en-IN" dirty="0"/>
          </a:p>
        </p:txBody>
      </p:sp>
      <p:sp>
        <p:nvSpPr>
          <p:cNvPr id="3" name="Content Placeholder 2"/>
          <p:cNvSpPr>
            <a:spLocks noGrp="1"/>
          </p:cNvSpPr>
          <p:nvPr>
            <p:ph idx="1"/>
          </p:nvPr>
        </p:nvSpPr>
        <p:spPr>
          <a:xfrm>
            <a:off x="457200" y="1357298"/>
            <a:ext cx="8229600" cy="5500702"/>
          </a:xfrm>
        </p:spPr>
        <p:txBody>
          <a:bodyPr>
            <a:noAutofit/>
          </a:bodyPr>
          <a:lstStyle/>
          <a:p>
            <a:pPr algn="just"/>
            <a:r>
              <a:rPr lang="en-US" sz="3600" dirty="0"/>
              <a:t>The elements of an HTML document have corresponding objects that are visible to an </a:t>
            </a:r>
            <a:r>
              <a:rPr lang="en-US" sz="3600" b="1" dirty="0"/>
              <a:t>embedded </a:t>
            </a:r>
            <a:r>
              <a:rPr lang="en-US" sz="3600" b="1" dirty="0" smtClean="0"/>
              <a:t>JavaScript</a:t>
            </a:r>
            <a:r>
              <a:rPr lang="en-US" sz="3600" dirty="0" smtClean="0"/>
              <a:t>.</a:t>
            </a:r>
            <a:endParaRPr lang="en-US" sz="3600" dirty="0"/>
          </a:p>
          <a:p>
            <a:pPr algn="just"/>
            <a:r>
              <a:rPr lang="en-US" sz="3600" dirty="0"/>
              <a:t>The </a:t>
            </a:r>
            <a:r>
              <a:rPr lang="en-US" sz="3600" dirty="0" smtClean="0"/>
              <a:t>original(DOM </a:t>
            </a:r>
            <a:r>
              <a:rPr lang="en-US" sz="3600" dirty="0"/>
              <a:t>0) way is to use the </a:t>
            </a:r>
            <a:r>
              <a:rPr lang="en-US" sz="3600" b="1" dirty="0"/>
              <a:t>forms and elements arrays </a:t>
            </a:r>
            <a:r>
              <a:rPr lang="en-US" sz="3600" dirty="0"/>
              <a:t>of the Document object, which is referenced through the </a:t>
            </a:r>
            <a:r>
              <a:rPr lang="en-US" sz="3600" b="1" dirty="0"/>
              <a:t>document property </a:t>
            </a:r>
            <a:r>
              <a:rPr lang="en-US" sz="3600" dirty="0"/>
              <a:t>of the Window object.</a:t>
            </a:r>
            <a:endParaRPr lang="en-IN" sz="36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2F4F811-9C2E-FDB4-2C5F-1CC4F6C2457E}"/>
              </a:ext>
            </a:extLst>
          </p:cNvPr>
          <p:cNvSpPr>
            <a:spLocks noGrp="1"/>
          </p:cNvSpPr>
          <p:nvPr>
            <p:ph type="title"/>
          </p:nvPr>
        </p:nvSpPr>
        <p:spPr>
          <a:xfrm>
            <a:off x="457200" y="274638"/>
            <a:ext cx="2098576" cy="418058"/>
          </a:xfrm>
        </p:spPr>
        <p:txBody>
          <a:bodyPr>
            <a:normAutofit fontScale="90000"/>
          </a:bodyPr>
          <a:lstStyle/>
          <a:p>
            <a:r>
              <a:rPr lang="en-US" sz="4000" dirty="0"/>
              <a:t>Example</a:t>
            </a:r>
            <a:r>
              <a:rPr lang="en-US" dirty="0"/>
              <a:t>:</a:t>
            </a:r>
            <a:endParaRPr lang="en-IN" dirty="0"/>
          </a:p>
        </p:txBody>
      </p:sp>
      <p:pic>
        <p:nvPicPr>
          <p:cNvPr id="4" name="Picture 3">
            <a:extLst>
              <a:ext uri="{FF2B5EF4-FFF2-40B4-BE49-F238E27FC236}">
                <a16:creationId xmlns:a16="http://schemas.microsoft.com/office/drawing/2014/main" xmlns="" id="{07A4DE8D-1FD7-B970-0FCF-BF1911CEB185}"/>
              </a:ext>
            </a:extLst>
          </p:cNvPr>
          <p:cNvPicPr>
            <a:picLocks noChangeAspect="1"/>
          </p:cNvPicPr>
          <p:nvPr/>
        </p:nvPicPr>
        <p:blipFill>
          <a:blip r:embed="rId2"/>
          <a:stretch>
            <a:fillRect/>
          </a:stretch>
        </p:blipFill>
        <p:spPr>
          <a:xfrm>
            <a:off x="714348" y="857232"/>
            <a:ext cx="7715304" cy="5786478"/>
          </a:xfrm>
          <a:prstGeom prst="rect">
            <a:avLst/>
          </a:prstGeom>
        </p:spPr>
      </p:pic>
    </p:spTree>
    <p:extLst>
      <p:ext uri="{BB962C8B-B14F-4D97-AF65-F5344CB8AC3E}">
        <p14:creationId xmlns:p14="http://schemas.microsoft.com/office/powerpoint/2010/main" xmlns="" val="240074022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xmlns="" id="{8ED67894-9BB4-D287-CDBE-C6560204C3D8}"/>
              </a:ext>
            </a:extLst>
          </p:cNvPr>
          <p:cNvSpPr txBox="1">
            <a:spLocks noGrp="1"/>
          </p:cNvSpPr>
          <p:nvPr>
            <p:ph idx="1"/>
          </p:nvPr>
        </p:nvSpPr>
        <p:spPr>
          <a:xfrm>
            <a:off x="457200" y="714356"/>
            <a:ext cx="8229600" cy="2492990"/>
          </a:xfrm>
          <a:prstGeom prst="rect">
            <a:avLst/>
          </a:prstGeom>
          <a:noFill/>
        </p:spPr>
        <p:txBody>
          <a:bodyPr wrap="square">
            <a:spAutoFit/>
          </a:bodyPr>
          <a:lstStyle/>
          <a:p>
            <a:pPr marL="285750" indent="-285750" algn="just">
              <a:buFont typeface="Arial" panose="020B0604020202020204" pitchFamily="34" charset="0"/>
              <a:buChar char="•"/>
            </a:pPr>
            <a:r>
              <a:rPr lang="en-US" sz="2000" dirty="0"/>
              <a:t>We refer to the address of the JavaScript object that is associated with an </a:t>
            </a:r>
            <a:r>
              <a:rPr lang="en-US" sz="2000" b="1" dirty="0"/>
              <a:t>HTML element as the DOM address </a:t>
            </a:r>
            <a:r>
              <a:rPr lang="en-US" sz="2000" dirty="0"/>
              <a:t>of the element.</a:t>
            </a:r>
          </a:p>
          <a:p>
            <a:pPr marL="285750" indent="-285750" algn="just">
              <a:buFont typeface="Arial" panose="020B0604020202020204" pitchFamily="34" charset="0"/>
              <a:buChar char="•"/>
            </a:pPr>
            <a:r>
              <a:rPr lang="en-US" sz="2000" dirty="0"/>
              <a:t>The DOM address of the button in this example, </a:t>
            </a:r>
            <a:r>
              <a:rPr lang="en-US" sz="2000" b="1" dirty="0"/>
              <a:t>using the forms and elements arrays</a:t>
            </a:r>
            <a:r>
              <a:rPr lang="en-US" sz="2000" dirty="0"/>
              <a:t>, is as follows</a:t>
            </a:r>
            <a:r>
              <a:rPr lang="en-US" sz="2000" dirty="0" smtClean="0"/>
              <a:t>:</a:t>
            </a:r>
          </a:p>
          <a:p>
            <a:pPr marL="285750" indent="-285750" algn="just">
              <a:buFont typeface="Arial" panose="020B0604020202020204" pitchFamily="34" charset="0"/>
              <a:buChar char="•"/>
            </a:pPr>
            <a:endParaRPr lang="en-US" sz="2000" dirty="0" smtClean="0"/>
          </a:p>
          <a:p>
            <a:pPr marL="285750" indent="-285750" algn="just">
              <a:buFont typeface="Arial" panose="020B0604020202020204" pitchFamily="34" charset="0"/>
              <a:buChar char="•"/>
            </a:pPr>
            <a:endParaRPr lang="en-US" sz="2000" dirty="0" smtClean="0"/>
          </a:p>
          <a:p>
            <a:pPr marL="285750" indent="-285750" algn="just">
              <a:buFont typeface="Arial" panose="020B0604020202020204" pitchFamily="34" charset="0"/>
              <a:buChar char="•"/>
            </a:pPr>
            <a:endParaRPr lang="en-US" sz="2000" dirty="0"/>
          </a:p>
        </p:txBody>
      </p:sp>
      <p:pic>
        <p:nvPicPr>
          <p:cNvPr id="6" name="Picture 5">
            <a:extLst>
              <a:ext uri="{FF2B5EF4-FFF2-40B4-BE49-F238E27FC236}">
                <a16:creationId xmlns:a16="http://schemas.microsoft.com/office/drawing/2014/main" xmlns="" id="{465190D5-228B-932E-0E62-98913848024C}"/>
              </a:ext>
            </a:extLst>
          </p:cNvPr>
          <p:cNvPicPr>
            <a:picLocks noChangeAspect="1"/>
          </p:cNvPicPr>
          <p:nvPr/>
        </p:nvPicPr>
        <p:blipFill>
          <a:blip r:embed="rId2"/>
          <a:stretch>
            <a:fillRect/>
          </a:stretch>
        </p:blipFill>
        <p:spPr>
          <a:xfrm>
            <a:off x="1257518" y="2211780"/>
            <a:ext cx="7029258" cy="645716"/>
          </a:xfrm>
          <a:prstGeom prst="rect">
            <a:avLst/>
          </a:prstGeom>
        </p:spPr>
      </p:pic>
      <p:sp>
        <p:nvSpPr>
          <p:cNvPr id="7" name="Rectangle 6"/>
          <p:cNvSpPr/>
          <p:nvPr/>
        </p:nvSpPr>
        <p:spPr>
          <a:xfrm>
            <a:off x="571472" y="3148612"/>
            <a:ext cx="8215370" cy="1569660"/>
          </a:xfrm>
          <a:prstGeom prst="rect">
            <a:avLst/>
          </a:prstGeom>
        </p:spPr>
        <p:txBody>
          <a:bodyPr wrap="square">
            <a:spAutoFit/>
          </a:bodyPr>
          <a:lstStyle/>
          <a:p>
            <a:pPr algn="just">
              <a:buFont typeface="Arial" pitchFamily="34" charset="0"/>
              <a:buChar char="•"/>
            </a:pPr>
            <a:r>
              <a:rPr lang="en-US" sz="2400" dirty="0" smtClean="0"/>
              <a:t>  Another approach to DOM addressing is to </a:t>
            </a:r>
            <a:r>
              <a:rPr lang="en-US" sz="2400" b="1" dirty="0" smtClean="0"/>
              <a:t>use element names</a:t>
            </a:r>
            <a:r>
              <a:rPr lang="en-US" sz="2400" dirty="0" smtClean="0"/>
              <a:t>. </a:t>
            </a:r>
          </a:p>
          <a:p>
            <a:pPr algn="just">
              <a:buFont typeface="Arial" pitchFamily="34" charset="0"/>
              <a:buChar char="•"/>
            </a:pPr>
            <a:r>
              <a:rPr lang="en-US" sz="2400" dirty="0" smtClean="0"/>
              <a:t>  For this, the element and its enclosing elements, up to but not including the body element, must include </a:t>
            </a:r>
            <a:r>
              <a:rPr lang="en-US" sz="2400" b="1" dirty="0" smtClean="0"/>
              <a:t>name attributes</a:t>
            </a:r>
            <a:r>
              <a:rPr lang="en-US" sz="2400" dirty="0" smtClean="0"/>
              <a:t>. </a:t>
            </a:r>
            <a:endParaRPr lang="en-IN" sz="24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2D89ACA2-BB5E-72E9-8DEE-82D81944C145}"/>
              </a:ext>
            </a:extLst>
          </p:cNvPr>
          <p:cNvSpPr txBox="1"/>
          <p:nvPr/>
        </p:nvSpPr>
        <p:spPr>
          <a:xfrm>
            <a:off x="755576" y="188640"/>
            <a:ext cx="7992888" cy="369332"/>
          </a:xfrm>
          <a:prstGeom prst="rect">
            <a:avLst/>
          </a:prstGeom>
          <a:noFill/>
        </p:spPr>
        <p:txBody>
          <a:bodyPr wrap="square">
            <a:spAutoFit/>
          </a:bodyPr>
          <a:lstStyle/>
          <a:p>
            <a:pPr marL="285750" indent="-285750" algn="just">
              <a:buFont typeface="Arial" panose="020B0604020202020204" pitchFamily="34" charset="0"/>
              <a:buChar char="•"/>
            </a:pPr>
            <a:r>
              <a:rPr lang="en-US" dirty="0" smtClean="0"/>
              <a:t>For </a:t>
            </a:r>
            <a:r>
              <a:rPr lang="en-US" dirty="0"/>
              <a:t>example, consider the following document:</a:t>
            </a:r>
            <a:endParaRPr lang="en-IN" dirty="0"/>
          </a:p>
        </p:txBody>
      </p:sp>
      <p:pic>
        <p:nvPicPr>
          <p:cNvPr id="6" name="Picture 5">
            <a:extLst>
              <a:ext uri="{FF2B5EF4-FFF2-40B4-BE49-F238E27FC236}">
                <a16:creationId xmlns:a16="http://schemas.microsoft.com/office/drawing/2014/main" xmlns="" id="{70553341-42C3-7704-DB7A-426DC8017B7A}"/>
              </a:ext>
            </a:extLst>
          </p:cNvPr>
          <p:cNvPicPr>
            <a:picLocks noChangeAspect="1"/>
          </p:cNvPicPr>
          <p:nvPr/>
        </p:nvPicPr>
        <p:blipFill>
          <a:blip r:embed="rId2"/>
          <a:stretch>
            <a:fillRect/>
          </a:stretch>
        </p:blipFill>
        <p:spPr>
          <a:xfrm>
            <a:off x="571472" y="500042"/>
            <a:ext cx="7429552" cy="3439649"/>
          </a:xfrm>
          <a:prstGeom prst="rect">
            <a:avLst/>
          </a:prstGeom>
        </p:spPr>
      </p:pic>
      <p:sp>
        <p:nvSpPr>
          <p:cNvPr id="8" name="TextBox 7">
            <a:extLst>
              <a:ext uri="{FF2B5EF4-FFF2-40B4-BE49-F238E27FC236}">
                <a16:creationId xmlns:a16="http://schemas.microsoft.com/office/drawing/2014/main" xmlns="" id="{6A48B89C-BB7B-BF3C-F25A-8E62154673E9}"/>
              </a:ext>
            </a:extLst>
          </p:cNvPr>
          <p:cNvSpPr txBox="1"/>
          <p:nvPr/>
        </p:nvSpPr>
        <p:spPr>
          <a:xfrm>
            <a:off x="776955" y="4214818"/>
            <a:ext cx="7272808" cy="2215991"/>
          </a:xfrm>
          <a:prstGeom prst="rect">
            <a:avLst/>
          </a:prstGeom>
          <a:noFill/>
        </p:spPr>
        <p:txBody>
          <a:bodyPr wrap="square">
            <a:spAutoFit/>
          </a:bodyPr>
          <a:lstStyle/>
          <a:p>
            <a:pPr marL="285750" indent="-285750" algn="just">
              <a:buFont typeface="Arial" panose="020B0604020202020204" pitchFamily="34" charset="0"/>
              <a:buChar char="•"/>
            </a:pPr>
            <a:r>
              <a:rPr lang="en-US" sz="2000" dirty="0"/>
              <a:t>Using the name attributes, the button’s DOM address is as follows:</a:t>
            </a:r>
          </a:p>
          <a:p>
            <a:pPr algn="just"/>
            <a:r>
              <a:rPr lang="en-US" sz="2000" dirty="0" smtClean="0"/>
              <a:t>		</a:t>
            </a:r>
            <a:r>
              <a:rPr lang="en-US" sz="2000" b="1" dirty="0" smtClean="0"/>
              <a:t> </a:t>
            </a:r>
            <a:r>
              <a:rPr lang="en-US" sz="2000" b="1" dirty="0"/>
              <a:t>var </a:t>
            </a:r>
            <a:r>
              <a:rPr lang="en-US" sz="2000" b="1" dirty="0" err="1"/>
              <a:t>dom</a:t>
            </a:r>
            <a:r>
              <a:rPr lang="en-US" sz="2000" b="1" dirty="0"/>
              <a:t> = </a:t>
            </a:r>
            <a:r>
              <a:rPr lang="en-US" sz="2000" b="1" dirty="0" err="1"/>
              <a:t>document.myForm.turnItOn</a:t>
            </a:r>
            <a:r>
              <a:rPr lang="en-US" sz="2000" b="1" dirty="0"/>
              <a:t>;</a:t>
            </a:r>
          </a:p>
          <a:p>
            <a:pPr algn="just"/>
            <a:endParaRPr lang="en-US" sz="2000" dirty="0"/>
          </a:p>
          <a:p>
            <a:pPr marL="285750" indent="-285750" algn="just">
              <a:buFont typeface="Arial" panose="020B0604020202020204" pitchFamily="34" charset="0"/>
              <a:buChar char="•"/>
            </a:pPr>
            <a:r>
              <a:rPr lang="en-US" sz="2000" dirty="0"/>
              <a:t>If the id attribute of our button is set to "</a:t>
            </a:r>
            <a:r>
              <a:rPr lang="en-US" sz="2000" dirty="0" err="1"/>
              <a:t>turnItOn</a:t>
            </a:r>
            <a:r>
              <a:rPr lang="en-US" sz="2000" dirty="0"/>
              <a:t>", the following could be used to get the DOM address of that button element:</a:t>
            </a:r>
          </a:p>
          <a:p>
            <a:pPr marL="285750" indent="-285750" algn="just">
              <a:buFont typeface="Arial" panose="020B0604020202020204" pitchFamily="34" charset="0"/>
              <a:buChar char="•"/>
            </a:pPr>
            <a:endParaRPr lang="en-US" b="1" dirty="0"/>
          </a:p>
        </p:txBody>
      </p:sp>
      <p:pic>
        <p:nvPicPr>
          <p:cNvPr id="10" name="Picture 9">
            <a:extLst>
              <a:ext uri="{FF2B5EF4-FFF2-40B4-BE49-F238E27FC236}">
                <a16:creationId xmlns:a16="http://schemas.microsoft.com/office/drawing/2014/main" xmlns="" id="{9704BC20-9C22-5491-3EE0-C64B431D1FEC}"/>
              </a:ext>
            </a:extLst>
          </p:cNvPr>
          <p:cNvPicPr>
            <a:picLocks noChangeAspect="1"/>
          </p:cNvPicPr>
          <p:nvPr/>
        </p:nvPicPr>
        <p:blipFill>
          <a:blip r:embed="rId3"/>
          <a:stretch>
            <a:fillRect/>
          </a:stretch>
        </p:blipFill>
        <p:spPr>
          <a:xfrm>
            <a:off x="1187624" y="6143644"/>
            <a:ext cx="6709473" cy="714356"/>
          </a:xfrm>
          <a:prstGeom prst="rect">
            <a:avLst/>
          </a:prstGeom>
        </p:spPr>
      </p:pic>
    </p:spTree>
    <p:extLst>
      <p:ext uri="{BB962C8B-B14F-4D97-AF65-F5344CB8AC3E}">
        <p14:creationId xmlns:p14="http://schemas.microsoft.com/office/powerpoint/2010/main" xmlns="" val="3200337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JavaScript Execution Environment</a:t>
            </a:r>
            <a:endParaRPr lang="en-IN" dirty="0"/>
          </a:p>
        </p:txBody>
      </p:sp>
      <p:sp>
        <p:nvSpPr>
          <p:cNvPr id="3" name="Content Placeholder 2"/>
          <p:cNvSpPr>
            <a:spLocks noGrp="1"/>
          </p:cNvSpPr>
          <p:nvPr>
            <p:ph idx="1"/>
          </p:nvPr>
        </p:nvSpPr>
        <p:spPr>
          <a:xfrm>
            <a:off x="457200" y="1357298"/>
            <a:ext cx="8229600" cy="5500702"/>
          </a:xfrm>
        </p:spPr>
        <p:txBody>
          <a:bodyPr>
            <a:normAutofit fontScale="85000" lnSpcReduction="20000"/>
          </a:bodyPr>
          <a:lstStyle/>
          <a:p>
            <a:pPr algn="just"/>
            <a:r>
              <a:rPr lang="en-US" dirty="0" smtClean="0"/>
              <a:t>JavaScript provides users to </a:t>
            </a:r>
            <a:r>
              <a:rPr lang="en-US" b="1" dirty="0" smtClean="0"/>
              <a:t>interact with Web Pages</a:t>
            </a:r>
            <a:r>
              <a:rPr lang="en-US" dirty="0" smtClean="0"/>
              <a:t>.</a:t>
            </a:r>
          </a:p>
          <a:p>
            <a:pPr algn="just"/>
            <a:r>
              <a:rPr lang="en-US" dirty="0" smtClean="0"/>
              <a:t>A </a:t>
            </a:r>
            <a:r>
              <a:rPr lang="en-US" dirty="0"/>
              <a:t>browser displays an </a:t>
            </a:r>
            <a:r>
              <a:rPr lang="en-US" b="1" dirty="0"/>
              <a:t>HTML document in a window </a:t>
            </a:r>
            <a:r>
              <a:rPr lang="en-US" dirty="0"/>
              <a:t>on the screen of the client. </a:t>
            </a:r>
          </a:p>
          <a:p>
            <a:pPr algn="just"/>
            <a:r>
              <a:rPr lang="en-US" dirty="0"/>
              <a:t>The JavaScript Window object represents the </a:t>
            </a:r>
            <a:r>
              <a:rPr lang="en-US" b="1" dirty="0"/>
              <a:t>window that displays the document. </a:t>
            </a:r>
          </a:p>
          <a:p>
            <a:pPr algn="just"/>
            <a:r>
              <a:rPr lang="en-US" dirty="0"/>
              <a:t>All JavaScript variables are </a:t>
            </a:r>
            <a:r>
              <a:rPr lang="en-US" b="1" dirty="0"/>
              <a:t>properties of some object</a:t>
            </a:r>
            <a:r>
              <a:rPr lang="en-US" dirty="0"/>
              <a:t>. </a:t>
            </a:r>
          </a:p>
          <a:p>
            <a:pPr algn="just"/>
            <a:r>
              <a:rPr lang="en-US" dirty="0"/>
              <a:t>The properties of the Window object are </a:t>
            </a:r>
            <a:r>
              <a:rPr lang="en-US" b="1" dirty="0"/>
              <a:t>visible</a:t>
            </a:r>
            <a:r>
              <a:rPr lang="en-US" dirty="0"/>
              <a:t> to all JavaScript scripts that appear either </a:t>
            </a:r>
            <a:r>
              <a:rPr lang="en-US" b="1" dirty="0"/>
              <a:t>implicitly or explicitly</a:t>
            </a:r>
            <a:r>
              <a:rPr lang="en-US" dirty="0"/>
              <a:t> in the window’s HTML document, so they include all of the </a:t>
            </a:r>
            <a:r>
              <a:rPr lang="en-US" b="1" dirty="0"/>
              <a:t>global variables</a:t>
            </a:r>
            <a:r>
              <a:rPr lang="en-US" dirty="0"/>
              <a:t>. </a:t>
            </a:r>
          </a:p>
          <a:p>
            <a:pPr algn="just"/>
            <a:r>
              <a:rPr lang="en-US" dirty="0"/>
              <a:t>When a global variable is created in a </a:t>
            </a:r>
            <a:r>
              <a:rPr lang="en-US" b="1" dirty="0"/>
              <a:t>client-side script,</a:t>
            </a:r>
            <a:r>
              <a:rPr lang="en-US" dirty="0"/>
              <a:t> it is created as a new property of the Window </a:t>
            </a:r>
            <a:r>
              <a:rPr lang="en-US" dirty="0" smtClean="0"/>
              <a:t>object.</a:t>
            </a:r>
          </a:p>
          <a:p>
            <a:pPr algn="just"/>
            <a:r>
              <a:rPr lang="en-US" dirty="0" smtClean="0"/>
              <a:t>It provides </a:t>
            </a:r>
            <a:r>
              <a:rPr lang="en-US" dirty="0"/>
              <a:t>the largest enclosing </a:t>
            </a:r>
            <a:r>
              <a:rPr lang="en-US" b="1" dirty="0"/>
              <a:t>referencing environment</a:t>
            </a:r>
            <a:r>
              <a:rPr lang="en-US" dirty="0"/>
              <a:t> for </a:t>
            </a:r>
            <a:r>
              <a:rPr lang="en-US" dirty="0" smtClean="0"/>
              <a:t>JavaScript.</a:t>
            </a:r>
            <a:endParaRPr lang="en-IN" dirty="0"/>
          </a:p>
          <a:p>
            <a:endParaRPr lang="en-IN"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50E6A387-9BB4-9443-8182-A840DE9912B7}"/>
              </a:ext>
            </a:extLst>
          </p:cNvPr>
          <p:cNvSpPr txBox="1"/>
          <p:nvPr/>
        </p:nvSpPr>
        <p:spPr>
          <a:xfrm>
            <a:off x="683568" y="188640"/>
            <a:ext cx="7920880" cy="646331"/>
          </a:xfrm>
          <a:prstGeom prst="rect">
            <a:avLst/>
          </a:prstGeom>
          <a:noFill/>
        </p:spPr>
        <p:txBody>
          <a:bodyPr wrap="square">
            <a:spAutoFit/>
          </a:bodyPr>
          <a:lstStyle/>
          <a:p>
            <a:pPr marL="285750" indent="-285750" algn="just">
              <a:buFont typeface="Arial" panose="020B0604020202020204" pitchFamily="34" charset="0"/>
              <a:buChar char="•"/>
            </a:pPr>
            <a:r>
              <a:rPr lang="en-US" dirty="0"/>
              <a:t>To access the arrays, </a:t>
            </a:r>
            <a:r>
              <a:rPr lang="en-US" b="1" dirty="0"/>
              <a:t>the DOM address of the form object </a:t>
            </a:r>
            <a:r>
              <a:rPr lang="en-US" dirty="0"/>
              <a:t>must first be obtained, as in the following example:</a:t>
            </a:r>
            <a:endParaRPr lang="en-IN" dirty="0"/>
          </a:p>
        </p:txBody>
      </p:sp>
      <p:pic>
        <p:nvPicPr>
          <p:cNvPr id="5" name="Picture 4">
            <a:extLst>
              <a:ext uri="{FF2B5EF4-FFF2-40B4-BE49-F238E27FC236}">
                <a16:creationId xmlns:a16="http://schemas.microsoft.com/office/drawing/2014/main" xmlns="" id="{473B70B4-59A3-BCF2-A241-6CBB37C50045}"/>
              </a:ext>
            </a:extLst>
          </p:cNvPr>
          <p:cNvPicPr>
            <a:picLocks noChangeAspect="1"/>
          </p:cNvPicPr>
          <p:nvPr/>
        </p:nvPicPr>
        <p:blipFill>
          <a:blip r:embed="rId2"/>
          <a:stretch>
            <a:fillRect/>
          </a:stretch>
        </p:blipFill>
        <p:spPr>
          <a:xfrm>
            <a:off x="785786" y="785794"/>
            <a:ext cx="8293020" cy="2286016"/>
          </a:xfrm>
          <a:prstGeom prst="rect">
            <a:avLst/>
          </a:prstGeom>
        </p:spPr>
      </p:pic>
      <p:sp>
        <p:nvSpPr>
          <p:cNvPr id="7" name="TextBox 6">
            <a:extLst>
              <a:ext uri="{FF2B5EF4-FFF2-40B4-BE49-F238E27FC236}">
                <a16:creationId xmlns:a16="http://schemas.microsoft.com/office/drawing/2014/main" xmlns="" id="{2F61899C-2B8D-9EB8-3BBF-E67E5AF9397A}"/>
              </a:ext>
            </a:extLst>
          </p:cNvPr>
          <p:cNvSpPr txBox="1"/>
          <p:nvPr/>
        </p:nvSpPr>
        <p:spPr>
          <a:xfrm>
            <a:off x="827584" y="3140968"/>
            <a:ext cx="7560840" cy="923330"/>
          </a:xfrm>
          <a:prstGeom prst="rect">
            <a:avLst/>
          </a:prstGeom>
          <a:noFill/>
        </p:spPr>
        <p:txBody>
          <a:bodyPr wrap="square">
            <a:spAutoFit/>
          </a:bodyPr>
          <a:lstStyle/>
          <a:p>
            <a:pPr marL="285750" indent="-285750" algn="just">
              <a:buFont typeface="Arial" panose="020B0604020202020204" pitchFamily="34" charset="0"/>
              <a:buChar char="•"/>
            </a:pPr>
            <a:r>
              <a:rPr lang="en-US" dirty="0"/>
              <a:t>This array provides a convenient way to search the </a:t>
            </a:r>
            <a:r>
              <a:rPr lang="en-US" b="1" dirty="0"/>
              <a:t>list of checkboxes </a:t>
            </a:r>
            <a:r>
              <a:rPr lang="en-US" dirty="0"/>
              <a:t>in a group. The checked property of a checkbox object is </a:t>
            </a:r>
            <a:r>
              <a:rPr lang="en-US" b="1" dirty="0"/>
              <a:t>set to true if the button is checked. </a:t>
            </a:r>
            <a:endParaRPr lang="en-IN" b="1" dirty="0"/>
          </a:p>
        </p:txBody>
      </p:sp>
      <p:pic>
        <p:nvPicPr>
          <p:cNvPr id="9" name="Picture 8">
            <a:extLst>
              <a:ext uri="{FF2B5EF4-FFF2-40B4-BE49-F238E27FC236}">
                <a16:creationId xmlns:a16="http://schemas.microsoft.com/office/drawing/2014/main" xmlns="" id="{C3DE2A3E-64DD-5E50-20E1-E08D795200AE}"/>
              </a:ext>
            </a:extLst>
          </p:cNvPr>
          <p:cNvPicPr>
            <a:picLocks noChangeAspect="1"/>
          </p:cNvPicPr>
          <p:nvPr/>
        </p:nvPicPr>
        <p:blipFill>
          <a:blip r:embed="rId3"/>
          <a:stretch>
            <a:fillRect/>
          </a:stretch>
        </p:blipFill>
        <p:spPr>
          <a:xfrm>
            <a:off x="642910" y="4071942"/>
            <a:ext cx="7858180" cy="1357322"/>
          </a:xfrm>
          <a:prstGeom prst="rect">
            <a:avLst/>
          </a:prstGeom>
        </p:spPr>
      </p:pic>
      <p:sp>
        <p:nvSpPr>
          <p:cNvPr id="11" name="TextBox 10">
            <a:extLst>
              <a:ext uri="{FF2B5EF4-FFF2-40B4-BE49-F238E27FC236}">
                <a16:creationId xmlns:a16="http://schemas.microsoft.com/office/drawing/2014/main" xmlns="" id="{E640441C-B049-72C1-BFA3-D847C42F910A}"/>
              </a:ext>
            </a:extLst>
          </p:cNvPr>
          <p:cNvSpPr txBox="1"/>
          <p:nvPr/>
        </p:nvSpPr>
        <p:spPr>
          <a:xfrm>
            <a:off x="831012" y="5357826"/>
            <a:ext cx="8098706" cy="1754326"/>
          </a:xfrm>
          <a:prstGeom prst="rect">
            <a:avLst/>
          </a:prstGeom>
          <a:noFill/>
        </p:spPr>
        <p:txBody>
          <a:bodyPr wrap="square">
            <a:spAutoFit/>
          </a:bodyPr>
          <a:lstStyle/>
          <a:p>
            <a:pPr marL="285750" indent="-285750" algn="just">
              <a:buFont typeface="Arial" panose="020B0604020202020204" pitchFamily="34" charset="0"/>
              <a:buChar char="•"/>
            </a:pPr>
            <a:r>
              <a:rPr lang="en-US" dirty="0"/>
              <a:t>Radio buttons can be addressed and handled exactly as are the checkboxes in the foregoing </a:t>
            </a:r>
            <a:r>
              <a:rPr lang="en-US" dirty="0" smtClean="0"/>
              <a:t>code</a:t>
            </a:r>
            <a:r>
              <a:rPr lang="en-US" dirty="0" smtClean="0"/>
              <a:t>.</a:t>
            </a:r>
          </a:p>
          <a:p>
            <a:pPr marL="285750" indent="-285750" algn="just">
              <a:buFont typeface="Arial" panose="020B0604020202020204" pitchFamily="34" charset="0"/>
              <a:buChar char="•"/>
            </a:pPr>
            <a:r>
              <a:rPr lang="en-US" dirty="0" smtClean="0"/>
              <a:t>There are </a:t>
            </a:r>
            <a:r>
              <a:rPr lang="en-US" b="1" dirty="0" smtClean="0"/>
              <a:t>three different ways to access HTML elements </a:t>
            </a:r>
            <a:r>
              <a:rPr lang="en-US" dirty="0" smtClean="0"/>
              <a:t>in JavaScript: through the </a:t>
            </a:r>
            <a:r>
              <a:rPr lang="en-US" b="1" dirty="0" smtClean="0"/>
              <a:t>forms and elements arrays</a:t>
            </a:r>
            <a:r>
              <a:rPr lang="en-US" dirty="0" smtClean="0"/>
              <a:t>, through the </a:t>
            </a:r>
            <a:r>
              <a:rPr lang="en-US" b="1" dirty="0" smtClean="0"/>
              <a:t>names of the element and its enclosing elements</a:t>
            </a:r>
            <a:r>
              <a:rPr lang="en-US" dirty="0" smtClean="0"/>
              <a:t>, and through the </a:t>
            </a:r>
            <a:r>
              <a:rPr lang="en-US" b="1" dirty="0" err="1" smtClean="0"/>
              <a:t>getElementById</a:t>
            </a:r>
            <a:r>
              <a:rPr lang="en-US" b="1" dirty="0" smtClean="0"/>
              <a:t> method</a:t>
            </a:r>
            <a:r>
              <a:rPr lang="en-US" dirty="0" smtClean="0"/>
              <a:t>.</a:t>
            </a:r>
            <a:endParaRPr lang="en-IN" dirty="0" smtClean="0"/>
          </a:p>
          <a:p>
            <a:pPr marL="285750" indent="-285750" algn="just">
              <a:buFont typeface="Arial" panose="020B0604020202020204" pitchFamily="34" charset="0"/>
              <a:buChar char="•"/>
            </a:pPr>
            <a:endParaRPr lang="en-IN" dirty="0"/>
          </a:p>
        </p:txBody>
      </p:sp>
    </p:spTree>
    <p:extLst>
      <p:ext uri="{BB962C8B-B14F-4D97-AF65-F5344CB8AC3E}">
        <p14:creationId xmlns:p14="http://schemas.microsoft.com/office/powerpoint/2010/main" xmlns="" val="225621432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ACAB917-0D74-E9E3-D2D8-771B748369AF}"/>
              </a:ext>
            </a:extLst>
          </p:cNvPr>
          <p:cNvSpPr>
            <a:spLocks noGrp="1"/>
          </p:cNvSpPr>
          <p:nvPr>
            <p:ph type="title"/>
          </p:nvPr>
        </p:nvSpPr>
        <p:spPr>
          <a:xfrm>
            <a:off x="457200" y="274638"/>
            <a:ext cx="8075240" cy="418058"/>
          </a:xfrm>
        </p:spPr>
        <p:txBody>
          <a:bodyPr>
            <a:normAutofit fontScale="90000"/>
          </a:bodyPr>
          <a:lstStyle/>
          <a:p>
            <a:r>
              <a:rPr lang="en-US" dirty="0">
                <a:latin typeface="Times New Roman" panose="02020603050405020304" pitchFamily="18" charset="0"/>
                <a:cs typeface="Times New Roman" panose="02020603050405020304" pitchFamily="18" charset="0"/>
              </a:rPr>
              <a:t>EVENT HANDLING</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xmlns="" id="{727A4990-3884-4B43-BC9A-825B37308C31}"/>
              </a:ext>
            </a:extLst>
          </p:cNvPr>
          <p:cNvSpPr txBox="1"/>
          <p:nvPr/>
        </p:nvSpPr>
        <p:spPr>
          <a:xfrm>
            <a:off x="457200" y="571480"/>
            <a:ext cx="7543824" cy="523220"/>
          </a:xfrm>
          <a:prstGeom prst="rect">
            <a:avLst/>
          </a:prstGeom>
          <a:noFill/>
        </p:spPr>
        <p:txBody>
          <a:bodyPr wrap="square">
            <a:spAutoFit/>
          </a:bodyPr>
          <a:lstStyle/>
          <a:p>
            <a:r>
              <a:rPr lang="en-US" sz="2800" b="1" dirty="0" smtClean="0">
                <a:latin typeface="Times New Roman" panose="02020603050405020304" pitchFamily="18" charset="0"/>
                <a:cs typeface="Times New Roman" panose="02020603050405020304" pitchFamily="18" charset="0"/>
              </a:rPr>
              <a:t>Basic </a:t>
            </a:r>
            <a:r>
              <a:rPr lang="en-US" sz="2800" b="1" dirty="0">
                <a:latin typeface="Times New Roman" panose="02020603050405020304" pitchFamily="18" charset="0"/>
                <a:cs typeface="Times New Roman" panose="02020603050405020304" pitchFamily="18" charset="0"/>
              </a:rPr>
              <a:t>Concepts of Event Handling:</a:t>
            </a:r>
            <a:endParaRPr lang="en-IN" sz="2800" b="1"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xmlns="" id="{5C2D584A-8874-0294-FE75-52E8A684A490}"/>
              </a:ext>
            </a:extLst>
          </p:cNvPr>
          <p:cNvSpPr txBox="1"/>
          <p:nvPr/>
        </p:nvSpPr>
        <p:spPr>
          <a:xfrm>
            <a:off x="642910" y="1142984"/>
            <a:ext cx="7962108" cy="5990631"/>
          </a:xfrm>
          <a:prstGeom prst="rect">
            <a:avLst/>
          </a:prstGeom>
          <a:noFill/>
        </p:spPr>
        <p:txBody>
          <a:bodyPr wrap="square">
            <a:spAutoFit/>
          </a:bodyPr>
          <a:lstStyle/>
          <a:p>
            <a:pPr algn="just">
              <a:buFont typeface="Arial" pitchFamily="34" charset="0"/>
              <a:buChar char="•"/>
            </a:pPr>
            <a:r>
              <a:rPr lang="en-US" sz="2200" dirty="0" smtClean="0"/>
              <a:t>Events are simply </a:t>
            </a:r>
            <a:r>
              <a:rPr lang="en-US" sz="2200" b="1" dirty="0" smtClean="0"/>
              <a:t>notifications that something specific has happened</a:t>
            </a:r>
            <a:r>
              <a:rPr lang="en-US" sz="2200" dirty="0" smtClean="0"/>
              <a:t> that may require </a:t>
            </a:r>
            <a:r>
              <a:rPr lang="en-US" sz="2200" b="1" dirty="0" smtClean="0"/>
              <a:t>some special processing</a:t>
            </a:r>
            <a:r>
              <a:rPr lang="en-US" sz="2200" dirty="0" smtClean="0"/>
              <a:t>. </a:t>
            </a:r>
          </a:p>
          <a:p>
            <a:pPr algn="just">
              <a:buFont typeface="Arial" pitchFamily="34" charset="0"/>
              <a:buChar char="•"/>
            </a:pPr>
            <a:r>
              <a:rPr lang="en-US" sz="2200" dirty="0" smtClean="0"/>
              <a:t>Event-handling code provides that special processing. </a:t>
            </a:r>
          </a:p>
          <a:p>
            <a:pPr algn="just">
              <a:buFont typeface="Arial" pitchFamily="34" charset="0"/>
              <a:buChar char="•"/>
            </a:pPr>
            <a:r>
              <a:rPr lang="en-US" sz="2200" dirty="0" smtClean="0"/>
              <a:t>There are </a:t>
            </a:r>
            <a:r>
              <a:rPr lang="en-US" sz="2200" b="1" dirty="0" smtClean="0"/>
              <a:t>two distinct event models </a:t>
            </a:r>
            <a:r>
              <a:rPr lang="en-US" sz="2200" dirty="0" smtClean="0"/>
              <a:t>currently in use. </a:t>
            </a:r>
          </a:p>
          <a:p>
            <a:pPr algn="just">
              <a:buFont typeface="Arial" pitchFamily="34" charset="0"/>
              <a:buChar char="•"/>
            </a:pPr>
            <a:r>
              <a:rPr lang="en-US" sz="2200" dirty="0" smtClean="0"/>
              <a:t>The first is the model implemented by all browsers that support JavaScript: the DOM 0 model. </a:t>
            </a:r>
          </a:p>
          <a:p>
            <a:pPr algn="just">
              <a:buFont typeface="Arial" pitchFamily="34" charset="0"/>
              <a:buChar char="•"/>
            </a:pPr>
            <a:r>
              <a:rPr lang="en-US" sz="2200" dirty="0" smtClean="0"/>
              <a:t>The second is the more elaborate and powerful model defined in DOM 2.</a:t>
            </a:r>
            <a:endParaRPr lang="en-IN" sz="2200" dirty="0" smtClean="0"/>
          </a:p>
          <a:p>
            <a:pPr marL="285750" indent="-285750" algn="just">
              <a:buFont typeface="Arial" panose="020B0604020202020204" pitchFamily="34" charset="0"/>
              <a:buChar char="•"/>
            </a:pPr>
            <a:r>
              <a:rPr lang="en-US" sz="2200" dirty="0" smtClean="0">
                <a:latin typeface="Times New Roman" panose="02020603050405020304" pitchFamily="18" charset="0"/>
                <a:cs typeface="Times New Roman" panose="02020603050405020304" pitchFamily="18" charset="0"/>
              </a:rPr>
              <a:t>An </a:t>
            </a:r>
            <a:r>
              <a:rPr lang="en-US" sz="2200" dirty="0">
                <a:latin typeface="Times New Roman" panose="02020603050405020304" pitchFamily="18" charset="0"/>
                <a:cs typeface="Times New Roman" panose="02020603050405020304" pitchFamily="18" charset="0"/>
              </a:rPr>
              <a:t>event handler is a script that is </a:t>
            </a:r>
            <a:r>
              <a:rPr lang="en-US" sz="2200" b="1" dirty="0">
                <a:latin typeface="Times New Roman" panose="02020603050405020304" pitchFamily="18" charset="0"/>
                <a:cs typeface="Times New Roman" panose="02020603050405020304" pitchFamily="18" charset="0"/>
              </a:rPr>
              <a:t>implicitly executed </a:t>
            </a:r>
            <a:r>
              <a:rPr lang="en-US" sz="2200" dirty="0">
                <a:latin typeface="Times New Roman" panose="02020603050405020304" pitchFamily="18" charset="0"/>
                <a:cs typeface="Times New Roman" panose="02020603050405020304" pitchFamily="18" charset="0"/>
              </a:rPr>
              <a:t>in response to the </a:t>
            </a:r>
            <a:r>
              <a:rPr lang="en-US" sz="2200" b="1" dirty="0">
                <a:latin typeface="Times New Roman" panose="02020603050405020304" pitchFamily="18" charset="0"/>
                <a:cs typeface="Times New Roman" panose="02020603050405020304" pitchFamily="18" charset="0"/>
              </a:rPr>
              <a:t>appearance of an event</a:t>
            </a:r>
            <a:r>
              <a:rPr lang="en-US" sz="2200" dirty="0">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Events are JavaScript objects, </a:t>
            </a:r>
            <a:r>
              <a:rPr lang="en-US" sz="2200" dirty="0" smtClean="0">
                <a:latin typeface="Times New Roman" panose="02020603050405020304" pitchFamily="18" charset="0"/>
                <a:cs typeface="Times New Roman" panose="02020603050405020304" pitchFamily="18" charset="0"/>
              </a:rPr>
              <a:t>their names are </a:t>
            </a:r>
            <a:r>
              <a:rPr lang="en-US" sz="2200" b="1" dirty="0" smtClean="0">
                <a:latin typeface="Times New Roman" panose="02020603050405020304" pitchFamily="18" charset="0"/>
                <a:cs typeface="Times New Roman" panose="02020603050405020304" pitchFamily="18" charset="0"/>
              </a:rPr>
              <a:t>case sensitive</a:t>
            </a:r>
            <a:r>
              <a:rPr lang="en-US" sz="2200" dirty="0" smtClean="0">
                <a:latin typeface="Times New Roman" panose="02020603050405020304" pitchFamily="18" charset="0"/>
                <a:cs typeface="Times New Roman" panose="02020603050405020304" pitchFamily="18" charset="0"/>
              </a:rPr>
              <a:t>.</a:t>
            </a:r>
            <a:endParaRPr lang="en-US" sz="22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Events are created by activities associated </a:t>
            </a:r>
            <a:r>
              <a:rPr lang="en-US" sz="2200" dirty="0" smtClean="0">
                <a:latin typeface="Times New Roman" panose="02020603050405020304" pitchFamily="18" charset="0"/>
                <a:cs typeface="Times New Roman" panose="02020603050405020304" pitchFamily="18" charset="0"/>
              </a:rPr>
              <a:t>with </a:t>
            </a:r>
            <a:r>
              <a:rPr lang="en-US" sz="2200" dirty="0">
                <a:latin typeface="Times New Roman" panose="02020603050405020304" pitchFamily="18" charset="0"/>
                <a:cs typeface="Times New Roman" panose="02020603050405020304" pitchFamily="18" charset="0"/>
              </a:rPr>
              <a:t>specific HTML elements.</a:t>
            </a:r>
          </a:p>
          <a:p>
            <a:pPr marL="285750" indent="-28575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The process of connecting an event handler to an event is called </a:t>
            </a:r>
            <a:r>
              <a:rPr lang="en-US" sz="2200" b="1" dirty="0">
                <a:latin typeface="Times New Roman" panose="02020603050405020304" pitchFamily="18" charset="0"/>
                <a:cs typeface="Times New Roman" panose="02020603050405020304" pitchFamily="18" charset="0"/>
              </a:rPr>
              <a:t>registration</a:t>
            </a:r>
            <a:r>
              <a:rPr lang="en-US" sz="2200" dirty="0">
                <a:latin typeface="Times New Roman" panose="02020603050405020304" pitchFamily="18" charset="0"/>
                <a:cs typeface="Times New Roman" panose="02020603050405020304" pitchFamily="18" charset="0"/>
              </a:rPr>
              <a:t>. </a:t>
            </a:r>
          </a:p>
          <a:p>
            <a:pPr marL="285750" indent="-28575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The </a:t>
            </a:r>
            <a:r>
              <a:rPr lang="en-US" sz="2200" b="1" dirty="0">
                <a:latin typeface="Times New Roman" panose="02020603050405020304" pitchFamily="18" charset="0"/>
                <a:cs typeface="Times New Roman" panose="02020603050405020304" pitchFamily="18" charset="0"/>
              </a:rPr>
              <a:t>write method</a:t>
            </a:r>
            <a:r>
              <a:rPr lang="en-US" sz="2200" dirty="0">
                <a:latin typeface="Times New Roman" panose="02020603050405020304" pitchFamily="18" charset="0"/>
                <a:cs typeface="Times New Roman" panose="02020603050405020304" pitchFamily="18" charset="0"/>
              </a:rPr>
              <a:t> of document should never be used in an event handler. </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44414206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7BFFD467-E29B-C87E-60A1-53ECD40860CD}"/>
              </a:ext>
            </a:extLst>
          </p:cNvPr>
          <p:cNvSpPr txBox="1"/>
          <p:nvPr/>
        </p:nvSpPr>
        <p:spPr>
          <a:xfrm>
            <a:off x="395536" y="1"/>
            <a:ext cx="4572000" cy="800219"/>
          </a:xfrm>
          <a:prstGeom prst="rect">
            <a:avLst/>
          </a:prstGeom>
          <a:noFill/>
        </p:spPr>
        <p:txBody>
          <a:bodyPr wrap="square">
            <a:spAutoFit/>
          </a:bodyPr>
          <a:lstStyle/>
          <a:p>
            <a:endParaRPr lang="en-US" b="1" dirty="0">
              <a:latin typeface="Times New Roman" panose="02020603050405020304" pitchFamily="18" charset="0"/>
              <a:cs typeface="Times New Roman" panose="02020603050405020304" pitchFamily="18" charset="0"/>
            </a:endParaRPr>
          </a:p>
          <a:p>
            <a:r>
              <a:rPr lang="en-US" sz="2800" b="1" dirty="0">
                <a:latin typeface="Times New Roman" panose="02020603050405020304" pitchFamily="18" charset="0"/>
                <a:cs typeface="Times New Roman" panose="02020603050405020304" pitchFamily="18" charset="0"/>
              </a:rPr>
              <a:t>Events, Attributes and Tags:</a:t>
            </a:r>
          </a:p>
        </p:txBody>
      </p:sp>
      <p:sp>
        <p:nvSpPr>
          <p:cNvPr id="4" name="TextBox 3">
            <a:extLst>
              <a:ext uri="{FF2B5EF4-FFF2-40B4-BE49-F238E27FC236}">
                <a16:creationId xmlns:a16="http://schemas.microsoft.com/office/drawing/2014/main" xmlns="" id="{B020EBB0-3783-CB4C-FD07-C5D5C9B265CD}"/>
              </a:ext>
            </a:extLst>
          </p:cNvPr>
          <p:cNvSpPr txBox="1"/>
          <p:nvPr/>
        </p:nvSpPr>
        <p:spPr>
          <a:xfrm>
            <a:off x="611560" y="714356"/>
            <a:ext cx="8136904" cy="2677656"/>
          </a:xfrm>
          <a:prstGeom prst="rect">
            <a:avLst/>
          </a:prstGeom>
          <a:noFill/>
        </p:spPr>
        <p:txBody>
          <a:bodyPr wrap="square">
            <a:spAutoFit/>
          </a:bodyPr>
          <a:lstStyle/>
          <a:p>
            <a:pPr marL="285750" indent="-285750" algn="just">
              <a:buFont typeface="Arial" panose="020B0604020202020204" pitchFamily="34" charset="0"/>
              <a:buChar char="•"/>
            </a:pPr>
            <a:r>
              <a:rPr lang="en-US" sz="2400" dirty="0"/>
              <a:t>HTML4 defined a </a:t>
            </a:r>
            <a:r>
              <a:rPr lang="en-US" sz="2400" b="1" dirty="0"/>
              <a:t>collection of events </a:t>
            </a:r>
            <a:r>
              <a:rPr lang="en-US" sz="2400" dirty="0"/>
              <a:t>that browsers implement and with which JavaScript can deal.</a:t>
            </a:r>
          </a:p>
          <a:p>
            <a:pPr marL="285750" indent="-285750" algn="just">
              <a:buFont typeface="Arial" panose="020B0604020202020204" pitchFamily="34" charset="0"/>
              <a:buChar char="•"/>
            </a:pPr>
            <a:r>
              <a:rPr lang="en-US" sz="2400" dirty="0"/>
              <a:t>An HTML element is said to </a:t>
            </a:r>
            <a:r>
              <a:rPr lang="en-US" sz="2400" b="1" dirty="0"/>
              <a:t>get focus </a:t>
            </a:r>
            <a:r>
              <a:rPr lang="en-US" sz="2400" dirty="0"/>
              <a:t>when the user puts the mouse cursor over it and clicks the left mouse button.</a:t>
            </a:r>
          </a:p>
          <a:p>
            <a:pPr marL="285750" indent="-285750" algn="just">
              <a:buFont typeface="Arial" panose="020B0604020202020204" pitchFamily="34" charset="0"/>
              <a:buChar char="•"/>
            </a:pPr>
            <a:r>
              <a:rPr lang="en-US" sz="2400" dirty="0"/>
              <a:t>An element becomes </a:t>
            </a:r>
            <a:r>
              <a:rPr lang="en-US" sz="2400" dirty="0" smtClean="0"/>
              <a:t>inexplicit </a:t>
            </a:r>
            <a:r>
              <a:rPr lang="en-US" sz="2400" dirty="0"/>
              <a:t>when the user moves the cursor away from the element and </a:t>
            </a:r>
            <a:r>
              <a:rPr lang="en-US" sz="2400" b="1" dirty="0"/>
              <a:t>clicks the left mouse button</a:t>
            </a:r>
            <a:r>
              <a:rPr lang="en-US" sz="2400" dirty="0"/>
              <a:t> or when the user tabs away from the element.</a:t>
            </a:r>
            <a:endParaRPr lang="en-IN" sz="2400" dirty="0"/>
          </a:p>
        </p:txBody>
      </p:sp>
      <p:pic>
        <p:nvPicPr>
          <p:cNvPr id="6" name="Picture 5">
            <a:extLst>
              <a:ext uri="{FF2B5EF4-FFF2-40B4-BE49-F238E27FC236}">
                <a16:creationId xmlns:a16="http://schemas.microsoft.com/office/drawing/2014/main" xmlns="" id="{13FCCD59-F5D7-1C59-A50D-A66AA87F0FD7}"/>
              </a:ext>
            </a:extLst>
          </p:cNvPr>
          <p:cNvPicPr>
            <a:picLocks noChangeAspect="1"/>
          </p:cNvPicPr>
          <p:nvPr/>
        </p:nvPicPr>
        <p:blipFill>
          <a:blip r:embed="rId2"/>
          <a:stretch>
            <a:fillRect/>
          </a:stretch>
        </p:blipFill>
        <p:spPr>
          <a:xfrm>
            <a:off x="642910" y="3429000"/>
            <a:ext cx="8001055" cy="3429000"/>
          </a:xfrm>
          <a:prstGeom prst="rect">
            <a:avLst/>
          </a:prstGeom>
        </p:spPr>
      </p:pic>
    </p:spTree>
    <p:extLst>
      <p:ext uri="{BB962C8B-B14F-4D97-AF65-F5344CB8AC3E}">
        <p14:creationId xmlns:p14="http://schemas.microsoft.com/office/powerpoint/2010/main" xmlns="" val="338156104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8596" y="500042"/>
            <a:ext cx="8286808" cy="5262979"/>
          </a:xfrm>
          <a:prstGeom prst="rect">
            <a:avLst/>
          </a:prstGeom>
        </p:spPr>
        <p:txBody>
          <a:bodyPr wrap="square">
            <a:spAutoFit/>
          </a:bodyPr>
          <a:lstStyle/>
          <a:p>
            <a:pPr algn="just">
              <a:buFont typeface="Arial" pitchFamily="34" charset="0"/>
              <a:buChar char="•"/>
            </a:pPr>
            <a:r>
              <a:rPr lang="en-US" sz="2400" dirty="0" smtClean="0"/>
              <a:t>With the DOM 0 model, each event has an </a:t>
            </a:r>
            <a:r>
              <a:rPr lang="en-US" sz="2400" b="1" dirty="0" smtClean="0"/>
              <a:t>associated tag attribute. </a:t>
            </a:r>
            <a:endParaRPr lang="en-US" sz="2400" b="1" dirty="0" smtClean="0"/>
          </a:p>
          <a:p>
            <a:pPr algn="just">
              <a:buFont typeface="Arial" pitchFamily="34" charset="0"/>
              <a:buChar char="•"/>
            </a:pPr>
            <a:r>
              <a:rPr lang="en-US" sz="2400" dirty="0" smtClean="0"/>
              <a:t>A particular attribute may appear in several different tags. </a:t>
            </a:r>
          </a:p>
          <a:p>
            <a:pPr algn="just">
              <a:buFont typeface="Arial" pitchFamily="34" charset="0"/>
              <a:buChar char="•"/>
            </a:pPr>
            <a:r>
              <a:rPr lang="en-US" sz="2400" dirty="0" smtClean="0"/>
              <a:t>Each of these appearances is identified as a different occurrence of the same event. </a:t>
            </a:r>
            <a:endParaRPr lang="en-US" sz="2400" dirty="0" smtClean="0"/>
          </a:p>
          <a:p>
            <a:pPr algn="just">
              <a:buFont typeface="Arial" pitchFamily="34" charset="0"/>
              <a:buChar char="•"/>
            </a:pPr>
            <a:r>
              <a:rPr lang="en-US" sz="2400" dirty="0" smtClean="0"/>
              <a:t>The </a:t>
            </a:r>
            <a:r>
              <a:rPr lang="en-US" sz="2400" b="1" dirty="0" smtClean="0"/>
              <a:t>load and unload events </a:t>
            </a:r>
            <a:r>
              <a:rPr lang="en-US" sz="2400" dirty="0" smtClean="0"/>
              <a:t>are often used with the &lt;body&gt; tag to perform some operation when a document has been loaded and unloaded, respectively. </a:t>
            </a:r>
            <a:endParaRPr lang="en-US" sz="2400" dirty="0" smtClean="0"/>
          </a:p>
          <a:p>
            <a:pPr algn="just">
              <a:buFont typeface="Arial" pitchFamily="34" charset="0"/>
              <a:buChar char="•"/>
            </a:pPr>
            <a:r>
              <a:rPr lang="en-US" sz="2400" dirty="0" smtClean="0"/>
              <a:t>The </a:t>
            </a:r>
            <a:r>
              <a:rPr lang="en-US" sz="2400" b="1" dirty="0" smtClean="0"/>
              <a:t>click event </a:t>
            </a:r>
            <a:r>
              <a:rPr lang="en-US" sz="2400" dirty="0" smtClean="0"/>
              <a:t>is used for all of the different HTML buttons, as well as for the link of an anchor tag. </a:t>
            </a:r>
            <a:endParaRPr lang="en-US" sz="2400" dirty="0" smtClean="0"/>
          </a:p>
          <a:p>
            <a:pPr algn="just">
              <a:buFont typeface="Arial" pitchFamily="34" charset="0"/>
              <a:buChar char="•"/>
            </a:pPr>
            <a:r>
              <a:rPr lang="en-US" sz="2400" dirty="0" smtClean="0"/>
              <a:t>Form </a:t>
            </a:r>
            <a:r>
              <a:rPr lang="en-US" sz="2400" dirty="0" smtClean="0"/>
              <a:t>input can be conveniently checked by using the </a:t>
            </a:r>
            <a:r>
              <a:rPr lang="en-US" sz="2400" b="1" dirty="0" smtClean="0"/>
              <a:t>change event. </a:t>
            </a:r>
            <a:endParaRPr lang="en-US" sz="2400" b="1" dirty="0" smtClean="0"/>
          </a:p>
          <a:p>
            <a:pPr algn="just">
              <a:buFont typeface="Arial" pitchFamily="34" charset="0"/>
              <a:buChar char="•"/>
            </a:pPr>
            <a:r>
              <a:rPr lang="en-US" sz="2400" dirty="0" smtClean="0"/>
              <a:t>The </a:t>
            </a:r>
            <a:r>
              <a:rPr lang="en-US" sz="2400" b="1" dirty="0" smtClean="0"/>
              <a:t>submit </a:t>
            </a:r>
            <a:r>
              <a:rPr lang="en-US" sz="2400" b="1" dirty="0" smtClean="0"/>
              <a:t>event </a:t>
            </a:r>
            <a:r>
              <a:rPr lang="en-US" sz="2400" dirty="0" smtClean="0"/>
              <a:t>can also be used to check form data just before the form is submitted.</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xmlns="" id="{23FC6DB4-1DA2-658A-580D-B8559F341649}"/>
              </a:ext>
            </a:extLst>
          </p:cNvPr>
          <p:cNvPicPr>
            <a:picLocks noChangeAspect="1"/>
          </p:cNvPicPr>
          <p:nvPr/>
        </p:nvPicPr>
        <p:blipFill>
          <a:blip r:embed="rId2"/>
          <a:stretch>
            <a:fillRect/>
          </a:stretch>
        </p:blipFill>
        <p:spPr>
          <a:xfrm>
            <a:off x="500034" y="214290"/>
            <a:ext cx="8358246" cy="6429420"/>
          </a:xfrm>
          <a:prstGeom prst="rect">
            <a:avLst/>
          </a:prstGeom>
        </p:spPr>
      </p:pic>
    </p:spTree>
    <p:extLst>
      <p:ext uri="{BB962C8B-B14F-4D97-AF65-F5344CB8AC3E}">
        <p14:creationId xmlns:p14="http://schemas.microsoft.com/office/powerpoint/2010/main" xmlns="" val="100679425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14348" y="642918"/>
            <a:ext cx="8072494" cy="923330"/>
          </a:xfrm>
          <a:prstGeom prst="rect">
            <a:avLst/>
          </a:prstGeom>
        </p:spPr>
        <p:txBody>
          <a:bodyPr wrap="square">
            <a:spAutoFit/>
          </a:bodyPr>
          <a:lstStyle/>
          <a:p>
            <a:pPr marL="285750" indent="-285750" algn="just">
              <a:buFont typeface="Arial" panose="020B0604020202020204" pitchFamily="34" charset="0"/>
              <a:buChar char="•"/>
            </a:pPr>
            <a:r>
              <a:rPr lang="en-US" dirty="0" smtClean="0"/>
              <a:t>As mentioned previously, there are two ways to register an event handler in the DOM 0 event model.</a:t>
            </a:r>
          </a:p>
          <a:p>
            <a:pPr marL="285750" indent="-285750" algn="just">
              <a:buFont typeface="Arial" panose="020B0604020202020204" pitchFamily="34" charset="0"/>
              <a:buChar char="•"/>
            </a:pPr>
            <a:endParaRPr lang="en-IN" dirty="0"/>
          </a:p>
        </p:txBody>
      </p:sp>
      <p:pic>
        <p:nvPicPr>
          <p:cNvPr id="5" name="Picture 4">
            <a:extLst>
              <a:ext uri="{FF2B5EF4-FFF2-40B4-BE49-F238E27FC236}">
                <a16:creationId xmlns:a16="http://schemas.microsoft.com/office/drawing/2014/main" xmlns="" id="{A6874E3C-1713-7891-1E69-41FE527D6E0E}"/>
              </a:ext>
            </a:extLst>
          </p:cNvPr>
          <p:cNvPicPr>
            <a:picLocks noChangeAspect="1"/>
          </p:cNvPicPr>
          <p:nvPr/>
        </p:nvPicPr>
        <p:blipFill>
          <a:blip r:embed="rId2"/>
          <a:stretch>
            <a:fillRect/>
          </a:stretch>
        </p:blipFill>
        <p:spPr>
          <a:xfrm>
            <a:off x="1000100" y="1643050"/>
            <a:ext cx="7286676" cy="646331"/>
          </a:xfrm>
          <a:prstGeom prst="rect">
            <a:avLst/>
          </a:prstGeom>
        </p:spPr>
      </p:pic>
      <p:sp>
        <p:nvSpPr>
          <p:cNvPr id="6" name="Rectangle 5"/>
          <p:cNvSpPr/>
          <p:nvPr/>
        </p:nvSpPr>
        <p:spPr>
          <a:xfrm>
            <a:off x="857224" y="2643182"/>
            <a:ext cx="7643866" cy="923330"/>
          </a:xfrm>
          <a:prstGeom prst="rect">
            <a:avLst/>
          </a:prstGeom>
        </p:spPr>
        <p:txBody>
          <a:bodyPr wrap="square">
            <a:spAutoFit/>
          </a:bodyPr>
          <a:lstStyle/>
          <a:p>
            <a:pPr marL="285750" indent="-285750">
              <a:buFont typeface="Arial" panose="020B0604020202020204" pitchFamily="34" charset="0"/>
              <a:buChar char="•"/>
            </a:pPr>
            <a:r>
              <a:rPr lang="en-US" dirty="0" smtClean="0"/>
              <a:t>An event handler function could also be registered by assigning its name to the associated event property on the button object, </a:t>
            </a:r>
          </a:p>
          <a:p>
            <a:pPr marL="285750" indent="-285750">
              <a:buFont typeface="Arial" panose="020B0604020202020204" pitchFamily="34" charset="0"/>
              <a:buChar char="•"/>
            </a:pPr>
            <a:endParaRPr lang="en-IN" dirty="0"/>
          </a:p>
        </p:txBody>
      </p:sp>
      <p:pic>
        <p:nvPicPr>
          <p:cNvPr id="7" name="Picture 6">
            <a:extLst>
              <a:ext uri="{FF2B5EF4-FFF2-40B4-BE49-F238E27FC236}">
                <a16:creationId xmlns:a16="http://schemas.microsoft.com/office/drawing/2014/main" xmlns="" id="{31516719-2640-32BD-6898-231123412540}"/>
              </a:ext>
            </a:extLst>
          </p:cNvPr>
          <p:cNvPicPr>
            <a:picLocks noChangeAspect="1"/>
          </p:cNvPicPr>
          <p:nvPr/>
        </p:nvPicPr>
        <p:blipFill>
          <a:blip r:embed="rId3"/>
          <a:stretch>
            <a:fillRect/>
          </a:stretch>
        </p:blipFill>
        <p:spPr>
          <a:xfrm>
            <a:off x="857224" y="3643314"/>
            <a:ext cx="7572428" cy="500066"/>
          </a:xfrm>
          <a:prstGeom prst="rect">
            <a:avLst/>
          </a:prstGeom>
        </p:spPr>
      </p:pic>
      <p:sp>
        <p:nvSpPr>
          <p:cNvPr id="9" name="Rectangle 8"/>
          <p:cNvSpPr/>
          <p:nvPr/>
        </p:nvSpPr>
        <p:spPr>
          <a:xfrm>
            <a:off x="285720" y="4452002"/>
            <a:ext cx="8643998" cy="2246769"/>
          </a:xfrm>
          <a:prstGeom prst="rect">
            <a:avLst/>
          </a:prstGeom>
        </p:spPr>
        <p:txBody>
          <a:bodyPr wrap="square">
            <a:spAutoFit/>
          </a:bodyPr>
          <a:lstStyle/>
          <a:p>
            <a:pPr algn="just">
              <a:buFont typeface="Arial" pitchFamily="34" charset="0"/>
              <a:buChar char="•"/>
            </a:pPr>
            <a:r>
              <a:rPr lang="en-US" sz="2000" dirty="0" smtClean="0"/>
              <a:t>With the </a:t>
            </a:r>
            <a:r>
              <a:rPr lang="en-US" sz="2000" b="1" dirty="0" smtClean="0"/>
              <a:t>DOM 0 model</a:t>
            </a:r>
            <a:r>
              <a:rPr lang="en-US" sz="2000" dirty="0" smtClean="0"/>
              <a:t>, there are </a:t>
            </a:r>
            <a:r>
              <a:rPr lang="en-US" sz="2000" b="1" dirty="0" smtClean="0"/>
              <a:t>two ways to register </a:t>
            </a:r>
            <a:r>
              <a:rPr lang="en-US" sz="2000" dirty="0" smtClean="0"/>
              <a:t>an event handler. </a:t>
            </a:r>
            <a:endParaRPr lang="en-US" sz="2000" dirty="0" smtClean="0"/>
          </a:p>
          <a:p>
            <a:pPr algn="just">
              <a:buFont typeface="Arial" pitchFamily="34" charset="0"/>
              <a:buChar char="•"/>
            </a:pPr>
            <a:r>
              <a:rPr lang="en-US" sz="2000" dirty="0" smtClean="0"/>
              <a:t>First</a:t>
            </a:r>
            <a:r>
              <a:rPr lang="en-US" sz="2000" dirty="0" smtClean="0"/>
              <a:t>, an attribute of the tag that defines the HTML element can be </a:t>
            </a:r>
            <a:r>
              <a:rPr lang="en-US" sz="2000" b="1" dirty="0" smtClean="0"/>
              <a:t>assigned the handler code. </a:t>
            </a:r>
            <a:endParaRPr lang="en-US" sz="2000" b="1" dirty="0" smtClean="0"/>
          </a:p>
          <a:p>
            <a:pPr algn="just">
              <a:buFont typeface="Arial" pitchFamily="34" charset="0"/>
              <a:buChar char="•"/>
            </a:pPr>
            <a:r>
              <a:rPr lang="en-US" sz="2000" dirty="0" smtClean="0"/>
              <a:t>Second</a:t>
            </a:r>
            <a:r>
              <a:rPr lang="en-US" sz="2000" dirty="0" smtClean="0"/>
              <a:t>, the property associated with </a:t>
            </a:r>
            <a:r>
              <a:rPr lang="en-US" sz="2000" b="1" dirty="0" smtClean="0"/>
              <a:t>the event of the object that represents the HTML element</a:t>
            </a:r>
            <a:r>
              <a:rPr lang="en-US" sz="2000" dirty="0" smtClean="0"/>
              <a:t> can be assigned the name of a function that implements the handler. </a:t>
            </a:r>
            <a:endParaRPr lang="en-US" sz="2000" dirty="0" smtClean="0"/>
          </a:p>
          <a:p>
            <a:pPr algn="just">
              <a:buFont typeface="Arial" pitchFamily="34" charset="0"/>
              <a:buChar char="•"/>
            </a:pPr>
            <a:r>
              <a:rPr lang="en-US" sz="2000" dirty="0" smtClean="0"/>
              <a:t>The </a:t>
            </a:r>
            <a:r>
              <a:rPr lang="en-US" sz="2000" dirty="0" smtClean="0"/>
              <a:t>write method of document should not be used in event handlers.</a:t>
            </a:r>
            <a:endParaRPr lang="en-IN" sz="200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7D18C8FD-F666-240E-4E18-3B15C6766917}"/>
              </a:ext>
            </a:extLst>
          </p:cNvPr>
          <p:cNvSpPr txBox="1"/>
          <p:nvPr/>
        </p:nvSpPr>
        <p:spPr>
          <a:xfrm>
            <a:off x="395536" y="87135"/>
            <a:ext cx="4572000" cy="646331"/>
          </a:xfrm>
          <a:prstGeom prst="rect">
            <a:avLst/>
          </a:prstGeom>
          <a:noFill/>
        </p:spPr>
        <p:txBody>
          <a:bodyPr wrap="square">
            <a:spAutoFit/>
          </a:bodyPr>
          <a:lstStyle/>
          <a:p>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Handling Events from Body Elements:</a:t>
            </a:r>
          </a:p>
        </p:txBody>
      </p:sp>
      <p:sp>
        <p:nvSpPr>
          <p:cNvPr id="5" name="TextBox 4">
            <a:extLst>
              <a:ext uri="{FF2B5EF4-FFF2-40B4-BE49-F238E27FC236}">
                <a16:creationId xmlns:a16="http://schemas.microsoft.com/office/drawing/2014/main" xmlns="" id="{4CFFAF45-708E-A530-E9D5-AF30B6E5CE95}"/>
              </a:ext>
            </a:extLst>
          </p:cNvPr>
          <p:cNvSpPr txBox="1"/>
          <p:nvPr/>
        </p:nvSpPr>
        <p:spPr>
          <a:xfrm>
            <a:off x="899592" y="836712"/>
            <a:ext cx="7560840" cy="2185214"/>
          </a:xfrm>
          <a:prstGeom prst="rect">
            <a:avLst/>
          </a:prstGeom>
          <a:noFill/>
        </p:spPr>
        <p:txBody>
          <a:bodyPr wrap="square">
            <a:spAutoFit/>
          </a:bodyPr>
          <a:lstStyle/>
          <a:p>
            <a:pPr marL="285750" indent="-285750" algn="just">
              <a:buFont typeface="Arial" panose="020B0604020202020204" pitchFamily="34" charset="0"/>
              <a:buChar char="•"/>
            </a:pPr>
            <a:r>
              <a:rPr lang="en-US" sz="2000" dirty="0"/>
              <a:t>The events most often created by body elements are </a:t>
            </a:r>
            <a:r>
              <a:rPr lang="en-US" sz="2000" b="1" dirty="0"/>
              <a:t>load and unload</a:t>
            </a:r>
            <a:r>
              <a:rPr lang="en-US" sz="2000" b="1" dirty="0" smtClean="0"/>
              <a:t>.</a:t>
            </a:r>
          </a:p>
          <a:p>
            <a:pPr marL="285750" indent="-285750" algn="just">
              <a:buFont typeface="Arial" panose="020B0604020202020204" pitchFamily="34" charset="0"/>
              <a:buChar char="•"/>
            </a:pPr>
            <a:r>
              <a:rPr lang="en-US" sz="2000" dirty="0" smtClean="0"/>
              <a:t>we consider the simple case of producing an alert message when the body of the document has been loaded. In this case, we use the </a:t>
            </a:r>
            <a:r>
              <a:rPr lang="en-US" sz="2000" dirty="0" err="1" smtClean="0"/>
              <a:t>onload</a:t>
            </a:r>
            <a:r>
              <a:rPr lang="en-US" sz="2000" dirty="0" smtClean="0"/>
              <a:t> attribute of &lt;body&gt; to specify the event handler:</a:t>
            </a:r>
            <a:endParaRPr lang="en-IN" sz="2000" dirty="0" smtClean="0"/>
          </a:p>
          <a:p>
            <a:pPr marL="285750" indent="-285750">
              <a:buFont typeface="Arial" panose="020B0604020202020204" pitchFamily="34" charset="0"/>
              <a:buChar char="•"/>
            </a:pPr>
            <a:endParaRPr lang="en-US" b="1" dirty="0"/>
          </a:p>
          <a:p>
            <a:endParaRPr lang="en-IN" dirty="0"/>
          </a:p>
        </p:txBody>
      </p:sp>
      <p:pic>
        <p:nvPicPr>
          <p:cNvPr id="7" name="Picture 6">
            <a:extLst>
              <a:ext uri="{FF2B5EF4-FFF2-40B4-BE49-F238E27FC236}">
                <a16:creationId xmlns:a16="http://schemas.microsoft.com/office/drawing/2014/main" xmlns="" id="{4786BC4F-139C-3606-6169-6C4D0F957EA0}"/>
              </a:ext>
            </a:extLst>
          </p:cNvPr>
          <p:cNvPicPr>
            <a:picLocks noChangeAspect="1"/>
          </p:cNvPicPr>
          <p:nvPr/>
        </p:nvPicPr>
        <p:blipFill>
          <a:blip r:embed="rId2"/>
          <a:stretch>
            <a:fillRect/>
          </a:stretch>
        </p:blipFill>
        <p:spPr>
          <a:xfrm>
            <a:off x="285720" y="2428868"/>
            <a:ext cx="8572560" cy="4429132"/>
          </a:xfrm>
          <a:prstGeom prst="rect">
            <a:avLst/>
          </a:prstGeom>
        </p:spPr>
      </p:pic>
    </p:spTree>
    <p:extLst>
      <p:ext uri="{BB962C8B-B14F-4D97-AF65-F5344CB8AC3E}">
        <p14:creationId xmlns:p14="http://schemas.microsoft.com/office/powerpoint/2010/main" xmlns="" val="429323298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EDE4F9F9-E2C4-4792-4257-3AF5BCE76621}"/>
              </a:ext>
            </a:extLst>
          </p:cNvPr>
          <p:cNvPicPr>
            <a:picLocks noChangeAspect="1"/>
          </p:cNvPicPr>
          <p:nvPr/>
        </p:nvPicPr>
        <p:blipFill>
          <a:blip r:embed="rId2"/>
          <a:stretch>
            <a:fillRect/>
          </a:stretch>
        </p:blipFill>
        <p:spPr>
          <a:xfrm>
            <a:off x="857224" y="214290"/>
            <a:ext cx="8099869" cy="6072230"/>
          </a:xfrm>
          <a:prstGeom prst="rect">
            <a:avLst/>
          </a:prstGeom>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7EFB2A2D-B382-F9FA-6B5B-EC291D08AC4C}"/>
              </a:ext>
            </a:extLst>
          </p:cNvPr>
          <p:cNvPicPr>
            <a:picLocks noChangeAspect="1"/>
          </p:cNvPicPr>
          <p:nvPr/>
        </p:nvPicPr>
        <p:blipFill>
          <a:blip r:embed="rId2"/>
          <a:stretch>
            <a:fillRect/>
          </a:stretch>
        </p:blipFill>
        <p:spPr>
          <a:xfrm>
            <a:off x="0" y="1142985"/>
            <a:ext cx="8929718" cy="3571900"/>
          </a:xfrm>
          <a:prstGeom prst="rect">
            <a:avLst/>
          </a:prstGeom>
        </p:spPr>
      </p:pic>
      <p:sp>
        <p:nvSpPr>
          <p:cNvPr id="3" name="Title 2"/>
          <p:cNvSpPr>
            <a:spLocks noGrp="1"/>
          </p:cNvSpPr>
          <p:nvPr>
            <p:ph type="title"/>
          </p:nvPr>
        </p:nvSpPr>
        <p:spPr>
          <a:xfrm>
            <a:off x="457200" y="214290"/>
            <a:ext cx="8229600" cy="1143000"/>
          </a:xfrm>
        </p:spPr>
        <p:txBody>
          <a:bodyPr>
            <a:normAutofit fontScale="90000"/>
          </a:bodyPr>
          <a:lstStyle/>
          <a:p>
            <a:r>
              <a:rPr lang="en-US" dirty="0" smtClean="0"/>
              <a:t/>
            </a:r>
            <a:br>
              <a:rPr lang="en-US" dirty="0" smtClean="0"/>
            </a:br>
            <a:r>
              <a:rPr lang="en-US" dirty="0" smtClean="0"/>
              <a:t>Output</a:t>
            </a:r>
            <a:br>
              <a:rPr lang="en-US" dirty="0" smtClean="0"/>
            </a:br>
            <a:endParaRPr lang="en-IN" dirty="0"/>
          </a:p>
        </p:txBody>
      </p:sp>
      <p:sp>
        <p:nvSpPr>
          <p:cNvPr id="2049" name="Rectangle 1"/>
          <p:cNvSpPr>
            <a:spLocks noChangeArrowheads="1"/>
          </p:cNvSpPr>
          <p:nvPr/>
        </p:nvSpPr>
        <p:spPr bwMode="auto">
          <a:xfrm>
            <a:off x="0" y="5143512"/>
            <a:ext cx="8858515" cy="193899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228600" algn="just" defTabSz="914400" rtl="0" eaLnBrk="1" fontAlgn="base" latinLnBrk="0" hangingPunct="1">
              <a:lnSpc>
                <a:spcPct val="100000"/>
              </a:lnSpc>
              <a:spcBef>
                <a:spcPct val="0"/>
              </a:spcBef>
              <a:spcAft>
                <a:spcPct val="0"/>
              </a:spcAft>
              <a:buClrTx/>
              <a:buSzTx/>
              <a:buFont typeface="Arial" pitchFamily="34" charset="0"/>
              <a:buChar char="•"/>
              <a:tabLst/>
            </a:pPr>
            <a:r>
              <a:rPr kumimoji="0" lang="en-US" sz="2000" b="0" i="0" u="none" strike="noStrike" cap="none" normalizeH="0" baseline="0" dirty="0" smtClean="0">
                <a:ln>
                  <a:noFill/>
                </a:ln>
                <a:solidFill>
                  <a:srgbClr val="231F20"/>
                </a:solidFill>
                <a:effectLst/>
                <a:latin typeface="Arial" pitchFamily="34" charset="0"/>
                <a:ea typeface="Cambria" pitchFamily="18" charset="0"/>
                <a:cs typeface="Cambria" pitchFamily="18" charset="0"/>
              </a:rPr>
              <a:t>The </a:t>
            </a:r>
            <a:r>
              <a:rPr kumimoji="0" lang="en-US" sz="2000" b="0" i="0" u="none" strike="noStrike" cap="none" normalizeH="0" baseline="0" dirty="0" smtClean="0">
                <a:ln>
                  <a:noFill/>
                </a:ln>
                <a:solidFill>
                  <a:srgbClr val="231F20"/>
                </a:solidFill>
                <a:effectLst/>
                <a:latin typeface="Courier New" pitchFamily="49" charset="0"/>
                <a:ea typeface="Cambria" pitchFamily="18" charset="0"/>
                <a:cs typeface="Courier New" pitchFamily="49" charset="0"/>
              </a:rPr>
              <a:t>unload </a:t>
            </a:r>
            <a:r>
              <a:rPr kumimoji="0" lang="en-US" sz="2000" b="0" i="0" u="none" strike="noStrike" cap="none" normalizeH="0" baseline="0" dirty="0" smtClean="0">
                <a:ln>
                  <a:noFill/>
                </a:ln>
                <a:solidFill>
                  <a:srgbClr val="231F20"/>
                </a:solidFill>
                <a:effectLst/>
                <a:latin typeface="Arial" pitchFamily="34" charset="0"/>
                <a:ea typeface="Cambria" pitchFamily="18" charset="0"/>
                <a:cs typeface="Cambria" pitchFamily="18" charset="0"/>
              </a:rPr>
              <a:t>event is probably more useful than the </a:t>
            </a:r>
            <a:r>
              <a:rPr kumimoji="0" lang="en-US" sz="2000" b="0" i="0" u="none" strike="noStrike" cap="none" normalizeH="0" baseline="0" dirty="0" smtClean="0">
                <a:ln>
                  <a:noFill/>
                </a:ln>
                <a:solidFill>
                  <a:srgbClr val="231F20"/>
                </a:solidFill>
                <a:effectLst/>
                <a:latin typeface="Courier New" pitchFamily="49" charset="0"/>
                <a:ea typeface="Cambria" pitchFamily="18" charset="0"/>
                <a:cs typeface="Courier New" pitchFamily="49" charset="0"/>
              </a:rPr>
              <a:t>load </a:t>
            </a:r>
            <a:r>
              <a:rPr kumimoji="0" lang="en-US" sz="2000" b="0" i="0" u="none" strike="noStrike" cap="none" normalizeH="0" baseline="0" dirty="0" smtClean="0">
                <a:ln>
                  <a:noFill/>
                </a:ln>
                <a:solidFill>
                  <a:srgbClr val="231F20"/>
                </a:solidFill>
                <a:effectLst/>
                <a:latin typeface="Arial" pitchFamily="34" charset="0"/>
                <a:ea typeface="Cambria" pitchFamily="18" charset="0"/>
                <a:cs typeface="Cambria" pitchFamily="18" charset="0"/>
              </a:rPr>
              <a:t>event. </a:t>
            </a:r>
          </a:p>
          <a:p>
            <a:pPr marL="0" marR="0" lvl="0" indent="228600" algn="just" defTabSz="914400" rtl="0" eaLnBrk="1" fontAlgn="base" latinLnBrk="0" hangingPunct="1">
              <a:lnSpc>
                <a:spcPct val="100000"/>
              </a:lnSpc>
              <a:spcBef>
                <a:spcPct val="0"/>
              </a:spcBef>
              <a:spcAft>
                <a:spcPct val="0"/>
              </a:spcAft>
              <a:buClrTx/>
              <a:buSzTx/>
              <a:buFont typeface="Arial" pitchFamily="34" charset="0"/>
              <a:buChar char="•"/>
              <a:tabLst/>
            </a:pPr>
            <a:r>
              <a:rPr kumimoji="0" lang="en-US" sz="2000" b="0" i="0" u="none" strike="noStrike" cap="none" normalizeH="0" baseline="0" dirty="0" smtClean="0">
                <a:ln>
                  <a:noFill/>
                </a:ln>
                <a:solidFill>
                  <a:srgbClr val="231F20"/>
                </a:solidFill>
                <a:effectLst/>
                <a:latin typeface="Arial" pitchFamily="34" charset="0"/>
                <a:ea typeface="Cambria" pitchFamily="18" charset="0"/>
                <a:cs typeface="Cambria" pitchFamily="18" charset="0"/>
              </a:rPr>
              <a:t>It is used to do some cleanup before a document is unloaded, as when the</a:t>
            </a:r>
          </a:p>
          <a:p>
            <a:pPr marL="0" marR="0" lvl="0" indent="228600" algn="just" defTabSz="914400" rtl="0" eaLnBrk="1" fontAlgn="base" latinLnBrk="0" hangingPunct="1">
              <a:lnSpc>
                <a:spcPct val="100000"/>
              </a:lnSpc>
              <a:spcBef>
                <a:spcPct val="0"/>
              </a:spcBef>
              <a:spcAft>
                <a:spcPct val="0"/>
              </a:spcAft>
              <a:buClrTx/>
              <a:buSzTx/>
              <a:tabLst/>
            </a:pPr>
            <a:r>
              <a:rPr kumimoji="0" lang="en-US" sz="2000" b="0" i="0" u="none" strike="noStrike" cap="none" normalizeH="0" baseline="0" dirty="0" smtClean="0">
                <a:ln>
                  <a:noFill/>
                </a:ln>
                <a:solidFill>
                  <a:srgbClr val="231F20"/>
                </a:solidFill>
                <a:effectLst/>
                <a:latin typeface="Arial" pitchFamily="34" charset="0"/>
                <a:ea typeface="Cambria" pitchFamily="18" charset="0"/>
                <a:cs typeface="Cambria" pitchFamily="18" charset="0"/>
              </a:rPr>
              <a:t> browser user goes on to some new document. </a:t>
            </a:r>
          </a:p>
          <a:p>
            <a:pPr marL="0" marR="0" lvl="0" indent="228600" algn="just" defTabSz="914400" rtl="0" eaLnBrk="1" fontAlgn="base" latinLnBrk="0" hangingPunct="1">
              <a:lnSpc>
                <a:spcPct val="100000"/>
              </a:lnSpc>
              <a:spcBef>
                <a:spcPct val="0"/>
              </a:spcBef>
              <a:spcAft>
                <a:spcPct val="0"/>
              </a:spcAft>
              <a:buClrTx/>
              <a:buSzTx/>
              <a:buFont typeface="Arial" pitchFamily="34" charset="0"/>
              <a:buChar char="•"/>
              <a:tabLst/>
            </a:pPr>
            <a:r>
              <a:rPr kumimoji="0" lang="en-US" sz="2000" b="0" i="0" u="none" strike="noStrike" cap="none" normalizeH="0" baseline="0" dirty="0" smtClean="0">
                <a:ln>
                  <a:noFill/>
                </a:ln>
                <a:solidFill>
                  <a:srgbClr val="231F20"/>
                </a:solidFill>
                <a:effectLst/>
                <a:latin typeface="Arial" pitchFamily="34" charset="0"/>
                <a:ea typeface="Cambria" pitchFamily="18" charset="0"/>
                <a:cs typeface="Cambria" pitchFamily="18" charset="0"/>
              </a:rPr>
              <a:t>For example, if the document opened a second browser window, that </a:t>
            </a:r>
          </a:p>
          <a:p>
            <a:pPr marL="0" marR="0" lvl="0" indent="228600" algn="just" defTabSz="914400" rtl="0" eaLnBrk="1" fontAlgn="base" latinLnBrk="0" hangingPunct="1">
              <a:lnSpc>
                <a:spcPct val="100000"/>
              </a:lnSpc>
              <a:spcBef>
                <a:spcPct val="0"/>
              </a:spcBef>
              <a:spcAft>
                <a:spcPct val="0"/>
              </a:spcAft>
              <a:buClrTx/>
              <a:buSzTx/>
              <a:tabLst/>
            </a:pPr>
            <a:r>
              <a:rPr kumimoji="0" lang="en-US" sz="2000" b="0" i="0" u="none" strike="noStrike" cap="none" normalizeH="0" baseline="0" dirty="0" smtClean="0">
                <a:ln>
                  <a:noFill/>
                </a:ln>
                <a:solidFill>
                  <a:srgbClr val="231F20"/>
                </a:solidFill>
                <a:effectLst/>
                <a:latin typeface="Arial" pitchFamily="34" charset="0"/>
                <a:ea typeface="Cambria" pitchFamily="18" charset="0"/>
                <a:cs typeface="Cambria" pitchFamily="18" charset="0"/>
              </a:rPr>
              <a:t>window could be closed by an </a:t>
            </a:r>
            <a:r>
              <a:rPr kumimoji="0" lang="en-US" sz="2000" b="0" i="0" u="none" strike="noStrike" cap="none" normalizeH="0" baseline="0" dirty="0" smtClean="0">
                <a:ln>
                  <a:noFill/>
                </a:ln>
                <a:solidFill>
                  <a:srgbClr val="231F20"/>
                </a:solidFill>
                <a:effectLst/>
                <a:latin typeface="Courier New" pitchFamily="49" charset="0"/>
                <a:ea typeface="Cambria" pitchFamily="18" charset="0"/>
                <a:cs typeface="Courier New" pitchFamily="49" charset="0"/>
              </a:rPr>
              <a:t>unload </a:t>
            </a:r>
            <a:r>
              <a:rPr kumimoji="0" lang="en-US" sz="2000" b="0" i="0" u="none" strike="noStrike" cap="none" normalizeH="0" baseline="0" dirty="0" smtClean="0">
                <a:ln>
                  <a:noFill/>
                </a:ln>
                <a:solidFill>
                  <a:srgbClr val="231F20"/>
                </a:solidFill>
                <a:effectLst/>
                <a:latin typeface="Arial" pitchFamily="34" charset="0"/>
                <a:ea typeface="Cambria" pitchFamily="18" charset="0"/>
                <a:cs typeface="Cambria" pitchFamily="18" charset="0"/>
              </a:rPr>
              <a:t>event handler.</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228600" algn="just" defTabSz="914400" rtl="0" eaLnBrk="0" fontAlgn="base" latinLnBrk="0" hangingPunct="0">
              <a:lnSpc>
                <a:spcPct val="100000"/>
              </a:lnSpc>
              <a:spcBef>
                <a:spcPct val="0"/>
              </a:spcBef>
              <a:spcAft>
                <a:spcPct val="0"/>
              </a:spcAft>
              <a:buClrTx/>
              <a:buSzTx/>
              <a:buFont typeface="Arial" pitchFamily="34" charset="0"/>
              <a:buChar char="•"/>
              <a:tabLst/>
            </a:pP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7D18C8FD-F666-240E-4E18-3B15C6766917}"/>
              </a:ext>
            </a:extLst>
          </p:cNvPr>
          <p:cNvSpPr txBox="1"/>
          <p:nvPr/>
        </p:nvSpPr>
        <p:spPr>
          <a:xfrm>
            <a:off x="467544" y="87135"/>
            <a:ext cx="6408712" cy="646331"/>
          </a:xfrm>
          <a:prstGeom prst="rect">
            <a:avLst/>
          </a:prstGeom>
          <a:noFill/>
        </p:spPr>
        <p:txBody>
          <a:bodyPr wrap="square">
            <a:spAutoFit/>
          </a:bodyPr>
          <a:lstStyle/>
          <a:p>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HANDLING EVENTS FROM BUTTON ELEMENTS:</a:t>
            </a:r>
          </a:p>
        </p:txBody>
      </p:sp>
      <p:sp>
        <p:nvSpPr>
          <p:cNvPr id="5" name="TextBox 4">
            <a:extLst>
              <a:ext uri="{FF2B5EF4-FFF2-40B4-BE49-F238E27FC236}">
                <a16:creationId xmlns:a16="http://schemas.microsoft.com/office/drawing/2014/main" xmlns="" id="{4CFFAF45-708E-A530-E9D5-AF30B6E5CE95}"/>
              </a:ext>
            </a:extLst>
          </p:cNvPr>
          <p:cNvSpPr txBox="1"/>
          <p:nvPr/>
        </p:nvSpPr>
        <p:spPr>
          <a:xfrm>
            <a:off x="899592" y="866209"/>
            <a:ext cx="7560840" cy="1477328"/>
          </a:xfrm>
          <a:prstGeom prst="rect">
            <a:avLst/>
          </a:prstGeom>
          <a:noFill/>
        </p:spPr>
        <p:txBody>
          <a:bodyPr wrap="square">
            <a:spAutoFit/>
          </a:bodyPr>
          <a:lstStyle/>
          <a:p>
            <a:pPr marL="285750" indent="-285750">
              <a:buFont typeface="Arial" panose="020B0604020202020204" pitchFamily="34" charset="0"/>
              <a:buChar char="•"/>
            </a:pPr>
            <a:r>
              <a:rPr lang="en-US" dirty="0"/>
              <a:t>Buttons in a Web document provide an effective way to collect simple input from the browser user.</a:t>
            </a:r>
          </a:p>
          <a:p>
            <a:pPr marL="285750" indent="-285750">
              <a:buFont typeface="Arial" panose="020B0604020202020204" pitchFamily="34" charset="0"/>
              <a:buChar char="•"/>
            </a:pPr>
            <a:r>
              <a:rPr lang="en-US" dirty="0"/>
              <a:t>The click event is used in this example to trigger a call to alert, which presents a brief description of the selected airplane.</a:t>
            </a:r>
          </a:p>
          <a:p>
            <a:endParaRPr lang="en-IN" dirty="0"/>
          </a:p>
        </p:txBody>
      </p:sp>
      <p:pic>
        <p:nvPicPr>
          <p:cNvPr id="4" name="Picture 3">
            <a:extLst>
              <a:ext uri="{FF2B5EF4-FFF2-40B4-BE49-F238E27FC236}">
                <a16:creationId xmlns:a16="http://schemas.microsoft.com/office/drawing/2014/main" xmlns="" id="{E24694C6-5E0E-A309-3AA1-E45206E8483F}"/>
              </a:ext>
            </a:extLst>
          </p:cNvPr>
          <p:cNvPicPr>
            <a:picLocks noChangeAspect="1"/>
          </p:cNvPicPr>
          <p:nvPr/>
        </p:nvPicPr>
        <p:blipFill>
          <a:blip r:embed="rId2"/>
          <a:stretch>
            <a:fillRect/>
          </a:stretch>
        </p:blipFill>
        <p:spPr>
          <a:xfrm>
            <a:off x="1071538" y="2143116"/>
            <a:ext cx="7858180" cy="4703667"/>
          </a:xfrm>
          <a:prstGeom prst="rect">
            <a:avLst/>
          </a:prstGeom>
        </p:spPr>
      </p:pic>
    </p:spTree>
    <p:extLst>
      <p:ext uri="{BB962C8B-B14F-4D97-AF65-F5344CB8AC3E}">
        <p14:creationId xmlns:p14="http://schemas.microsoft.com/office/powerpoint/2010/main" xmlns="" val="39866976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28"/>
            <a:ext cx="8229600" cy="6572272"/>
          </a:xfrm>
        </p:spPr>
        <p:txBody>
          <a:bodyPr>
            <a:noAutofit/>
          </a:bodyPr>
          <a:lstStyle/>
          <a:p>
            <a:pPr algn="just"/>
            <a:r>
              <a:rPr lang="en-US" sz="2800" dirty="0"/>
              <a:t>The JavaScript Document object represents the </a:t>
            </a:r>
            <a:r>
              <a:rPr lang="en-US" sz="2800" b="1" dirty="0"/>
              <a:t>displayed HTML document</a:t>
            </a:r>
            <a:r>
              <a:rPr lang="en-US" sz="2800" dirty="0"/>
              <a:t>. </a:t>
            </a:r>
          </a:p>
          <a:p>
            <a:pPr algn="just"/>
            <a:r>
              <a:rPr lang="en-US" sz="2800" dirty="0"/>
              <a:t>Every Window object has a </a:t>
            </a:r>
            <a:r>
              <a:rPr lang="en-US" sz="2800" b="1" dirty="0"/>
              <a:t>property named document, </a:t>
            </a:r>
            <a:r>
              <a:rPr lang="en-US" sz="2800" dirty="0"/>
              <a:t>which is a reference to the Document object that the window displays. </a:t>
            </a:r>
          </a:p>
          <a:p>
            <a:pPr algn="just"/>
            <a:r>
              <a:rPr lang="en-US" sz="2800" dirty="0"/>
              <a:t>The Document object is used more often than any other object in client-side JavaScript.</a:t>
            </a:r>
            <a:endParaRPr lang="en-IN" sz="2800" dirty="0"/>
          </a:p>
          <a:p>
            <a:pPr algn="just"/>
            <a:r>
              <a:rPr lang="en-US" sz="2800" dirty="0"/>
              <a:t>Every Document object  has a  forms array,  each element  of  which represents a form in the document.</a:t>
            </a:r>
          </a:p>
          <a:p>
            <a:pPr algn="just"/>
            <a:r>
              <a:rPr lang="en-US" sz="2800" dirty="0"/>
              <a:t>Each </a:t>
            </a:r>
            <a:r>
              <a:rPr lang="en-US" sz="2800" b="1" dirty="0"/>
              <a:t>forms array element </a:t>
            </a:r>
            <a:r>
              <a:rPr lang="en-US" sz="2800" dirty="0"/>
              <a:t>has an elements array as a property, which contains the objects that represent the HTML form elements, such as </a:t>
            </a:r>
            <a:r>
              <a:rPr lang="en-US" sz="2800" b="1" dirty="0"/>
              <a:t>buttons and menus. </a:t>
            </a:r>
          </a:p>
          <a:p>
            <a:pPr algn="just">
              <a:buNone/>
            </a:pPr>
            <a:endParaRPr lang="en-IN" sz="280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CEB46AAB-261B-A929-F5DC-97DA26290F66}"/>
              </a:ext>
            </a:extLst>
          </p:cNvPr>
          <p:cNvPicPr>
            <a:picLocks noChangeAspect="1"/>
          </p:cNvPicPr>
          <p:nvPr/>
        </p:nvPicPr>
        <p:blipFill>
          <a:blip r:embed="rId2"/>
          <a:stretch>
            <a:fillRect/>
          </a:stretch>
        </p:blipFill>
        <p:spPr>
          <a:xfrm>
            <a:off x="971600" y="404664"/>
            <a:ext cx="7200800" cy="3024336"/>
          </a:xfrm>
          <a:prstGeom prst="rect">
            <a:avLst/>
          </a:prstGeom>
        </p:spPr>
      </p:pic>
      <p:pic>
        <p:nvPicPr>
          <p:cNvPr id="5" name="Picture 4">
            <a:extLst>
              <a:ext uri="{FF2B5EF4-FFF2-40B4-BE49-F238E27FC236}">
                <a16:creationId xmlns:a16="http://schemas.microsoft.com/office/drawing/2014/main" xmlns="" id="{F810E896-5B10-F211-149D-226A16D3CD49}"/>
              </a:ext>
            </a:extLst>
          </p:cNvPr>
          <p:cNvPicPr>
            <a:picLocks noChangeAspect="1"/>
          </p:cNvPicPr>
          <p:nvPr/>
        </p:nvPicPr>
        <p:blipFill>
          <a:blip r:embed="rId3"/>
          <a:stretch>
            <a:fillRect/>
          </a:stretch>
        </p:blipFill>
        <p:spPr>
          <a:xfrm>
            <a:off x="1571604" y="3786190"/>
            <a:ext cx="5692633" cy="2570628"/>
          </a:xfrm>
          <a:prstGeom prst="rect">
            <a:avLst/>
          </a:prstGeom>
        </p:spPr>
      </p:pic>
      <p:sp>
        <p:nvSpPr>
          <p:cNvPr id="9" name="TextBox 8">
            <a:extLst>
              <a:ext uri="{FF2B5EF4-FFF2-40B4-BE49-F238E27FC236}">
                <a16:creationId xmlns:a16="http://schemas.microsoft.com/office/drawing/2014/main" xmlns="" id="{5D9468DD-A864-9E61-66AD-67052D199510}"/>
              </a:ext>
            </a:extLst>
          </p:cNvPr>
          <p:cNvSpPr txBox="1"/>
          <p:nvPr/>
        </p:nvSpPr>
        <p:spPr>
          <a:xfrm>
            <a:off x="2267174" y="3702610"/>
            <a:ext cx="4572000" cy="369332"/>
          </a:xfrm>
          <a:prstGeom prst="rect">
            <a:avLst/>
          </a:prstGeom>
          <a:noFill/>
        </p:spPr>
        <p:txBody>
          <a:bodyPr wrap="square">
            <a:spAutoFit/>
          </a:bodyPr>
          <a:lstStyle/>
          <a:p>
            <a:r>
              <a:rPr lang="en-US" dirty="0"/>
              <a:t>OUTPUT:</a:t>
            </a:r>
            <a:endParaRPr lang="en-IN" dirty="0"/>
          </a:p>
        </p:txBody>
      </p:sp>
    </p:spTree>
    <p:extLst>
      <p:ext uri="{BB962C8B-B14F-4D97-AF65-F5344CB8AC3E}">
        <p14:creationId xmlns:p14="http://schemas.microsoft.com/office/powerpoint/2010/main" xmlns="" val="92094419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27A0A4B5-15E5-9430-772A-13D6F949605C}"/>
              </a:ext>
            </a:extLst>
          </p:cNvPr>
          <p:cNvPicPr>
            <a:picLocks noChangeAspect="1"/>
          </p:cNvPicPr>
          <p:nvPr/>
        </p:nvPicPr>
        <p:blipFill>
          <a:blip r:embed="rId2"/>
          <a:stretch>
            <a:fillRect/>
          </a:stretch>
        </p:blipFill>
        <p:spPr>
          <a:xfrm>
            <a:off x="611560" y="476672"/>
            <a:ext cx="7704856" cy="3888432"/>
          </a:xfrm>
          <a:prstGeom prst="rect">
            <a:avLst/>
          </a:prstGeom>
        </p:spPr>
      </p:pic>
      <p:pic>
        <p:nvPicPr>
          <p:cNvPr id="5" name="Picture 4">
            <a:extLst>
              <a:ext uri="{FF2B5EF4-FFF2-40B4-BE49-F238E27FC236}">
                <a16:creationId xmlns:a16="http://schemas.microsoft.com/office/drawing/2014/main" xmlns="" id="{DE7082B7-C26F-E6A3-E87C-4915961C9D78}"/>
              </a:ext>
            </a:extLst>
          </p:cNvPr>
          <p:cNvPicPr>
            <a:picLocks noChangeAspect="1"/>
          </p:cNvPicPr>
          <p:nvPr/>
        </p:nvPicPr>
        <p:blipFill>
          <a:blip r:embed="rId3"/>
          <a:stretch>
            <a:fillRect/>
          </a:stretch>
        </p:blipFill>
        <p:spPr>
          <a:xfrm>
            <a:off x="1491930" y="5085184"/>
            <a:ext cx="5944115" cy="1592718"/>
          </a:xfrm>
          <a:prstGeom prst="rect">
            <a:avLst/>
          </a:prstGeom>
        </p:spPr>
      </p:pic>
      <p:sp>
        <p:nvSpPr>
          <p:cNvPr id="7" name="TextBox 6">
            <a:extLst>
              <a:ext uri="{FF2B5EF4-FFF2-40B4-BE49-F238E27FC236}">
                <a16:creationId xmlns:a16="http://schemas.microsoft.com/office/drawing/2014/main" xmlns="" id="{6419F8DE-7DA9-5CB0-0730-608F39540534}"/>
              </a:ext>
            </a:extLst>
          </p:cNvPr>
          <p:cNvSpPr txBox="1"/>
          <p:nvPr/>
        </p:nvSpPr>
        <p:spPr>
          <a:xfrm>
            <a:off x="1707955" y="4715852"/>
            <a:ext cx="4572000" cy="369332"/>
          </a:xfrm>
          <a:prstGeom prst="rect">
            <a:avLst/>
          </a:prstGeom>
          <a:noFill/>
        </p:spPr>
        <p:txBody>
          <a:bodyPr wrap="square">
            <a:spAutoFit/>
          </a:bodyPr>
          <a:lstStyle/>
          <a:p>
            <a:r>
              <a:rPr lang="en-US" dirty="0"/>
              <a:t>OUTPUT:</a:t>
            </a:r>
            <a:endParaRPr lang="en-IN" dirty="0"/>
          </a:p>
        </p:txBody>
      </p:sp>
    </p:spTree>
    <p:extLst>
      <p:ext uri="{BB962C8B-B14F-4D97-AF65-F5344CB8AC3E}">
        <p14:creationId xmlns:p14="http://schemas.microsoft.com/office/powerpoint/2010/main" xmlns="" val="17346286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92EAEC8C-223E-E9E1-398F-63176A40093C}"/>
              </a:ext>
            </a:extLst>
          </p:cNvPr>
          <p:cNvSpPr txBox="1"/>
          <p:nvPr/>
        </p:nvSpPr>
        <p:spPr>
          <a:xfrm>
            <a:off x="467544" y="87135"/>
            <a:ext cx="8064896" cy="646331"/>
          </a:xfrm>
          <a:prstGeom prst="rect">
            <a:avLst/>
          </a:prstGeom>
          <a:noFill/>
        </p:spPr>
        <p:txBody>
          <a:bodyPr wrap="square">
            <a:spAutoFit/>
          </a:bodyPr>
          <a:lstStyle/>
          <a:p>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HANDLING EVENTS FROM TEXTBOX AND PASSWORD ELEMENTS:</a:t>
            </a:r>
          </a:p>
        </p:txBody>
      </p:sp>
      <p:sp>
        <p:nvSpPr>
          <p:cNvPr id="4" name="TextBox 3">
            <a:extLst>
              <a:ext uri="{FF2B5EF4-FFF2-40B4-BE49-F238E27FC236}">
                <a16:creationId xmlns:a16="http://schemas.microsoft.com/office/drawing/2014/main" xmlns="" id="{3323FE61-37A3-4622-BFE4-83E1E8636CA0}"/>
              </a:ext>
            </a:extLst>
          </p:cNvPr>
          <p:cNvSpPr txBox="1"/>
          <p:nvPr/>
        </p:nvSpPr>
        <p:spPr>
          <a:xfrm>
            <a:off x="683568" y="836712"/>
            <a:ext cx="7344816" cy="369332"/>
          </a:xfrm>
          <a:prstGeom prst="rect">
            <a:avLst/>
          </a:prstGeom>
          <a:noFill/>
        </p:spPr>
        <p:txBody>
          <a:bodyPr wrap="square">
            <a:spAutoFit/>
          </a:bodyPr>
          <a:lstStyle/>
          <a:p>
            <a:r>
              <a:rPr lang="en-US" dirty="0"/>
              <a:t>1</a:t>
            </a:r>
            <a:r>
              <a:rPr lang="en-US" b="1" dirty="0"/>
              <a:t>. THE FOCUS EVENT:</a:t>
            </a:r>
            <a:endParaRPr lang="en-IN" b="1" dirty="0"/>
          </a:p>
        </p:txBody>
      </p:sp>
      <p:sp>
        <p:nvSpPr>
          <p:cNvPr id="6" name="TextBox 5">
            <a:extLst>
              <a:ext uri="{FF2B5EF4-FFF2-40B4-BE49-F238E27FC236}">
                <a16:creationId xmlns:a16="http://schemas.microsoft.com/office/drawing/2014/main" xmlns="" id="{6BD6CBAD-1098-8188-CF0A-7252AB9D6967}"/>
              </a:ext>
            </a:extLst>
          </p:cNvPr>
          <p:cNvSpPr txBox="1"/>
          <p:nvPr/>
        </p:nvSpPr>
        <p:spPr>
          <a:xfrm>
            <a:off x="1115616" y="1307975"/>
            <a:ext cx="7742664" cy="1754326"/>
          </a:xfrm>
          <a:prstGeom prst="rect">
            <a:avLst/>
          </a:prstGeom>
          <a:noFill/>
        </p:spPr>
        <p:txBody>
          <a:bodyPr wrap="square">
            <a:spAutoFit/>
          </a:bodyPr>
          <a:lstStyle/>
          <a:p>
            <a:pPr marL="285750" indent="-285750" algn="just">
              <a:buFont typeface="Arial" panose="020B0604020202020204" pitchFamily="34" charset="0"/>
              <a:buChar char="•"/>
            </a:pPr>
            <a:r>
              <a:rPr lang="en-US" dirty="0"/>
              <a:t>An unscrupulous user may be tempted to change the total cost before submission, thinking that somehow an altered (and lower) price would not be noticed at the server end.</a:t>
            </a:r>
          </a:p>
          <a:p>
            <a:pPr marL="285750" indent="-285750" algn="just">
              <a:buFont typeface="Arial" panose="020B0604020202020204" pitchFamily="34" charset="0"/>
              <a:buChar char="•"/>
            </a:pPr>
            <a:r>
              <a:rPr lang="en-US" dirty="0"/>
              <a:t>Such a change to a text box can be prevented by an event handler that blurs the text box every time the user attempts to put it in focus. </a:t>
            </a:r>
          </a:p>
          <a:p>
            <a:pPr marL="285750" indent="-285750" algn="just">
              <a:buFont typeface="Arial" panose="020B0604020202020204" pitchFamily="34" charset="0"/>
              <a:buChar char="•"/>
            </a:pPr>
            <a:r>
              <a:rPr lang="en-US" b="1" dirty="0"/>
              <a:t> Blur can be forced on an element with the blur method.</a:t>
            </a:r>
            <a:endParaRPr lang="en-IN" b="1" dirty="0"/>
          </a:p>
        </p:txBody>
      </p:sp>
      <p:sp>
        <p:nvSpPr>
          <p:cNvPr id="7" name="TextBox 6">
            <a:extLst>
              <a:ext uri="{FF2B5EF4-FFF2-40B4-BE49-F238E27FC236}">
                <a16:creationId xmlns:a16="http://schemas.microsoft.com/office/drawing/2014/main" xmlns="" id="{38B445FE-20AD-3FA3-C79C-4E69684D17CD}"/>
              </a:ext>
            </a:extLst>
          </p:cNvPr>
          <p:cNvSpPr txBox="1"/>
          <p:nvPr/>
        </p:nvSpPr>
        <p:spPr>
          <a:xfrm>
            <a:off x="683568" y="3356992"/>
            <a:ext cx="7344816" cy="369332"/>
          </a:xfrm>
          <a:prstGeom prst="rect">
            <a:avLst/>
          </a:prstGeom>
          <a:noFill/>
        </p:spPr>
        <p:txBody>
          <a:bodyPr wrap="square">
            <a:spAutoFit/>
          </a:bodyPr>
          <a:lstStyle/>
          <a:p>
            <a:r>
              <a:rPr lang="en-US" b="1" dirty="0"/>
              <a:t>2. VALIDATING FORM INPUT:</a:t>
            </a:r>
            <a:endParaRPr lang="en-IN" b="1" dirty="0"/>
          </a:p>
        </p:txBody>
      </p:sp>
      <p:sp>
        <p:nvSpPr>
          <p:cNvPr id="9" name="TextBox 8">
            <a:extLst>
              <a:ext uri="{FF2B5EF4-FFF2-40B4-BE49-F238E27FC236}">
                <a16:creationId xmlns:a16="http://schemas.microsoft.com/office/drawing/2014/main" xmlns="" id="{6484CEA4-17B5-B99F-B3BA-0DF96856E8F1}"/>
              </a:ext>
            </a:extLst>
          </p:cNvPr>
          <p:cNvSpPr txBox="1"/>
          <p:nvPr/>
        </p:nvSpPr>
        <p:spPr>
          <a:xfrm>
            <a:off x="1115616" y="3933056"/>
            <a:ext cx="7200800" cy="2585323"/>
          </a:xfrm>
          <a:prstGeom prst="rect">
            <a:avLst/>
          </a:prstGeom>
          <a:noFill/>
        </p:spPr>
        <p:txBody>
          <a:bodyPr wrap="square">
            <a:spAutoFit/>
          </a:bodyPr>
          <a:lstStyle/>
          <a:p>
            <a:pPr marL="285750" indent="-285750" algn="just">
              <a:buFont typeface="Arial" panose="020B0604020202020204" pitchFamily="34" charset="0"/>
              <a:buChar char="•"/>
            </a:pPr>
            <a:r>
              <a:rPr lang="en-US" dirty="0"/>
              <a:t>The program or script on the server that processes the form data checks for </a:t>
            </a:r>
            <a:r>
              <a:rPr lang="en-US" b="1" dirty="0"/>
              <a:t>invalid input data.</a:t>
            </a:r>
          </a:p>
          <a:p>
            <a:pPr marL="285750" indent="-285750" algn="just">
              <a:buFont typeface="Arial" panose="020B0604020202020204" pitchFamily="34" charset="0"/>
              <a:buChar char="•"/>
            </a:pPr>
            <a:r>
              <a:rPr lang="en-US" dirty="0"/>
              <a:t>When invalid data is found, the server must transmit that information back to the browser, which then </a:t>
            </a:r>
            <a:r>
              <a:rPr lang="en-US" b="1" dirty="0"/>
              <a:t>must ask the user to resubmit corrected input.</a:t>
            </a:r>
          </a:p>
          <a:p>
            <a:pPr marL="285750" indent="-285750" algn="just">
              <a:buFont typeface="Arial" panose="020B0604020202020204" pitchFamily="34" charset="0"/>
              <a:buChar char="•"/>
            </a:pPr>
            <a:r>
              <a:rPr lang="en-US" dirty="0"/>
              <a:t>This approach shifts the task from the usually busy server to the client, which in most cases is only lightly used.</a:t>
            </a:r>
          </a:p>
          <a:p>
            <a:pPr marL="285750" indent="-285750" algn="just">
              <a:buFont typeface="Arial" panose="020B0604020202020204" pitchFamily="34" charset="0"/>
              <a:buChar char="•"/>
            </a:pPr>
            <a:r>
              <a:rPr lang="en-US" dirty="0"/>
              <a:t>Even though form data is checked on the server, any errors that can be detected and corrected on </a:t>
            </a:r>
            <a:r>
              <a:rPr lang="en-US" b="1" dirty="0"/>
              <a:t>the client save server and network time</a:t>
            </a:r>
            <a:r>
              <a:rPr lang="en-US" dirty="0"/>
              <a:t>. </a:t>
            </a:r>
            <a:endParaRPr lang="en-IN" dirty="0"/>
          </a:p>
        </p:txBody>
      </p:sp>
    </p:spTree>
    <p:extLst>
      <p:ext uri="{BB962C8B-B14F-4D97-AF65-F5344CB8AC3E}">
        <p14:creationId xmlns:p14="http://schemas.microsoft.com/office/powerpoint/2010/main" xmlns="" val="349850977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66E02117-5A29-C6EE-DB59-1F520E626246}"/>
              </a:ext>
            </a:extLst>
          </p:cNvPr>
          <p:cNvSpPr txBox="1"/>
          <p:nvPr/>
        </p:nvSpPr>
        <p:spPr>
          <a:xfrm>
            <a:off x="827584" y="332656"/>
            <a:ext cx="7776864" cy="2862322"/>
          </a:xfrm>
          <a:prstGeom prst="rect">
            <a:avLst/>
          </a:prstGeom>
          <a:noFill/>
        </p:spPr>
        <p:txBody>
          <a:bodyPr wrap="square">
            <a:spAutoFit/>
          </a:bodyPr>
          <a:lstStyle/>
          <a:p>
            <a:pPr marL="285750" indent="-285750" algn="just">
              <a:buFont typeface="Arial" panose="020B0604020202020204" pitchFamily="34" charset="0"/>
              <a:buChar char="•"/>
            </a:pPr>
            <a:r>
              <a:rPr lang="en-US" dirty="0"/>
              <a:t>If an event handler returns false, that tells the browser not to perform any default actions of the event.</a:t>
            </a:r>
          </a:p>
          <a:p>
            <a:pPr marL="285750" indent="-285750" algn="just">
              <a:buFont typeface="Arial" panose="020B0604020202020204" pitchFamily="34" charset="0"/>
              <a:buChar char="•"/>
            </a:pPr>
            <a:r>
              <a:rPr lang="en-US" dirty="0"/>
              <a:t>We use the convention that event handlers that check form data always return false if they </a:t>
            </a:r>
            <a:r>
              <a:rPr lang="en-US" b="1" dirty="0"/>
              <a:t>detect an error and true otherwise</a:t>
            </a:r>
            <a:r>
              <a:rPr lang="en-US" dirty="0"/>
              <a:t>.</a:t>
            </a:r>
          </a:p>
          <a:p>
            <a:pPr marL="285750" indent="-285750" algn="just">
              <a:buFont typeface="Arial" panose="020B0604020202020204" pitchFamily="34" charset="0"/>
              <a:buChar char="•"/>
            </a:pPr>
            <a:r>
              <a:rPr lang="en-US" dirty="0"/>
              <a:t>The form in the next example includes the two password input elements, along with Reset and Submit buttons. </a:t>
            </a:r>
            <a:endParaRPr lang="en-IN" dirty="0"/>
          </a:p>
          <a:p>
            <a:pPr marL="285750" indent="-285750" algn="just">
              <a:buFont typeface="Arial" panose="020B0604020202020204" pitchFamily="34" charset="0"/>
              <a:buChar char="•"/>
            </a:pPr>
            <a:r>
              <a:rPr lang="en-US" dirty="0"/>
              <a:t>If no password has been typed into the first field, the function calls alert to produce an error message and returns false. </a:t>
            </a:r>
            <a:endParaRPr lang="en-US" dirty="0" smtClean="0"/>
          </a:p>
          <a:p>
            <a:pPr marL="285750" indent="-285750" algn="just">
              <a:buFont typeface="Arial" panose="020B0604020202020204" pitchFamily="34" charset="0"/>
              <a:buChar char="•"/>
            </a:pPr>
            <a:r>
              <a:rPr lang="en-US" dirty="0" smtClean="0"/>
              <a:t>The </a:t>
            </a:r>
            <a:r>
              <a:rPr lang="en-US" dirty="0"/>
              <a:t>second test determines whether the two typed passwords are the same</a:t>
            </a:r>
            <a:r>
              <a:rPr lang="en-IN" dirty="0"/>
              <a:t>.</a:t>
            </a:r>
          </a:p>
          <a:p>
            <a:pPr marL="285750" indent="-285750" algn="just">
              <a:buFont typeface="Arial" panose="020B0604020202020204" pitchFamily="34" charset="0"/>
              <a:buChar char="•"/>
            </a:pPr>
            <a:endParaRPr lang="en-US" dirty="0"/>
          </a:p>
        </p:txBody>
      </p:sp>
      <p:pic>
        <p:nvPicPr>
          <p:cNvPr id="5" name="Picture 4">
            <a:extLst>
              <a:ext uri="{FF2B5EF4-FFF2-40B4-BE49-F238E27FC236}">
                <a16:creationId xmlns:a16="http://schemas.microsoft.com/office/drawing/2014/main" xmlns="" id="{B9CBE425-1A7E-A027-C6FD-E49985F5F287}"/>
              </a:ext>
            </a:extLst>
          </p:cNvPr>
          <p:cNvPicPr>
            <a:picLocks noChangeAspect="1"/>
          </p:cNvPicPr>
          <p:nvPr/>
        </p:nvPicPr>
        <p:blipFill>
          <a:blip r:embed="rId2"/>
          <a:stretch>
            <a:fillRect/>
          </a:stretch>
        </p:blipFill>
        <p:spPr>
          <a:xfrm>
            <a:off x="928662" y="2828560"/>
            <a:ext cx="7358114" cy="1668925"/>
          </a:xfrm>
          <a:prstGeom prst="rect">
            <a:avLst/>
          </a:prstGeom>
        </p:spPr>
      </p:pic>
      <p:pic>
        <p:nvPicPr>
          <p:cNvPr id="7" name="Picture 6">
            <a:extLst>
              <a:ext uri="{FF2B5EF4-FFF2-40B4-BE49-F238E27FC236}">
                <a16:creationId xmlns:a16="http://schemas.microsoft.com/office/drawing/2014/main" xmlns="" id="{23AEBC8E-78E3-A160-C193-45A2760EB37C}"/>
              </a:ext>
            </a:extLst>
          </p:cNvPr>
          <p:cNvPicPr>
            <a:picLocks noChangeAspect="1"/>
          </p:cNvPicPr>
          <p:nvPr/>
        </p:nvPicPr>
        <p:blipFill>
          <a:blip r:embed="rId3"/>
          <a:stretch>
            <a:fillRect/>
          </a:stretch>
        </p:blipFill>
        <p:spPr>
          <a:xfrm>
            <a:off x="1214414" y="4725144"/>
            <a:ext cx="7215238" cy="1386960"/>
          </a:xfrm>
          <a:prstGeom prst="rect">
            <a:avLst/>
          </a:prstGeom>
        </p:spPr>
      </p:pic>
    </p:spTree>
    <p:extLst>
      <p:ext uri="{BB962C8B-B14F-4D97-AF65-F5344CB8AC3E}">
        <p14:creationId xmlns:p14="http://schemas.microsoft.com/office/powerpoint/2010/main" xmlns="" val="176758034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9487C002-E158-72C5-1BD2-D097141607D2}"/>
              </a:ext>
            </a:extLst>
          </p:cNvPr>
          <p:cNvSpPr txBox="1"/>
          <p:nvPr/>
        </p:nvSpPr>
        <p:spPr>
          <a:xfrm>
            <a:off x="467544" y="87135"/>
            <a:ext cx="8064896" cy="369332"/>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THE DOM 2 EVENT MODEL:</a:t>
            </a:r>
          </a:p>
        </p:txBody>
      </p:sp>
      <p:sp>
        <p:nvSpPr>
          <p:cNvPr id="4" name="TextBox 3">
            <a:extLst>
              <a:ext uri="{FF2B5EF4-FFF2-40B4-BE49-F238E27FC236}">
                <a16:creationId xmlns:a16="http://schemas.microsoft.com/office/drawing/2014/main" xmlns="" id="{851D2F4A-0EE3-3474-6A49-354762BAC397}"/>
              </a:ext>
            </a:extLst>
          </p:cNvPr>
          <p:cNvSpPr txBox="1"/>
          <p:nvPr/>
        </p:nvSpPr>
        <p:spPr>
          <a:xfrm>
            <a:off x="899592" y="620688"/>
            <a:ext cx="7776864" cy="923330"/>
          </a:xfrm>
          <a:prstGeom prst="rect">
            <a:avLst/>
          </a:prstGeom>
          <a:noFill/>
        </p:spPr>
        <p:txBody>
          <a:bodyPr wrap="square">
            <a:spAutoFit/>
          </a:bodyPr>
          <a:lstStyle/>
          <a:p>
            <a:pPr marL="285750" indent="-285750">
              <a:buFont typeface="Arial" panose="020B0604020202020204" pitchFamily="34" charset="0"/>
              <a:buChar char="•"/>
            </a:pPr>
            <a:r>
              <a:rPr lang="en-US" dirty="0"/>
              <a:t>The DOM 2 model is a </a:t>
            </a:r>
            <a:r>
              <a:rPr lang="en-US" b="1" dirty="0"/>
              <a:t>modularized interface</a:t>
            </a:r>
            <a:r>
              <a:rPr lang="en-US" dirty="0"/>
              <a:t>. One of the DOM 2 modules is Events, which includes </a:t>
            </a:r>
            <a:r>
              <a:rPr lang="en-US" b="1" dirty="0"/>
              <a:t>several submodules</a:t>
            </a:r>
            <a:r>
              <a:rPr lang="en-US" dirty="0"/>
              <a:t>. Those most commonly used are </a:t>
            </a:r>
            <a:r>
              <a:rPr lang="en-US" b="1" dirty="0" err="1"/>
              <a:t>HTMLEvents</a:t>
            </a:r>
            <a:r>
              <a:rPr lang="en-US" b="1" dirty="0"/>
              <a:t> and </a:t>
            </a:r>
            <a:r>
              <a:rPr lang="en-US" b="1" dirty="0" err="1"/>
              <a:t>MouseEvents</a:t>
            </a:r>
            <a:r>
              <a:rPr lang="en-US" dirty="0"/>
              <a:t>.</a:t>
            </a:r>
            <a:endParaRPr lang="en-IN" dirty="0"/>
          </a:p>
        </p:txBody>
      </p:sp>
      <p:sp>
        <p:nvSpPr>
          <p:cNvPr id="6" name="TextBox 5">
            <a:extLst>
              <a:ext uri="{FF2B5EF4-FFF2-40B4-BE49-F238E27FC236}">
                <a16:creationId xmlns:a16="http://schemas.microsoft.com/office/drawing/2014/main" xmlns="" id="{78B0C985-D8B6-4C20-5CFF-B0FF7A1672EB}"/>
              </a:ext>
            </a:extLst>
          </p:cNvPr>
          <p:cNvSpPr txBox="1"/>
          <p:nvPr/>
        </p:nvSpPr>
        <p:spPr>
          <a:xfrm>
            <a:off x="900448" y="1732381"/>
            <a:ext cx="6767895" cy="369332"/>
          </a:xfrm>
          <a:prstGeom prst="rect">
            <a:avLst/>
          </a:prstGeom>
          <a:noFill/>
        </p:spPr>
        <p:txBody>
          <a:bodyPr wrap="square">
            <a:spAutoFit/>
          </a:bodyPr>
          <a:lstStyle/>
          <a:p>
            <a:pPr marL="285750" indent="-285750">
              <a:buFont typeface="Arial" panose="020B0604020202020204" pitchFamily="34" charset="0"/>
              <a:buChar char="•"/>
            </a:pPr>
            <a:r>
              <a:rPr lang="en-US" dirty="0"/>
              <a:t>This table shows interfaces and events defined by these modules.</a:t>
            </a:r>
            <a:endParaRPr lang="en-IN" dirty="0"/>
          </a:p>
        </p:txBody>
      </p:sp>
      <p:pic>
        <p:nvPicPr>
          <p:cNvPr id="8" name="Picture 7">
            <a:extLst>
              <a:ext uri="{FF2B5EF4-FFF2-40B4-BE49-F238E27FC236}">
                <a16:creationId xmlns:a16="http://schemas.microsoft.com/office/drawing/2014/main" xmlns="" id="{EECFC887-C720-9278-AF27-ADBC2D4E1969}"/>
              </a:ext>
            </a:extLst>
          </p:cNvPr>
          <p:cNvPicPr>
            <a:picLocks noChangeAspect="1"/>
          </p:cNvPicPr>
          <p:nvPr/>
        </p:nvPicPr>
        <p:blipFill>
          <a:blip r:embed="rId2"/>
          <a:stretch>
            <a:fillRect/>
          </a:stretch>
        </p:blipFill>
        <p:spPr>
          <a:xfrm>
            <a:off x="928661" y="2342892"/>
            <a:ext cx="8195231" cy="1586174"/>
          </a:xfrm>
          <a:prstGeom prst="rect">
            <a:avLst/>
          </a:prstGeom>
        </p:spPr>
      </p:pic>
      <p:sp>
        <p:nvSpPr>
          <p:cNvPr id="9" name="TextBox 8">
            <a:extLst>
              <a:ext uri="{FF2B5EF4-FFF2-40B4-BE49-F238E27FC236}">
                <a16:creationId xmlns:a16="http://schemas.microsoft.com/office/drawing/2014/main" xmlns="" id="{6F802217-5439-77BC-6A59-247AACC128CE}"/>
              </a:ext>
            </a:extLst>
          </p:cNvPr>
          <p:cNvSpPr txBox="1"/>
          <p:nvPr/>
        </p:nvSpPr>
        <p:spPr>
          <a:xfrm>
            <a:off x="611987" y="4036207"/>
            <a:ext cx="7344816" cy="369332"/>
          </a:xfrm>
          <a:prstGeom prst="rect">
            <a:avLst/>
          </a:prstGeom>
          <a:noFill/>
        </p:spPr>
        <p:txBody>
          <a:bodyPr wrap="square">
            <a:spAutoFit/>
          </a:bodyPr>
          <a:lstStyle/>
          <a:p>
            <a:r>
              <a:rPr lang="en-US" b="1" dirty="0"/>
              <a:t>1. EVENT PROPOGATION:</a:t>
            </a:r>
            <a:endParaRPr lang="en-IN" b="1" dirty="0"/>
          </a:p>
        </p:txBody>
      </p:sp>
      <p:sp>
        <p:nvSpPr>
          <p:cNvPr id="11" name="TextBox 10">
            <a:extLst>
              <a:ext uri="{FF2B5EF4-FFF2-40B4-BE49-F238E27FC236}">
                <a16:creationId xmlns:a16="http://schemas.microsoft.com/office/drawing/2014/main" xmlns="" id="{72589D72-7C00-75A4-33BA-8DE817633153}"/>
              </a:ext>
            </a:extLst>
          </p:cNvPr>
          <p:cNvSpPr txBox="1"/>
          <p:nvPr/>
        </p:nvSpPr>
        <p:spPr>
          <a:xfrm>
            <a:off x="971600" y="4482986"/>
            <a:ext cx="7200800" cy="2031325"/>
          </a:xfrm>
          <a:prstGeom prst="rect">
            <a:avLst/>
          </a:prstGeom>
          <a:noFill/>
        </p:spPr>
        <p:txBody>
          <a:bodyPr wrap="square">
            <a:spAutoFit/>
          </a:bodyPr>
          <a:lstStyle/>
          <a:p>
            <a:pPr marL="285750" indent="-285750" algn="just">
              <a:buFont typeface="Arial" panose="020B0604020202020204" pitchFamily="34" charset="0"/>
              <a:buChar char="•"/>
            </a:pPr>
            <a:r>
              <a:rPr lang="en-US" dirty="0"/>
              <a:t>The connection between an event and the handler that deals with it is very simple in the DOM 0 event model.</a:t>
            </a:r>
          </a:p>
          <a:p>
            <a:pPr marL="285750" indent="-285750" algn="just">
              <a:buFont typeface="Arial" panose="020B0604020202020204" pitchFamily="34" charset="0"/>
              <a:buChar char="•"/>
            </a:pPr>
            <a:r>
              <a:rPr lang="en-US" dirty="0"/>
              <a:t>The event handler connection for the DOM 2 event model is much more complicated.</a:t>
            </a:r>
          </a:p>
          <a:p>
            <a:pPr marL="285750" indent="-285750" algn="just">
              <a:buFont typeface="Arial" panose="020B0604020202020204" pitchFamily="34" charset="0"/>
              <a:buChar char="•"/>
            </a:pPr>
            <a:r>
              <a:rPr lang="en-US" dirty="0"/>
              <a:t>An event object is created at some node </a:t>
            </a:r>
            <a:r>
              <a:rPr lang="en-US" b="1" dirty="0"/>
              <a:t>in the document tree</a:t>
            </a:r>
            <a:r>
              <a:rPr lang="en-US" dirty="0"/>
              <a:t>. For that event, that node is called </a:t>
            </a:r>
            <a:r>
              <a:rPr lang="en-US" b="1" dirty="0"/>
              <a:t>the target node</a:t>
            </a:r>
            <a:r>
              <a:rPr lang="en-US" dirty="0"/>
              <a:t>. </a:t>
            </a:r>
          </a:p>
          <a:p>
            <a:pPr marL="285750" indent="-285750" algn="just">
              <a:buFont typeface="Arial" panose="020B0604020202020204" pitchFamily="34" charset="0"/>
              <a:buChar char="•"/>
            </a:pPr>
            <a:r>
              <a:rPr lang="en-US" dirty="0"/>
              <a:t>The first of these phases is called </a:t>
            </a:r>
            <a:r>
              <a:rPr lang="en-US" b="1" dirty="0"/>
              <a:t>the capturing phase</a:t>
            </a:r>
            <a:r>
              <a:rPr lang="en-US" dirty="0"/>
              <a:t>.</a:t>
            </a:r>
            <a:endParaRPr lang="en-IN" dirty="0"/>
          </a:p>
        </p:txBody>
      </p:sp>
    </p:spTree>
    <p:extLst>
      <p:ext uri="{BB962C8B-B14F-4D97-AF65-F5344CB8AC3E}">
        <p14:creationId xmlns:p14="http://schemas.microsoft.com/office/powerpoint/2010/main" xmlns="" val="49529079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7714942B-AF1A-A0E7-ED36-D2C88AF215E5}"/>
              </a:ext>
            </a:extLst>
          </p:cNvPr>
          <p:cNvSpPr txBox="1"/>
          <p:nvPr/>
        </p:nvSpPr>
        <p:spPr>
          <a:xfrm>
            <a:off x="755576" y="548680"/>
            <a:ext cx="7416824" cy="1938992"/>
          </a:xfrm>
          <a:prstGeom prst="rect">
            <a:avLst/>
          </a:prstGeom>
          <a:noFill/>
        </p:spPr>
        <p:txBody>
          <a:bodyPr wrap="square">
            <a:spAutoFit/>
          </a:bodyPr>
          <a:lstStyle/>
          <a:p>
            <a:pPr marL="285750" indent="-285750" algn="just">
              <a:buFont typeface="Arial" panose="020B0604020202020204" pitchFamily="34" charset="0"/>
              <a:buChar char="•"/>
            </a:pPr>
            <a:r>
              <a:rPr lang="en-US" sz="2400" dirty="0"/>
              <a:t>If there are any handlers for the event that are registered on any node encountered in this propagation, including the document node but not the target node, these handlers are checked to determine whether they are enabled.</a:t>
            </a:r>
            <a:endParaRPr lang="en-IN" sz="2400" dirty="0"/>
          </a:p>
        </p:txBody>
      </p:sp>
      <p:sp>
        <p:nvSpPr>
          <p:cNvPr id="4" name="TextBox 3">
            <a:extLst>
              <a:ext uri="{FF2B5EF4-FFF2-40B4-BE49-F238E27FC236}">
                <a16:creationId xmlns:a16="http://schemas.microsoft.com/office/drawing/2014/main" xmlns="" id="{F9834C4C-6592-F879-84A4-DF98BCA5E0D5}"/>
              </a:ext>
            </a:extLst>
          </p:cNvPr>
          <p:cNvSpPr txBox="1"/>
          <p:nvPr/>
        </p:nvSpPr>
        <p:spPr>
          <a:xfrm>
            <a:off x="755576" y="2702478"/>
            <a:ext cx="7344816" cy="369332"/>
          </a:xfrm>
          <a:prstGeom prst="rect">
            <a:avLst/>
          </a:prstGeom>
          <a:noFill/>
        </p:spPr>
        <p:txBody>
          <a:bodyPr wrap="square">
            <a:spAutoFit/>
          </a:bodyPr>
          <a:lstStyle/>
          <a:p>
            <a:r>
              <a:rPr lang="en-US" b="1" dirty="0"/>
              <a:t>2. EVENT HANDLER REGISTRATION:</a:t>
            </a:r>
            <a:endParaRPr lang="en-IN" b="1" dirty="0"/>
          </a:p>
        </p:txBody>
      </p:sp>
      <p:sp>
        <p:nvSpPr>
          <p:cNvPr id="6" name="TextBox 5">
            <a:extLst>
              <a:ext uri="{FF2B5EF4-FFF2-40B4-BE49-F238E27FC236}">
                <a16:creationId xmlns:a16="http://schemas.microsoft.com/office/drawing/2014/main" xmlns="" id="{021C8A66-98EE-54F1-4D85-0A9CEAF246EA}"/>
              </a:ext>
            </a:extLst>
          </p:cNvPr>
          <p:cNvSpPr txBox="1"/>
          <p:nvPr/>
        </p:nvSpPr>
        <p:spPr>
          <a:xfrm>
            <a:off x="827584" y="3416858"/>
            <a:ext cx="7632848" cy="369332"/>
          </a:xfrm>
          <a:prstGeom prst="rect">
            <a:avLst/>
          </a:prstGeom>
          <a:noFill/>
        </p:spPr>
        <p:txBody>
          <a:bodyPr wrap="square">
            <a:spAutoFit/>
          </a:bodyPr>
          <a:lstStyle/>
          <a:p>
            <a:r>
              <a:rPr lang="en-US" dirty="0"/>
              <a:t>The DOM 0 event model uses </a:t>
            </a:r>
            <a:r>
              <a:rPr lang="en-US" b="1" dirty="0"/>
              <a:t>two different ways </a:t>
            </a:r>
            <a:r>
              <a:rPr lang="en-US" dirty="0"/>
              <a:t>of registering event handlers.</a:t>
            </a:r>
            <a:endParaRPr lang="en-IN" dirty="0"/>
          </a:p>
        </p:txBody>
      </p:sp>
      <p:sp>
        <p:nvSpPr>
          <p:cNvPr id="8" name="TextBox 7">
            <a:extLst>
              <a:ext uri="{FF2B5EF4-FFF2-40B4-BE49-F238E27FC236}">
                <a16:creationId xmlns:a16="http://schemas.microsoft.com/office/drawing/2014/main" xmlns="" id="{2C32AC6D-D24C-F67B-4279-F47C4F484DE9}"/>
              </a:ext>
            </a:extLst>
          </p:cNvPr>
          <p:cNvSpPr txBox="1"/>
          <p:nvPr/>
        </p:nvSpPr>
        <p:spPr>
          <a:xfrm>
            <a:off x="1259632" y="4204652"/>
            <a:ext cx="7056784" cy="1938992"/>
          </a:xfrm>
          <a:prstGeom prst="rect">
            <a:avLst/>
          </a:prstGeom>
          <a:noFill/>
        </p:spPr>
        <p:txBody>
          <a:bodyPr wrap="square">
            <a:spAutoFit/>
          </a:bodyPr>
          <a:lstStyle/>
          <a:p>
            <a:pPr marL="285750" indent="-285750" algn="just">
              <a:buFont typeface="Wingdings" panose="05000000000000000000" pitchFamily="2" charset="2"/>
              <a:buChar char="q"/>
            </a:pPr>
            <a:r>
              <a:rPr lang="en-US" sz="2400" dirty="0"/>
              <a:t>First, the handler code can be assigned as a string literal to the event’s associated attribute in the element.</a:t>
            </a:r>
          </a:p>
          <a:p>
            <a:pPr marL="285750" indent="-285750" algn="just">
              <a:buFont typeface="Wingdings" panose="05000000000000000000" pitchFamily="2" charset="2"/>
              <a:buChar char="q"/>
            </a:pPr>
            <a:r>
              <a:rPr lang="en-US" sz="2400" dirty="0"/>
              <a:t> Second, the name of the handler function can be assigned to the property associated with the event.</a:t>
            </a:r>
            <a:endParaRPr lang="en-IN" sz="2400" dirty="0"/>
          </a:p>
        </p:txBody>
      </p:sp>
    </p:spTree>
    <p:extLst>
      <p:ext uri="{BB962C8B-B14F-4D97-AF65-F5344CB8AC3E}">
        <p14:creationId xmlns:p14="http://schemas.microsoft.com/office/powerpoint/2010/main" xmlns="" val="15665236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14290"/>
            <a:ext cx="8229600" cy="6429420"/>
          </a:xfrm>
        </p:spPr>
        <p:txBody>
          <a:bodyPr>
            <a:noAutofit/>
          </a:bodyPr>
          <a:lstStyle/>
          <a:p>
            <a:pPr algn="just"/>
            <a:r>
              <a:rPr lang="en-US" sz="2200" dirty="0" smtClean="0"/>
              <a:t>The DOM 2 event model defines </a:t>
            </a:r>
            <a:r>
              <a:rPr lang="en-US" sz="2200" b="1" dirty="0" smtClean="0"/>
              <a:t>three phases of event processing: </a:t>
            </a:r>
            <a:endParaRPr lang="en-US" sz="2200" b="1" dirty="0" smtClean="0"/>
          </a:p>
          <a:p>
            <a:pPr algn="just"/>
            <a:r>
              <a:rPr lang="en-US" sz="2200" b="1" dirty="0" smtClean="0"/>
              <a:t>capturing</a:t>
            </a:r>
            <a:r>
              <a:rPr lang="en-US" sz="2200" b="1" dirty="0" smtClean="0"/>
              <a:t>, target node, and bubbling. </a:t>
            </a:r>
            <a:endParaRPr lang="en-US" sz="2200" b="1" dirty="0" smtClean="0"/>
          </a:p>
          <a:p>
            <a:pPr algn="just"/>
            <a:r>
              <a:rPr lang="en-US" sz="2200" dirty="0" smtClean="0"/>
              <a:t>During </a:t>
            </a:r>
            <a:r>
              <a:rPr lang="en-US" sz="2200" dirty="0" smtClean="0"/>
              <a:t>the capturing phase, </a:t>
            </a:r>
            <a:r>
              <a:rPr lang="en-US" sz="2200" b="1" dirty="0" smtClean="0"/>
              <a:t>the event object travels from the document root to the target node</a:t>
            </a:r>
            <a:r>
              <a:rPr lang="en-US" sz="2200" dirty="0" smtClean="0"/>
              <a:t>, where the event was created. </a:t>
            </a:r>
            <a:endParaRPr lang="en-US" sz="2200" dirty="0" smtClean="0"/>
          </a:p>
          <a:p>
            <a:pPr algn="just"/>
            <a:r>
              <a:rPr lang="en-US" sz="2200" dirty="0" smtClean="0"/>
              <a:t>During </a:t>
            </a:r>
            <a:r>
              <a:rPr lang="en-US" sz="2200" dirty="0" smtClean="0"/>
              <a:t>the bubbling phase, </a:t>
            </a:r>
            <a:r>
              <a:rPr lang="en-US" sz="2200" b="1" dirty="0" smtClean="0"/>
              <a:t>the event travels back up the document tree to the root</a:t>
            </a:r>
            <a:r>
              <a:rPr lang="en-US" sz="2200" dirty="0" smtClean="0"/>
              <a:t>, </a:t>
            </a:r>
            <a:r>
              <a:rPr lang="en-US" sz="2200" dirty="0" smtClean="0"/>
              <a:t>triggering </a:t>
            </a:r>
            <a:r>
              <a:rPr lang="en-US" sz="2200" dirty="0" smtClean="0"/>
              <a:t>any handlers registered on nodes that are encountered. </a:t>
            </a:r>
            <a:endParaRPr lang="en-US" sz="2200" dirty="0" smtClean="0"/>
          </a:p>
          <a:p>
            <a:pPr algn="just"/>
            <a:r>
              <a:rPr lang="en-US" sz="2200" dirty="0" smtClean="0"/>
              <a:t>Event </a:t>
            </a:r>
            <a:r>
              <a:rPr lang="en-US" sz="2200" dirty="0" smtClean="0"/>
              <a:t>handlers can be </a:t>
            </a:r>
            <a:r>
              <a:rPr lang="en-US" sz="2200" b="1" dirty="0" smtClean="0"/>
              <a:t>set to allow </a:t>
            </a:r>
            <a:r>
              <a:rPr lang="en-US" sz="2200" dirty="0" smtClean="0"/>
              <a:t>them to be triggered during the capturing phase. </a:t>
            </a:r>
            <a:endParaRPr lang="en-US" sz="2200" dirty="0" smtClean="0"/>
          </a:p>
          <a:p>
            <a:pPr algn="just"/>
            <a:r>
              <a:rPr lang="en-US" sz="2200" dirty="0" smtClean="0"/>
              <a:t>Event </a:t>
            </a:r>
            <a:r>
              <a:rPr lang="en-US" sz="2200" dirty="0" smtClean="0"/>
              <a:t>handler registration is done with the </a:t>
            </a:r>
            <a:r>
              <a:rPr lang="en-US" sz="2200" b="1" dirty="0" err="1" smtClean="0"/>
              <a:t>addEventListener</a:t>
            </a:r>
            <a:r>
              <a:rPr lang="en-US" sz="2200" b="1" dirty="0" smtClean="0"/>
              <a:t> method</a:t>
            </a:r>
            <a:r>
              <a:rPr lang="en-US" sz="2200" dirty="0" smtClean="0"/>
              <a:t>, which sets </a:t>
            </a:r>
            <a:r>
              <a:rPr lang="en-US" sz="2200" dirty="0" smtClean="0"/>
              <a:t>whether </a:t>
            </a:r>
            <a:r>
              <a:rPr lang="en-US" sz="2200" b="1" dirty="0" smtClean="0"/>
              <a:t>capturing-phase </a:t>
            </a:r>
            <a:r>
              <a:rPr lang="en-US" sz="2200" b="1" dirty="0" smtClean="0"/>
              <a:t>triggering </a:t>
            </a:r>
            <a:r>
              <a:rPr lang="en-US" sz="2200" dirty="0" smtClean="0"/>
              <a:t>will take place. </a:t>
            </a:r>
            <a:endParaRPr lang="en-US" sz="2200" dirty="0" smtClean="0"/>
          </a:p>
          <a:p>
            <a:pPr algn="just"/>
            <a:r>
              <a:rPr lang="en-US" sz="2200" dirty="0" smtClean="0"/>
              <a:t>Events </a:t>
            </a:r>
            <a:r>
              <a:rPr lang="en-US" sz="2200" dirty="0" smtClean="0"/>
              <a:t>can be unregistered with </a:t>
            </a:r>
            <a:r>
              <a:rPr lang="en-US" sz="2200" b="1" dirty="0" smtClean="0"/>
              <a:t>the </a:t>
            </a:r>
            <a:r>
              <a:rPr lang="en-US" sz="2200" b="1" dirty="0" err="1" smtClean="0"/>
              <a:t>removeEventListener</a:t>
            </a:r>
            <a:r>
              <a:rPr lang="en-US" sz="2200" b="1" dirty="0" smtClean="0"/>
              <a:t> method</a:t>
            </a:r>
            <a:r>
              <a:rPr lang="en-US" sz="2200" b="1" dirty="0" smtClean="0"/>
              <a:t>.</a:t>
            </a:r>
          </a:p>
          <a:p>
            <a:pPr algn="just"/>
            <a:r>
              <a:rPr lang="en-US" sz="2200" dirty="0" smtClean="0"/>
              <a:t>The </a:t>
            </a:r>
            <a:r>
              <a:rPr lang="en-US" sz="2200" b="1" dirty="0" err="1" smtClean="0"/>
              <a:t>currentTarget</a:t>
            </a:r>
            <a:r>
              <a:rPr lang="en-US" sz="2200" b="1" dirty="0" smtClean="0"/>
              <a:t> property </a:t>
            </a:r>
            <a:r>
              <a:rPr lang="en-US" sz="2200" dirty="0" smtClean="0"/>
              <a:t>of Event has the object through which the handler was called. </a:t>
            </a:r>
            <a:endParaRPr lang="en-US" sz="2200" dirty="0" smtClean="0"/>
          </a:p>
          <a:p>
            <a:pPr algn="just"/>
            <a:r>
              <a:rPr lang="en-US" sz="2200" dirty="0" smtClean="0"/>
              <a:t>The target property has the </a:t>
            </a:r>
            <a:r>
              <a:rPr lang="en-US" sz="2200" b="1" dirty="0" smtClean="0"/>
              <a:t>target node object. </a:t>
            </a:r>
            <a:endParaRPr lang="en-US" sz="2200" dirty="0" smtClean="0"/>
          </a:p>
          <a:p>
            <a:pPr algn="just">
              <a:buNone/>
            </a:pPr>
            <a:endParaRPr lang="en-IN" sz="2200" dirty="0" smtClean="0"/>
          </a:p>
          <a:p>
            <a:pPr algn="just"/>
            <a:endParaRPr lang="en-IN" sz="22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14290"/>
            <a:ext cx="8472518" cy="6643710"/>
          </a:xfrm>
        </p:spPr>
        <p:txBody>
          <a:bodyPr>
            <a:normAutofit/>
          </a:bodyPr>
          <a:lstStyle/>
          <a:p>
            <a:pPr algn="just"/>
            <a:r>
              <a:rPr lang="en-US" sz="3400" dirty="0"/>
              <a:t>The highest levels of the execution environment of client-side JavaScript are represented with </a:t>
            </a:r>
            <a:r>
              <a:rPr lang="en-US" sz="3400" b="1" dirty="0"/>
              <a:t>the Window and Document objects. </a:t>
            </a:r>
          </a:p>
          <a:p>
            <a:pPr algn="just"/>
            <a:r>
              <a:rPr lang="en-US" sz="3400" dirty="0"/>
              <a:t>Document objects also have property arrays for </a:t>
            </a:r>
            <a:r>
              <a:rPr lang="en-US" sz="3400" b="1" dirty="0"/>
              <a:t>anchors, links, images, and applets</a:t>
            </a:r>
            <a:r>
              <a:rPr lang="en-US" sz="3400" dirty="0"/>
              <a:t>. </a:t>
            </a:r>
          </a:p>
          <a:p>
            <a:pPr algn="just"/>
            <a:r>
              <a:rPr lang="en-US" sz="3400" dirty="0"/>
              <a:t>The Document object includes a </a:t>
            </a:r>
            <a:r>
              <a:rPr lang="en-US" sz="3400" b="1" dirty="0"/>
              <a:t>forms array property,</a:t>
            </a:r>
            <a:r>
              <a:rPr lang="en-US" sz="3400" dirty="0"/>
              <a:t> which contains references to all forms in the document. </a:t>
            </a:r>
          </a:p>
          <a:p>
            <a:pPr algn="just"/>
            <a:r>
              <a:rPr lang="en-US" sz="3400" b="1" dirty="0"/>
              <a:t>Each element of the forms array has an elements array, which contains references to all elements in the form</a:t>
            </a:r>
            <a:r>
              <a:rPr lang="en-US" sz="3400" dirty="0"/>
              <a:t>.</a:t>
            </a:r>
            <a:endParaRPr lang="en-IN" sz="3400" dirty="0"/>
          </a:p>
          <a:p>
            <a:pPr algn="just"/>
            <a:endParaRPr lang="en-IN" sz="3400" dirty="0"/>
          </a:p>
          <a:p>
            <a:pPr algn="just"/>
            <a:endParaRPr lang="en-IN" sz="34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The Document Object Model</a:t>
            </a:r>
            <a:r>
              <a:rPr lang="en-IN" b="1" dirty="0"/>
              <a:t/>
            </a:r>
            <a:br>
              <a:rPr lang="en-IN" b="1" dirty="0"/>
            </a:br>
            <a:endParaRPr lang="en-IN" dirty="0"/>
          </a:p>
        </p:txBody>
      </p:sp>
      <p:sp>
        <p:nvSpPr>
          <p:cNvPr id="3" name="Content Placeholder 2"/>
          <p:cNvSpPr>
            <a:spLocks noGrp="1"/>
          </p:cNvSpPr>
          <p:nvPr>
            <p:ph idx="1"/>
          </p:nvPr>
        </p:nvSpPr>
        <p:spPr>
          <a:xfrm>
            <a:off x="457200" y="928670"/>
            <a:ext cx="8229600" cy="5929330"/>
          </a:xfrm>
        </p:spPr>
        <p:txBody>
          <a:bodyPr>
            <a:normAutofit fontScale="77500" lnSpcReduction="20000"/>
          </a:bodyPr>
          <a:lstStyle/>
          <a:p>
            <a:pPr algn="just"/>
            <a:r>
              <a:rPr lang="en-US" dirty="0"/>
              <a:t>The </a:t>
            </a:r>
            <a:r>
              <a:rPr lang="en-US" b="1" dirty="0"/>
              <a:t>Document Object Model (DOM) </a:t>
            </a:r>
            <a:r>
              <a:rPr lang="en-US" dirty="0"/>
              <a:t>has been under development by the W3C since the </a:t>
            </a:r>
            <a:r>
              <a:rPr lang="en-US" b="1" dirty="0"/>
              <a:t>mid-1990s.</a:t>
            </a:r>
            <a:r>
              <a:rPr lang="en-US" dirty="0"/>
              <a:t> </a:t>
            </a:r>
          </a:p>
          <a:p>
            <a:pPr algn="just"/>
            <a:r>
              <a:rPr lang="en-US" b="1" dirty="0"/>
              <a:t>DOM Level 3 </a:t>
            </a:r>
            <a:r>
              <a:rPr lang="en-US" dirty="0"/>
              <a:t>(usually referred to as DOM 3) is the current approved version. </a:t>
            </a:r>
          </a:p>
          <a:p>
            <a:pPr algn="just"/>
            <a:r>
              <a:rPr lang="en-US" dirty="0"/>
              <a:t>The original motivation for the standard DOM was to provide a specification that would allow </a:t>
            </a:r>
            <a:r>
              <a:rPr lang="en-US" b="1" dirty="0"/>
              <a:t>Java programs and JavaScript scripts </a:t>
            </a:r>
            <a:r>
              <a:rPr lang="en-US" dirty="0"/>
              <a:t>that deal with </a:t>
            </a:r>
            <a:r>
              <a:rPr lang="en-US" b="1" dirty="0"/>
              <a:t>HTML documents </a:t>
            </a:r>
            <a:r>
              <a:rPr lang="en-US" dirty="0"/>
              <a:t>to be portable among </a:t>
            </a:r>
            <a:r>
              <a:rPr lang="en-US" b="1" dirty="0"/>
              <a:t>various browsers</a:t>
            </a:r>
            <a:r>
              <a:rPr lang="en-US" dirty="0"/>
              <a:t>.</a:t>
            </a:r>
            <a:endParaRPr lang="en-IN" dirty="0"/>
          </a:p>
          <a:p>
            <a:pPr algn="just"/>
            <a:r>
              <a:rPr lang="en-US" dirty="0"/>
              <a:t>Although the </a:t>
            </a:r>
            <a:r>
              <a:rPr lang="en-US" b="1" dirty="0"/>
              <a:t>W3C </a:t>
            </a:r>
            <a:r>
              <a:rPr lang="en-US" dirty="0"/>
              <a:t>never produced such a specification, </a:t>
            </a:r>
            <a:r>
              <a:rPr lang="en-US" b="1" dirty="0"/>
              <a:t>DOM 0</a:t>
            </a:r>
            <a:r>
              <a:rPr lang="en-US" dirty="0"/>
              <a:t> is the name often applied to describe the document model used by the early browsers that supported JavaScript. </a:t>
            </a:r>
          </a:p>
          <a:p>
            <a:pPr algn="just"/>
            <a:r>
              <a:rPr lang="en-US" dirty="0"/>
              <a:t>Specifically, </a:t>
            </a:r>
            <a:r>
              <a:rPr lang="en-US" b="1" dirty="0"/>
              <a:t>DOM 0</a:t>
            </a:r>
            <a:r>
              <a:rPr lang="en-US" dirty="0"/>
              <a:t> is the version of the document model implemented in the </a:t>
            </a:r>
            <a:r>
              <a:rPr lang="en-US" b="1" dirty="0"/>
              <a:t>Netscape 3.0 and Internet Explorer 3.0 browsers. </a:t>
            </a:r>
          </a:p>
          <a:p>
            <a:pPr algn="just"/>
            <a:r>
              <a:rPr lang="en-US" dirty="0"/>
              <a:t>The </a:t>
            </a:r>
            <a:r>
              <a:rPr lang="en-US" b="1" dirty="0"/>
              <a:t>DOM 0 model </a:t>
            </a:r>
            <a:r>
              <a:rPr lang="en-US" dirty="0"/>
              <a:t>was partially documented in the </a:t>
            </a:r>
            <a:r>
              <a:rPr lang="en-US" b="1" dirty="0"/>
              <a:t>HTML 4 specification.</a:t>
            </a:r>
            <a:endParaRPr lang="en-IN" b="1" dirty="0"/>
          </a:p>
          <a:p>
            <a:pPr algn="just"/>
            <a:endParaRPr lang="en-IN"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57166"/>
            <a:ext cx="8229600" cy="6215106"/>
          </a:xfrm>
        </p:spPr>
        <p:txBody>
          <a:bodyPr>
            <a:normAutofit fontScale="85000" lnSpcReduction="20000"/>
          </a:bodyPr>
          <a:lstStyle/>
          <a:p>
            <a:pPr algn="just"/>
            <a:r>
              <a:rPr lang="en-US" b="1" dirty="0"/>
              <a:t>DOM 1</a:t>
            </a:r>
            <a:r>
              <a:rPr lang="en-US" dirty="0"/>
              <a:t>, the </a:t>
            </a:r>
            <a:r>
              <a:rPr lang="en-US" b="1" dirty="0"/>
              <a:t>first W3C DOM specification</a:t>
            </a:r>
            <a:r>
              <a:rPr lang="en-US" dirty="0"/>
              <a:t>, issued in </a:t>
            </a:r>
            <a:r>
              <a:rPr lang="en-US" b="1" dirty="0"/>
              <a:t>October 1998</a:t>
            </a:r>
            <a:r>
              <a:rPr lang="en-US" dirty="0"/>
              <a:t>, focused on the </a:t>
            </a:r>
            <a:r>
              <a:rPr lang="en-US" b="1" dirty="0"/>
              <a:t>HTML and XML document model.</a:t>
            </a:r>
            <a:r>
              <a:rPr lang="en-US" dirty="0"/>
              <a:t> </a:t>
            </a:r>
          </a:p>
          <a:p>
            <a:pPr algn="just"/>
            <a:r>
              <a:rPr lang="en-US" b="1" dirty="0"/>
              <a:t>DOM 2</a:t>
            </a:r>
            <a:r>
              <a:rPr lang="en-US" dirty="0"/>
              <a:t>, issued in </a:t>
            </a:r>
            <a:r>
              <a:rPr lang="en-US" b="1" dirty="0"/>
              <a:t>November 2000</a:t>
            </a:r>
            <a:r>
              <a:rPr lang="en-US" dirty="0"/>
              <a:t>, specified a </a:t>
            </a:r>
            <a:r>
              <a:rPr lang="en-US" b="1" dirty="0"/>
              <a:t>style-sheet object model </a:t>
            </a:r>
            <a:r>
              <a:rPr lang="en-US" dirty="0"/>
              <a:t>and defined how style information attached to a document can be manipulated. </a:t>
            </a:r>
          </a:p>
          <a:p>
            <a:pPr algn="just"/>
            <a:r>
              <a:rPr lang="en-US" dirty="0"/>
              <a:t>It also included document traversals and provided a </a:t>
            </a:r>
            <a:r>
              <a:rPr lang="en-US" b="1" dirty="0"/>
              <a:t>complete and comprehensive event model</a:t>
            </a:r>
            <a:r>
              <a:rPr lang="en-US" dirty="0"/>
              <a:t>. </a:t>
            </a:r>
          </a:p>
          <a:p>
            <a:pPr algn="just"/>
            <a:r>
              <a:rPr lang="en-US" b="1" dirty="0"/>
              <a:t>DOM 3, issued in 2004</a:t>
            </a:r>
            <a:r>
              <a:rPr lang="en-US" dirty="0"/>
              <a:t>, dealt with </a:t>
            </a:r>
            <a:r>
              <a:rPr lang="en-US" b="1" dirty="0"/>
              <a:t>content models for XML </a:t>
            </a:r>
            <a:r>
              <a:rPr lang="en-US" dirty="0"/>
              <a:t>(DTDs and schemas), </a:t>
            </a:r>
            <a:r>
              <a:rPr lang="en-US" b="1" dirty="0"/>
              <a:t>document validation, and document views and formatting, as well as key events and event groups. </a:t>
            </a:r>
          </a:p>
          <a:p>
            <a:pPr algn="just"/>
            <a:r>
              <a:rPr lang="en-US" dirty="0"/>
              <a:t>As stated previously, DOM 0 is supported by all JavaScript-enabled browsers. </a:t>
            </a:r>
          </a:p>
          <a:p>
            <a:pPr algn="just"/>
            <a:r>
              <a:rPr lang="en-US" dirty="0"/>
              <a:t>DOM 2 is nearly completely supported by FX3, but IE9 leaves some parts unimplemented. </a:t>
            </a:r>
          </a:p>
          <a:p>
            <a:pPr algn="just"/>
            <a:r>
              <a:rPr lang="en-US" dirty="0"/>
              <a:t>No part of DOM 3 is covered in this text.</a:t>
            </a:r>
            <a:endParaRPr lang="en-IN" dirty="0"/>
          </a:p>
          <a:p>
            <a:pPr algn="just"/>
            <a:endParaRPr lang="en-IN"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28604"/>
            <a:ext cx="8229600" cy="6786610"/>
          </a:xfrm>
        </p:spPr>
        <p:txBody>
          <a:bodyPr>
            <a:normAutofit fontScale="85000" lnSpcReduction="20000"/>
          </a:bodyPr>
          <a:lstStyle/>
          <a:p>
            <a:pPr algn="just"/>
            <a:r>
              <a:rPr lang="en-US" dirty="0"/>
              <a:t>The </a:t>
            </a:r>
            <a:r>
              <a:rPr lang="en-US" b="1" dirty="0"/>
              <a:t>DOM</a:t>
            </a:r>
            <a:r>
              <a:rPr lang="en-US" dirty="0"/>
              <a:t> is an </a:t>
            </a:r>
            <a:r>
              <a:rPr lang="en-US" b="1" dirty="0"/>
              <a:t>application programming interface (API)</a:t>
            </a:r>
            <a:r>
              <a:rPr lang="en-US" dirty="0"/>
              <a:t> that defines an interface between HTML documents and application programs. </a:t>
            </a:r>
          </a:p>
          <a:p>
            <a:pPr algn="just"/>
            <a:r>
              <a:rPr lang="en-US" dirty="0"/>
              <a:t>It is an </a:t>
            </a:r>
            <a:r>
              <a:rPr lang="en-US" b="1" dirty="0"/>
              <a:t>abstract model </a:t>
            </a:r>
            <a:r>
              <a:rPr lang="en-US" dirty="0"/>
              <a:t>because it must apply to a variety of application programming languages.</a:t>
            </a:r>
          </a:p>
          <a:p>
            <a:pPr algn="just"/>
            <a:r>
              <a:rPr lang="en-US" dirty="0"/>
              <a:t>Each language that interfaces with the DOM must define a </a:t>
            </a:r>
            <a:r>
              <a:rPr lang="en-US" b="1" dirty="0"/>
              <a:t>binding</a:t>
            </a:r>
            <a:r>
              <a:rPr lang="en-US" dirty="0"/>
              <a:t> to that interface. </a:t>
            </a:r>
          </a:p>
          <a:p>
            <a:pPr algn="just"/>
            <a:r>
              <a:rPr lang="en-US" dirty="0"/>
              <a:t>The actual DOM specification consists of a </a:t>
            </a:r>
            <a:r>
              <a:rPr lang="en-US" b="1" dirty="0"/>
              <a:t>collection of interfaces, including one for each document tree node type.</a:t>
            </a:r>
            <a:r>
              <a:rPr lang="en-US" dirty="0"/>
              <a:t> </a:t>
            </a:r>
          </a:p>
          <a:p>
            <a:pPr algn="just"/>
            <a:r>
              <a:rPr lang="en-US" dirty="0"/>
              <a:t>These interfaces are similar </a:t>
            </a:r>
            <a:r>
              <a:rPr lang="en-US" b="1" dirty="0"/>
              <a:t>to Java interfaces and C++ abstract classes</a:t>
            </a:r>
            <a:r>
              <a:rPr lang="en-US" dirty="0"/>
              <a:t>. </a:t>
            </a:r>
          </a:p>
          <a:p>
            <a:pPr algn="just"/>
            <a:r>
              <a:rPr lang="en-US" dirty="0"/>
              <a:t>They define the </a:t>
            </a:r>
            <a:r>
              <a:rPr lang="en-US" b="1" dirty="0"/>
              <a:t>objects, methods, and properties </a:t>
            </a:r>
            <a:r>
              <a:rPr lang="en-US" dirty="0"/>
              <a:t>that are associated with their respective node types. </a:t>
            </a:r>
          </a:p>
          <a:p>
            <a:pPr algn="just"/>
            <a:r>
              <a:rPr lang="en-US" dirty="0"/>
              <a:t>With the DOM, users can write code in programming languages to </a:t>
            </a:r>
            <a:r>
              <a:rPr lang="en-US" b="1" dirty="0"/>
              <a:t>create documents, move around in their structures, and change, add, or delete elements </a:t>
            </a:r>
            <a:r>
              <a:rPr lang="en-US" dirty="0"/>
              <a:t>and their content.</a:t>
            </a:r>
            <a:endParaRPr lang="en-IN" dirty="0"/>
          </a:p>
          <a:p>
            <a:pPr algn="just"/>
            <a:endParaRPr lang="en-IN"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2852"/>
            <a:ext cx="8229600" cy="6715148"/>
          </a:xfrm>
        </p:spPr>
        <p:txBody>
          <a:bodyPr>
            <a:noAutofit/>
          </a:bodyPr>
          <a:lstStyle/>
          <a:p>
            <a:pPr algn="just"/>
            <a:r>
              <a:rPr lang="en-US" sz="2100" dirty="0"/>
              <a:t>Documents in the DOM have a </a:t>
            </a:r>
            <a:r>
              <a:rPr lang="en-US" sz="2100" b="1" dirty="0"/>
              <a:t>tree like structure</a:t>
            </a:r>
            <a:r>
              <a:rPr lang="en-US" sz="2100" dirty="0"/>
              <a:t>, but there can be more than one tree in a document (although that is unusual). </a:t>
            </a:r>
          </a:p>
          <a:p>
            <a:pPr algn="just"/>
            <a:r>
              <a:rPr lang="en-US" sz="2100" dirty="0"/>
              <a:t>Because the DOM is an abstract interface, it does not dictate that documents be implemented as trees or collections of trees.</a:t>
            </a:r>
          </a:p>
          <a:p>
            <a:pPr algn="just"/>
            <a:r>
              <a:rPr lang="en-US" sz="2100" dirty="0"/>
              <a:t>Therefore, in an implementation, the relationships among the elements of a document could be represented in any number of different ways. </a:t>
            </a:r>
          </a:p>
          <a:p>
            <a:pPr algn="just"/>
            <a:r>
              <a:rPr lang="en-US" sz="2100" dirty="0"/>
              <a:t>A language that is designed to support the DOM must have a </a:t>
            </a:r>
            <a:r>
              <a:rPr lang="en-US" sz="2100" b="1" dirty="0"/>
              <a:t>binding to the DOM constructs. </a:t>
            </a:r>
          </a:p>
          <a:p>
            <a:pPr algn="just"/>
            <a:r>
              <a:rPr lang="en-US" sz="2100" dirty="0"/>
              <a:t>This binding amounts to a correspondence between constructs in the language and elements in the DOM. </a:t>
            </a:r>
          </a:p>
          <a:p>
            <a:pPr algn="just"/>
            <a:r>
              <a:rPr lang="en-US" sz="2100" dirty="0"/>
              <a:t>In the </a:t>
            </a:r>
            <a:r>
              <a:rPr lang="en-US" sz="2100" b="1" dirty="0"/>
              <a:t>JavaScript binding to the DOM</a:t>
            </a:r>
            <a:r>
              <a:rPr lang="en-US" sz="2100" dirty="0"/>
              <a:t>,  the elements of a document are objects, with </a:t>
            </a:r>
            <a:r>
              <a:rPr lang="en-US" sz="2100" b="1" dirty="0"/>
              <a:t>both data and operations</a:t>
            </a:r>
            <a:r>
              <a:rPr lang="en-US" sz="2100" dirty="0"/>
              <a:t>. </a:t>
            </a:r>
          </a:p>
          <a:p>
            <a:pPr algn="just"/>
            <a:r>
              <a:rPr lang="en-US" sz="2100" dirty="0"/>
              <a:t>The </a:t>
            </a:r>
            <a:r>
              <a:rPr lang="en-US" sz="2100" b="1" dirty="0"/>
              <a:t>data are called </a:t>
            </a:r>
            <a:r>
              <a:rPr lang="en-US" sz="2100" b="1" i="1" dirty="0"/>
              <a:t>properties</a:t>
            </a:r>
            <a:r>
              <a:rPr lang="en-US" sz="2100" dirty="0"/>
              <a:t>, and the </a:t>
            </a:r>
            <a:r>
              <a:rPr lang="en-US" sz="2100" b="1" dirty="0"/>
              <a:t>operations</a:t>
            </a:r>
            <a:r>
              <a:rPr lang="en-US" sz="2100" dirty="0"/>
              <a:t> are, naturally, called </a:t>
            </a:r>
            <a:r>
              <a:rPr lang="en-US" sz="2100" b="1" i="1" dirty="0"/>
              <a:t>methods</a:t>
            </a:r>
            <a:r>
              <a:rPr lang="en-US" sz="2100" b="1" dirty="0"/>
              <a:t>.</a:t>
            </a:r>
            <a:r>
              <a:rPr lang="en-US" sz="2100" dirty="0"/>
              <a:t> </a:t>
            </a:r>
          </a:p>
          <a:p>
            <a:pPr algn="just"/>
            <a:r>
              <a:rPr lang="en-US" sz="2100" dirty="0"/>
              <a:t>For example, the following HTML element would be represented as an object with two properties, </a:t>
            </a:r>
            <a:r>
              <a:rPr lang="en-US" sz="2100" b="1" dirty="0"/>
              <a:t>type and name, </a:t>
            </a:r>
            <a:r>
              <a:rPr lang="en-US" sz="2100" dirty="0"/>
              <a:t>with the </a:t>
            </a:r>
            <a:r>
              <a:rPr lang="en-US" sz="2100" b="1" dirty="0"/>
              <a:t>values "text" and "address"</a:t>
            </a:r>
            <a:r>
              <a:rPr lang="en-US" sz="2100" dirty="0"/>
              <a:t>, respectively:</a:t>
            </a:r>
            <a:endParaRPr lang="en-IN" sz="2100" dirty="0"/>
          </a:p>
          <a:p>
            <a:pPr algn="just"/>
            <a:r>
              <a:rPr lang="en-US" sz="2100" dirty="0"/>
              <a:t>&lt;input type = "text" name = "address"&gt;</a:t>
            </a:r>
            <a:endParaRPr lang="en-IN" sz="2100" dirty="0"/>
          </a:p>
          <a:p>
            <a:pPr algn="just"/>
            <a:endParaRPr lang="en-IN" sz="21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2852"/>
            <a:ext cx="8229600" cy="6500858"/>
          </a:xfrm>
        </p:spPr>
        <p:txBody>
          <a:bodyPr>
            <a:noAutofit/>
          </a:bodyPr>
          <a:lstStyle/>
          <a:p>
            <a:pPr algn="just"/>
            <a:r>
              <a:rPr lang="en-US" dirty="0"/>
              <a:t>In most cases, the property names in JavaScript are the same as their corresponding attribute names in HTML.</a:t>
            </a:r>
            <a:endParaRPr lang="en-IN" dirty="0"/>
          </a:p>
          <a:p>
            <a:pPr algn="just"/>
            <a:r>
              <a:rPr lang="en-US" b="1" dirty="0"/>
              <a:t>IE8+, FX3, and C10+ </a:t>
            </a:r>
            <a:r>
              <a:rPr lang="en-US" dirty="0"/>
              <a:t>provide a way of viewing the </a:t>
            </a:r>
            <a:r>
              <a:rPr lang="en-US" b="1" dirty="0"/>
              <a:t>DOM structure of a displayed document</a:t>
            </a:r>
            <a:r>
              <a:rPr lang="en-US" dirty="0"/>
              <a:t>.</a:t>
            </a:r>
          </a:p>
          <a:p>
            <a:pPr algn="just"/>
            <a:r>
              <a:rPr lang="en-US" dirty="0"/>
              <a:t>After displaying a document with IE9, select </a:t>
            </a:r>
            <a:r>
              <a:rPr lang="en-US" b="1" i="1" dirty="0"/>
              <a:t>Tools</a:t>
            </a:r>
            <a:r>
              <a:rPr lang="en-US" b="1" dirty="0"/>
              <a:t>/</a:t>
            </a:r>
            <a:r>
              <a:rPr lang="en-US" b="1" i="1" dirty="0"/>
              <a:t>Developer Tools</a:t>
            </a:r>
            <a:r>
              <a:rPr lang="en-US" b="1" dirty="0"/>
              <a:t>. </a:t>
            </a:r>
          </a:p>
          <a:p>
            <a:pPr algn="just"/>
            <a:r>
              <a:rPr lang="en-US" dirty="0"/>
              <a:t>The lower-left area of the resulting display will show an elided version of the DOM structure. </a:t>
            </a:r>
          </a:p>
          <a:p>
            <a:pPr algn="just"/>
            <a:r>
              <a:rPr lang="en-US" dirty="0"/>
              <a:t>By clicking all of the eliding icons (square boxes that have plus signs in them), the whole structure will be displayed. </a:t>
            </a:r>
            <a:endParaRPr lang="en-IN" dirty="0"/>
          </a:p>
          <a:p>
            <a:pPr algn="just"/>
            <a:endParaRPr lang="en-IN"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1238</TotalTime>
  <Words>2802</Words>
  <Application>Microsoft Office PowerPoint</Application>
  <PresentationFormat>On-screen Show (4:3)</PresentationFormat>
  <Paragraphs>202</Paragraphs>
  <Slides>36</Slides>
  <Notes>0</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Office Theme</vt:lpstr>
      <vt:lpstr>JavaScript and HTML Documents </vt:lpstr>
      <vt:lpstr>The JavaScript Execution Environment</vt:lpstr>
      <vt:lpstr>Slide 3</vt:lpstr>
      <vt:lpstr>Slide 4</vt:lpstr>
      <vt:lpstr>The Document Object Model </vt:lpstr>
      <vt:lpstr>Slide 6</vt:lpstr>
      <vt:lpstr>Slide 7</vt:lpstr>
      <vt:lpstr>Slide 8</vt:lpstr>
      <vt:lpstr>Slide 9</vt:lpstr>
      <vt:lpstr>Consider the following simple document:</vt:lpstr>
      <vt:lpstr>Slide 11</vt:lpstr>
      <vt:lpstr>Slide 12</vt:lpstr>
      <vt:lpstr>The FX3 DOM Inspector display of table2.html is shown in Figure 2.</vt:lpstr>
      <vt:lpstr>Slide 14</vt:lpstr>
      <vt:lpstr>Slide 15</vt:lpstr>
      <vt:lpstr>Element Access in JavaScript </vt:lpstr>
      <vt:lpstr>Example:</vt:lpstr>
      <vt:lpstr>Slide 18</vt:lpstr>
      <vt:lpstr>Slide 19</vt:lpstr>
      <vt:lpstr>Slide 20</vt:lpstr>
      <vt:lpstr>EVENT HANDLING</vt:lpstr>
      <vt:lpstr>Slide 22</vt:lpstr>
      <vt:lpstr>Slide 23</vt:lpstr>
      <vt:lpstr>Slide 24</vt:lpstr>
      <vt:lpstr>Slide 25</vt:lpstr>
      <vt:lpstr>Slide 26</vt:lpstr>
      <vt:lpstr>Slide 27</vt:lpstr>
      <vt:lpstr> Output </vt:lpstr>
      <vt:lpstr>Slide 29</vt:lpstr>
      <vt:lpstr>Slide 30</vt:lpstr>
      <vt:lpstr>Slide 31</vt:lpstr>
      <vt:lpstr>Slide 32</vt:lpstr>
      <vt:lpstr>Slide 33</vt:lpstr>
      <vt:lpstr>Slide 34</vt:lpstr>
      <vt:lpstr>Slide 35</vt:lpstr>
      <vt:lpstr>Slide 36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JavaScript and HTML Documents</dc:title>
  <dc:creator>acer</dc:creator>
  <cp:lastModifiedBy>acer</cp:lastModifiedBy>
  <cp:revision>17</cp:revision>
  <dcterms:created xsi:type="dcterms:W3CDTF">2023-08-23T10:57:16Z</dcterms:created>
  <dcterms:modified xsi:type="dcterms:W3CDTF">2023-09-04T09:25:13Z</dcterms:modified>
</cp:coreProperties>
</file>