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9"/>
  </p:notesMasterIdLst>
  <p:sldIdLst>
    <p:sldId id="276" r:id="rId2"/>
    <p:sldId id="277" r:id="rId3"/>
    <p:sldId id="295" r:id="rId4"/>
    <p:sldId id="296" r:id="rId5"/>
    <p:sldId id="297" r:id="rId6"/>
    <p:sldId id="257" r:id="rId7"/>
    <p:sldId id="258" r:id="rId8"/>
    <p:sldId id="259" r:id="rId9"/>
    <p:sldId id="260" r:id="rId10"/>
    <p:sldId id="298" r:id="rId11"/>
    <p:sldId id="299" r:id="rId12"/>
    <p:sldId id="300" r:id="rId13"/>
    <p:sldId id="301" r:id="rId14"/>
    <p:sldId id="302" r:id="rId15"/>
    <p:sldId id="307" r:id="rId16"/>
    <p:sldId id="311" r:id="rId17"/>
    <p:sldId id="310" r:id="rId18"/>
    <p:sldId id="312" r:id="rId19"/>
    <p:sldId id="315" r:id="rId20"/>
    <p:sldId id="313" r:id="rId21"/>
    <p:sldId id="316" r:id="rId22"/>
    <p:sldId id="314" r:id="rId23"/>
    <p:sldId id="261" r:id="rId24"/>
    <p:sldId id="262" r:id="rId25"/>
    <p:sldId id="263" r:id="rId26"/>
    <p:sldId id="264" r:id="rId27"/>
    <p:sldId id="265" r:id="rId28"/>
    <p:sldId id="317" r:id="rId29"/>
    <p:sldId id="266" r:id="rId30"/>
    <p:sldId id="267" r:id="rId31"/>
    <p:sldId id="268" r:id="rId32"/>
    <p:sldId id="278" r:id="rId33"/>
    <p:sldId id="269" r:id="rId34"/>
    <p:sldId id="279" r:id="rId35"/>
    <p:sldId id="318" r:id="rId36"/>
    <p:sldId id="319" r:id="rId37"/>
    <p:sldId id="320" r:id="rId38"/>
    <p:sldId id="321" r:id="rId39"/>
    <p:sldId id="322" r:id="rId40"/>
    <p:sldId id="323" r:id="rId41"/>
    <p:sldId id="324" r:id="rId42"/>
    <p:sldId id="325" r:id="rId43"/>
    <p:sldId id="326" r:id="rId44"/>
    <p:sldId id="327" r:id="rId45"/>
    <p:sldId id="328" r:id="rId46"/>
    <p:sldId id="329" r:id="rId47"/>
    <p:sldId id="330" r:id="rId48"/>
    <p:sldId id="331" r:id="rId49"/>
    <p:sldId id="332" r:id="rId50"/>
    <p:sldId id="333" r:id="rId51"/>
    <p:sldId id="334" r:id="rId52"/>
    <p:sldId id="335" r:id="rId53"/>
    <p:sldId id="359" r:id="rId54"/>
    <p:sldId id="336" r:id="rId55"/>
    <p:sldId id="338" r:id="rId56"/>
    <p:sldId id="339" r:id="rId57"/>
    <p:sldId id="340" r:id="rId58"/>
    <p:sldId id="341" r:id="rId59"/>
    <p:sldId id="362" r:id="rId60"/>
    <p:sldId id="360" r:id="rId61"/>
    <p:sldId id="343" r:id="rId62"/>
    <p:sldId id="344" r:id="rId63"/>
    <p:sldId id="345" r:id="rId64"/>
    <p:sldId id="346" r:id="rId65"/>
    <p:sldId id="347" r:id="rId66"/>
    <p:sldId id="348" r:id="rId67"/>
    <p:sldId id="349" r:id="rId68"/>
    <p:sldId id="350" r:id="rId69"/>
    <p:sldId id="351" r:id="rId70"/>
    <p:sldId id="352" r:id="rId71"/>
    <p:sldId id="353" r:id="rId72"/>
    <p:sldId id="354" r:id="rId73"/>
    <p:sldId id="355" r:id="rId74"/>
    <p:sldId id="356" r:id="rId75"/>
    <p:sldId id="357" r:id="rId76"/>
    <p:sldId id="358" r:id="rId77"/>
    <p:sldId id="366" r:id="rId78"/>
    <p:sldId id="369" r:id="rId79"/>
    <p:sldId id="370" r:id="rId80"/>
    <p:sldId id="365" r:id="rId81"/>
    <p:sldId id="371" r:id="rId82"/>
    <p:sldId id="372" r:id="rId83"/>
    <p:sldId id="363" r:id="rId84"/>
    <p:sldId id="367" r:id="rId85"/>
    <p:sldId id="373" r:id="rId86"/>
    <p:sldId id="374" r:id="rId87"/>
    <p:sldId id="375" r:id="rId88"/>
    <p:sldId id="376" r:id="rId89"/>
    <p:sldId id="377" r:id="rId90"/>
    <p:sldId id="378" r:id="rId91"/>
    <p:sldId id="379" r:id="rId92"/>
    <p:sldId id="380" r:id="rId93"/>
    <p:sldId id="381" r:id="rId94"/>
    <p:sldId id="382" r:id="rId95"/>
    <p:sldId id="383" r:id="rId96"/>
    <p:sldId id="384" r:id="rId97"/>
    <p:sldId id="385" r:id="rId98"/>
    <p:sldId id="386" r:id="rId99"/>
    <p:sldId id="452" r:id="rId100"/>
    <p:sldId id="387" r:id="rId101"/>
    <p:sldId id="388" r:id="rId102"/>
    <p:sldId id="389" r:id="rId103"/>
    <p:sldId id="391" r:id="rId104"/>
    <p:sldId id="392" r:id="rId105"/>
    <p:sldId id="393" r:id="rId106"/>
    <p:sldId id="395" r:id="rId107"/>
    <p:sldId id="396" r:id="rId108"/>
    <p:sldId id="397" r:id="rId109"/>
    <p:sldId id="398" r:id="rId110"/>
    <p:sldId id="399" r:id="rId111"/>
    <p:sldId id="400" r:id="rId112"/>
    <p:sldId id="401" r:id="rId113"/>
    <p:sldId id="402" r:id="rId114"/>
    <p:sldId id="403" r:id="rId115"/>
    <p:sldId id="404" r:id="rId116"/>
    <p:sldId id="405" r:id="rId117"/>
    <p:sldId id="406" r:id="rId118"/>
    <p:sldId id="407" r:id="rId119"/>
    <p:sldId id="408" r:id="rId120"/>
    <p:sldId id="410" r:id="rId121"/>
    <p:sldId id="411" r:id="rId122"/>
    <p:sldId id="412" r:id="rId123"/>
    <p:sldId id="413" r:id="rId124"/>
    <p:sldId id="414" r:id="rId125"/>
    <p:sldId id="415" r:id="rId126"/>
    <p:sldId id="416" r:id="rId127"/>
    <p:sldId id="417" r:id="rId128"/>
    <p:sldId id="418" r:id="rId129"/>
    <p:sldId id="419" r:id="rId130"/>
    <p:sldId id="420" r:id="rId131"/>
    <p:sldId id="428" r:id="rId132"/>
    <p:sldId id="429" r:id="rId133"/>
    <p:sldId id="430" r:id="rId134"/>
    <p:sldId id="432" r:id="rId135"/>
    <p:sldId id="433" r:id="rId136"/>
    <p:sldId id="434" r:id="rId137"/>
    <p:sldId id="436" r:id="rId138"/>
    <p:sldId id="438" r:id="rId139"/>
    <p:sldId id="439" r:id="rId140"/>
    <p:sldId id="440" r:id="rId141"/>
    <p:sldId id="441" r:id="rId142"/>
    <p:sldId id="442" r:id="rId143"/>
    <p:sldId id="443" r:id="rId144"/>
    <p:sldId id="444" r:id="rId145"/>
    <p:sldId id="445" r:id="rId146"/>
    <p:sldId id="446" r:id="rId147"/>
    <p:sldId id="447" r:id="rId148"/>
    <p:sldId id="448" r:id="rId149"/>
    <p:sldId id="459" r:id="rId150"/>
    <p:sldId id="449" r:id="rId151"/>
    <p:sldId id="450" r:id="rId152"/>
    <p:sldId id="451" r:id="rId153"/>
    <p:sldId id="453" r:id="rId154"/>
    <p:sldId id="454" r:id="rId155"/>
    <p:sldId id="455" r:id="rId156"/>
    <p:sldId id="457" r:id="rId157"/>
    <p:sldId id="458" r:id="rId1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6912" autoAdjust="0"/>
    <p:restoredTop sz="91371" autoAdjust="0"/>
  </p:normalViewPr>
  <p:slideViewPr>
    <p:cSldViewPr>
      <p:cViewPr>
        <p:scale>
          <a:sx n="75" d="100"/>
          <a:sy n="75" d="100"/>
        </p:scale>
        <p:origin x="-966" y="-156"/>
      </p:cViewPr>
      <p:guideLst>
        <p:guide orient="horz" pos="2160"/>
        <p:guide pos="2880"/>
      </p:guideLst>
    </p:cSldViewPr>
  </p:slideViewPr>
  <p:outlineViewPr>
    <p:cViewPr>
      <p:scale>
        <a:sx n="33" d="100"/>
        <a:sy n="33" d="100"/>
      </p:scale>
      <p:origin x="0" y="5342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F0D512-5D51-4B6E-9D85-6DEF7A7E3793}" type="datetimeFigureOut">
              <a:rPr lang="en-IN" smtClean="0"/>
              <a:pPr/>
              <a:t>30-08-2023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042831-B6B6-4A18-A47B-72E33D4EE90B}" type="slidenum">
              <a:rPr lang="en-IN" smtClean="0"/>
              <a:pPr/>
              <a:t>‹#›</a:t>
            </a:fld>
            <a:endParaRPr lang="en-IN"/>
          </a:p>
        </p:txBody>
      </p:sp>
    </p:spTree>
    <p:extLst>
      <p:ext uri="{BB962C8B-B14F-4D97-AF65-F5344CB8AC3E}">
        <p14:creationId xmlns:p14="http://schemas.microsoft.com/office/powerpoint/2010/main" xmlns="" val="909264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5042831-B6B6-4A18-A47B-72E33D4EE90B}" type="slidenum">
              <a:rPr lang="en-IN" smtClean="0"/>
              <a:pPr/>
              <a:t>47</a:t>
            </a:fld>
            <a:endParaRPr lang="en-IN"/>
          </a:p>
        </p:txBody>
      </p:sp>
    </p:spTree>
    <p:extLst>
      <p:ext uri="{BB962C8B-B14F-4D97-AF65-F5344CB8AC3E}">
        <p14:creationId xmlns:p14="http://schemas.microsoft.com/office/powerpoint/2010/main" xmlns="" val="2020053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5042831-B6B6-4A18-A47B-72E33D4EE90B}" type="slidenum">
              <a:rPr lang="en-IN" smtClean="0"/>
              <a:pPr/>
              <a:t>54</a:t>
            </a:fld>
            <a:endParaRPr lang="en-IN"/>
          </a:p>
        </p:txBody>
      </p:sp>
    </p:spTree>
    <p:extLst>
      <p:ext uri="{BB962C8B-B14F-4D97-AF65-F5344CB8AC3E}">
        <p14:creationId xmlns:p14="http://schemas.microsoft.com/office/powerpoint/2010/main" xmlns="" val="1593607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1D7CD44-1959-49DD-AB32-18B2A34FFC27}" type="datetimeFigureOut">
              <a:rPr lang="en-US" smtClean="0"/>
              <a:pPr/>
              <a:t>8/30/2023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FB0A6-DD7D-458E-B647-CD1991FE1B2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1D7CD44-1959-49DD-AB32-18B2A34FFC27}" type="datetimeFigureOut">
              <a:rPr lang="en-US" smtClean="0"/>
              <a:pPr/>
              <a:t>8/30/2023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FB0A6-DD7D-458E-B647-CD1991FE1B2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1D7CD44-1959-49DD-AB32-18B2A34FFC27}" type="datetimeFigureOut">
              <a:rPr lang="en-US" smtClean="0"/>
              <a:pPr/>
              <a:t>8/30/2023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FB0A6-DD7D-458E-B647-CD1991FE1B2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1D7CD44-1959-49DD-AB32-18B2A34FFC27}" type="datetimeFigureOut">
              <a:rPr lang="en-US" smtClean="0"/>
              <a:pPr/>
              <a:t>8/30/2023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FB0A6-DD7D-458E-B647-CD1991FE1B2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D7CD44-1959-49DD-AB32-18B2A34FFC27}" type="datetimeFigureOut">
              <a:rPr lang="en-US" smtClean="0"/>
              <a:pPr/>
              <a:t>8/30/2023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FB0A6-DD7D-458E-B647-CD1991FE1B2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1D7CD44-1959-49DD-AB32-18B2A34FFC27}" type="datetimeFigureOut">
              <a:rPr lang="en-US" smtClean="0"/>
              <a:pPr/>
              <a:t>8/30/2023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FB0A6-DD7D-458E-B647-CD1991FE1B2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1D7CD44-1959-49DD-AB32-18B2A34FFC27}" type="datetimeFigureOut">
              <a:rPr lang="en-US" smtClean="0"/>
              <a:pPr/>
              <a:t>8/30/2023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2FB0A6-DD7D-458E-B647-CD1991FE1B2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1D7CD44-1959-49DD-AB32-18B2A34FFC27}" type="datetimeFigureOut">
              <a:rPr lang="en-US" smtClean="0"/>
              <a:pPr/>
              <a:t>8/30/2023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2FB0A6-DD7D-458E-B647-CD1991FE1B2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D7CD44-1959-49DD-AB32-18B2A34FFC27}" type="datetimeFigureOut">
              <a:rPr lang="en-US" smtClean="0"/>
              <a:pPr/>
              <a:t>8/30/2023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2FB0A6-DD7D-458E-B647-CD1991FE1B2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D7CD44-1959-49DD-AB32-18B2A34FFC27}" type="datetimeFigureOut">
              <a:rPr lang="en-US" smtClean="0"/>
              <a:pPr/>
              <a:t>8/30/2023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FB0A6-DD7D-458E-B647-CD1991FE1B2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D7CD44-1959-49DD-AB32-18B2A34FFC27}" type="datetimeFigureOut">
              <a:rPr lang="en-US" smtClean="0"/>
              <a:pPr/>
              <a:t>8/30/2023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FB0A6-DD7D-458E-B647-CD1991FE1B2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7CD44-1959-49DD-AB32-18B2A34FFC27}" type="datetimeFigureOut">
              <a:rPr lang="en-US" smtClean="0"/>
              <a:pPr/>
              <a:t>8/30/2023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FB0A6-DD7D-458E-B647-CD1991FE1B2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hyperlink" Target="http://www.mozilla.org/projects/venkma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The </a:t>
            </a:r>
            <a:r>
              <a:rPr lang="en-US" b="1" dirty="0"/>
              <a:t>Basics of JavaScript</a:t>
            </a:r>
            <a:r>
              <a:rPr lang="en-IN" b="1" dirty="0"/>
              <a:t/>
            </a:r>
            <a:br>
              <a:rPr lang="en-IN" b="1" dirty="0"/>
            </a:br>
            <a:endParaRPr lang="en-IN" dirty="0"/>
          </a:p>
        </p:txBody>
      </p:sp>
      <p:sp>
        <p:nvSpPr>
          <p:cNvPr id="3" name="Content Placeholder 2"/>
          <p:cNvSpPr>
            <a:spLocks noGrp="1"/>
          </p:cNvSpPr>
          <p:nvPr>
            <p:ph idx="1"/>
          </p:nvPr>
        </p:nvSpPr>
        <p:spPr>
          <a:xfrm>
            <a:off x="457200" y="1214422"/>
            <a:ext cx="8229600" cy="5643578"/>
          </a:xfrm>
        </p:spPr>
        <p:txBody>
          <a:bodyPr>
            <a:normAutofit fontScale="92500" lnSpcReduction="10000"/>
          </a:bodyPr>
          <a:lstStyle/>
          <a:p>
            <a:pPr lvl="1">
              <a:buFont typeface="Arial" pitchFamily="34" charset="0"/>
              <a:buChar char="•"/>
            </a:pPr>
            <a:r>
              <a:rPr lang="en-US" dirty="0"/>
              <a:t>Overview of JavaScript</a:t>
            </a:r>
            <a:endParaRPr lang="en-IN" sz="3600" dirty="0"/>
          </a:p>
          <a:p>
            <a:pPr lvl="1">
              <a:buFont typeface="Arial" pitchFamily="34" charset="0"/>
              <a:buChar char="•"/>
            </a:pPr>
            <a:r>
              <a:rPr lang="en-US" dirty="0"/>
              <a:t>Object Orientation and JavaScript</a:t>
            </a:r>
            <a:endParaRPr lang="en-IN" sz="3600" dirty="0"/>
          </a:p>
          <a:p>
            <a:pPr lvl="1">
              <a:buFont typeface="Arial" pitchFamily="34" charset="0"/>
              <a:buChar char="•"/>
            </a:pPr>
            <a:r>
              <a:rPr lang="en-US" dirty="0"/>
              <a:t>General Syntactic Characteristics</a:t>
            </a:r>
            <a:endParaRPr lang="en-IN" sz="3600" dirty="0"/>
          </a:p>
          <a:p>
            <a:pPr lvl="1">
              <a:buFont typeface="Arial" pitchFamily="34" charset="0"/>
              <a:buChar char="•"/>
            </a:pPr>
            <a:r>
              <a:rPr lang="en-US" dirty="0"/>
              <a:t>Primitives, Operations, and Expressions</a:t>
            </a:r>
            <a:endParaRPr lang="en-IN" sz="3600" dirty="0"/>
          </a:p>
          <a:p>
            <a:pPr lvl="1">
              <a:buFont typeface="Arial" pitchFamily="34" charset="0"/>
              <a:buChar char="•"/>
            </a:pPr>
            <a:r>
              <a:rPr lang="en-US" dirty="0"/>
              <a:t>Screen Output and Keyboard Input</a:t>
            </a:r>
            <a:endParaRPr lang="en-IN" sz="3600" dirty="0"/>
          </a:p>
          <a:p>
            <a:pPr lvl="1">
              <a:buFont typeface="Arial" pitchFamily="34" charset="0"/>
              <a:buChar char="•"/>
            </a:pPr>
            <a:r>
              <a:rPr lang="en-US" dirty="0"/>
              <a:t>Control Statements</a:t>
            </a:r>
            <a:endParaRPr lang="en-IN" sz="3600" dirty="0"/>
          </a:p>
          <a:p>
            <a:pPr lvl="1">
              <a:buFont typeface="Arial" pitchFamily="34" charset="0"/>
              <a:buChar char="•"/>
            </a:pPr>
            <a:r>
              <a:rPr lang="en-US" dirty="0"/>
              <a:t>Object Creation and Modification</a:t>
            </a:r>
            <a:endParaRPr lang="en-IN" sz="3600" dirty="0"/>
          </a:p>
          <a:p>
            <a:pPr lvl="1">
              <a:buFont typeface="Arial" pitchFamily="34" charset="0"/>
              <a:buChar char="•"/>
            </a:pPr>
            <a:r>
              <a:rPr lang="en-US" dirty="0"/>
              <a:t>Arrays</a:t>
            </a:r>
            <a:endParaRPr lang="en-IN" sz="3600" dirty="0"/>
          </a:p>
          <a:p>
            <a:pPr lvl="1">
              <a:buFont typeface="Arial" pitchFamily="34" charset="0"/>
              <a:buChar char="•"/>
            </a:pPr>
            <a:r>
              <a:rPr lang="en-US" dirty="0"/>
              <a:t>Functions</a:t>
            </a:r>
            <a:endParaRPr lang="en-IN" sz="3600" dirty="0"/>
          </a:p>
          <a:p>
            <a:pPr lvl="1">
              <a:buFont typeface="Arial" pitchFamily="34" charset="0"/>
              <a:buChar char="•"/>
            </a:pPr>
            <a:r>
              <a:rPr lang="en-US" dirty="0" smtClean="0"/>
              <a:t>Constructors</a:t>
            </a:r>
            <a:endParaRPr lang="en-IN" sz="3600" dirty="0"/>
          </a:p>
          <a:p>
            <a:pPr lvl="1">
              <a:buFont typeface="Arial" pitchFamily="34" charset="0"/>
              <a:buChar char="•"/>
            </a:pPr>
            <a:r>
              <a:rPr lang="en-US" dirty="0"/>
              <a:t>Pattern Matching Using Regular Expressions</a:t>
            </a:r>
            <a:endParaRPr lang="en-IN" sz="3600" dirty="0"/>
          </a:p>
          <a:p>
            <a:pPr lvl="1">
              <a:buFont typeface="Arial" pitchFamily="34" charset="0"/>
              <a:buChar char="•"/>
            </a:pPr>
            <a:r>
              <a:rPr lang="en-US" dirty="0" smtClean="0"/>
              <a:t>Errors </a:t>
            </a:r>
            <a:r>
              <a:rPr lang="en-US" dirty="0"/>
              <a:t>in Scripts</a:t>
            </a:r>
            <a:endParaRPr lang="en-IN" sz="3600" dirty="0"/>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2800" b="1" dirty="0"/>
              <a:t>Browsers and HTML-JavaScript Documents</a:t>
            </a:r>
            <a:r>
              <a:rPr lang="en-IN" sz="2800" b="1" dirty="0"/>
              <a:t/>
            </a:r>
            <a:br>
              <a:rPr lang="en-IN" sz="2800" b="1" dirty="0"/>
            </a:br>
            <a:endParaRPr lang="en-IN" sz="2800" dirty="0"/>
          </a:p>
        </p:txBody>
      </p:sp>
      <p:sp>
        <p:nvSpPr>
          <p:cNvPr id="3" name="Content Placeholder 2"/>
          <p:cNvSpPr>
            <a:spLocks noGrp="1"/>
          </p:cNvSpPr>
          <p:nvPr>
            <p:ph idx="1"/>
          </p:nvPr>
        </p:nvSpPr>
        <p:spPr>
          <a:xfrm>
            <a:off x="457200" y="928670"/>
            <a:ext cx="8229600" cy="5929330"/>
          </a:xfrm>
        </p:spPr>
        <p:txBody>
          <a:bodyPr>
            <a:normAutofit lnSpcReduction="10000"/>
          </a:bodyPr>
          <a:lstStyle/>
          <a:p>
            <a:pPr algn="just"/>
            <a:r>
              <a:rPr lang="en-US" dirty="0" smtClean="0"/>
              <a:t>HTML </a:t>
            </a:r>
            <a:r>
              <a:rPr lang="en-US" dirty="0"/>
              <a:t>document does not include embedded scripts, the browser reads the lines of the document and renders its window according to the </a:t>
            </a:r>
            <a:r>
              <a:rPr lang="en-US" b="1" dirty="0"/>
              <a:t>tags, attributes, and content </a:t>
            </a:r>
            <a:r>
              <a:rPr lang="en-US" dirty="0"/>
              <a:t>it finds. </a:t>
            </a:r>
            <a:endParaRPr lang="en-US" dirty="0" smtClean="0"/>
          </a:p>
          <a:p>
            <a:pPr algn="just"/>
            <a:r>
              <a:rPr lang="en-US" dirty="0" smtClean="0"/>
              <a:t>When </a:t>
            </a:r>
            <a:r>
              <a:rPr lang="en-US" dirty="0"/>
              <a:t>a JavaScript script is encountered in the document, the browser uses its JavaScript </a:t>
            </a:r>
            <a:r>
              <a:rPr lang="en-US" b="1" dirty="0"/>
              <a:t>interpreter to “execute” the script</a:t>
            </a:r>
            <a:r>
              <a:rPr lang="en-US" dirty="0"/>
              <a:t>. </a:t>
            </a:r>
            <a:endParaRPr lang="en-US" dirty="0" smtClean="0"/>
          </a:p>
          <a:p>
            <a:pPr algn="just"/>
            <a:r>
              <a:rPr lang="en-US" dirty="0" smtClean="0"/>
              <a:t>Output </a:t>
            </a:r>
            <a:r>
              <a:rPr lang="en-US" dirty="0"/>
              <a:t>from the script becomes the next markup to be rendered. </a:t>
            </a:r>
            <a:endParaRPr lang="en-US" dirty="0" smtClean="0"/>
          </a:p>
          <a:p>
            <a:pPr algn="just"/>
            <a:r>
              <a:rPr lang="en-US" dirty="0" smtClean="0"/>
              <a:t>When </a:t>
            </a:r>
            <a:r>
              <a:rPr lang="en-US" dirty="0"/>
              <a:t>the end of the script is reached, the browser goes back to reading the </a:t>
            </a:r>
            <a:r>
              <a:rPr lang="en-US" b="1" dirty="0"/>
              <a:t>HTML document and </a:t>
            </a:r>
            <a:r>
              <a:rPr lang="en-US" b="1" dirty="0" smtClean="0"/>
              <a:t>displaying </a:t>
            </a:r>
            <a:r>
              <a:rPr lang="en-US" b="1" dirty="0"/>
              <a:t>its content.</a:t>
            </a:r>
            <a:endParaRPr lang="en-IN" b="1" dirty="0"/>
          </a:p>
          <a:p>
            <a:pPr algn="just"/>
            <a:endParaRPr lang="en-IN" dirty="0"/>
          </a:p>
        </p:txBody>
      </p:sp>
    </p:spTree>
    <p:extLst>
      <p:ext uri="{BB962C8B-B14F-4D97-AF65-F5344CB8AC3E}">
        <p14:creationId xmlns:p14="http://schemas.microsoft.com/office/powerpoint/2010/main" xmlns="" val="7662016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b="1" dirty="0" smtClean="0"/>
              <a:t>Object Creation and Modification</a:t>
            </a:r>
            <a:br>
              <a:rPr lang="en-IN" b="1" dirty="0" smtClean="0"/>
            </a:br>
            <a:endParaRPr lang="en-IN" dirty="0"/>
          </a:p>
        </p:txBody>
      </p:sp>
      <p:sp>
        <p:nvSpPr>
          <p:cNvPr id="3" name="Content Placeholder 2"/>
          <p:cNvSpPr>
            <a:spLocks noGrp="1"/>
          </p:cNvSpPr>
          <p:nvPr>
            <p:ph idx="1"/>
          </p:nvPr>
        </p:nvSpPr>
        <p:spPr>
          <a:xfrm>
            <a:off x="457200" y="928670"/>
            <a:ext cx="8229600" cy="5929330"/>
          </a:xfrm>
        </p:spPr>
        <p:txBody>
          <a:bodyPr>
            <a:normAutofit fontScale="77500" lnSpcReduction="20000"/>
          </a:bodyPr>
          <a:lstStyle/>
          <a:p>
            <a:pPr algn="just"/>
            <a:r>
              <a:rPr lang="en-IN" dirty="0" smtClean="0"/>
              <a:t>Object is an instance of a class. All the members of the class can be accessed through object.</a:t>
            </a:r>
            <a:endParaRPr lang="en-US" dirty="0" smtClean="0"/>
          </a:p>
          <a:p>
            <a:pPr algn="just"/>
            <a:r>
              <a:rPr lang="en-US" dirty="0" smtClean="0"/>
              <a:t>Objects are created with a </a:t>
            </a:r>
            <a:r>
              <a:rPr lang="en-US" b="1" dirty="0" smtClean="0"/>
              <a:t>new expression, </a:t>
            </a:r>
            <a:r>
              <a:rPr lang="en-US" dirty="0" smtClean="0"/>
              <a:t>which must include a </a:t>
            </a:r>
            <a:r>
              <a:rPr lang="en-US" b="1" dirty="0" smtClean="0"/>
              <a:t>call to a constructor method</a:t>
            </a:r>
            <a:r>
              <a:rPr lang="en-US" dirty="0" smtClean="0"/>
              <a:t>. </a:t>
            </a:r>
          </a:p>
          <a:p>
            <a:pPr algn="just"/>
            <a:r>
              <a:rPr lang="en-US" dirty="0" smtClean="0"/>
              <a:t>The constructor that is called in the </a:t>
            </a:r>
            <a:r>
              <a:rPr lang="en-US" b="1" dirty="0" smtClean="0"/>
              <a:t>new expression creates the properties</a:t>
            </a:r>
            <a:r>
              <a:rPr lang="en-US" dirty="0" smtClean="0"/>
              <a:t> that characterize the new object. </a:t>
            </a:r>
          </a:p>
          <a:p>
            <a:pPr algn="just"/>
            <a:r>
              <a:rPr lang="en-US" dirty="0" smtClean="0"/>
              <a:t>In an object-oriented language such as Java, the </a:t>
            </a:r>
            <a:r>
              <a:rPr lang="en-US" b="1" dirty="0" smtClean="0"/>
              <a:t>new operator creates a particular object</a:t>
            </a:r>
            <a:r>
              <a:rPr lang="en-US" dirty="0" smtClean="0"/>
              <a:t>, meaning an object with a type and a specific collection of members. </a:t>
            </a:r>
          </a:p>
          <a:p>
            <a:pPr algn="just"/>
            <a:r>
              <a:rPr lang="en-US" dirty="0" smtClean="0"/>
              <a:t>Thus, in Java, the constructor initializes members but does not create them. </a:t>
            </a:r>
          </a:p>
          <a:p>
            <a:pPr algn="just"/>
            <a:r>
              <a:rPr lang="en-US" dirty="0" smtClean="0"/>
              <a:t>In JavaScript, however, the </a:t>
            </a:r>
            <a:r>
              <a:rPr lang="en-US" b="1" dirty="0" smtClean="0"/>
              <a:t>new operator creates a blank object—that is, one with no properties</a:t>
            </a:r>
            <a:r>
              <a:rPr lang="en-US" dirty="0" smtClean="0"/>
              <a:t>.</a:t>
            </a:r>
          </a:p>
          <a:p>
            <a:pPr algn="just"/>
            <a:r>
              <a:rPr lang="en-US" dirty="0" smtClean="0"/>
              <a:t>Furthermore, JavaScript </a:t>
            </a:r>
            <a:r>
              <a:rPr lang="en-US" b="1" dirty="0" smtClean="0"/>
              <a:t>objects do not have types</a:t>
            </a:r>
            <a:r>
              <a:rPr lang="en-US" dirty="0" smtClean="0"/>
              <a:t>. The </a:t>
            </a:r>
            <a:r>
              <a:rPr lang="en-US" b="1" dirty="0" smtClean="0"/>
              <a:t>constructor both creates and initializes the properties.</a:t>
            </a:r>
            <a:endParaRPr lang="en-IN" b="1" dirty="0" smtClean="0"/>
          </a:p>
          <a:p>
            <a:pPr algn="just"/>
            <a:endParaRPr lang="en-IN"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6572296"/>
          </a:xfrm>
        </p:spPr>
        <p:txBody>
          <a:bodyPr>
            <a:normAutofit/>
          </a:bodyPr>
          <a:lstStyle/>
          <a:p>
            <a:pPr algn="just"/>
            <a:r>
              <a:rPr lang="en-US" dirty="0" smtClean="0"/>
              <a:t>The following statement creates an object that has no properties:</a:t>
            </a:r>
            <a:endParaRPr lang="en-IN" dirty="0" smtClean="0"/>
          </a:p>
          <a:p>
            <a:pPr algn="just"/>
            <a:r>
              <a:rPr lang="en-IN" b="1" dirty="0" err="1" smtClean="0"/>
              <a:t>var</a:t>
            </a:r>
            <a:r>
              <a:rPr lang="en-IN" b="1" dirty="0" smtClean="0"/>
              <a:t> </a:t>
            </a:r>
            <a:r>
              <a:rPr lang="en-IN" b="1" dirty="0" err="1" smtClean="0"/>
              <a:t>my_object</a:t>
            </a:r>
            <a:r>
              <a:rPr lang="en-IN" b="1" dirty="0" smtClean="0"/>
              <a:t> = new Object();</a:t>
            </a:r>
          </a:p>
          <a:p>
            <a:pPr algn="just"/>
            <a:r>
              <a:rPr lang="en-IN" dirty="0" smtClean="0"/>
              <a:t>In this case, the constructor called is that of Object, which loading the new object with </a:t>
            </a:r>
            <a:r>
              <a:rPr lang="en-IN" b="1" dirty="0" smtClean="0"/>
              <a:t>no properties,</a:t>
            </a:r>
            <a:r>
              <a:rPr lang="en-IN" dirty="0" smtClean="0"/>
              <a:t> although it does have access to some </a:t>
            </a:r>
            <a:r>
              <a:rPr lang="en-IN" b="1" dirty="0" smtClean="0"/>
              <a:t>inherited methods</a:t>
            </a:r>
            <a:r>
              <a:rPr lang="en-IN" dirty="0" smtClean="0"/>
              <a:t>. </a:t>
            </a:r>
          </a:p>
          <a:p>
            <a:pPr algn="just"/>
            <a:r>
              <a:rPr lang="en-IN" dirty="0" smtClean="0"/>
              <a:t>The variable </a:t>
            </a:r>
            <a:r>
              <a:rPr lang="en-IN" b="1" dirty="0" err="1" smtClean="0"/>
              <a:t>my_object</a:t>
            </a:r>
            <a:r>
              <a:rPr lang="en-IN" dirty="0" smtClean="0"/>
              <a:t> references the new object. </a:t>
            </a:r>
          </a:p>
          <a:p>
            <a:pPr algn="just"/>
            <a:r>
              <a:rPr lang="en-IN" dirty="0" smtClean="0"/>
              <a:t>Calls to constructors must include </a:t>
            </a:r>
            <a:r>
              <a:rPr lang="en-IN" b="1" dirty="0" smtClean="0"/>
              <a:t>parentheses</a:t>
            </a:r>
            <a:r>
              <a:rPr lang="en-IN" dirty="0" smtClean="0"/>
              <a:t>, even if there are </a:t>
            </a:r>
            <a:r>
              <a:rPr lang="en-IN" b="1" dirty="0" smtClean="0"/>
              <a:t>no parameters</a:t>
            </a:r>
            <a:r>
              <a:rPr lang="en-IN" dirty="0" smtClean="0"/>
              <a:t>. </a:t>
            </a:r>
            <a:endParaRPr lang="en-IN"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572272"/>
          </a:xfrm>
        </p:spPr>
        <p:txBody>
          <a:bodyPr>
            <a:normAutofit fontScale="92500"/>
          </a:bodyPr>
          <a:lstStyle/>
          <a:p>
            <a:pPr algn="just"/>
            <a:r>
              <a:rPr lang="en-US" dirty="0" smtClean="0"/>
              <a:t>The properties of an object can be accessed with </a:t>
            </a:r>
            <a:r>
              <a:rPr lang="en-US" b="1" dirty="0" smtClean="0"/>
              <a:t>dot notation</a:t>
            </a:r>
            <a:r>
              <a:rPr lang="en-US" dirty="0" smtClean="0"/>
              <a:t>, in which the </a:t>
            </a:r>
            <a:r>
              <a:rPr lang="en-US" b="1" dirty="0" smtClean="0"/>
              <a:t>first word is the object name and the second is the property name.</a:t>
            </a:r>
            <a:r>
              <a:rPr lang="en-US" dirty="0" smtClean="0"/>
              <a:t> </a:t>
            </a:r>
          </a:p>
          <a:p>
            <a:pPr algn="just"/>
            <a:r>
              <a:rPr lang="en-US" dirty="0" smtClean="0"/>
              <a:t>Properties are not actually variables—they are just the </a:t>
            </a:r>
            <a:r>
              <a:rPr lang="en-US" b="1" dirty="0" smtClean="0"/>
              <a:t>names of values</a:t>
            </a:r>
            <a:r>
              <a:rPr lang="en-US" dirty="0" smtClean="0"/>
              <a:t>. </a:t>
            </a:r>
          </a:p>
          <a:p>
            <a:pPr algn="just"/>
            <a:r>
              <a:rPr lang="en-US" dirty="0" smtClean="0"/>
              <a:t>They are used with </a:t>
            </a:r>
            <a:r>
              <a:rPr lang="en-US" b="1" dirty="0" smtClean="0"/>
              <a:t>object variables to access property values. </a:t>
            </a:r>
          </a:p>
          <a:p>
            <a:pPr algn="just"/>
            <a:r>
              <a:rPr lang="en-IN" dirty="0" smtClean="0"/>
              <a:t>The number of properties in a JavaScript object is </a:t>
            </a:r>
            <a:r>
              <a:rPr lang="en-IN" b="1" dirty="0" smtClean="0"/>
              <a:t>dynamic.</a:t>
            </a:r>
            <a:r>
              <a:rPr lang="en-IN" dirty="0" smtClean="0"/>
              <a:t> </a:t>
            </a:r>
          </a:p>
          <a:p>
            <a:pPr algn="just"/>
            <a:r>
              <a:rPr lang="en-IN" dirty="0" smtClean="0"/>
              <a:t>At any time during interpretation, </a:t>
            </a:r>
            <a:r>
              <a:rPr lang="en-IN" b="1" dirty="0" smtClean="0"/>
              <a:t>properties can be added to or deleted from an object</a:t>
            </a:r>
            <a:r>
              <a:rPr lang="en-IN" dirty="0" smtClean="0"/>
              <a:t>. </a:t>
            </a:r>
          </a:p>
          <a:p>
            <a:pPr algn="just"/>
            <a:r>
              <a:rPr lang="en-IN" dirty="0" smtClean="0"/>
              <a:t>A property for an object is created by assigning a value to that </a:t>
            </a:r>
            <a:r>
              <a:rPr lang="en-IN" b="1" dirty="0" smtClean="0"/>
              <a:t>property’s name</a:t>
            </a:r>
            <a:r>
              <a:rPr lang="en-IN" dirty="0" smtClean="0"/>
              <a:t>. </a:t>
            </a:r>
          </a:p>
          <a:p>
            <a:pPr algn="just"/>
            <a:endParaRPr lang="en-IN"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572272"/>
          </a:xfrm>
        </p:spPr>
        <p:txBody>
          <a:bodyPr>
            <a:normAutofit lnSpcReduction="10000"/>
          </a:bodyPr>
          <a:lstStyle/>
          <a:p>
            <a:pPr algn="just"/>
            <a:r>
              <a:rPr lang="en-US" dirty="0" smtClean="0"/>
              <a:t>Consider the following example:</a:t>
            </a:r>
            <a:endParaRPr lang="en-IN" dirty="0" smtClean="0"/>
          </a:p>
          <a:p>
            <a:pPr algn="just"/>
            <a:r>
              <a:rPr lang="en-IN" dirty="0" smtClean="0"/>
              <a:t>// Create an Object </a:t>
            </a:r>
            <a:r>
              <a:rPr lang="en-IN" dirty="0" err="1" smtClean="0"/>
              <a:t>object</a:t>
            </a:r>
            <a:r>
              <a:rPr lang="en-IN" dirty="0" smtClean="0"/>
              <a:t> </a:t>
            </a:r>
          </a:p>
          <a:p>
            <a:pPr algn="just"/>
            <a:r>
              <a:rPr lang="en-IN" b="1" dirty="0" err="1" smtClean="0"/>
              <a:t>var</a:t>
            </a:r>
            <a:r>
              <a:rPr lang="en-IN" b="1" dirty="0" smtClean="0"/>
              <a:t> </a:t>
            </a:r>
            <a:r>
              <a:rPr lang="en-IN" b="1" dirty="0" err="1" smtClean="0"/>
              <a:t>my_car</a:t>
            </a:r>
            <a:r>
              <a:rPr lang="en-IN" b="1" dirty="0" smtClean="0"/>
              <a:t> = new Object();</a:t>
            </a:r>
          </a:p>
          <a:p>
            <a:pPr algn="just"/>
            <a:r>
              <a:rPr lang="en-IN" dirty="0" smtClean="0"/>
              <a:t>// Create and initialize the make property </a:t>
            </a:r>
            <a:r>
              <a:rPr lang="en-IN" b="1" dirty="0" err="1" smtClean="0"/>
              <a:t>my_car.make</a:t>
            </a:r>
            <a:r>
              <a:rPr lang="en-IN" b="1" dirty="0" smtClean="0"/>
              <a:t> = "Ford";</a:t>
            </a:r>
          </a:p>
          <a:p>
            <a:pPr algn="just"/>
            <a:r>
              <a:rPr lang="en-IN" dirty="0" smtClean="0"/>
              <a:t>// Create and initialize model </a:t>
            </a:r>
          </a:p>
          <a:p>
            <a:pPr algn="just"/>
            <a:r>
              <a:rPr lang="en-IN" b="1" dirty="0" err="1" smtClean="0"/>
              <a:t>my_car.model</a:t>
            </a:r>
            <a:r>
              <a:rPr lang="en-IN" b="1" dirty="0" smtClean="0"/>
              <a:t> = "F-Series";</a:t>
            </a:r>
          </a:p>
          <a:p>
            <a:pPr algn="just"/>
            <a:r>
              <a:rPr lang="en-US" dirty="0" smtClean="0"/>
              <a:t>This code creates a new object, </a:t>
            </a:r>
          </a:p>
          <a:p>
            <a:pPr algn="just"/>
            <a:r>
              <a:rPr lang="en-US" b="1" dirty="0" err="1" smtClean="0"/>
              <a:t>my_car</a:t>
            </a:r>
            <a:r>
              <a:rPr lang="en-US" b="1" dirty="0" smtClean="0"/>
              <a:t>, with two properties: make and model.</a:t>
            </a:r>
          </a:p>
          <a:p>
            <a:pPr algn="just"/>
            <a:r>
              <a:rPr lang="en-US" dirty="0" smtClean="0"/>
              <a:t>There is an abbreviated way </a:t>
            </a:r>
            <a:r>
              <a:rPr lang="en-US" b="1" dirty="0" smtClean="0"/>
              <a:t>to create an object and its properties.</a:t>
            </a:r>
            <a:endParaRPr lang="en-IN" b="1"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lnSpcReduction="10000"/>
          </a:bodyPr>
          <a:lstStyle/>
          <a:p>
            <a:pPr algn="just"/>
            <a:r>
              <a:rPr lang="en-US" dirty="0" smtClean="0"/>
              <a:t>For example, the object referenced with </a:t>
            </a:r>
            <a:r>
              <a:rPr lang="en-US" dirty="0" err="1" smtClean="0"/>
              <a:t>my_car</a:t>
            </a:r>
            <a:r>
              <a:rPr lang="en-US" dirty="0" smtClean="0"/>
              <a:t> in the previous example could be created with the following statement:</a:t>
            </a:r>
            <a:endParaRPr lang="en-IN" dirty="0" smtClean="0"/>
          </a:p>
          <a:p>
            <a:pPr algn="just"/>
            <a:r>
              <a:rPr lang="en-IN" b="1" dirty="0" err="1" smtClean="0"/>
              <a:t>var</a:t>
            </a:r>
            <a:r>
              <a:rPr lang="en-IN" b="1" dirty="0" smtClean="0"/>
              <a:t> </a:t>
            </a:r>
            <a:r>
              <a:rPr lang="en-IN" b="1" dirty="0" err="1" smtClean="0"/>
              <a:t>my_car</a:t>
            </a:r>
            <a:r>
              <a:rPr lang="en-IN" b="1" dirty="0" smtClean="0"/>
              <a:t> = {make: "Ford", model: " F-Series "};</a:t>
            </a:r>
          </a:p>
          <a:p>
            <a:pPr algn="just"/>
            <a:r>
              <a:rPr lang="en-US" dirty="0" smtClean="0"/>
              <a:t>Objects can be nested, you can create a </a:t>
            </a:r>
            <a:r>
              <a:rPr lang="en-US" b="1" dirty="0" smtClean="0"/>
              <a:t>new object</a:t>
            </a:r>
            <a:r>
              <a:rPr lang="en-US" dirty="0" smtClean="0"/>
              <a:t> that is a property of </a:t>
            </a:r>
            <a:r>
              <a:rPr lang="en-US" b="1" dirty="0" err="1" smtClean="0"/>
              <a:t>my_car</a:t>
            </a:r>
            <a:r>
              <a:rPr lang="en-US" b="1" dirty="0" smtClean="0"/>
              <a:t> with properties of its own</a:t>
            </a:r>
            <a:r>
              <a:rPr lang="en-US" dirty="0" smtClean="0"/>
              <a:t>, as in the following statements:</a:t>
            </a:r>
            <a:endParaRPr lang="en-IN" dirty="0" smtClean="0"/>
          </a:p>
          <a:p>
            <a:r>
              <a:rPr lang="en-IN" b="1" dirty="0" err="1" smtClean="0"/>
              <a:t>my_car.engine</a:t>
            </a:r>
            <a:r>
              <a:rPr lang="en-IN" b="1" dirty="0" smtClean="0"/>
              <a:t> = new Object(); </a:t>
            </a:r>
            <a:r>
              <a:rPr lang="en-IN" b="1" dirty="0" err="1" smtClean="0"/>
              <a:t>my_car.engine.config</a:t>
            </a:r>
            <a:r>
              <a:rPr lang="en-IN" b="1" dirty="0" smtClean="0"/>
              <a:t> = "V6"; </a:t>
            </a:r>
          </a:p>
          <a:p>
            <a:r>
              <a:rPr lang="en-IN" b="1" dirty="0" err="1" smtClean="0"/>
              <a:t>my_car.engine.hp</a:t>
            </a:r>
            <a:r>
              <a:rPr lang="en-IN" b="1" dirty="0" smtClean="0"/>
              <a:t> = 263;</a:t>
            </a:r>
          </a:p>
          <a:p>
            <a:endParaRPr lang="en-IN" b="1" dirty="0" smtClean="0"/>
          </a:p>
          <a:p>
            <a:endParaRPr lang="en-IN" b="1" dirty="0" smtClean="0"/>
          </a:p>
          <a:p>
            <a:pPr algn="just"/>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7143776"/>
          </a:xfrm>
        </p:spPr>
        <p:txBody>
          <a:bodyPr>
            <a:normAutofit fontScale="92500" lnSpcReduction="20000"/>
          </a:bodyPr>
          <a:lstStyle/>
          <a:p>
            <a:pPr algn="just"/>
            <a:r>
              <a:rPr lang="en-US" dirty="0" smtClean="0"/>
              <a:t>Properties can be accessed in </a:t>
            </a:r>
            <a:r>
              <a:rPr lang="en-US" b="1" dirty="0" smtClean="0"/>
              <a:t>two ways</a:t>
            </a:r>
            <a:r>
              <a:rPr lang="en-US" dirty="0" smtClean="0"/>
              <a:t>. </a:t>
            </a:r>
          </a:p>
          <a:p>
            <a:pPr algn="just"/>
            <a:r>
              <a:rPr lang="en-US" dirty="0" smtClean="0"/>
              <a:t>First, any property can be accessed in the same way it is assigned a value, namely, with the </a:t>
            </a:r>
            <a:r>
              <a:rPr lang="en-US" b="1" dirty="0" smtClean="0"/>
              <a:t>object-dot-property notation. </a:t>
            </a:r>
          </a:p>
          <a:p>
            <a:pPr algn="just"/>
            <a:r>
              <a:rPr lang="en-US" dirty="0" smtClean="0"/>
              <a:t>Second, the property names of an object can be accessed as if they were </a:t>
            </a:r>
            <a:r>
              <a:rPr lang="en-US" b="1" dirty="0" smtClean="0"/>
              <a:t>elements of an array</a:t>
            </a:r>
            <a:r>
              <a:rPr lang="en-US" dirty="0" smtClean="0"/>
              <a:t>. </a:t>
            </a:r>
          </a:p>
          <a:p>
            <a:pPr algn="just"/>
            <a:r>
              <a:rPr lang="en-US" dirty="0" smtClean="0"/>
              <a:t>To do so, the property name (as a string literal) is used as a subscript.</a:t>
            </a:r>
            <a:endParaRPr lang="en-IN" dirty="0" smtClean="0"/>
          </a:p>
          <a:p>
            <a:pPr algn="just"/>
            <a:r>
              <a:rPr lang="en-US" dirty="0" smtClean="0"/>
              <a:t>For example, after execution of the statements,</a:t>
            </a:r>
            <a:endParaRPr lang="en-IN" dirty="0" smtClean="0"/>
          </a:p>
          <a:p>
            <a:pPr algn="just"/>
            <a:r>
              <a:rPr lang="en-IN" b="1" dirty="0" err="1" smtClean="0"/>
              <a:t>var</a:t>
            </a:r>
            <a:r>
              <a:rPr lang="en-IN" b="1" dirty="0" smtClean="0"/>
              <a:t> prop1 = </a:t>
            </a:r>
            <a:r>
              <a:rPr lang="en-IN" b="1" dirty="0" err="1" smtClean="0"/>
              <a:t>my_car.make</a:t>
            </a:r>
            <a:r>
              <a:rPr lang="en-IN" b="1" dirty="0" smtClean="0"/>
              <a:t>; </a:t>
            </a:r>
          </a:p>
          <a:p>
            <a:pPr algn="just"/>
            <a:r>
              <a:rPr lang="en-IN" b="1" dirty="0" err="1" smtClean="0"/>
              <a:t>var</a:t>
            </a:r>
            <a:r>
              <a:rPr lang="en-IN" b="1" dirty="0" smtClean="0"/>
              <a:t> prop2 = </a:t>
            </a:r>
            <a:r>
              <a:rPr lang="en-IN" b="1" dirty="0" err="1" smtClean="0"/>
              <a:t>my_car</a:t>
            </a:r>
            <a:r>
              <a:rPr lang="en-IN" b="1" dirty="0" smtClean="0"/>
              <a:t>["make"];</a:t>
            </a:r>
          </a:p>
          <a:p>
            <a:pPr algn="just"/>
            <a:r>
              <a:rPr lang="en-IN" dirty="0" smtClean="0"/>
              <a:t>the variables prop1 and prop2 both have the value </a:t>
            </a:r>
            <a:r>
              <a:rPr lang="en-IN" b="1" dirty="0" smtClean="0"/>
              <a:t>"Ford".</a:t>
            </a:r>
          </a:p>
          <a:p>
            <a:pPr algn="just"/>
            <a:r>
              <a:rPr lang="en-US" dirty="0" smtClean="0"/>
              <a:t>property can be deleted with delete, as in the following example:</a:t>
            </a:r>
            <a:endParaRPr lang="en-IN" dirty="0" smtClean="0"/>
          </a:p>
          <a:p>
            <a:pPr algn="just"/>
            <a:r>
              <a:rPr lang="en-IN" b="1" dirty="0" smtClean="0"/>
              <a:t>delete </a:t>
            </a:r>
            <a:r>
              <a:rPr lang="en-IN" b="1" dirty="0" err="1" smtClean="0"/>
              <a:t>my_car.model</a:t>
            </a:r>
            <a:r>
              <a:rPr lang="en-IN" b="1" dirty="0" smtClean="0"/>
              <a:t>;</a:t>
            </a:r>
          </a:p>
          <a:p>
            <a:pPr algn="just"/>
            <a:endParaRPr lang="en-IN"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fontScale="90000"/>
          </a:bodyPr>
          <a:lstStyle/>
          <a:p>
            <a:pPr lvl="0"/>
            <a:r>
              <a:rPr lang="en-IN" b="1" dirty="0" smtClean="0"/>
              <a:t>Arrays</a:t>
            </a:r>
            <a:br>
              <a:rPr lang="en-IN" b="1" dirty="0" smtClean="0"/>
            </a:br>
            <a:endParaRPr lang="en-IN" dirty="0"/>
          </a:p>
        </p:txBody>
      </p:sp>
      <p:sp>
        <p:nvSpPr>
          <p:cNvPr id="3" name="Content Placeholder 2"/>
          <p:cNvSpPr>
            <a:spLocks noGrp="1"/>
          </p:cNvSpPr>
          <p:nvPr>
            <p:ph idx="1"/>
          </p:nvPr>
        </p:nvSpPr>
        <p:spPr>
          <a:xfrm>
            <a:off x="457200" y="714356"/>
            <a:ext cx="8229600" cy="6286544"/>
          </a:xfrm>
        </p:spPr>
        <p:txBody>
          <a:bodyPr>
            <a:normAutofit fontScale="77500" lnSpcReduction="20000"/>
          </a:bodyPr>
          <a:lstStyle/>
          <a:p>
            <a:pPr algn="just"/>
            <a:r>
              <a:rPr lang="en-US" dirty="0" smtClean="0"/>
              <a:t>In JavaScript, arrays are objects that have </a:t>
            </a:r>
            <a:r>
              <a:rPr lang="en-US" b="1" dirty="0" smtClean="0"/>
              <a:t>some special functionality. </a:t>
            </a:r>
          </a:p>
          <a:p>
            <a:pPr algn="just"/>
            <a:r>
              <a:rPr lang="en-US" dirty="0" smtClean="0"/>
              <a:t>Array elements can be </a:t>
            </a:r>
            <a:r>
              <a:rPr lang="en-US" b="1" dirty="0" smtClean="0"/>
              <a:t>primitive values or references to other objects</a:t>
            </a:r>
            <a:r>
              <a:rPr lang="en-US" dirty="0" smtClean="0"/>
              <a:t>, including other arrays. </a:t>
            </a:r>
          </a:p>
          <a:p>
            <a:pPr algn="just"/>
            <a:r>
              <a:rPr lang="en-US" dirty="0" smtClean="0"/>
              <a:t>JavaScript arrays have </a:t>
            </a:r>
            <a:r>
              <a:rPr lang="en-US" b="1" dirty="0" smtClean="0"/>
              <a:t>dynamic lengths</a:t>
            </a:r>
            <a:r>
              <a:rPr lang="en-US" dirty="0" smtClean="0"/>
              <a:t>.</a:t>
            </a:r>
            <a:endParaRPr lang="en-IN" dirty="0" smtClean="0"/>
          </a:p>
          <a:p>
            <a:pPr algn="just"/>
            <a:r>
              <a:rPr lang="en-IN" b="1" u="sng" dirty="0" smtClean="0"/>
              <a:t>Array Object Creation :</a:t>
            </a:r>
          </a:p>
          <a:p>
            <a:pPr algn="just"/>
            <a:r>
              <a:rPr lang="en-US" dirty="0" smtClean="0"/>
              <a:t>Array objects, unlike most other JavaScript objects, can be created in </a:t>
            </a:r>
            <a:r>
              <a:rPr lang="en-US" b="1" dirty="0" smtClean="0"/>
              <a:t>two distinct ways</a:t>
            </a:r>
            <a:r>
              <a:rPr lang="en-US" dirty="0" smtClean="0"/>
              <a:t>. </a:t>
            </a:r>
          </a:p>
          <a:p>
            <a:pPr algn="just"/>
            <a:r>
              <a:rPr lang="en-US" dirty="0" smtClean="0"/>
              <a:t>The usual way to create any object is with the </a:t>
            </a:r>
            <a:r>
              <a:rPr lang="en-US" b="1" dirty="0" smtClean="0"/>
              <a:t>new operator and a call to a constructor</a:t>
            </a:r>
            <a:r>
              <a:rPr lang="en-US" dirty="0" smtClean="0"/>
              <a:t>. </a:t>
            </a:r>
          </a:p>
          <a:p>
            <a:pPr algn="just"/>
            <a:r>
              <a:rPr lang="en-US" dirty="0" smtClean="0"/>
              <a:t>In the case of arrays, the constructor is named Array:</a:t>
            </a:r>
            <a:endParaRPr lang="en-IN" dirty="0" smtClean="0"/>
          </a:p>
          <a:p>
            <a:pPr algn="just"/>
            <a:r>
              <a:rPr lang="en-IN" b="1" dirty="0" err="1" smtClean="0"/>
              <a:t>var</a:t>
            </a:r>
            <a:r>
              <a:rPr lang="en-IN" b="1" dirty="0" smtClean="0"/>
              <a:t> </a:t>
            </a:r>
            <a:r>
              <a:rPr lang="en-IN" b="1" dirty="0" err="1" smtClean="0"/>
              <a:t>my_list</a:t>
            </a:r>
            <a:r>
              <a:rPr lang="en-IN" b="1" dirty="0" smtClean="0"/>
              <a:t> = new Array(1, 2, "three", "four"); </a:t>
            </a:r>
          </a:p>
          <a:p>
            <a:pPr algn="just"/>
            <a:r>
              <a:rPr lang="en-IN" b="1" dirty="0" err="1" smtClean="0"/>
              <a:t>var</a:t>
            </a:r>
            <a:r>
              <a:rPr lang="en-IN" b="1" dirty="0" smtClean="0"/>
              <a:t> </a:t>
            </a:r>
            <a:r>
              <a:rPr lang="en-IN" b="1" dirty="0" err="1" smtClean="0"/>
              <a:t>your_list</a:t>
            </a:r>
            <a:r>
              <a:rPr lang="en-IN" b="1" dirty="0" smtClean="0"/>
              <a:t> = new Array(100);</a:t>
            </a:r>
          </a:p>
          <a:p>
            <a:pPr algn="just"/>
            <a:r>
              <a:rPr lang="en-US" sz="3600" dirty="0" smtClean="0"/>
              <a:t>In the first declaration, an Array object of </a:t>
            </a:r>
            <a:r>
              <a:rPr lang="en-US" sz="3600" b="1" dirty="0" smtClean="0"/>
              <a:t>length 4</a:t>
            </a:r>
            <a:r>
              <a:rPr lang="en-US" sz="3600" dirty="0" smtClean="0"/>
              <a:t> is created and initialized. </a:t>
            </a:r>
          </a:p>
          <a:p>
            <a:pPr algn="just"/>
            <a:r>
              <a:rPr lang="en-US" sz="3600" dirty="0" smtClean="0"/>
              <a:t>Notice that the elements of an </a:t>
            </a:r>
            <a:r>
              <a:rPr lang="en-US" sz="3600" b="1" dirty="0" smtClean="0"/>
              <a:t>array need not have the same type.</a:t>
            </a:r>
            <a:endParaRPr lang="en-IN" sz="4000" b="1" dirty="0" smtClean="0"/>
          </a:p>
          <a:p>
            <a:pPr algn="just"/>
            <a:endParaRPr lang="en-IN"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572272"/>
          </a:xfrm>
        </p:spPr>
        <p:txBody>
          <a:bodyPr>
            <a:normAutofit fontScale="92500"/>
          </a:bodyPr>
          <a:lstStyle/>
          <a:p>
            <a:pPr algn="just"/>
            <a:r>
              <a:rPr lang="en-US" dirty="0" smtClean="0"/>
              <a:t>In the second declaration, </a:t>
            </a:r>
            <a:r>
              <a:rPr lang="en-US" b="1" dirty="0" smtClean="0"/>
              <a:t>a new Array object of length 100 is created, without actually creating any elements. </a:t>
            </a:r>
          </a:p>
          <a:p>
            <a:pPr algn="just"/>
            <a:r>
              <a:rPr lang="en-US" dirty="0" smtClean="0"/>
              <a:t>Whenever a call to the </a:t>
            </a:r>
            <a:r>
              <a:rPr lang="en-US" b="1" dirty="0" smtClean="0"/>
              <a:t>Array constructor has a single parameter</a:t>
            </a:r>
            <a:r>
              <a:rPr lang="en-US" dirty="0" smtClean="0"/>
              <a:t>, that parameter is taken to be the </a:t>
            </a:r>
            <a:r>
              <a:rPr lang="en-US" b="1" dirty="0" smtClean="0"/>
              <a:t>number of elements, not the initial value of a one-element array.</a:t>
            </a:r>
            <a:endParaRPr lang="en-IN" b="1" dirty="0" smtClean="0"/>
          </a:p>
          <a:p>
            <a:pPr algn="just"/>
            <a:r>
              <a:rPr lang="en-US" dirty="0" smtClean="0"/>
              <a:t>The second way to create an Array object is with a literal array value, which is a </a:t>
            </a:r>
            <a:r>
              <a:rPr lang="en-US" b="1" dirty="0" smtClean="0"/>
              <a:t>list of values enclosed in brackets:</a:t>
            </a:r>
            <a:endParaRPr lang="en-IN" b="1" dirty="0" smtClean="0"/>
          </a:p>
          <a:p>
            <a:pPr algn="just"/>
            <a:r>
              <a:rPr lang="en-IN" b="1" dirty="0" err="1" smtClean="0"/>
              <a:t>var</a:t>
            </a:r>
            <a:r>
              <a:rPr lang="en-IN" b="1" dirty="0" smtClean="0"/>
              <a:t> my_list_2 = [1, 2, "three", "four"];</a:t>
            </a:r>
          </a:p>
          <a:p>
            <a:pPr algn="just"/>
            <a:r>
              <a:rPr lang="en-IN" dirty="0" smtClean="0"/>
              <a:t>The array my_list_2 has the same values as the Array object </a:t>
            </a:r>
            <a:r>
              <a:rPr lang="en-IN" dirty="0" err="1" smtClean="0"/>
              <a:t>my_list</a:t>
            </a:r>
            <a:r>
              <a:rPr lang="en-IN" dirty="0" smtClean="0"/>
              <a:t> created previously with new.</a:t>
            </a:r>
          </a:p>
          <a:p>
            <a:pPr algn="just"/>
            <a:endParaRPr lang="en-IN"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IN" sz="4000" b="1" dirty="0"/>
              <a:t>Characteristics of Array Objects</a:t>
            </a:r>
            <a:br>
              <a:rPr lang="en-IN" sz="4000" b="1" dirty="0"/>
            </a:br>
            <a:endParaRPr lang="en-IN" sz="4000" dirty="0"/>
          </a:p>
        </p:txBody>
      </p:sp>
      <p:sp>
        <p:nvSpPr>
          <p:cNvPr id="3" name="Content Placeholder 2"/>
          <p:cNvSpPr>
            <a:spLocks noGrp="1"/>
          </p:cNvSpPr>
          <p:nvPr>
            <p:ph idx="1"/>
          </p:nvPr>
        </p:nvSpPr>
        <p:spPr>
          <a:xfrm>
            <a:off x="457200" y="928670"/>
            <a:ext cx="8229600" cy="5786478"/>
          </a:xfrm>
        </p:spPr>
        <p:txBody>
          <a:bodyPr>
            <a:normAutofit lnSpcReduction="10000"/>
          </a:bodyPr>
          <a:lstStyle/>
          <a:p>
            <a:pPr algn="just"/>
            <a:r>
              <a:rPr lang="en-US" dirty="0" smtClean="0"/>
              <a:t>The lowest index of every JavaScript array is </a:t>
            </a:r>
            <a:r>
              <a:rPr lang="en-US" b="1" dirty="0" smtClean="0"/>
              <a:t>zero</a:t>
            </a:r>
            <a:r>
              <a:rPr lang="en-US" dirty="0" smtClean="0"/>
              <a:t>. </a:t>
            </a:r>
          </a:p>
          <a:p>
            <a:pPr algn="just"/>
            <a:r>
              <a:rPr lang="en-US" dirty="0" smtClean="0"/>
              <a:t>Access to the elements of an array is specified with numeric subscript expressions placed in </a:t>
            </a:r>
            <a:r>
              <a:rPr lang="en-US" b="1" dirty="0" smtClean="0"/>
              <a:t>brackets</a:t>
            </a:r>
            <a:r>
              <a:rPr lang="en-US" dirty="0" smtClean="0"/>
              <a:t>. </a:t>
            </a:r>
          </a:p>
          <a:p>
            <a:pPr algn="just"/>
            <a:r>
              <a:rPr lang="en-US" dirty="0" smtClean="0"/>
              <a:t>The length of an array is the highest subscript to which a value has been assigned, </a:t>
            </a:r>
            <a:r>
              <a:rPr lang="en-US" b="1" dirty="0" smtClean="0"/>
              <a:t>plus 1.</a:t>
            </a:r>
            <a:r>
              <a:rPr lang="en-US" dirty="0" smtClean="0"/>
              <a:t> </a:t>
            </a:r>
          </a:p>
          <a:p>
            <a:pPr algn="just"/>
            <a:r>
              <a:rPr lang="en-US" dirty="0" smtClean="0"/>
              <a:t>For example, if </a:t>
            </a:r>
            <a:r>
              <a:rPr lang="en-US" dirty="0" err="1" smtClean="0"/>
              <a:t>my_list</a:t>
            </a:r>
            <a:r>
              <a:rPr lang="en-US" dirty="0" smtClean="0"/>
              <a:t> is an array with four elements and the following statement is executed, the </a:t>
            </a:r>
            <a:r>
              <a:rPr lang="en-US" b="1" dirty="0" smtClean="0"/>
              <a:t>new length of </a:t>
            </a:r>
            <a:r>
              <a:rPr lang="en-US" b="1" dirty="0" err="1" smtClean="0"/>
              <a:t>my_list</a:t>
            </a:r>
            <a:r>
              <a:rPr lang="en-US" b="1" dirty="0" smtClean="0"/>
              <a:t> will be 48</a:t>
            </a:r>
            <a:r>
              <a:rPr lang="en-US" dirty="0" smtClean="0"/>
              <a:t>.</a:t>
            </a:r>
            <a:endParaRPr lang="en-IN" dirty="0" smtClean="0"/>
          </a:p>
          <a:p>
            <a:pPr algn="just"/>
            <a:r>
              <a:rPr lang="en-US" dirty="0" smtClean="0"/>
              <a:t> </a:t>
            </a:r>
            <a:r>
              <a:rPr lang="en-IN" b="1" dirty="0" err="1" smtClean="0"/>
              <a:t>my_list</a:t>
            </a:r>
            <a:r>
              <a:rPr lang="en-IN" b="1" dirty="0" smtClean="0"/>
              <a:t>[47] = 2222;</a:t>
            </a:r>
          </a:p>
          <a:p>
            <a:pPr algn="just"/>
            <a:endParaRPr lang="en-IN"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500834"/>
          </a:xfrm>
        </p:spPr>
        <p:txBody>
          <a:bodyPr>
            <a:normAutofit/>
          </a:bodyPr>
          <a:lstStyle/>
          <a:p>
            <a:pPr algn="just"/>
            <a:r>
              <a:rPr lang="en-US" sz="4000" dirty="0" smtClean="0"/>
              <a:t>The length of an array is both read and write accessible through the length property, which is </a:t>
            </a:r>
            <a:r>
              <a:rPr lang="en-US" sz="4000" b="1" dirty="0" smtClean="0"/>
              <a:t>created for every array object by the Array constructor. </a:t>
            </a:r>
          </a:p>
          <a:p>
            <a:pPr algn="just"/>
            <a:r>
              <a:rPr lang="en-US" sz="4000" dirty="0" smtClean="0"/>
              <a:t>Consequently, the length of an array can be set to whatever you like by assigning the length property, as in the following example:</a:t>
            </a:r>
            <a:endParaRPr lang="en-IN" sz="4000" dirty="0" smtClean="0"/>
          </a:p>
          <a:p>
            <a:pPr algn="just"/>
            <a:r>
              <a:rPr lang="en-US" sz="4000" dirty="0" smtClean="0"/>
              <a:t> </a:t>
            </a:r>
            <a:r>
              <a:rPr lang="en-IN" sz="4000" b="1" dirty="0" err="1" smtClean="0"/>
              <a:t>my_list.length</a:t>
            </a:r>
            <a:r>
              <a:rPr lang="en-IN" sz="4000" b="1" dirty="0" smtClean="0"/>
              <a:t> = 1002;</a:t>
            </a:r>
          </a:p>
          <a:p>
            <a:pPr algn="just">
              <a:buNone/>
            </a:pP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480720"/>
          </a:xfrm>
        </p:spPr>
        <p:txBody>
          <a:bodyPr>
            <a:normAutofit fontScale="85000" lnSpcReduction="10000"/>
          </a:bodyPr>
          <a:lstStyle/>
          <a:p>
            <a:pPr algn="just"/>
            <a:r>
              <a:rPr lang="en-US" dirty="0"/>
              <a:t>There are two different ways to embed JavaScript in an HTML document: </a:t>
            </a:r>
            <a:r>
              <a:rPr lang="en-US" dirty="0" smtClean="0"/>
              <a:t>	</a:t>
            </a:r>
            <a:r>
              <a:rPr lang="en-US" b="1" dirty="0" smtClean="0"/>
              <a:t>- implicitly </a:t>
            </a:r>
            <a:r>
              <a:rPr lang="en-US" b="1" dirty="0"/>
              <a:t>and explicitly. </a:t>
            </a:r>
            <a:endParaRPr lang="en-US" b="1" dirty="0" smtClean="0"/>
          </a:p>
          <a:p>
            <a:pPr algn="just"/>
            <a:r>
              <a:rPr lang="en-US" dirty="0" smtClean="0"/>
              <a:t>In </a:t>
            </a:r>
            <a:r>
              <a:rPr lang="en-US" b="1" i="1" dirty="0"/>
              <a:t>explicit embedding</a:t>
            </a:r>
            <a:r>
              <a:rPr lang="en-US" dirty="0"/>
              <a:t>, the JavaScript code physically resides in the HTML document. </a:t>
            </a:r>
            <a:endParaRPr lang="en-US" dirty="0" smtClean="0"/>
          </a:p>
          <a:p>
            <a:pPr algn="just"/>
            <a:r>
              <a:rPr lang="en-US" dirty="0" smtClean="0"/>
              <a:t>This </a:t>
            </a:r>
            <a:r>
              <a:rPr lang="en-US" dirty="0"/>
              <a:t>approach has several disadvantages. </a:t>
            </a:r>
            <a:endParaRPr lang="en-US" dirty="0" smtClean="0"/>
          </a:p>
          <a:p>
            <a:pPr algn="just"/>
            <a:r>
              <a:rPr lang="en-US" dirty="0" smtClean="0"/>
              <a:t>First</a:t>
            </a:r>
            <a:r>
              <a:rPr lang="en-US" dirty="0"/>
              <a:t>, mixing two </a:t>
            </a:r>
            <a:r>
              <a:rPr lang="en-US" b="1" dirty="0"/>
              <a:t>completely different kinds of notation in the same document</a:t>
            </a:r>
            <a:r>
              <a:rPr lang="en-US" dirty="0"/>
              <a:t> makes the document difficult to read. </a:t>
            </a:r>
            <a:endParaRPr lang="en-US" dirty="0" smtClean="0"/>
          </a:p>
          <a:p>
            <a:pPr algn="just"/>
            <a:r>
              <a:rPr lang="en-US" dirty="0" smtClean="0"/>
              <a:t>Second</a:t>
            </a:r>
            <a:r>
              <a:rPr lang="en-US" dirty="0"/>
              <a:t>, </a:t>
            </a:r>
            <a:r>
              <a:rPr lang="en-US" dirty="0" smtClean="0"/>
              <a:t>two </a:t>
            </a:r>
            <a:r>
              <a:rPr lang="en-US" dirty="0"/>
              <a:t>different people doing two different jobs working on the same document can lead to many problems. </a:t>
            </a:r>
            <a:endParaRPr lang="en-US" dirty="0" smtClean="0"/>
          </a:p>
          <a:p>
            <a:pPr algn="just"/>
            <a:r>
              <a:rPr lang="en-US" dirty="0" smtClean="0"/>
              <a:t>To </a:t>
            </a:r>
            <a:r>
              <a:rPr lang="en-US" dirty="0"/>
              <a:t>avoid these problems, the JavaScript can be placed in its own file, separate from the HTML </a:t>
            </a:r>
            <a:r>
              <a:rPr lang="en-US" dirty="0" smtClean="0"/>
              <a:t>document</a:t>
            </a:r>
            <a:r>
              <a:rPr lang="en-US" dirty="0"/>
              <a:t>. </a:t>
            </a:r>
            <a:endParaRPr lang="en-US" dirty="0" smtClean="0"/>
          </a:p>
          <a:p>
            <a:pPr algn="just"/>
            <a:r>
              <a:rPr lang="en-US" b="1" i="1" dirty="0" smtClean="0"/>
              <a:t>Implicit </a:t>
            </a:r>
            <a:r>
              <a:rPr lang="en-US" b="1" i="1" dirty="0"/>
              <a:t>embedding</a:t>
            </a:r>
            <a:r>
              <a:rPr lang="en-US" dirty="0"/>
              <a:t>, has the advantage of hiding the script from the browser user. </a:t>
            </a:r>
            <a:endParaRPr lang="en-US" dirty="0" smtClean="0"/>
          </a:p>
        </p:txBody>
      </p:sp>
    </p:spTree>
    <p:extLst>
      <p:ext uri="{BB962C8B-B14F-4D97-AF65-F5344CB8AC3E}">
        <p14:creationId xmlns:p14="http://schemas.microsoft.com/office/powerpoint/2010/main" xmlns="" val="350195800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715172"/>
          </a:xfrm>
        </p:spPr>
        <p:txBody>
          <a:bodyPr>
            <a:normAutofit fontScale="92500" lnSpcReduction="20000"/>
          </a:bodyPr>
          <a:lstStyle/>
          <a:p>
            <a:pPr algn="just"/>
            <a:r>
              <a:rPr lang="en-US" dirty="0" smtClean="0"/>
              <a:t>Only the assigned elements of an array actually occupy space. </a:t>
            </a:r>
          </a:p>
          <a:p>
            <a:pPr algn="just"/>
            <a:r>
              <a:rPr lang="en-US" dirty="0" smtClean="0"/>
              <a:t>For example, if it is convenient to use the subscript range of 100 to 150, the array will require the space of 51 elements. </a:t>
            </a:r>
          </a:p>
          <a:p>
            <a:pPr algn="just"/>
            <a:r>
              <a:rPr lang="en-US" dirty="0" smtClean="0"/>
              <a:t>The length property of an </a:t>
            </a:r>
            <a:r>
              <a:rPr lang="en-US" b="1" dirty="0" smtClean="0"/>
              <a:t>array is not necessarily the number of elements allocated. </a:t>
            </a:r>
          </a:p>
          <a:p>
            <a:pPr algn="just"/>
            <a:r>
              <a:rPr lang="en-US" dirty="0" smtClean="0"/>
              <a:t>For example, the following statement sets the length property of </a:t>
            </a:r>
            <a:r>
              <a:rPr lang="en-US" dirty="0" err="1" smtClean="0"/>
              <a:t>new_list</a:t>
            </a:r>
            <a:r>
              <a:rPr lang="en-US" dirty="0" smtClean="0"/>
              <a:t> to 1002, but </a:t>
            </a:r>
            <a:r>
              <a:rPr lang="en-US" dirty="0" err="1" smtClean="0"/>
              <a:t>new_list</a:t>
            </a:r>
            <a:r>
              <a:rPr lang="en-US" dirty="0" smtClean="0"/>
              <a:t> may have no elements that have values or occupy space:</a:t>
            </a:r>
            <a:endParaRPr lang="en-IN" dirty="0" smtClean="0"/>
          </a:p>
          <a:p>
            <a:pPr algn="just"/>
            <a:r>
              <a:rPr lang="en-US" dirty="0" smtClean="0"/>
              <a:t> </a:t>
            </a:r>
            <a:r>
              <a:rPr lang="en-IN" b="1" dirty="0" err="1" smtClean="0"/>
              <a:t>new_list.length</a:t>
            </a:r>
            <a:r>
              <a:rPr lang="en-IN" b="1" dirty="0" smtClean="0"/>
              <a:t> = 1002;</a:t>
            </a:r>
          </a:p>
          <a:p>
            <a:pPr algn="just"/>
            <a:r>
              <a:rPr lang="en-US" dirty="0" smtClean="0"/>
              <a:t>To support JavaScript’s </a:t>
            </a:r>
            <a:r>
              <a:rPr lang="en-US" b="1" dirty="0" smtClean="0"/>
              <a:t>dynamic arrays</a:t>
            </a:r>
            <a:r>
              <a:rPr lang="en-US" dirty="0" smtClean="0"/>
              <a:t>, all array elements are allocated dynamically from the heap. </a:t>
            </a:r>
          </a:p>
          <a:p>
            <a:pPr algn="just">
              <a:buNone/>
            </a:pPr>
            <a:endParaRPr lang="en-IN"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786610"/>
          </a:xfrm>
        </p:spPr>
        <p:txBody>
          <a:bodyPr>
            <a:normAutofit/>
          </a:bodyPr>
          <a:lstStyle/>
          <a:p>
            <a:pPr algn="just"/>
            <a:r>
              <a:rPr lang="en-US" dirty="0" smtClean="0"/>
              <a:t>The next example, </a:t>
            </a:r>
            <a:r>
              <a:rPr lang="en-US" b="1" dirty="0" smtClean="0"/>
              <a:t>insert_names.js</a:t>
            </a:r>
            <a:r>
              <a:rPr lang="en-US" dirty="0" smtClean="0"/>
              <a:t>, illustrates JavaScript arrays. </a:t>
            </a:r>
          </a:p>
          <a:p>
            <a:pPr algn="just"/>
            <a:r>
              <a:rPr lang="en-US" dirty="0" smtClean="0"/>
              <a:t>This script has an </a:t>
            </a:r>
            <a:r>
              <a:rPr lang="en-US" b="1" dirty="0" smtClean="0"/>
              <a:t>array of names</a:t>
            </a:r>
            <a:r>
              <a:rPr lang="en-US" dirty="0" smtClean="0"/>
              <a:t>, which are in </a:t>
            </a:r>
            <a:r>
              <a:rPr lang="en-US" b="1" dirty="0" smtClean="0"/>
              <a:t>alphabetical order. </a:t>
            </a:r>
          </a:p>
          <a:p>
            <a:pPr algn="just"/>
            <a:r>
              <a:rPr lang="en-US" dirty="0" smtClean="0"/>
              <a:t>It uses prompt to get new names, one at a time, and inserts them into the existing array while maintaining its alphabetical order. </a:t>
            </a:r>
          </a:p>
          <a:p>
            <a:pPr algn="just"/>
            <a:r>
              <a:rPr lang="en-US" dirty="0" smtClean="0"/>
              <a:t>Then the new name is inserted, and the new array is displayed. </a:t>
            </a:r>
          </a:p>
          <a:p>
            <a:pPr algn="just"/>
            <a:r>
              <a:rPr lang="en-US" dirty="0" smtClean="0"/>
              <a:t>Each new name causes the array to grow by one element. </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643710"/>
          </a:xfrm>
        </p:spPr>
        <p:txBody>
          <a:bodyPr>
            <a:normAutofit fontScale="85000" lnSpcReduction="10000"/>
          </a:bodyPr>
          <a:lstStyle/>
          <a:p>
            <a:r>
              <a:rPr lang="en-IN" dirty="0" smtClean="0"/>
              <a:t>// insert_names.js</a:t>
            </a:r>
          </a:p>
          <a:p>
            <a:r>
              <a:rPr lang="en-IN" dirty="0" smtClean="0"/>
              <a:t>//	This script has an array of names, </a:t>
            </a:r>
            <a:r>
              <a:rPr lang="en-IN" dirty="0" err="1" smtClean="0"/>
              <a:t>name_list</a:t>
            </a:r>
            <a:r>
              <a:rPr lang="en-IN" dirty="0" smtClean="0"/>
              <a:t>,</a:t>
            </a:r>
          </a:p>
          <a:p>
            <a:r>
              <a:rPr lang="en-IN" dirty="0" smtClean="0"/>
              <a:t>//	whose values are in alphabetical order. New</a:t>
            </a:r>
          </a:p>
          <a:p>
            <a:r>
              <a:rPr lang="en-IN" dirty="0" smtClean="0"/>
              <a:t>//	names are input through a prompt. Each new</a:t>
            </a:r>
          </a:p>
          <a:p>
            <a:r>
              <a:rPr lang="en-IN" dirty="0" smtClean="0"/>
              <a:t>//	name is inserted into the </a:t>
            </a:r>
            <a:r>
              <a:rPr lang="en-IN" dirty="0" err="1" smtClean="0"/>
              <a:t>name_list</a:t>
            </a:r>
            <a:r>
              <a:rPr lang="en-IN" dirty="0" smtClean="0"/>
              <a:t> array,</a:t>
            </a:r>
          </a:p>
          <a:p>
            <a:r>
              <a:rPr lang="en-IN" dirty="0" smtClean="0"/>
              <a:t>//	after which the new list is displayed.</a:t>
            </a:r>
          </a:p>
          <a:p>
            <a:r>
              <a:rPr lang="en-US" dirty="0" smtClean="0"/>
              <a:t> </a:t>
            </a:r>
            <a:endParaRPr lang="en-IN" dirty="0" smtClean="0"/>
          </a:p>
          <a:p>
            <a:r>
              <a:rPr lang="en-IN" dirty="0" smtClean="0"/>
              <a:t>// The original list of names</a:t>
            </a:r>
          </a:p>
          <a:p>
            <a:r>
              <a:rPr lang="en-IN" dirty="0" err="1" smtClean="0"/>
              <a:t>var</a:t>
            </a:r>
            <a:r>
              <a:rPr lang="en-IN" dirty="0" smtClean="0"/>
              <a:t> </a:t>
            </a:r>
            <a:r>
              <a:rPr lang="en-IN" dirty="0" err="1" smtClean="0"/>
              <a:t>name_list</a:t>
            </a:r>
            <a:r>
              <a:rPr lang="en-IN" dirty="0" smtClean="0"/>
              <a:t> = new Array("</a:t>
            </a:r>
            <a:r>
              <a:rPr lang="en-IN" dirty="0" err="1" smtClean="0"/>
              <a:t>Abi</a:t>
            </a:r>
            <a:r>
              <a:rPr lang="en-IN" dirty="0" smtClean="0"/>
              <a:t>", "</a:t>
            </a:r>
            <a:r>
              <a:rPr lang="en-IN" dirty="0" err="1" smtClean="0"/>
              <a:t>Bhuvanes</a:t>
            </a:r>
            <a:r>
              <a:rPr lang="en-IN" dirty="0" smtClean="0"/>
              <a:t>", “David",</a:t>
            </a:r>
          </a:p>
          <a:p>
            <a:r>
              <a:rPr lang="en-IN" dirty="0" smtClean="0"/>
              <a:t>“</a:t>
            </a:r>
            <a:r>
              <a:rPr lang="en-IN" dirty="0" err="1" smtClean="0"/>
              <a:t>Dewahar</a:t>
            </a:r>
            <a:r>
              <a:rPr lang="en-IN" dirty="0" smtClean="0"/>
              <a:t>", “</a:t>
            </a:r>
            <a:r>
              <a:rPr lang="en-IN" dirty="0" err="1" smtClean="0"/>
              <a:t>Dhivya</a:t>
            </a:r>
            <a:r>
              <a:rPr lang="en-IN" dirty="0" smtClean="0"/>
              <a:t>");</a:t>
            </a:r>
          </a:p>
          <a:p>
            <a:r>
              <a:rPr lang="en-IN" dirty="0" err="1" smtClean="0"/>
              <a:t>var</a:t>
            </a:r>
            <a:r>
              <a:rPr lang="en-IN" dirty="0" smtClean="0"/>
              <a:t> </a:t>
            </a:r>
            <a:r>
              <a:rPr lang="en-IN" dirty="0" err="1" smtClean="0"/>
              <a:t>new_name</a:t>
            </a:r>
            <a:r>
              <a:rPr lang="en-IN" dirty="0" smtClean="0"/>
              <a:t>, index, last;</a:t>
            </a:r>
          </a:p>
          <a:p>
            <a:r>
              <a:rPr lang="en-US" dirty="0" smtClean="0"/>
              <a:t> </a:t>
            </a:r>
            <a:r>
              <a:rPr lang="en-IN" dirty="0" smtClean="0"/>
              <a:t>// Loop to get a new name and insert it while (</a:t>
            </a:r>
            <a:r>
              <a:rPr lang="en-IN" dirty="0" err="1" smtClean="0"/>
              <a:t>new_name</a:t>
            </a:r>
            <a:r>
              <a:rPr lang="en-IN" dirty="0" smtClean="0"/>
              <a:t> = prompt("Please type a new name", ""))</a:t>
            </a:r>
          </a:p>
          <a:p>
            <a:r>
              <a:rPr lang="en-IN" dirty="0" smtClean="0"/>
              <a:t> { last = </a:t>
            </a:r>
            <a:r>
              <a:rPr lang="en-IN" dirty="0" err="1" smtClean="0"/>
              <a:t>name_list.length</a:t>
            </a:r>
            <a:r>
              <a:rPr lang="en-IN" dirty="0" smtClean="0"/>
              <a:t> - 1;</a:t>
            </a:r>
          </a:p>
          <a:p>
            <a:endParaRPr lang="en-IN" dirty="0" smtClean="0"/>
          </a:p>
          <a:p>
            <a:endParaRPr lang="en-IN"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357982"/>
          </a:xfrm>
        </p:spPr>
        <p:txBody>
          <a:bodyPr>
            <a:normAutofit fontScale="92500" lnSpcReduction="10000"/>
          </a:bodyPr>
          <a:lstStyle/>
          <a:p>
            <a:r>
              <a:rPr lang="en-IN" dirty="0" smtClean="0"/>
              <a:t>// Loop to find the place for the new name</a:t>
            </a:r>
          </a:p>
          <a:p>
            <a:r>
              <a:rPr lang="en-IN" dirty="0" smtClean="0"/>
              <a:t>while (last &gt;= 0 &amp;&amp; </a:t>
            </a:r>
            <a:r>
              <a:rPr lang="en-IN" dirty="0" err="1" smtClean="0"/>
              <a:t>name_list</a:t>
            </a:r>
            <a:r>
              <a:rPr lang="en-IN" dirty="0" smtClean="0"/>
              <a:t>[last] &gt; </a:t>
            </a:r>
            <a:r>
              <a:rPr lang="en-IN" dirty="0" err="1" smtClean="0"/>
              <a:t>new_name</a:t>
            </a:r>
            <a:r>
              <a:rPr lang="en-IN" dirty="0" smtClean="0"/>
              <a:t>) { </a:t>
            </a:r>
            <a:r>
              <a:rPr lang="en-IN" dirty="0" err="1" smtClean="0"/>
              <a:t>name_list</a:t>
            </a:r>
            <a:r>
              <a:rPr lang="en-IN" dirty="0" smtClean="0"/>
              <a:t>[last + 1] = </a:t>
            </a:r>
            <a:r>
              <a:rPr lang="en-IN" dirty="0" err="1" smtClean="0"/>
              <a:t>name_list</a:t>
            </a:r>
            <a:r>
              <a:rPr lang="en-IN" dirty="0" smtClean="0"/>
              <a:t>[last];</a:t>
            </a:r>
          </a:p>
          <a:p>
            <a:r>
              <a:rPr lang="en-IN" dirty="0" smtClean="0"/>
              <a:t>last--;	}</a:t>
            </a:r>
          </a:p>
          <a:p>
            <a:r>
              <a:rPr lang="en-US" dirty="0" smtClean="0"/>
              <a:t> </a:t>
            </a:r>
            <a:r>
              <a:rPr lang="en-IN" dirty="0" smtClean="0"/>
              <a:t>// Insert the new name into its spot in the array </a:t>
            </a:r>
            <a:r>
              <a:rPr lang="en-IN" dirty="0" err="1" smtClean="0"/>
              <a:t>name_list</a:t>
            </a:r>
            <a:r>
              <a:rPr lang="en-IN" dirty="0" smtClean="0"/>
              <a:t>[last + 1] = </a:t>
            </a:r>
            <a:r>
              <a:rPr lang="en-IN" dirty="0" err="1" smtClean="0"/>
              <a:t>new_name</a:t>
            </a:r>
            <a:r>
              <a:rPr lang="en-IN" dirty="0" smtClean="0"/>
              <a:t>;</a:t>
            </a:r>
          </a:p>
          <a:p>
            <a:r>
              <a:rPr lang="en-IN" dirty="0" smtClean="0"/>
              <a:t>// Display the new array</a:t>
            </a:r>
          </a:p>
          <a:p>
            <a:r>
              <a:rPr lang="en-IN" dirty="0" err="1" smtClean="0"/>
              <a:t>document.write</a:t>
            </a:r>
            <a:r>
              <a:rPr lang="en-IN" dirty="0" smtClean="0"/>
              <a:t>("&lt;p&gt;&lt;strong&gt;The new name list is:&lt;/strong&gt; ", "&lt;</a:t>
            </a:r>
            <a:r>
              <a:rPr lang="en-IN" dirty="0" err="1" smtClean="0"/>
              <a:t>br</a:t>
            </a:r>
            <a:r>
              <a:rPr lang="en-IN" dirty="0" smtClean="0"/>
              <a:t> /&gt;");</a:t>
            </a:r>
          </a:p>
          <a:p>
            <a:r>
              <a:rPr lang="en-IN" dirty="0" smtClean="0"/>
              <a:t>for (index = 0; index &lt; </a:t>
            </a:r>
            <a:r>
              <a:rPr lang="en-IN" dirty="0" err="1" smtClean="0"/>
              <a:t>name_list.length</a:t>
            </a:r>
            <a:r>
              <a:rPr lang="en-IN" dirty="0" smtClean="0"/>
              <a:t>; index++) </a:t>
            </a:r>
            <a:r>
              <a:rPr lang="en-IN" dirty="0" err="1" smtClean="0"/>
              <a:t>document.write</a:t>
            </a:r>
            <a:r>
              <a:rPr lang="en-IN" dirty="0" smtClean="0"/>
              <a:t>(</a:t>
            </a:r>
            <a:r>
              <a:rPr lang="en-IN" dirty="0" err="1" smtClean="0"/>
              <a:t>name_list</a:t>
            </a:r>
            <a:r>
              <a:rPr lang="en-IN" dirty="0" smtClean="0"/>
              <a:t>[index], "&lt;</a:t>
            </a:r>
            <a:r>
              <a:rPr lang="en-IN" dirty="0" err="1" smtClean="0"/>
              <a:t>br</a:t>
            </a:r>
            <a:r>
              <a:rPr lang="en-IN" dirty="0" smtClean="0"/>
              <a:t> /&gt;");</a:t>
            </a:r>
          </a:p>
          <a:p>
            <a:r>
              <a:rPr lang="en-IN" dirty="0" err="1" smtClean="0"/>
              <a:t>document.write</a:t>
            </a:r>
            <a:r>
              <a:rPr lang="en-IN" dirty="0" smtClean="0"/>
              <a:t>("&lt;/p&gt;");</a:t>
            </a:r>
          </a:p>
          <a:p>
            <a:r>
              <a:rPr lang="en-IN" dirty="0" smtClean="0"/>
              <a:t>} //** end of the outer while loop</a:t>
            </a:r>
          </a:p>
          <a:p>
            <a:endParaRPr lang="en-IN"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IN" sz="3200" b="1" dirty="0"/>
              <a:t>Array Methods</a:t>
            </a:r>
            <a:br>
              <a:rPr lang="en-IN" sz="3200" b="1" dirty="0"/>
            </a:br>
            <a:endParaRPr lang="en-IN" sz="3200" dirty="0"/>
          </a:p>
        </p:txBody>
      </p:sp>
      <p:sp>
        <p:nvSpPr>
          <p:cNvPr id="3" name="Content Placeholder 2"/>
          <p:cNvSpPr>
            <a:spLocks noGrp="1"/>
          </p:cNvSpPr>
          <p:nvPr>
            <p:ph idx="1"/>
          </p:nvPr>
        </p:nvSpPr>
        <p:spPr>
          <a:xfrm>
            <a:off x="457200" y="1142984"/>
            <a:ext cx="8229600" cy="5715016"/>
          </a:xfrm>
        </p:spPr>
        <p:txBody>
          <a:bodyPr>
            <a:normAutofit fontScale="85000" lnSpcReduction="20000"/>
          </a:bodyPr>
          <a:lstStyle/>
          <a:p>
            <a:pPr algn="just"/>
            <a:r>
              <a:rPr lang="en-US" b="1" dirty="0" smtClean="0"/>
              <a:t>Array</a:t>
            </a:r>
            <a:r>
              <a:rPr lang="en-US" dirty="0" smtClean="0"/>
              <a:t> objects have a collection of useful methods.</a:t>
            </a:r>
          </a:p>
          <a:p>
            <a:pPr algn="just"/>
            <a:r>
              <a:rPr lang="en-US" dirty="0" smtClean="0"/>
              <a:t>The </a:t>
            </a:r>
            <a:r>
              <a:rPr lang="en-US" b="1" dirty="0" smtClean="0"/>
              <a:t>join method </a:t>
            </a:r>
            <a:r>
              <a:rPr lang="en-US" dirty="0" smtClean="0"/>
              <a:t>converts all of the elements of an array to strings and </a:t>
            </a:r>
            <a:r>
              <a:rPr lang="en-US" dirty="0" err="1" smtClean="0"/>
              <a:t>catenates</a:t>
            </a:r>
            <a:r>
              <a:rPr lang="en-US" dirty="0" smtClean="0"/>
              <a:t> them into a single string.</a:t>
            </a:r>
          </a:p>
          <a:p>
            <a:pPr algn="just"/>
            <a:r>
              <a:rPr lang="en-US" dirty="0" smtClean="0"/>
              <a:t>If no parameter is provided to </a:t>
            </a:r>
            <a:r>
              <a:rPr lang="en-US" b="1" dirty="0" smtClean="0"/>
              <a:t>join</a:t>
            </a:r>
            <a:r>
              <a:rPr lang="en-US" dirty="0" smtClean="0"/>
              <a:t>, the values in the new string are separated by commas. </a:t>
            </a:r>
          </a:p>
          <a:p>
            <a:pPr algn="just"/>
            <a:r>
              <a:rPr lang="en-US" dirty="0" smtClean="0"/>
              <a:t>If a string parameter is provided, it is used as the element separator. </a:t>
            </a:r>
          </a:p>
          <a:p>
            <a:pPr algn="just"/>
            <a:r>
              <a:rPr lang="en-US" dirty="0" smtClean="0"/>
              <a:t>Consider the following example:</a:t>
            </a:r>
            <a:endParaRPr lang="en-IN" dirty="0" smtClean="0"/>
          </a:p>
          <a:p>
            <a:pPr algn="just"/>
            <a:r>
              <a:rPr lang="en-IN" b="1" dirty="0" err="1" smtClean="0"/>
              <a:t>var</a:t>
            </a:r>
            <a:r>
              <a:rPr lang="en-IN" b="1" dirty="0" smtClean="0"/>
              <a:t> names = new Array["</a:t>
            </a:r>
            <a:r>
              <a:rPr lang="en-IN" b="1" dirty="0" err="1" smtClean="0"/>
              <a:t>Abi</a:t>
            </a:r>
            <a:r>
              <a:rPr lang="en-IN" b="1" dirty="0" smtClean="0"/>
              <a:t>“ , “</a:t>
            </a:r>
            <a:r>
              <a:rPr lang="en-IN" b="1" dirty="0" err="1" smtClean="0"/>
              <a:t>Dewahar</a:t>
            </a:r>
            <a:r>
              <a:rPr lang="en-IN" b="1" dirty="0" smtClean="0"/>
              <a:t>“ , "</a:t>
            </a:r>
            <a:r>
              <a:rPr lang="en-IN" b="1" dirty="0" err="1" smtClean="0"/>
              <a:t>Bhuvanes</a:t>
            </a:r>
            <a:r>
              <a:rPr lang="en-IN" b="1" dirty="0" smtClean="0"/>
              <a:t>", “David”];</a:t>
            </a:r>
          </a:p>
          <a:p>
            <a:pPr algn="just"/>
            <a:r>
              <a:rPr lang="en-IN" b="1" dirty="0" smtClean="0"/>
              <a:t>. . .</a:t>
            </a:r>
          </a:p>
          <a:p>
            <a:pPr algn="just"/>
            <a:r>
              <a:rPr lang="en-IN" b="1" dirty="0" err="1" smtClean="0"/>
              <a:t>var</a:t>
            </a:r>
            <a:r>
              <a:rPr lang="en-IN" b="1" dirty="0" smtClean="0"/>
              <a:t> </a:t>
            </a:r>
            <a:r>
              <a:rPr lang="en-IN" b="1" dirty="0" err="1" smtClean="0"/>
              <a:t>name_string</a:t>
            </a:r>
            <a:r>
              <a:rPr lang="en-IN" b="1" dirty="0" smtClean="0"/>
              <a:t> = </a:t>
            </a:r>
            <a:r>
              <a:rPr lang="en-IN" b="1" dirty="0" err="1" smtClean="0"/>
              <a:t>names.join</a:t>
            </a:r>
            <a:r>
              <a:rPr lang="en-IN" b="1" dirty="0" smtClean="0"/>
              <a:t>(" : ");</a:t>
            </a:r>
          </a:p>
          <a:p>
            <a:pPr algn="just"/>
            <a:r>
              <a:rPr lang="en-IN" dirty="0" smtClean="0"/>
              <a:t>The value of </a:t>
            </a:r>
            <a:r>
              <a:rPr lang="en-IN" b="1" dirty="0" err="1" smtClean="0"/>
              <a:t>name_string</a:t>
            </a:r>
            <a:r>
              <a:rPr lang="en-IN" dirty="0" smtClean="0"/>
              <a:t> is now </a:t>
            </a:r>
            <a:r>
              <a:rPr lang="en-IN" b="1" dirty="0" smtClean="0"/>
              <a:t>"</a:t>
            </a:r>
            <a:r>
              <a:rPr lang="en-IN" b="1" dirty="0" err="1" smtClean="0"/>
              <a:t>Abi</a:t>
            </a:r>
            <a:r>
              <a:rPr lang="en-IN" b="1" dirty="0" smtClean="0"/>
              <a:t> : </a:t>
            </a:r>
            <a:r>
              <a:rPr lang="en-IN" b="1" dirty="0" err="1" smtClean="0"/>
              <a:t>Dewahar</a:t>
            </a:r>
            <a:r>
              <a:rPr lang="en-IN" b="1" dirty="0" smtClean="0"/>
              <a:t> :  </a:t>
            </a:r>
            <a:r>
              <a:rPr lang="en-IN" b="1" dirty="0" err="1" smtClean="0"/>
              <a:t>Bhuvanes</a:t>
            </a:r>
            <a:r>
              <a:rPr lang="en-IN" b="1" dirty="0" smtClean="0"/>
              <a:t> : David “. </a:t>
            </a:r>
          </a:p>
          <a:p>
            <a:pPr>
              <a:buNone/>
            </a:pPr>
            <a:endParaRPr lang="en-IN" b="1" dirty="0" smtClean="0"/>
          </a:p>
          <a:p>
            <a:endParaRPr lang="en-IN"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8072470"/>
          </a:xfrm>
        </p:spPr>
        <p:txBody>
          <a:bodyPr>
            <a:noAutofit/>
          </a:bodyPr>
          <a:lstStyle/>
          <a:p>
            <a:pPr algn="just"/>
            <a:r>
              <a:rPr lang="en-IN" sz="2800" dirty="0" smtClean="0"/>
              <a:t>The </a:t>
            </a:r>
            <a:r>
              <a:rPr lang="en-IN" sz="2800" b="1" dirty="0" smtClean="0"/>
              <a:t>split() method </a:t>
            </a:r>
            <a:r>
              <a:rPr lang="en-IN" sz="2800" dirty="0" smtClean="0"/>
              <a:t>divides the string into an array of characters.</a:t>
            </a:r>
          </a:p>
          <a:p>
            <a:pPr algn="just"/>
            <a:r>
              <a:rPr lang="en-IN" sz="2800" dirty="0" smtClean="0"/>
              <a:t>The  </a:t>
            </a:r>
            <a:r>
              <a:rPr lang="en-IN" sz="2800" b="1" dirty="0" smtClean="0"/>
              <a:t>reverse() method </a:t>
            </a:r>
            <a:r>
              <a:rPr lang="en-IN" sz="2800" dirty="0" smtClean="0"/>
              <a:t>is used to reverses the array.</a:t>
            </a:r>
          </a:p>
          <a:p>
            <a:pPr algn="just"/>
            <a:r>
              <a:rPr lang="en-IN" sz="2800" dirty="0" smtClean="0"/>
              <a:t>The </a:t>
            </a:r>
            <a:r>
              <a:rPr lang="en-IN" sz="2800" b="1" dirty="0" smtClean="0"/>
              <a:t>join() method </a:t>
            </a:r>
            <a:r>
              <a:rPr lang="en-IN" sz="2800" dirty="0" smtClean="0"/>
              <a:t>is combines the reversed characters into a new string, effectively reversing the original string. </a:t>
            </a:r>
          </a:p>
          <a:p>
            <a:pPr algn="just"/>
            <a:r>
              <a:rPr lang="en-US" sz="2800" dirty="0" smtClean="0"/>
              <a:t>The </a:t>
            </a:r>
            <a:r>
              <a:rPr lang="en-US" sz="2800" b="1" dirty="0" smtClean="0"/>
              <a:t>sort</a:t>
            </a:r>
            <a:r>
              <a:rPr lang="en-US" sz="2800" dirty="0" smtClean="0"/>
              <a:t> method coerces the elements of the array to become strings if they are not already strings and sorts them alphabetically. </a:t>
            </a:r>
          </a:p>
          <a:p>
            <a:pPr algn="just"/>
            <a:r>
              <a:rPr lang="en-US" sz="2800" dirty="0" smtClean="0"/>
              <a:t>For example, consider the following statement:</a:t>
            </a:r>
            <a:endParaRPr lang="en-IN" sz="2800" dirty="0" smtClean="0"/>
          </a:p>
          <a:p>
            <a:pPr algn="just"/>
            <a:r>
              <a:rPr lang="en-IN" sz="2800" b="1" dirty="0" err="1" smtClean="0"/>
              <a:t>names.sort</a:t>
            </a:r>
            <a:r>
              <a:rPr lang="en-IN" sz="2800" b="1" dirty="0" smtClean="0"/>
              <a:t>();</a:t>
            </a:r>
          </a:p>
          <a:p>
            <a:r>
              <a:rPr lang="en-IN" sz="2800" dirty="0" smtClean="0"/>
              <a:t>The value of </a:t>
            </a:r>
            <a:r>
              <a:rPr lang="en-IN" sz="2800" b="1" dirty="0" smtClean="0"/>
              <a:t>names</a:t>
            </a:r>
            <a:r>
              <a:rPr lang="en-IN" sz="2800" dirty="0" smtClean="0"/>
              <a:t> is now </a:t>
            </a:r>
            <a:r>
              <a:rPr lang="en-IN" sz="2800" b="1" dirty="0" smtClean="0"/>
              <a:t>["</a:t>
            </a:r>
            <a:r>
              <a:rPr lang="en-IN" sz="2800" b="1" dirty="0" err="1" smtClean="0"/>
              <a:t>Abi</a:t>
            </a:r>
            <a:r>
              <a:rPr lang="en-IN" sz="2800" b="1" dirty="0" smtClean="0"/>
              <a:t>", "</a:t>
            </a:r>
            <a:r>
              <a:rPr lang="en-IN" sz="2800" b="1" dirty="0" err="1" smtClean="0"/>
              <a:t>Bhuvanes</a:t>
            </a:r>
            <a:r>
              <a:rPr lang="en-IN" sz="2800" b="1" dirty="0" smtClean="0"/>
              <a:t>", “David", “</a:t>
            </a:r>
            <a:r>
              <a:rPr lang="en-IN" sz="2800" b="1" dirty="0" err="1" smtClean="0"/>
              <a:t>Dewahar</a:t>
            </a:r>
            <a:r>
              <a:rPr lang="en-IN" sz="2800" b="1" dirty="0" smtClean="0"/>
              <a:t>”]. </a:t>
            </a:r>
          </a:p>
          <a:p>
            <a:pPr algn="just"/>
            <a:r>
              <a:rPr lang="en-US" sz="2800" dirty="0" smtClean="0"/>
              <a:t>The </a:t>
            </a:r>
            <a:r>
              <a:rPr lang="en-US" sz="2800" b="1" dirty="0" err="1" smtClean="0"/>
              <a:t>concat</a:t>
            </a:r>
            <a:r>
              <a:rPr lang="en-US" sz="2800" b="1" dirty="0" smtClean="0"/>
              <a:t> method </a:t>
            </a:r>
            <a:r>
              <a:rPr lang="en-US" sz="2800" dirty="0" err="1" smtClean="0"/>
              <a:t>catenates</a:t>
            </a:r>
            <a:r>
              <a:rPr lang="en-US" sz="2800" dirty="0" smtClean="0"/>
              <a:t> its actual parameters. </a:t>
            </a:r>
            <a:endParaRPr lang="en-IN" sz="2800" dirty="0" smtClean="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a:bodyPr>
          <a:lstStyle/>
          <a:p>
            <a:pPr algn="just"/>
            <a:r>
              <a:rPr lang="en-US" sz="3600" dirty="0" smtClean="0"/>
              <a:t>Consider the following statements:</a:t>
            </a:r>
            <a:endParaRPr lang="en-IN" sz="3600" dirty="0" smtClean="0"/>
          </a:p>
          <a:p>
            <a:pPr algn="just"/>
            <a:r>
              <a:rPr lang="en-IN" sz="3600" b="1" dirty="0" err="1" smtClean="0"/>
              <a:t>var</a:t>
            </a:r>
            <a:r>
              <a:rPr lang="en-IN" sz="3600" b="1" dirty="0" smtClean="0"/>
              <a:t> names = new Array ["</a:t>
            </a:r>
            <a:r>
              <a:rPr lang="en-IN" sz="3600" b="1" dirty="0" err="1" smtClean="0"/>
              <a:t>Abi</a:t>
            </a:r>
            <a:r>
              <a:rPr lang="en-IN" sz="3600" b="1" dirty="0" smtClean="0"/>
              <a:t>", "</a:t>
            </a:r>
            <a:r>
              <a:rPr lang="en-IN" sz="3600" b="1" dirty="0" err="1" smtClean="0"/>
              <a:t>Bhuvanes</a:t>
            </a:r>
            <a:r>
              <a:rPr lang="en-IN" sz="3600" b="1" dirty="0" smtClean="0"/>
              <a:t>", “David", “</a:t>
            </a:r>
            <a:r>
              <a:rPr lang="en-IN" sz="3600" b="1" dirty="0" err="1" smtClean="0"/>
              <a:t>Dewahar</a:t>
            </a:r>
            <a:r>
              <a:rPr lang="en-IN" sz="3600" b="1" dirty="0" smtClean="0"/>
              <a:t>”];</a:t>
            </a:r>
          </a:p>
          <a:p>
            <a:pPr algn="just"/>
            <a:r>
              <a:rPr lang="en-IN" sz="3600" b="1" dirty="0" smtClean="0"/>
              <a:t>. . .</a:t>
            </a:r>
          </a:p>
          <a:p>
            <a:r>
              <a:rPr lang="en-IN" b="1" dirty="0" err="1" smtClean="0"/>
              <a:t>var</a:t>
            </a:r>
            <a:r>
              <a:rPr lang="en-IN" b="1" dirty="0" smtClean="0"/>
              <a:t> </a:t>
            </a:r>
            <a:r>
              <a:rPr lang="en-IN" b="1" dirty="0" err="1" smtClean="0"/>
              <a:t>new_names</a:t>
            </a:r>
            <a:r>
              <a:rPr lang="en-IN" b="1" dirty="0" smtClean="0"/>
              <a:t> = </a:t>
            </a:r>
            <a:r>
              <a:rPr lang="en-IN" b="1" dirty="0" err="1" smtClean="0"/>
              <a:t>names.concat</a:t>
            </a:r>
            <a:r>
              <a:rPr lang="en-IN" b="1" dirty="0" smtClean="0"/>
              <a:t>(“</a:t>
            </a:r>
            <a:r>
              <a:rPr lang="en-IN" b="1" dirty="0" err="1" smtClean="0"/>
              <a:t>Dhivya</a:t>
            </a:r>
            <a:r>
              <a:rPr lang="en-IN" b="1" dirty="0" smtClean="0"/>
              <a:t>");</a:t>
            </a:r>
          </a:p>
          <a:p>
            <a:pPr algn="just"/>
            <a:r>
              <a:rPr lang="en-IN" sz="3600" dirty="0" smtClean="0"/>
              <a:t>The </a:t>
            </a:r>
            <a:r>
              <a:rPr lang="en-IN" sz="3600" b="1" dirty="0" err="1" smtClean="0"/>
              <a:t>new_names</a:t>
            </a:r>
            <a:r>
              <a:rPr lang="en-IN" sz="3600" b="1" dirty="0" smtClean="0"/>
              <a:t> </a:t>
            </a:r>
            <a:r>
              <a:rPr lang="en-IN" sz="3600" dirty="0" smtClean="0"/>
              <a:t>array now has length 5, with the elements of </a:t>
            </a:r>
            <a:r>
              <a:rPr lang="en-IN" sz="3600" b="1" dirty="0" smtClean="0"/>
              <a:t>names</a:t>
            </a:r>
            <a:r>
              <a:rPr lang="en-IN" sz="3600" dirty="0" smtClean="0"/>
              <a:t>, along with </a:t>
            </a:r>
            <a:r>
              <a:rPr lang="en-IN" sz="3600" b="1" dirty="0" smtClean="0"/>
              <a:t>“</a:t>
            </a:r>
            <a:r>
              <a:rPr lang="en-IN" sz="3600" b="1" dirty="0" err="1" smtClean="0"/>
              <a:t>Dhivya</a:t>
            </a:r>
            <a:r>
              <a:rPr lang="en-IN" sz="3600" b="1" dirty="0" smtClean="0"/>
              <a:t>"</a:t>
            </a:r>
            <a:r>
              <a:rPr lang="en-IN" sz="3600" dirty="0" smtClean="0"/>
              <a:t>, as its fifth elements.</a:t>
            </a:r>
          </a:p>
          <a:p>
            <a:pPr algn="just"/>
            <a:endParaRPr lang="en-IN" dirty="0" smtClean="0"/>
          </a:p>
          <a:p>
            <a:endParaRPr lang="en-IN"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643710"/>
          </a:xfrm>
        </p:spPr>
        <p:txBody>
          <a:bodyPr>
            <a:normAutofit/>
          </a:bodyPr>
          <a:lstStyle/>
          <a:p>
            <a:pPr algn="just"/>
            <a:r>
              <a:rPr lang="en-US" b="1" dirty="0" smtClean="0"/>
              <a:t>Slice method :</a:t>
            </a:r>
          </a:p>
          <a:p>
            <a:pPr algn="just"/>
            <a:r>
              <a:rPr lang="en-IN" dirty="0" smtClean="0"/>
              <a:t>The </a:t>
            </a:r>
            <a:r>
              <a:rPr lang="en-IN" b="1" dirty="0" smtClean="0"/>
              <a:t>slice() method</a:t>
            </a:r>
            <a:r>
              <a:rPr lang="en-IN" dirty="0" smtClean="0"/>
              <a:t> returns selected elements in an array, as a new array. </a:t>
            </a:r>
          </a:p>
          <a:p>
            <a:pPr algn="just"/>
            <a:r>
              <a:rPr lang="en-IN" dirty="0" smtClean="0"/>
              <a:t>The slice() method selects from a given start, up to a (not inclusive) given end. </a:t>
            </a:r>
          </a:p>
          <a:p>
            <a:pPr algn="just"/>
            <a:r>
              <a:rPr lang="en-IN" dirty="0" smtClean="0"/>
              <a:t>The slice() method does not change the original array.</a:t>
            </a:r>
          </a:p>
          <a:p>
            <a:pPr algn="just"/>
            <a:r>
              <a:rPr lang="en-US" dirty="0" smtClean="0"/>
              <a:t>For example, consider the following statements:</a:t>
            </a:r>
            <a:endParaRPr lang="en-IN" dirty="0" smtClean="0"/>
          </a:p>
          <a:p>
            <a:r>
              <a:rPr lang="en-IN" b="1" dirty="0" err="1" smtClean="0"/>
              <a:t>var</a:t>
            </a:r>
            <a:r>
              <a:rPr lang="en-IN" b="1" dirty="0" smtClean="0"/>
              <a:t> list = [2, 4, 6, 8, 10];</a:t>
            </a:r>
          </a:p>
          <a:p>
            <a:r>
              <a:rPr lang="en-IN" b="1" dirty="0" smtClean="0"/>
              <a:t>. . .</a:t>
            </a:r>
          </a:p>
          <a:p>
            <a:r>
              <a:rPr lang="en-IN" b="1" dirty="0" err="1" smtClean="0"/>
              <a:t>var</a:t>
            </a:r>
            <a:r>
              <a:rPr lang="en-IN" b="1" dirty="0" smtClean="0"/>
              <a:t> list2 = </a:t>
            </a:r>
            <a:r>
              <a:rPr lang="en-IN" b="1" dirty="0" err="1" smtClean="0"/>
              <a:t>list.slice</a:t>
            </a:r>
            <a:r>
              <a:rPr lang="en-IN" b="1" dirty="0" smtClean="0"/>
              <a:t>(1, 3);</a:t>
            </a:r>
          </a:p>
          <a:p>
            <a:endParaRPr lang="en-IN"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a:bodyPr>
          <a:lstStyle/>
          <a:p>
            <a:r>
              <a:rPr lang="en-US" dirty="0" smtClean="0"/>
              <a:t>The value of </a:t>
            </a:r>
            <a:r>
              <a:rPr lang="en-US" b="1" dirty="0" smtClean="0"/>
              <a:t>list2</a:t>
            </a:r>
            <a:r>
              <a:rPr lang="en-US" dirty="0" smtClean="0"/>
              <a:t> is now [4, 6]. </a:t>
            </a:r>
          </a:p>
          <a:p>
            <a:r>
              <a:rPr lang="en-US" dirty="0" smtClean="0"/>
              <a:t>If </a:t>
            </a:r>
            <a:r>
              <a:rPr lang="en-US" b="1" dirty="0" smtClean="0"/>
              <a:t>slice </a:t>
            </a:r>
            <a:r>
              <a:rPr lang="en-US" dirty="0" smtClean="0"/>
              <a:t>is given just one parameter, the array that is returned has all of the elements of the object, starting with the specified index. </a:t>
            </a:r>
          </a:p>
          <a:p>
            <a:r>
              <a:rPr lang="en-US" dirty="0" smtClean="0"/>
              <a:t>In the following statements</a:t>
            </a:r>
            <a:endParaRPr lang="en-IN" dirty="0" smtClean="0"/>
          </a:p>
          <a:p>
            <a:r>
              <a:rPr lang="en-IN" b="1" dirty="0" err="1" smtClean="0"/>
              <a:t>var</a:t>
            </a:r>
            <a:r>
              <a:rPr lang="en-IN" b="1" dirty="0" smtClean="0"/>
              <a:t> list = ["Bill", "Will", "Jill", "dill"];</a:t>
            </a:r>
          </a:p>
          <a:p>
            <a:r>
              <a:rPr lang="en-IN" b="1" dirty="0" smtClean="0"/>
              <a:t>. . .</a:t>
            </a:r>
          </a:p>
          <a:p>
            <a:r>
              <a:rPr lang="en-IN" b="1" dirty="0" err="1" smtClean="0"/>
              <a:t>var</a:t>
            </a:r>
            <a:r>
              <a:rPr lang="en-IN" b="1" dirty="0" smtClean="0"/>
              <a:t> </a:t>
            </a:r>
            <a:r>
              <a:rPr lang="en-IN" b="1" dirty="0" err="1" smtClean="0"/>
              <a:t>listette</a:t>
            </a:r>
            <a:r>
              <a:rPr lang="en-IN" b="1" dirty="0" smtClean="0"/>
              <a:t> = </a:t>
            </a:r>
            <a:r>
              <a:rPr lang="en-IN" b="1" dirty="0" err="1" smtClean="0"/>
              <a:t>list.slice</a:t>
            </a:r>
            <a:r>
              <a:rPr lang="en-IN" b="1" dirty="0" smtClean="0"/>
              <a:t>(2);</a:t>
            </a:r>
          </a:p>
          <a:p>
            <a:r>
              <a:rPr lang="en-IN" dirty="0" smtClean="0"/>
              <a:t>the value of </a:t>
            </a:r>
            <a:r>
              <a:rPr lang="en-IN" b="1" dirty="0" err="1" smtClean="0"/>
              <a:t>listette</a:t>
            </a:r>
            <a:r>
              <a:rPr lang="en-IN" b="1" dirty="0" smtClean="0"/>
              <a:t> </a:t>
            </a:r>
            <a:r>
              <a:rPr lang="en-IN" dirty="0" smtClean="0"/>
              <a:t>is set to </a:t>
            </a:r>
            <a:r>
              <a:rPr lang="en-IN" b="1" dirty="0" smtClean="0"/>
              <a:t>["Jill", "dill"].</a:t>
            </a:r>
          </a:p>
          <a:p>
            <a:endParaRPr lang="en-IN"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4290"/>
            <a:ext cx="8686800" cy="6929486"/>
          </a:xfrm>
        </p:spPr>
        <p:txBody>
          <a:bodyPr>
            <a:normAutofit fontScale="85000" lnSpcReduction="10000"/>
          </a:bodyPr>
          <a:lstStyle/>
          <a:p>
            <a:pPr algn="just"/>
            <a:r>
              <a:rPr lang="en-IN" dirty="0" smtClean="0"/>
              <a:t>The </a:t>
            </a:r>
            <a:r>
              <a:rPr lang="en-IN" b="1" dirty="0" err="1" smtClean="0"/>
              <a:t>toString</a:t>
            </a:r>
            <a:r>
              <a:rPr lang="en-IN" b="1" dirty="0" smtClean="0"/>
              <a:t>() method </a:t>
            </a:r>
            <a:r>
              <a:rPr lang="en-IN" dirty="0" smtClean="0"/>
              <a:t>is used internally by JavaScript when an object needs to be displayed as a text (like in HTML), or when an object needs to be used as a string.</a:t>
            </a:r>
            <a:endParaRPr lang="en-US" dirty="0" smtClean="0"/>
          </a:p>
          <a:p>
            <a:pPr algn="just"/>
            <a:r>
              <a:rPr lang="en-US" dirty="0" smtClean="0"/>
              <a:t>These strings are </a:t>
            </a:r>
            <a:r>
              <a:rPr lang="en-US" dirty="0" err="1" smtClean="0"/>
              <a:t>catenated</a:t>
            </a:r>
            <a:r>
              <a:rPr lang="en-US" dirty="0" smtClean="0"/>
              <a:t>, separated by commas. So, for </a:t>
            </a:r>
            <a:r>
              <a:rPr lang="en-US" b="1" dirty="0" smtClean="0"/>
              <a:t>Array</a:t>
            </a:r>
            <a:r>
              <a:rPr lang="en-US" dirty="0" smtClean="0"/>
              <a:t> objects, the </a:t>
            </a:r>
            <a:r>
              <a:rPr lang="en-US" b="1" dirty="0" err="1" smtClean="0"/>
              <a:t>toString</a:t>
            </a:r>
            <a:r>
              <a:rPr lang="en-US" b="1" dirty="0" smtClean="0"/>
              <a:t> </a:t>
            </a:r>
            <a:r>
              <a:rPr lang="en-US" dirty="0" smtClean="0"/>
              <a:t>method behaves much like join.</a:t>
            </a:r>
            <a:endParaRPr lang="en-IN" dirty="0" smtClean="0"/>
          </a:p>
          <a:p>
            <a:pPr algn="just"/>
            <a:r>
              <a:rPr lang="en-US" dirty="0" smtClean="0"/>
              <a:t>The </a:t>
            </a:r>
            <a:r>
              <a:rPr lang="en-US" b="1" dirty="0" smtClean="0"/>
              <a:t>push, pop, </a:t>
            </a:r>
            <a:r>
              <a:rPr lang="en-US" b="1" dirty="0" err="1" smtClean="0"/>
              <a:t>unshift</a:t>
            </a:r>
            <a:r>
              <a:rPr lang="en-US" b="1" dirty="0" smtClean="0"/>
              <a:t>, and shift </a:t>
            </a:r>
            <a:r>
              <a:rPr lang="en-US" dirty="0" smtClean="0"/>
              <a:t>methods of </a:t>
            </a:r>
            <a:r>
              <a:rPr lang="en-US" b="1" dirty="0" smtClean="0"/>
              <a:t>Array</a:t>
            </a:r>
            <a:r>
              <a:rPr lang="en-US" dirty="0" smtClean="0"/>
              <a:t> allow the easy implementation of stacks and queues in arrays. </a:t>
            </a:r>
          </a:p>
          <a:p>
            <a:r>
              <a:rPr lang="en-IN" dirty="0" smtClean="0"/>
              <a:t>The </a:t>
            </a:r>
            <a:r>
              <a:rPr lang="en-IN" b="1" dirty="0" smtClean="0"/>
              <a:t>push() method </a:t>
            </a:r>
            <a:r>
              <a:rPr lang="en-IN" dirty="0" smtClean="0"/>
              <a:t>adds new items to the end of an array.</a:t>
            </a:r>
          </a:p>
          <a:p>
            <a:r>
              <a:rPr lang="en-IN" dirty="0" smtClean="0"/>
              <a:t>The </a:t>
            </a:r>
            <a:r>
              <a:rPr lang="en-IN" b="1" dirty="0" smtClean="0"/>
              <a:t>pop() method </a:t>
            </a:r>
            <a:r>
              <a:rPr lang="en-IN" dirty="0" smtClean="0"/>
              <a:t>removes (pops) the last item of an array.</a:t>
            </a:r>
          </a:p>
          <a:p>
            <a:r>
              <a:rPr lang="en-IN" dirty="0" smtClean="0"/>
              <a:t>The </a:t>
            </a:r>
            <a:r>
              <a:rPr lang="en-IN" b="1" dirty="0" smtClean="0"/>
              <a:t>shift() method </a:t>
            </a:r>
            <a:r>
              <a:rPr lang="en-IN" dirty="0" smtClean="0"/>
              <a:t>removes the first item of an array.</a:t>
            </a:r>
          </a:p>
          <a:p>
            <a:r>
              <a:rPr lang="en-IN" dirty="0" smtClean="0"/>
              <a:t>The </a:t>
            </a:r>
            <a:r>
              <a:rPr lang="en-IN" b="1" dirty="0" err="1" smtClean="0"/>
              <a:t>unshift</a:t>
            </a:r>
            <a:r>
              <a:rPr lang="en-IN" b="1" dirty="0" smtClean="0"/>
              <a:t>() method </a:t>
            </a:r>
            <a:r>
              <a:rPr lang="en-IN" dirty="0" smtClean="0"/>
              <a:t>adds new items to the beginning of an array.</a:t>
            </a:r>
          </a:p>
          <a:p>
            <a:pPr algn="just">
              <a:buNone/>
            </a:pP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480720"/>
          </a:xfrm>
        </p:spPr>
        <p:txBody>
          <a:bodyPr>
            <a:normAutofit fontScale="85000" lnSpcReduction="20000"/>
          </a:bodyPr>
          <a:lstStyle/>
          <a:p>
            <a:pPr algn="just"/>
            <a:r>
              <a:rPr lang="en-US" dirty="0"/>
              <a:t>When JavaScript scripts are </a:t>
            </a:r>
            <a:r>
              <a:rPr lang="en-US" b="1" dirty="0"/>
              <a:t>explicitly embedded</a:t>
            </a:r>
            <a:r>
              <a:rPr lang="en-US" dirty="0"/>
              <a:t>, they can appear in either part of an HTML </a:t>
            </a:r>
            <a:r>
              <a:rPr lang="en-US" b="1" dirty="0"/>
              <a:t>document—the head or the body</a:t>
            </a:r>
            <a:r>
              <a:rPr lang="en-US" dirty="0"/>
              <a:t>—depending on the purpose of the script. </a:t>
            </a:r>
            <a:endParaRPr lang="en-US" dirty="0" smtClean="0"/>
          </a:p>
          <a:p>
            <a:pPr algn="just"/>
            <a:r>
              <a:rPr lang="en-US" dirty="0" smtClean="0"/>
              <a:t>Generally</a:t>
            </a:r>
            <a:r>
              <a:rPr lang="en-US" dirty="0"/>
              <a:t>, these scripts contain </a:t>
            </a:r>
            <a:r>
              <a:rPr lang="en-US" b="1" dirty="0"/>
              <a:t>function definitions and code</a:t>
            </a:r>
            <a:r>
              <a:rPr lang="en-US" dirty="0"/>
              <a:t> associated with form elements such as buttons. </a:t>
            </a:r>
            <a:endParaRPr lang="en-US" dirty="0" smtClean="0"/>
          </a:p>
          <a:p>
            <a:pPr algn="just"/>
            <a:r>
              <a:rPr lang="en-US" dirty="0" smtClean="0"/>
              <a:t>On </a:t>
            </a:r>
            <a:r>
              <a:rPr lang="en-US" dirty="0"/>
              <a:t>the other hand, scripts that are to be interpreted just once, when the interpreter finds them, are placed in the document body. </a:t>
            </a:r>
            <a:endParaRPr lang="en-US" dirty="0" smtClean="0"/>
          </a:p>
          <a:p>
            <a:pPr algn="just"/>
            <a:r>
              <a:rPr lang="en-US" dirty="0" smtClean="0"/>
              <a:t>Accordingly</a:t>
            </a:r>
            <a:r>
              <a:rPr lang="en-US" dirty="0"/>
              <a:t>, the interpreter notes the existence of scripts that appear in the head of a document, but it does not interpret them while processing the head. </a:t>
            </a:r>
            <a:endParaRPr lang="en-US" dirty="0" smtClean="0"/>
          </a:p>
          <a:p>
            <a:pPr algn="just"/>
            <a:r>
              <a:rPr lang="en-US" dirty="0" smtClean="0"/>
              <a:t>Scripts that </a:t>
            </a:r>
            <a:r>
              <a:rPr lang="en-US" dirty="0"/>
              <a:t>are found in the body of a document are interpreted as they are found. </a:t>
            </a:r>
            <a:endParaRPr lang="en-US" dirty="0" smtClean="0"/>
          </a:p>
          <a:p>
            <a:pPr algn="just"/>
            <a:r>
              <a:rPr lang="en-US" dirty="0" smtClean="0"/>
              <a:t>When </a:t>
            </a:r>
            <a:r>
              <a:rPr lang="en-US" b="1" dirty="0"/>
              <a:t>implicit embedding </a:t>
            </a:r>
            <a:r>
              <a:rPr lang="en-US" dirty="0"/>
              <a:t>is used, these same guidelines apply to the markup code that references the external JavaScript files.</a:t>
            </a:r>
            <a:endParaRPr lang="en-IN" dirty="0"/>
          </a:p>
          <a:p>
            <a:pPr algn="just"/>
            <a:endParaRPr lang="en-IN" dirty="0"/>
          </a:p>
        </p:txBody>
      </p:sp>
    </p:spTree>
    <p:extLst>
      <p:ext uri="{BB962C8B-B14F-4D97-AF65-F5344CB8AC3E}">
        <p14:creationId xmlns:p14="http://schemas.microsoft.com/office/powerpoint/2010/main" xmlns="" val="190983217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57166"/>
            <a:ext cx="9144000" cy="6500834"/>
          </a:xfrm>
        </p:spPr>
        <p:txBody>
          <a:bodyPr>
            <a:normAutofit/>
          </a:bodyPr>
          <a:lstStyle/>
          <a:p>
            <a:r>
              <a:rPr lang="en-IN" dirty="0" smtClean="0"/>
              <a:t>// nested_arrays.js</a:t>
            </a:r>
          </a:p>
          <a:p>
            <a:r>
              <a:rPr lang="en-IN" dirty="0" smtClean="0"/>
              <a:t>//	An example illustrating an array of arrays</a:t>
            </a:r>
          </a:p>
          <a:p>
            <a:r>
              <a:rPr lang="en-IN" dirty="0" smtClean="0"/>
              <a:t> // Create an array object with three arrays as its elements </a:t>
            </a:r>
          </a:p>
          <a:p>
            <a:r>
              <a:rPr lang="en-IN" dirty="0" err="1" smtClean="0"/>
              <a:t>var</a:t>
            </a:r>
            <a:r>
              <a:rPr lang="en-IN" dirty="0" smtClean="0"/>
              <a:t> </a:t>
            </a:r>
            <a:r>
              <a:rPr lang="en-IN" dirty="0" err="1" smtClean="0"/>
              <a:t>nested_array</a:t>
            </a:r>
            <a:r>
              <a:rPr lang="en-IN" dirty="0" smtClean="0"/>
              <a:t> = [[2, 4, 6], [1, 3, 5], [10, 20, 30]];</a:t>
            </a:r>
          </a:p>
          <a:p>
            <a:r>
              <a:rPr lang="en-IN" smtClean="0"/>
              <a:t> // </a:t>
            </a:r>
            <a:r>
              <a:rPr lang="en-IN" dirty="0" smtClean="0"/>
              <a:t>Display the elements of </a:t>
            </a:r>
            <a:r>
              <a:rPr lang="en-IN" dirty="0" err="1" smtClean="0"/>
              <a:t>nested_list</a:t>
            </a:r>
            <a:r>
              <a:rPr lang="en-IN" dirty="0" smtClean="0"/>
              <a:t> </a:t>
            </a:r>
          </a:p>
          <a:p>
            <a:r>
              <a:rPr lang="en-IN" dirty="0" smtClean="0"/>
              <a:t>for (</a:t>
            </a:r>
            <a:r>
              <a:rPr lang="en-IN" dirty="0" err="1" smtClean="0"/>
              <a:t>var</a:t>
            </a:r>
            <a:r>
              <a:rPr lang="en-IN" dirty="0" smtClean="0"/>
              <a:t> row = 0; row &lt;= 2; row++) {</a:t>
            </a:r>
          </a:p>
          <a:p>
            <a:r>
              <a:rPr lang="en-IN" dirty="0" err="1" smtClean="0"/>
              <a:t>document.write</a:t>
            </a:r>
            <a:r>
              <a:rPr lang="en-IN" dirty="0" smtClean="0"/>
              <a:t>("Row ", row, ": ");</a:t>
            </a:r>
          </a:p>
          <a:p>
            <a:r>
              <a:rPr lang="en-US" dirty="0" smtClean="0"/>
              <a:t>for (</a:t>
            </a:r>
            <a:r>
              <a:rPr lang="en-US" dirty="0" err="1" smtClean="0"/>
              <a:t>var</a:t>
            </a:r>
            <a:r>
              <a:rPr lang="en-US" dirty="0" smtClean="0"/>
              <a:t> </a:t>
            </a:r>
            <a:r>
              <a:rPr lang="en-US" dirty="0" err="1" smtClean="0"/>
              <a:t>col</a:t>
            </a:r>
            <a:r>
              <a:rPr lang="en-US" dirty="0" smtClean="0"/>
              <a:t> = 0; </a:t>
            </a:r>
            <a:r>
              <a:rPr lang="en-US" dirty="0" err="1" smtClean="0"/>
              <a:t>col</a:t>
            </a:r>
            <a:r>
              <a:rPr lang="en-US" dirty="0" smtClean="0"/>
              <a:t> &lt;= 2 ; </a:t>
            </a:r>
            <a:r>
              <a:rPr lang="en-US" dirty="0" err="1" smtClean="0"/>
              <a:t>col</a:t>
            </a:r>
            <a:r>
              <a:rPr lang="en-US" dirty="0" smtClean="0"/>
              <a:t>++)</a:t>
            </a:r>
          </a:p>
          <a:p>
            <a:r>
              <a:rPr lang="en-IN" dirty="0" err="1" smtClean="0"/>
              <a:t>document.write</a:t>
            </a:r>
            <a:r>
              <a:rPr lang="en-IN" dirty="0" smtClean="0"/>
              <a:t>(</a:t>
            </a:r>
            <a:r>
              <a:rPr lang="en-IN" dirty="0" err="1" smtClean="0"/>
              <a:t>nested_array</a:t>
            </a:r>
            <a:r>
              <a:rPr lang="en-IN" dirty="0" smtClean="0"/>
              <a:t>[row][</a:t>
            </a:r>
            <a:r>
              <a:rPr lang="en-IN" dirty="0" err="1" smtClean="0"/>
              <a:t>col</a:t>
            </a:r>
            <a:r>
              <a:rPr lang="en-IN" dirty="0" smtClean="0"/>
              <a:t>], “ ”);</a:t>
            </a:r>
          </a:p>
          <a:p>
            <a:r>
              <a:rPr lang="en-IN" dirty="0" err="1" smtClean="0"/>
              <a:t>document.write</a:t>
            </a:r>
            <a:r>
              <a:rPr lang="en-IN" dirty="0" smtClean="0"/>
              <a:t>(“&lt;</a:t>
            </a:r>
            <a:r>
              <a:rPr lang="en-IN" dirty="0" err="1" smtClean="0"/>
              <a:t>br</a:t>
            </a:r>
            <a:r>
              <a:rPr lang="en-IN" dirty="0" smtClean="0"/>
              <a:t> /&gt;”);    }</a:t>
            </a:r>
          </a:p>
          <a:p>
            <a:pPr>
              <a:buNone/>
            </a:pPr>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Display of nested_arrays.js</a:t>
            </a:r>
            <a:br>
              <a:rPr lang="en-IN" dirty="0" smtClean="0"/>
            </a:b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1" y="1357298"/>
            <a:ext cx="9144000" cy="45720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b="1" dirty="0" smtClean="0"/>
              <a:t>Functions</a:t>
            </a:r>
            <a:br>
              <a:rPr lang="en-IN" b="1" dirty="0" smtClean="0"/>
            </a:br>
            <a:endParaRPr lang="en-IN" dirty="0"/>
          </a:p>
        </p:txBody>
      </p:sp>
      <p:sp>
        <p:nvSpPr>
          <p:cNvPr id="3" name="Content Placeholder 2"/>
          <p:cNvSpPr>
            <a:spLocks noGrp="1"/>
          </p:cNvSpPr>
          <p:nvPr>
            <p:ph idx="1"/>
          </p:nvPr>
        </p:nvSpPr>
        <p:spPr>
          <a:xfrm>
            <a:off x="457200" y="1142984"/>
            <a:ext cx="8229600" cy="5715016"/>
          </a:xfrm>
        </p:spPr>
        <p:txBody>
          <a:bodyPr>
            <a:normAutofit fontScale="92500" lnSpcReduction="20000"/>
          </a:bodyPr>
          <a:lstStyle/>
          <a:p>
            <a:pPr algn="just"/>
            <a:r>
              <a:rPr lang="en-US" dirty="0" smtClean="0"/>
              <a:t>JavaScript functions are similar to those of other C-based languages, such as C and C++.</a:t>
            </a:r>
            <a:endParaRPr lang="en-IN" dirty="0" smtClean="0"/>
          </a:p>
          <a:p>
            <a:pPr algn="just"/>
            <a:r>
              <a:rPr lang="en-US" dirty="0" smtClean="0"/>
              <a:t> </a:t>
            </a:r>
            <a:r>
              <a:rPr lang="en-IN" sz="3800" b="1" u="sng" dirty="0" smtClean="0"/>
              <a:t>Fundamentals :</a:t>
            </a:r>
          </a:p>
          <a:p>
            <a:pPr algn="just"/>
            <a:r>
              <a:rPr lang="en-US" dirty="0" smtClean="0"/>
              <a:t>A </a:t>
            </a:r>
            <a:r>
              <a:rPr lang="en-US" b="1" i="1" dirty="0" smtClean="0"/>
              <a:t>function definition </a:t>
            </a:r>
            <a:r>
              <a:rPr lang="en-US" dirty="0" smtClean="0"/>
              <a:t>consists of the function’s header and a compound statement that describes the actions of the function. </a:t>
            </a:r>
          </a:p>
          <a:p>
            <a:pPr algn="just"/>
            <a:r>
              <a:rPr lang="en-US" dirty="0" smtClean="0"/>
              <a:t>This compound statement is called the </a:t>
            </a:r>
            <a:r>
              <a:rPr lang="en-US" b="1" i="1" dirty="0" smtClean="0"/>
              <a:t>body</a:t>
            </a:r>
            <a:r>
              <a:rPr lang="en-US" i="1" dirty="0" smtClean="0"/>
              <a:t> </a:t>
            </a:r>
            <a:r>
              <a:rPr lang="en-US" dirty="0" smtClean="0"/>
              <a:t>of the function. </a:t>
            </a:r>
          </a:p>
          <a:p>
            <a:pPr algn="just"/>
            <a:r>
              <a:rPr lang="en-US" dirty="0" smtClean="0"/>
              <a:t>A function </a:t>
            </a:r>
            <a:r>
              <a:rPr lang="en-US" b="1" i="1" dirty="0" smtClean="0"/>
              <a:t>header</a:t>
            </a:r>
            <a:r>
              <a:rPr lang="en-US" i="1" dirty="0" smtClean="0"/>
              <a:t> </a:t>
            </a:r>
            <a:r>
              <a:rPr lang="en-US" dirty="0" smtClean="0"/>
              <a:t>consists of the </a:t>
            </a:r>
            <a:r>
              <a:rPr lang="en-US" b="1" dirty="0" smtClean="0"/>
              <a:t>reserved word function</a:t>
            </a:r>
            <a:r>
              <a:rPr lang="en-US" dirty="0" smtClean="0"/>
              <a:t>, the </a:t>
            </a:r>
            <a:r>
              <a:rPr lang="en-US" b="1" dirty="0" smtClean="0"/>
              <a:t>function’s name, and a parenthesized list of parameters </a:t>
            </a:r>
            <a:r>
              <a:rPr lang="en-US" dirty="0" smtClean="0"/>
              <a:t>if there are any. </a:t>
            </a:r>
          </a:p>
          <a:p>
            <a:pPr algn="just"/>
            <a:r>
              <a:rPr lang="en-US" dirty="0" smtClean="0"/>
              <a:t>The parentheses are required even if there are </a:t>
            </a:r>
            <a:r>
              <a:rPr lang="en-US" b="1" dirty="0" smtClean="0"/>
              <a:t>no parameters.</a:t>
            </a:r>
            <a:endParaRPr lang="en-IN" b="1"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786610"/>
          </a:xfrm>
        </p:spPr>
        <p:txBody>
          <a:bodyPr>
            <a:normAutofit fontScale="85000" lnSpcReduction="10000"/>
          </a:bodyPr>
          <a:lstStyle/>
          <a:p>
            <a:pPr algn="just"/>
            <a:r>
              <a:rPr lang="en-US" dirty="0" smtClean="0"/>
              <a:t>A </a:t>
            </a:r>
            <a:r>
              <a:rPr lang="en-US" b="1" dirty="0" smtClean="0"/>
              <a:t>return</a:t>
            </a:r>
            <a:r>
              <a:rPr lang="en-US" dirty="0" smtClean="0"/>
              <a:t> statement returns control from the function in which it appears to </a:t>
            </a:r>
            <a:r>
              <a:rPr lang="en-US" b="1" dirty="0" smtClean="0"/>
              <a:t>the function’s caller</a:t>
            </a:r>
            <a:r>
              <a:rPr lang="en-US" dirty="0" smtClean="0"/>
              <a:t>. </a:t>
            </a:r>
          </a:p>
          <a:p>
            <a:pPr algn="just"/>
            <a:r>
              <a:rPr lang="en-US" dirty="0" smtClean="0"/>
              <a:t>Optionally, it includes an expression, whose value is returned to the caller. </a:t>
            </a:r>
          </a:p>
          <a:p>
            <a:pPr algn="just"/>
            <a:r>
              <a:rPr lang="en-US" dirty="0" smtClean="0"/>
              <a:t>A function body may include one or more </a:t>
            </a:r>
            <a:r>
              <a:rPr lang="en-US" b="1" dirty="0" smtClean="0"/>
              <a:t>return </a:t>
            </a:r>
            <a:r>
              <a:rPr lang="en-US" dirty="0" smtClean="0"/>
              <a:t>statements. If there are no </a:t>
            </a:r>
            <a:r>
              <a:rPr lang="en-US" b="1" dirty="0" smtClean="0"/>
              <a:t>return</a:t>
            </a:r>
            <a:r>
              <a:rPr lang="en-US" dirty="0" smtClean="0"/>
              <a:t> statements in a function or if the specific </a:t>
            </a:r>
            <a:r>
              <a:rPr lang="en-US" b="1" dirty="0" smtClean="0"/>
              <a:t>return</a:t>
            </a:r>
            <a:r>
              <a:rPr lang="en-US" dirty="0" smtClean="0"/>
              <a:t> that is executed does not include an expression, the value returned is </a:t>
            </a:r>
            <a:r>
              <a:rPr lang="en-US" b="1" dirty="0" smtClean="0"/>
              <a:t>undefined.</a:t>
            </a:r>
            <a:r>
              <a:rPr lang="en-US" dirty="0" smtClean="0"/>
              <a:t> </a:t>
            </a:r>
          </a:p>
          <a:p>
            <a:pPr algn="just"/>
            <a:r>
              <a:rPr lang="en-US" dirty="0" smtClean="0"/>
              <a:t>This is also the case if execution reaches the end of the function body without executing a </a:t>
            </a:r>
            <a:r>
              <a:rPr lang="en-US" b="1" dirty="0" smtClean="0"/>
              <a:t>return</a:t>
            </a:r>
            <a:r>
              <a:rPr lang="en-US" dirty="0" smtClean="0"/>
              <a:t> statement.</a:t>
            </a:r>
            <a:endParaRPr lang="en-IN" dirty="0" smtClean="0"/>
          </a:p>
          <a:p>
            <a:pPr algn="just"/>
            <a:r>
              <a:rPr lang="en-US" dirty="0" smtClean="0"/>
              <a:t>Syntactically, a call to a function with </a:t>
            </a:r>
            <a:r>
              <a:rPr lang="en-US" b="1" dirty="0" smtClean="0"/>
              <a:t>no parameters states </a:t>
            </a:r>
            <a:r>
              <a:rPr lang="en-US" dirty="0" smtClean="0"/>
              <a:t>the function’s name followed by </a:t>
            </a:r>
            <a:r>
              <a:rPr lang="en-US" b="1" dirty="0" smtClean="0"/>
              <a:t>an empty pair of parentheses. </a:t>
            </a:r>
          </a:p>
          <a:p>
            <a:pPr algn="just"/>
            <a:r>
              <a:rPr lang="en-US" dirty="0" smtClean="0"/>
              <a:t>A call to a function that returns </a:t>
            </a:r>
            <a:r>
              <a:rPr lang="en-US" b="1" dirty="0" smtClean="0"/>
              <a:t>undefined</a:t>
            </a:r>
            <a:r>
              <a:rPr lang="en-US" dirty="0" smtClean="0"/>
              <a:t> is a </a:t>
            </a:r>
            <a:r>
              <a:rPr lang="en-US" b="1" dirty="0" smtClean="0"/>
              <a:t>standalone statement. </a:t>
            </a:r>
          </a:p>
          <a:p>
            <a:pPr algn="just">
              <a:buNone/>
            </a:pPr>
            <a:endParaRPr lang="en-IN" dirty="0" smtClean="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543956" cy="6643734"/>
          </a:xfrm>
        </p:spPr>
        <p:txBody>
          <a:bodyPr>
            <a:normAutofit fontScale="85000" lnSpcReduction="20000"/>
          </a:bodyPr>
          <a:lstStyle/>
          <a:p>
            <a:pPr algn="just"/>
            <a:r>
              <a:rPr lang="en-US" dirty="0" smtClean="0"/>
              <a:t>For example, if </a:t>
            </a:r>
            <a:r>
              <a:rPr lang="en-US" b="1" dirty="0" smtClean="0"/>
              <a:t>fun1 </a:t>
            </a:r>
            <a:r>
              <a:rPr lang="en-US" dirty="0" smtClean="0"/>
              <a:t>is a </a:t>
            </a:r>
            <a:r>
              <a:rPr lang="en-US" dirty="0" err="1" smtClean="0"/>
              <a:t>parameterless</a:t>
            </a:r>
            <a:r>
              <a:rPr lang="en-US" dirty="0" smtClean="0"/>
              <a:t> function that returns </a:t>
            </a:r>
            <a:r>
              <a:rPr lang="en-US" b="1" dirty="0" smtClean="0"/>
              <a:t>undefined,</a:t>
            </a:r>
            <a:r>
              <a:rPr lang="en-US" dirty="0" smtClean="0"/>
              <a:t> and if </a:t>
            </a:r>
            <a:r>
              <a:rPr lang="en-US" b="1" dirty="0" smtClean="0"/>
              <a:t>fun2</a:t>
            </a:r>
            <a:r>
              <a:rPr lang="en-US" dirty="0" smtClean="0"/>
              <a:t>, which also has no parameters, returns a useful value, they can be called with the following code:</a:t>
            </a:r>
            <a:endParaRPr lang="en-IN" dirty="0" smtClean="0"/>
          </a:p>
          <a:p>
            <a:r>
              <a:rPr lang="en-IN" b="1" dirty="0" smtClean="0"/>
              <a:t>fun1();</a:t>
            </a:r>
          </a:p>
          <a:p>
            <a:r>
              <a:rPr lang="en-IN" b="1" dirty="0" smtClean="0"/>
              <a:t>result = fun2();</a:t>
            </a:r>
          </a:p>
          <a:p>
            <a:pPr algn="just"/>
            <a:r>
              <a:rPr lang="en-US" dirty="0" smtClean="0"/>
              <a:t>JavaScript functions are objects, so variables that reference them can be treated as are other object references—they can be passed as parameters, be assigned to other variables, and be the elements of an array. </a:t>
            </a:r>
          </a:p>
          <a:p>
            <a:pPr algn="just"/>
            <a:r>
              <a:rPr lang="en-US" dirty="0" smtClean="0"/>
              <a:t>The following example is illustrative:</a:t>
            </a:r>
            <a:endParaRPr lang="en-IN" dirty="0" smtClean="0"/>
          </a:p>
          <a:p>
            <a:r>
              <a:rPr lang="en-IN" b="1" dirty="0" smtClean="0"/>
              <a:t>function fun() </a:t>
            </a:r>
          </a:p>
          <a:p>
            <a:r>
              <a:rPr lang="en-IN" b="1" dirty="0" smtClean="0"/>
              <a:t>{ </a:t>
            </a:r>
            <a:r>
              <a:rPr lang="en-IN" b="1" dirty="0" err="1" smtClean="0"/>
              <a:t>document.write</a:t>
            </a:r>
            <a:r>
              <a:rPr lang="en-IN" b="1" dirty="0" smtClean="0"/>
              <a:t>( "This surely is fun! &lt;</a:t>
            </a:r>
            <a:r>
              <a:rPr lang="en-IN" b="1" dirty="0" err="1" smtClean="0"/>
              <a:t>br</a:t>
            </a:r>
            <a:r>
              <a:rPr lang="en-IN" b="1" dirty="0" smtClean="0"/>
              <a:t>/&gt;");}</a:t>
            </a:r>
          </a:p>
          <a:p>
            <a:r>
              <a:rPr lang="en-IN" b="1" dirty="0" err="1" smtClean="0"/>
              <a:t>ref_fun</a:t>
            </a:r>
            <a:r>
              <a:rPr lang="en-IN" b="1" dirty="0" smtClean="0"/>
              <a:t> = fun;	// Now, </a:t>
            </a:r>
            <a:r>
              <a:rPr lang="en-IN" b="1" dirty="0" err="1" smtClean="0"/>
              <a:t>ref_fun</a:t>
            </a:r>
            <a:r>
              <a:rPr lang="en-IN" b="1" dirty="0" smtClean="0"/>
              <a:t> refers to the fun object </a:t>
            </a:r>
          </a:p>
          <a:p>
            <a:r>
              <a:rPr lang="en-IN" b="1" dirty="0" smtClean="0"/>
              <a:t>fun();		// A call to fun</a:t>
            </a:r>
          </a:p>
          <a:p>
            <a:r>
              <a:rPr lang="en-IN" b="1" dirty="0" err="1" smtClean="0"/>
              <a:t>ref_fun</a:t>
            </a:r>
            <a:r>
              <a:rPr lang="en-IN" b="1" dirty="0" smtClean="0"/>
              <a:t>();		// Also a call to fun</a:t>
            </a:r>
          </a:p>
          <a:p>
            <a:endParaRPr lang="en-IN"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7143776"/>
          </a:xfrm>
        </p:spPr>
        <p:txBody>
          <a:bodyPr>
            <a:normAutofit/>
          </a:bodyPr>
          <a:lstStyle/>
          <a:p>
            <a:pPr algn="just"/>
            <a:r>
              <a:rPr lang="en-US" sz="4000" dirty="0" smtClean="0"/>
              <a:t>JavaScript functions are objects, their references can be properties in other objects, in which case they act as methods.</a:t>
            </a:r>
            <a:endParaRPr lang="en-IN" sz="4000" dirty="0" smtClean="0"/>
          </a:p>
          <a:p>
            <a:pPr algn="just"/>
            <a:r>
              <a:rPr lang="en-US" sz="4000" dirty="0" smtClean="0"/>
              <a:t>Function definitions are placed in the </a:t>
            </a:r>
            <a:r>
              <a:rPr lang="en-US" sz="4000" b="1" dirty="0" smtClean="0"/>
              <a:t>head of an HTML document </a:t>
            </a:r>
            <a:r>
              <a:rPr lang="en-US" sz="4000" dirty="0" smtClean="0"/>
              <a:t>(either explicitly or implicitly). </a:t>
            </a:r>
          </a:p>
          <a:p>
            <a:pPr algn="just"/>
            <a:r>
              <a:rPr lang="en-US" sz="4000" dirty="0" smtClean="0"/>
              <a:t>Normally, but not always, calls to </a:t>
            </a:r>
            <a:r>
              <a:rPr lang="en-US" sz="4000" b="1" dirty="0" smtClean="0"/>
              <a:t>functions appear in the document body.</a:t>
            </a:r>
            <a:endParaRPr lang="en-IN" sz="4000" b="1" dirty="0" smtClean="0"/>
          </a:p>
          <a:p>
            <a:pPr algn="just">
              <a:buNone/>
            </a:pPr>
            <a:endParaRPr lang="en-IN" sz="4000"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IN" sz="3600" b="1" dirty="0"/>
              <a:t>Local Variables</a:t>
            </a:r>
            <a:br>
              <a:rPr lang="en-IN" sz="3600" b="1" dirty="0"/>
            </a:br>
            <a:endParaRPr lang="en-IN" sz="3600" dirty="0"/>
          </a:p>
        </p:txBody>
      </p:sp>
      <p:sp>
        <p:nvSpPr>
          <p:cNvPr id="3" name="Content Placeholder 2"/>
          <p:cNvSpPr>
            <a:spLocks noGrp="1"/>
          </p:cNvSpPr>
          <p:nvPr>
            <p:ph idx="1"/>
          </p:nvPr>
        </p:nvSpPr>
        <p:spPr>
          <a:xfrm>
            <a:off x="457200" y="857232"/>
            <a:ext cx="8229600" cy="6000768"/>
          </a:xfrm>
        </p:spPr>
        <p:txBody>
          <a:bodyPr>
            <a:normAutofit fontScale="85000" lnSpcReduction="10000"/>
          </a:bodyPr>
          <a:lstStyle/>
          <a:p>
            <a:pPr algn="just"/>
            <a:r>
              <a:rPr lang="en-US" dirty="0" smtClean="0"/>
              <a:t>The </a:t>
            </a:r>
            <a:r>
              <a:rPr lang="en-US" b="1" i="1" dirty="0" smtClean="0"/>
              <a:t>scope</a:t>
            </a:r>
            <a:r>
              <a:rPr lang="en-US" i="1" dirty="0" smtClean="0"/>
              <a:t> </a:t>
            </a:r>
            <a:r>
              <a:rPr lang="en-US" dirty="0" smtClean="0"/>
              <a:t>of a variable is the range of statements over which it is visible. </a:t>
            </a:r>
          </a:p>
          <a:p>
            <a:pPr algn="just"/>
            <a:r>
              <a:rPr lang="en-US" dirty="0" smtClean="0"/>
              <a:t>JavaScript is embedded in an HTML document, the scope of a variable is the range of lines of the document over which the variable is visible.</a:t>
            </a:r>
            <a:endParaRPr lang="en-IN" dirty="0" smtClean="0"/>
          </a:p>
          <a:p>
            <a:pPr algn="just"/>
            <a:r>
              <a:rPr lang="en-US" dirty="0" smtClean="0"/>
              <a:t>A variable that is not declared with a </a:t>
            </a:r>
            <a:r>
              <a:rPr lang="en-US" b="1" dirty="0" err="1" smtClean="0"/>
              <a:t>var</a:t>
            </a:r>
            <a:r>
              <a:rPr lang="en-US" dirty="0" smtClean="0"/>
              <a:t> statement is implicitly declared by the JavaScript interpreter at the time it is first encountered in the script. </a:t>
            </a:r>
          </a:p>
          <a:p>
            <a:pPr algn="just"/>
            <a:r>
              <a:rPr lang="en-US" dirty="0" smtClean="0"/>
              <a:t>Variables that are implicitly declared have </a:t>
            </a:r>
            <a:r>
              <a:rPr lang="en-US" b="1" i="1" dirty="0" smtClean="0"/>
              <a:t>global scope</a:t>
            </a:r>
            <a:r>
              <a:rPr lang="en-US" dirty="0" smtClean="0"/>
              <a:t>—that is, they are visible in the entire HTML document. </a:t>
            </a:r>
          </a:p>
          <a:p>
            <a:pPr algn="just"/>
            <a:r>
              <a:rPr lang="en-US" dirty="0" smtClean="0"/>
              <a:t>Variables that are explicitly declared outside function definitions also have global scope. </a:t>
            </a:r>
          </a:p>
          <a:p>
            <a:pPr algn="just"/>
            <a:r>
              <a:rPr lang="en-US" dirty="0" smtClean="0"/>
              <a:t>We recommend that all variables be explicitly declared.</a:t>
            </a:r>
            <a:endParaRPr lang="en-IN" dirty="0" smtClean="0"/>
          </a:p>
          <a:p>
            <a:endParaRPr lang="en-IN"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286544"/>
          </a:xfrm>
        </p:spPr>
        <p:txBody>
          <a:bodyPr>
            <a:normAutofit lnSpcReduction="10000"/>
          </a:bodyPr>
          <a:lstStyle/>
          <a:p>
            <a:pPr algn="just"/>
            <a:r>
              <a:rPr lang="en-US" sz="3600" dirty="0" smtClean="0"/>
              <a:t>It is usually best for variables that are used only within a function to have </a:t>
            </a:r>
            <a:r>
              <a:rPr lang="en-US" sz="3600" b="1" i="1" dirty="0" smtClean="0"/>
              <a:t>local scope</a:t>
            </a:r>
            <a:r>
              <a:rPr lang="en-US" sz="3600" dirty="0" smtClean="0"/>
              <a:t>, meaning that they are visible and can be </a:t>
            </a:r>
            <a:r>
              <a:rPr lang="en-US" sz="3600" b="1" dirty="0" smtClean="0"/>
              <a:t>used only within the body of the function. </a:t>
            </a:r>
            <a:endParaRPr lang="en-IN" sz="3600" b="1" dirty="0" smtClean="0"/>
          </a:p>
          <a:p>
            <a:pPr algn="just"/>
            <a:r>
              <a:rPr lang="en-US" sz="3600" dirty="0" smtClean="0"/>
              <a:t>If a variable that is defined both as a local variable and as a global variable appears in a function.</a:t>
            </a:r>
          </a:p>
          <a:p>
            <a:pPr algn="just"/>
            <a:r>
              <a:rPr lang="en-US" sz="3600" b="1" dirty="0" smtClean="0"/>
              <a:t>Local variable has precedence, effectively hiding the global variable with the same name. </a:t>
            </a:r>
          </a:p>
          <a:p>
            <a:pPr algn="just">
              <a:buNone/>
            </a:pPr>
            <a:endParaRPr lang="en-IN"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338"/>
            <a:ext cx="8229600" cy="1631976"/>
          </a:xfrm>
        </p:spPr>
        <p:txBody>
          <a:bodyPr>
            <a:noAutofit/>
          </a:bodyPr>
          <a:lstStyle/>
          <a:p>
            <a:pPr lvl="1" algn="ctr" rtl="0">
              <a:spcBef>
                <a:spcPct val="0"/>
              </a:spcBef>
            </a:pPr>
            <a:r>
              <a:rPr lang="en-IN" sz="3600" b="1" dirty="0"/>
              <a:t>Parameters</a:t>
            </a:r>
            <a:br>
              <a:rPr lang="en-IN" sz="3600" b="1" dirty="0"/>
            </a:br>
            <a:endParaRPr lang="en-IN" sz="3600" dirty="0"/>
          </a:p>
        </p:txBody>
      </p:sp>
      <p:sp>
        <p:nvSpPr>
          <p:cNvPr id="3" name="Content Placeholder 2"/>
          <p:cNvSpPr>
            <a:spLocks noGrp="1"/>
          </p:cNvSpPr>
          <p:nvPr>
            <p:ph idx="1"/>
          </p:nvPr>
        </p:nvSpPr>
        <p:spPr>
          <a:xfrm>
            <a:off x="457200" y="571480"/>
            <a:ext cx="8229600" cy="6643734"/>
          </a:xfrm>
        </p:spPr>
        <p:txBody>
          <a:bodyPr>
            <a:noAutofit/>
          </a:bodyPr>
          <a:lstStyle/>
          <a:p>
            <a:pPr algn="just"/>
            <a:r>
              <a:rPr lang="en-IN" sz="2800" dirty="0" smtClean="0"/>
              <a:t>The parameter values that appear in a call to a function are called </a:t>
            </a:r>
            <a:r>
              <a:rPr lang="en-IN" sz="2800" b="1" i="1" dirty="0" smtClean="0"/>
              <a:t>actual parameters</a:t>
            </a:r>
            <a:r>
              <a:rPr lang="en-IN" sz="2800" dirty="0" smtClean="0"/>
              <a:t>. </a:t>
            </a:r>
          </a:p>
          <a:p>
            <a:pPr algn="just"/>
            <a:r>
              <a:rPr lang="en-IN" sz="2800" dirty="0" smtClean="0"/>
              <a:t>The parameter names that appear in the </a:t>
            </a:r>
            <a:r>
              <a:rPr lang="en-IN" sz="2800" b="1" dirty="0" smtClean="0"/>
              <a:t>header of a function definition</a:t>
            </a:r>
            <a:r>
              <a:rPr lang="en-IN" sz="2800" dirty="0" smtClean="0"/>
              <a:t>, which correspond to the actual parameters in calls to the function, are called </a:t>
            </a:r>
            <a:r>
              <a:rPr lang="en-IN" sz="2800" b="1" i="1" dirty="0" smtClean="0"/>
              <a:t>formal parameters</a:t>
            </a:r>
            <a:r>
              <a:rPr lang="en-IN" sz="2800" b="1" dirty="0" smtClean="0"/>
              <a:t>. </a:t>
            </a:r>
          </a:p>
          <a:p>
            <a:pPr algn="just"/>
            <a:r>
              <a:rPr lang="en-IN" sz="2800" dirty="0" smtClean="0"/>
              <a:t>Like C, C++, and Java, JavaScript uses the pass-by-value parameter-passing method.</a:t>
            </a:r>
          </a:p>
          <a:p>
            <a:pPr algn="just"/>
            <a:r>
              <a:rPr lang="en-IN" sz="2800" dirty="0" smtClean="0"/>
              <a:t>When a function is called, the values of the actual parameters specified in the call are, in effect, copied into their corresponding formal parameters, which behave exactly like local variables.</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857916"/>
          </a:xfrm>
        </p:spPr>
        <p:txBody>
          <a:bodyPr>
            <a:normAutofit lnSpcReduction="10000"/>
          </a:bodyPr>
          <a:lstStyle/>
          <a:p>
            <a:pPr algn="just"/>
            <a:r>
              <a:rPr lang="en-IN" dirty="0" smtClean="0"/>
              <a:t>Function Declarations :</a:t>
            </a:r>
          </a:p>
          <a:p>
            <a:pPr algn="just"/>
            <a:r>
              <a:rPr lang="en-IN" b="1" dirty="0" smtClean="0"/>
              <a:t>function </a:t>
            </a:r>
            <a:r>
              <a:rPr lang="en-IN" b="1" i="1" dirty="0" err="1" smtClean="0"/>
              <a:t>functionName</a:t>
            </a:r>
            <a:r>
              <a:rPr lang="en-IN" b="1" dirty="0" smtClean="0"/>
              <a:t>(</a:t>
            </a:r>
            <a:r>
              <a:rPr lang="en-IN" b="1" i="1" dirty="0" smtClean="0"/>
              <a:t>parameters</a:t>
            </a:r>
            <a:r>
              <a:rPr lang="en-IN" b="1" dirty="0" smtClean="0"/>
              <a:t>) </a:t>
            </a:r>
          </a:p>
          <a:p>
            <a:r>
              <a:rPr lang="en-IN" b="1" dirty="0" smtClean="0"/>
              <a:t>{</a:t>
            </a:r>
            <a:br>
              <a:rPr lang="en-IN" b="1" dirty="0" smtClean="0"/>
            </a:br>
            <a:r>
              <a:rPr lang="en-IN" b="1" dirty="0" smtClean="0"/>
              <a:t>  // </a:t>
            </a:r>
            <a:r>
              <a:rPr lang="en-IN" b="1" i="1" dirty="0" smtClean="0"/>
              <a:t>code to be executed</a:t>
            </a:r>
            <a:r>
              <a:rPr lang="en-IN" b="1" dirty="0" smtClean="0"/>
              <a:t/>
            </a:r>
            <a:br>
              <a:rPr lang="en-IN" b="1" dirty="0" smtClean="0"/>
            </a:br>
            <a:r>
              <a:rPr lang="en-IN" b="1" dirty="0" smtClean="0"/>
              <a:t>}</a:t>
            </a:r>
            <a:endParaRPr lang="en-US" b="1" dirty="0" smtClean="0"/>
          </a:p>
          <a:p>
            <a:pPr algn="just"/>
            <a:r>
              <a:rPr lang="en-US" dirty="0" smtClean="0"/>
              <a:t>For example, </a:t>
            </a:r>
          </a:p>
          <a:p>
            <a:pPr algn="just"/>
            <a:r>
              <a:rPr lang="en-IN" dirty="0" smtClean="0"/>
              <a:t>const x = function (a, b) </a:t>
            </a:r>
          </a:p>
          <a:p>
            <a:pPr algn="just"/>
            <a:r>
              <a:rPr lang="en-IN" dirty="0" smtClean="0"/>
              <a:t>{</a:t>
            </a:r>
          </a:p>
          <a:p>
            <a:r>
              <a:rPr lang="en-IN" dirty="0" smtClean="0"/>
              <a:t>return a * b</a:t>
            </a:r>
          </a:p>
          <a:p>
            <a:r>
              <a:rPr lang="en-IN" dirty="0" smtClean="0"/>
              <a:t>};</a:t>
            </a:r>
            <a:br>
              <a:rPr lang="en-IN" dirty="0" smtClean="0"/>
            </a:br>
            <a:r>
              <a:rPr lang="en-IN" dirty="0" smtClean="0"/>
              <a:t>let z = x(4, 3);</a:t>
            </a:r>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Object Orientation and JavaScript</a:t>
            </a:r>
            <a:r>
              <a:rPr lang="en-IN" b="1" dirty="0"/>
              <a:t/>
            </a:r>
            <a:br>
              <a:rPr lang="en-IN" b="1" dirty="0"/>
            </a:br>
            <a:endParaRPr lang="en-IN" dirty="0"/>
          </a:p>
        </p:txBody>
      </p:sp>
      <p:sp>
        <p:nvSpPr>
          <p:cNvPr id="3" name="Content Placeholder 2"/>
          <p:cNvSpPr>
            <a:spLocks noGrp="1"/>
          </p:cNvSpPr>
          <p:nvPr>
            <p:ph idx="1"/>
          </p:nvPr>
        </p:nvSpPr>
        <p:spPr>
          <a:xfrm>
            <a:off x="457200" y="928670"/>
            <a:ext cx="8229600" cy="5929330"/>
          </a:xfrm>
        </p:spPr>
        <p:txBody>
          <a:bodyPr>
            <a:normAutofit/>
          </a:bodyPr>
          <a:lstStyle/>
          <a:p>
            <a:pPr algn="just"/>
            <a:r>
              <a:rPr lang="en-US" dirty="0" smtClean="0"/>
              <a:t>JavaScript is </a:t>
            </a:r>
            <a:r>
              <a:rPr lang="en-US" dirty="0"/>
              <a:t>an object-based </a:t>
            </a:r>
            <a:r>
              <a:rPr lang="en-US" dirty="0" smtClean="0"/>
              <a:t>language, it </a:t>
            </a:r>
            <a:r>
              <a:rPr lang="en-US" dirty="0"/>
              <a:t>does not have classes. </a:t>
            </a:r>
            <a:endParaRPr lang="en-US" dirty="0" smtClean="0"/>
          </a:p>
          <a:p>
            <a:pPr algn="just"/>
            <a:r>
              <a:rPr lang="en-US" dirty="0" smtClean="0"/>
              <a:t>Its </a:t>
            </a:r>
            <a:r>
              <a:rPr lang="en-US" dirty="0"/>
              <a:t>objects serve both as objects and as models of objects. </a:t>
            </a:r>
            <a:endParaRPr lang="en-US" dirty="0" smtClean="0"/>
          </a:p>
          <a:p>
            <a:pPr algn="just"/>
            <a:r>
              <a:rPr lang="en-US" dirty="0" smtClean="0"/>
              <a:t>Without </a:t>
            </a:r>
            <a:r>
              <a:rPr lang="en-US" dirty="0"/>
              <a:t>classes, JavaScript cannot have class-based inheritance, which is supported in object-oriented languages such as C++ and Java. </a:t>
            </a:r>
            <a:endParaRPr lang="en-US" dirty="0" smtClean="0"/>
          </a:p>
          <a:p>
            <a:pPr algn="just"/>
            <a:r>
              <a:rPr lang="en-US" dirty="0" smtClean="0"/>
              <a:t>This </a:t>
            </a:r>
            <a:r>
              <a:rPr lang="en-US" dirty="0"/>
              <a:t>is done with the prototype object; thus, this form of inheritance is called </a:t>
            </a:r>
            <a:r>
              <a:rPr lang="en-US" b="1" i="1" dirty="0"/>
              <a:t>prototype-based </a:t>
            </a:r>
            <a:r>
              <a:rPr lang="en-US" b="1" i="1" dirty="0" smtClean="0"/>
              <a:t>inheritance. </a:t>
            </a:r>
            <a:endParaRPr lang="en-IN" b="1" dirty="0"/>
          </a:p>
        </p:txBody>
      </p:sp>
    </p:spTree>
    <p:extLst>
      <p:ext uri="{BB962C8B-B14F-4D97-AF65-F5344CB8AC3E}">
        <p14:creationId xmlns:p14="http://schemas.microsoft.com/office/powerpoint/2010/main" xmlns="" val="242199601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357982"/>
          </a:xfrm>
        </p:spPr>
        <p:txBody>
          <a:bodyPr>
            <a:noAutofit/>
          </a:bodyPr>
          <a:lstStyle/>
          <a:p>
            <a:pPr algn="just"/>
            <a:r>
              <a:rPr lang="en-US" sz="3600" dirty="0" smtClean="0"/>
              <a:t>The called function itself can check the types of parameters with the </a:t>
            </a:r>
            <a:r>
              <a:rPr lang="en-US" sz="3600" b="1" dirty="0" err="1" smtClean="0"/>
              <a:t>typeof</a:t>
            </a:r>
            <a:r>
              <a:rPr lang="en-US" sz="3600" dirty="0" smtClean="0"/>
              <a:t> operator. </a:t>
            </a:r>
          </a:p>
          <a:p>
            <a:pPr algn="just"/>
            <a:r>
              <a:rPr lang="en-US" sz="3600" dirty="0" smtClean="0"/>
              <a:t>However, recall that </a:t>
            </a:r>
            <a:r>
              <a:rPr lang="en-US" sz="3600" b="1" dirty="0" err="1" smtClean="0"/>
              <a:t>typeof</a:t>
            </a:r>
            <a:r>
              <a:rPr lang="en-US" sz="3600" dirty="0" smtClean="0"/>
              <a:t> cannot distinguish between different objects. </a:t>
            </a:r>
          </a:p>
          <a:p>
            <a:pPr algn="just"/>
            <a:r>
              <a:rPr lang="en-US" sz="3600" dirty="0" smtClean="0"/>
              <a:t>The number of parameters in a function call is not checked against the number of formal parameters in the called function. </a:t>
            </a:r>
          </a:p>
          <a:p>
            <a:pPr algn="just"/>
            <a:r>
              <a:rPr lang="en-US" sz="3600" dirty="0" smtClean="0"/>
              <a:t>In the function, </a:t>
            </a:r>
            <a:r>
              <a:rPr lang="en-US" sz="3600" b="1" dirty="0" smtClean="0"/>
              <a:t>excess actual parameters that are passed are ignored; excess formal parameters are set to undefined.</a:t>
            </a:r>
            <a:endParaRPr lang="en-IN" sz="3600" b="1" dirty="0" smtClean="0"/>
          </a:p>
          <a:p>
            <a:pPr algn="just"/>
            <a:endParaRPr lang="en-IN" sz="3600"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b="1" dirty="0" smtClean="0"/>
              <a:t>Constructors</a:t>
            </a:r>
            <a:br>
              <a:rPr lang="en-IN" b="1" dirty="0" smtClean="0"/>
            </a:br>
            <a:endParaRPr lang="en-IN" dirty="0"/>
          </a:p>
        </p:txBody>
      </p:sp>
      <p:sp>
        <p:nvSpPr>
          <p:cNvPr id="3" name="Content Placeholder 2"/>
          <p:cNvSpPr>
            <a:spLocks noGrp="1"/>
          </p:cNvSpPr>
          <p:nvPr>
            <p:ph idx="1"/>
          </p:nvPr>
        </p:nvSpPr>
        <p:spPr>
          <a:xfrm>
            <a:off x="457200" y="1071546"/>
            <a:ext cx="8229600" cy="5786454"/>
          </a:xfrm>
        </p:spPr>
        <p:txBody>
          <a:bodyPr>
            <a:noAutofit/>
          </a:bodyPr>
          <a:lstStyle/>
          <a:p>
            <a:pPr algn="just"/>
            <a:r>
              <a:rPr lang="en-US" sz="2400" dirty="0" smtClean="0"/>
              <a:t>JavaScript constructors are </a:t>
            </a:r>
            <a:r>
              <a:rPr lang="en-US" sz="2400" b="1" dirty="0" smtClean="0"/>
              <a:t>special functions </a:t>
            </a:r>
            <a:r>
              <a:rPr lang="en-US" sz="2400" dirty="0" smtClean="0"/>
              <a:t>that create and initialize the properties of newly created objects. </a:t>
            </a:r>
          </a:p>
          <a:p>
            <a:pPr algn="just"/>
            <a:r>
              <a:rPr lang="en-US" sz="2400" dirty="0" smtClean="0"/>
              <a:t>Every new expression must include a call to a constructor whose name is the </a:t>
            </a:r>
            <a:r>
              <a:rPr lang="en-US" sz="2400" b="1" dirty="0" smtClean="0"/>
              <a:t>same as that of the object being created</a:t>
            </a:r>
            <a:r>
              <a:rPr lang="en-US" sz="2400" dirty="0" smtClean="0"/>
              <a:t>.</a:t>
            </a:r>
          </a:p>
          <a:p>
            <a:pPr algn="just"/>
            <a:r>
              <a:rPr lang="en-US" sz="2400" dirty="0" smtClean="0"/>
              <a:t>Constructors are actually called by the </a:t>
            </a:r>
            <a:r>
              <a:rPr lang="en-US" sz="2400" b="1" dirty="0" smtClean="0"/>
              <a:t>new operator</a:t>
            </a:r>
            <a:r>
              <a:rPr lang="en-US" sz="2400" dirty="0" smtClean="0"/>
              <a:t>, which immediately precedes them in the new expression.</a:t>
            </a:r>
            <a:endParaRPr lang="en-IN" sz="2400" dirty="0" smtClean="0"/>
          </a:p>
          <a:p>
            <a:pPr algn="just"/>
            <a:r>
              <a:rPr lang="en-US" sz="2400" dirty="0" smtClean="0"/>
              <a:t>Obviously, a constructor must be able to </a:t>
            </a:r>
            <a:r>
              <a:rPr lang="en-US" sz="2400" b="1" dirty="0" smtClean="0"/>
              <a:t>reference the object </a:t>
            </a:r>
            <a:r>
              <a:rPr lang="en-US" sz="2400" dirty="0" smtClean="0"/>
              <a:t>on which it is to operate. </a:t>
            </a:r>
          </a:p>
          <a:p>
            <a:pPr algn="just"/>
            <a:r>
              <a:rPr lang="en-US" sz="2400" dirty="0" smtClean="0"/>
              <a:t>JavaScript has a predefined reference variable for this purpose, named this. </a:t>
            </a:r>
          </a:p>
          <a:p>
            <a:pPr algn="just"/>
            <a:r>
              <a:rPr lang="en-US" sz="2400" dirty="0" smtClean="0"/>
              <a:t>When the constructor is called, this is a reference to the </a:t>
            </a:r>
            <a:r>
              <a:rPr lang="en-US" sz="2400" b="1" dirty="0" smtClean="0"/>
              <a:t>newly created object. </a:t>
            </a:r>
            <a:r>
              <a:rPr lang="en-US" sz="2400" dirty="0" smtClean="0"/>
              <a:t>The </a:t>
            </a:r>
            <a:r>
              <a:rPr lang="en-US" sz="2400" b="1" dirty="0" smtClean="0"/>
              <a:t>this variable </a:t>
            </a:r>
            <a:r>
              <a:rPr lang="en-US" sz="2400" dirty="0" smtClean="0"/>
              <a:t>is used to </a:t>
            </a:r>
            <a:r>
              <a:rPr lang="en-US" sz="2400" b="1" dirty="0" smtClean="0"/>
              <a:t>construct and initialize</a:t>
            </a:r>
            <a:r>
              <a:rPr lang="en-US" sz="2400" dirty="0" smtClean="0"/>
              <a:t> the properties of the object. </a:t>
            </a:r>
            <a:endParaRPr lang="en-IN" sz="2400" dirty="0" smtClean="0"/>
          </a:p>
          <a:p>
            <a:pPr algn="just"/>
            <a:endParaRPr lang="en-IN" sz="2400"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85728"/>
            <a:ext cx="8929718" cy="6572272"/>
          </a:xfrm>
        </p:spPr>
        <p:txBody>
          <a:bodyPr>
            <a:normAutofit/>
          </a:bodyPr>
          <a:lstStyle/>
          <a:p>
            <a:pPr algn="just"/>
            <a:r>
              <a:rPr lang="en-US" sz="3600" dirty="0" smtClean="0"/>
              <a:t>For example, the following constructor: </a:t>
            </a:r>
          </a:p>
          <a:p>
            <a:pPr algn="just"/>
            <a:r>
              <a:rPr lang="en-IN" dirty="0" smtClean="0"/>
              <a:t>Function car(</a:t>
            </a:r>
            <a:r>
              <a:rPr lang="en-IN" dirty="0" err="1" smtClean="0"/>
              <a:t>new_make,new_model</a:t>
            </a:r>
            <a:r>
              <a:rPr lang="en-IN" dirty="0" smtClean="0"/>
              <a:t>, </a:t>
            </a:r>
            <a:r>
              <a:rPr lang="en-IN" dirty="0" err="1" smtClean="0"/>
              <a:t>new_year</a:t>
            </a:r>
            <a:r>
              <a:rPr lang="en-IN" dirty="0" smtClean="0"/>
              <a:t>) </a:t>
            </a:r>
          </a:p>
          <a:p>
            <a:pPr algn="just"/>
            <a:r>
              <a:rPr lang="en-IN" sz="3600" dirty="0" smtClean="0"/>
              <a:t>{ </a:t>
            </a:r>
            <a:r>
              <a:rPr lang="en-IN" sz="3600" dirty="0" err="1" smtClean="0"/>
              <a:t>this.make</a:t>
            </a:r>
            <a:r>
              <a:rPr lang="en-IN" sz="3600" dirty="0" smtClean="0"/>
              <a:t> = </a:t>
            </a:r>
            <a:r>
              <a:rPr lang="en-IN" sz="3600" dirty="0" err="1" smtClean="0"/>
              <a:t>new_make</a:t>
            </a:r>
            <a:r>
              <a:rPr lang="en-IN" sz="3600" dirty="0" smtClean="0"/>
              <a:t>;</a:t>
            </a:r>
          </a:p>
          <a:p>
            <a:pPr algn="just"/>
            <a:r>
              <a:rPr lang="en-IN" sz="3600" dirty="0" err="1" smtClean="0"/>
              <a:t>this.model</a:t>
            </a:r>
            <a:r>
              <a:rPr lang="en-IN" sz="3600" dirty="0" smtClean="0"/>
              <a:t> = </a:t>
            </a:r>
            <a:r>
              <a:rPr lang="en-IN" sz="3600" dirty="0" err="1" smtClean="0"/>
              <a:t>new_model</a:t>
            </a:r>
            <a:r>
              <a:rPr lang="en-IN" sz="3600" dirty="0" smtClean="0"/>
              <a:t>; </a:t>
            </a:r>
          </a:p>
          <a:p>
            <a:pPr algn="just"/>
            <a:r>
              <a:rPr lang="en-IN" sz="3600" dirty="0" err="1" smtClean="0"/>
              <a:t>this.year</a:t>
            </a:r>
            <a:r>
              <a:rPr lang="en-IN" sz="3600" dirty="0" smtClean="0"/>
              <a:t> = </a:t>
            </a:r>
            <a:r>
              <a:rPr lang="en-IN" sz="3600" dirty="0" err="1" smtClean="0"/>
              <a:t>new_year</a:t>
            </a:r>
            <a:r>
              <a:rPr lang="en-IN" sz="3600" dirty="0" smtClean="0"/>
              <a:t>;</a:t>
            </a:r>
          </a:p>
          <a:p>
            <a:pPr algn="just"/>
            <a:r>
              <a:rPr lang="en-IN" sz="3600" dirty="0" smtClean="0"/>
              <a:t>}</a:t>
            </a:r>
          </a:p>
          <a:p>
            <a:pPr algn="just"/>
            <a:r>
              <a:rPr lang="en-US" sz="3600" dirty="0" smtClean="0"/>
              <a:t>could be used as in the following statement:</a:t>
            </a:r>
            <a:endParaRPr lang="en-IN" sz="3600" dirty="0" smtClean="0"/>
          </a:p>
          <a:p>
            <a:pPr algn="just"/>
            <a:r>
              <a:rPr lang="en-IN" sz="3600" dirty="0" err="1" smtClean="0"/>
              <a:t>my_car</a:t>
            </a:r>
            <a:r>
              <a:rPr lang="en-IN" sz="3600" dirty="0" smtClean="0"/>
              <a:t> = new car("Ford", "Fusion", "2012");</a:t>
            </a:r>
          </a:p>
          <a:p>
            <a:pPr algn="just">
              <a:buNone/>
            </a:pPr>
            <a:endParaRPr lang="en-IN" sz="3600"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686800" cy="6357982"/>
          </a:xfrm>
        </p:spPr>
        <p:txBody>
          <a:bodyPr>
            <a:normAutofit fontScale="92500" lnSpcReduction="20000"/>
          </a:bodyPr>
          <a:lstStyle/>
          <a:p>
            <a:r>
              <a:rPr lang="en-IN" dirty="0" smtClean="0"/>
              <a:t>function </a:t>
            </a:r>
            <a:r>
              <a:rPr lang="en-IN" dirty="0" err="1" smtClean="0"/>
              <a:t>display_car</a:t>
            </a:r>
            <a:r>
              <a:rPr lang="en-IN" dirty="0" smtClean="0"/>
              <a:t>() </a:t>
            </a:r>
          </a:p>
          <a:p>
            <a:r>
              <a:rPr lang="en-IN" dirty="0" smtClean="0"/>
              <a:t>{</a:t>
            </a:r>
          </a:p>
          <a:p>
            <a:r>
              <a:rPr lang="en-IN" dirty="0" err="1" smtClean="0"/>
              <a:t>document.write</a:t>
            </a:r>
            <a:r>
              <a:rPr lang="en-IN" dirty="0" smtClean="0"/>
              <a:t>("Car make: ", </a:t>
            </a:r>
            <a:r>
              <a:rPr lang="en-IN" dirty="0" err="1" smtClean="0"/>
              <a:t>this.make</a:t>
            </a:r>
            <a:r>
              <a:rPr lang="en-IN" dirty="0" smtClean="0"/>
              <a:t>, &lt;</a:t>
            </a:r>
            <a:r>
              <a:rPr lang="en-IN" dirty="0" err="1" smtClean="0"/>
              <a:t>br</a:t>
            </a:r>
            <a:r>
              <a:rPr lang="en-IN" dirty="0" smtClean="0"/>
              <a:t>/&gt;"); </a:t>
            </a:r>
          </a:p>
          <a:p>
            <a:r>
              <a:rPr lang="en-IN" dirty="0" err="1" smtClean="0"/>
              <a:t>document.write</a:t>
            </a:r>
            <a:r>
              <a:rPr lang="en-IN" dirty="0" smtClean="0"/>
              <a:t>("Car model: ", </a:t>
            </a:r>
            <a:r>
              <a:rPr lang="en-IN" dirty="0" err="1" smtClean="0"/>
              <a:t>this.model</a:t>
            </a:r>
            <a:r>
              <a:rPr lang="en-IN" dirty="0" smtClean="0"/>
              <a:t>, &lt;</a:t>
            </a:r>
            <a:r>
              <a:rPr lang="en-IN" dirty="0" err="1" smtClean="0"/>
              <a:t>br</a:t>
            </a:r>
            <a:r>
              <a:rPr lang="en-IN" dirty="0" smtClean="0"/>
              <a:t>/&gt;"); </a:t>
            </a:r>
          </a:p>
          <a:p>
            <a:r>
              <a:rPr lang="en-IN" dirty="0" err="1" smtClean="0"/>
              <a:t>document.write</a:t>
            </a:r>
            <a:r>
              <a:rPr lang="en-IN" dirty="0" smtClean="0"/>
              <a:t>("Car year: ", </a:t>
            </a:r>
            <a:r>
              <a:rPr lang="en-IN" dirty="0" err="1" smtClean="0"/>
              <a:t>this.year</a:t>
            </a:r>
            <a:r>
              <a:rPr lang="en-IN" dirty="0" smtClean="0"/>
              <a:t>, "&lt;</a:t>
            </a:r>
            <a:r>
              <a:rPr lang="en-IN" dirty="0" err="1" smtClean="0"/>
              <a:t>br</a:t>
            </a:r>
            <a:r>
              <a:rPr lang="en-IN" dirty="0" smtClean="0"/>
              <a:t>/&gt;");</a:t>
            </a:r>
          </a:p>
          <a:p>
            <a:r>
              <a:rPr lang="en-IN" dirty="0" smtClean="0"/>
              <a:t>}</a:t>
            </a:r>
          </a:p>
          <a:p>
            <a:r>
              <a:rPr lang="en-US" dirty="0" smtClean="0"/>
              <a:t>The following line must then be added to the car constructor:</a:t>
            </a:r>
            <a:endParaRPr lang="en-IN" dirty="0" smtClean="0"/>
          </a:p>
          <a:p>
            <a:r>
              <a:rPr lang="en-IN" dirty="0" err="1" smtClean="0"/>
              <a:t>this.display</a:t>
            </a:r>
            <a:r>
              <a:rPr lang="en-IN" dirty="0" smtClean="0"/>
              <a:t> = </a:t>
            </a:r>
            <a:r>
              <a:rPr lang="en-IN" dirty="0" err="1" smtClean="0"/>
              <a:t>display_car</a:t>
            </a:r>
            <a:r>
              <a:rPr lang="en-IN" dirty="0" smtClean="0"/>
              <a:t>;</a:t>
            </a:r>
          </a:p>
          <a:p>
            <a:r>
              <a:rPr lang="en-IN" dirty="0" smtClean="0"/>
              <a:t>Now the call </a:t>
            </a:r>
            <a:r>
              <a:rPr lang="en-IN" dirty="0" err="1" smtClean="0"/>
              <a:t>my_car.display</a:t>
            </a:r>
            <a:r>
              <a:rPr lang="en-IN" dirty="0" smtClean="0"/>
              <a:t>() will produce the following output:</a:t>
            </a:r>
          </a:p>
          <a:p>
            <a:pPr lvl="1"/>
            <a:r>
              <a:rPr lang="en-IN" b="1" dirty="0" smtClean="0"/>
              <a:t>Car make: Ford </a:t>
            </a:r>
          </a:p>
          <a:p>
            <a:pPr lvl="1"/>
            <a:r>
              <a:rPr lang="en-IN" b="1" dirty="0" smtClean="0"/>
              <a:t>Car model: Fusion </a:t>
            </a:r>
          </a:p>
          <a:p>
            <a:pPr lvl="1"/>
            <a:r>
              <a:rPr lang="en-IN" b="1" dirty="0" smtClean="0"/>
              <a:t>Car year: 2012</a:t>
            </a:r>
          </a:p>
          <a:p>
            <a:endParaRPr lang="en-IN"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b="1" dirty="0" smtClean="0"/>
              <a:t>Pattern Matching by Using Regular Expressions</a:t>
            </a:r>
            <a:br>
              <a:rPr lang="en-IN" b="1" dirty="0" smtClean="0"/>
            </a:br>
            <a:endParaRPr lang="en-IN" dirty="0"/>
          </a:p>
        </p:txBody>
      </p:sp>
      <p:sp>
        <p:nvSpPr>
          <p:cNvPr id="3" name="Content Placeholder 2"/>
          <p:cNvSpPr>
            <a:spLocks noGrp="1"/>
          </p:cNvSpPr>
          <p:nvPr>
            <p:ph idx="1"/>
          </p:nvPr>
        </p:nvSpPr>
        <p:spPr>
          <a:xfrm>
            <a:off x="457200" y="1214422"/>
            <a:ext cx="8229600" cy="5500726"/>
          </a:xfrm>
        </p:spPr>
        <p:txBody>
          <a:bodyPr>
            <a:normAutofit fontScale="70000" lnSpcReduction="20000"/>
          </a:bodyPr>
          <a:lstStyle/>
          <a:p>
            <a:pPr algn="just"/>
            <a:r>
              <a:rPr lang="en-US" sz="3400" dirty="0" smtClean="0"/>
              <a:t>JavaScript has </a:t>
            </a:r>
            <a:r>
              <a:rPr lang="en-US" sz="3400" b="1" dirty="0" smtClean="0"/>
              <a:t>powerful pattern-matching capabilities </a:t>
            </a:r>
            <a:r>
              <a:rPr lang="en-US" sz="3400" dirty="0" smtClean="0"/>
              <a:t>based on regular expressions. </a:t>
            </a:r>
          </a:p>
          <a:p>
            <a:pPr algn="just"/>
            <a:r>
              <a:rPr lang="en-US" sz="3400" dirty="0" smtClean="0"/>
              <a:t>There are </a:t>
            </a:r>
            <a:r>
              <a:rPr lang="en-US" sz="3400" b="1" dirty="0" smtClean="0"/>
              <a:t>two approaches </a:t>
            </a:r>
            <a:r>
              <a:rPr lang="en-US" sz="3400" dirty="0" smtClean="0"/>
              <a:t>to pattern matching in JavaScript: </a:t>
            </a:r>
          </a:p>
          <a:p>
            <a:pPr algn="just"/>
            <a:r>
              <a:rPr lang="en-US" sz="3400" dirty="0" smtClean="0"/>
              <a:t>one that is based on the methods of the </a:t>
            </a:r>
            <a:r>
              <a:rPr lang="en-US" sz="3400" b="1" dirty="0" err="1" smtClean="0"/>
              <a:t>RegExp</a:t>
            </a:r>
            <a:r>
              <a:rPr lang="en-US" sz="3400" b="1" dirty="0" smtClean="0"/>
              <a:t> object </a:t>
            </a:r>
            <a:r>
              <a:rPr lang="en-US" sz="3400" dirty="0" smtClean="0"/>
              <a:t>and one that is based on methods of the </a:t>
            </a:r>
            <a:r>
              <a:rPr lang="en-US" sz="3400" b="1" dirty="0" smtClean="0"/>
              <a:t>String object</a:t>
            </a:r>
            <a:r>
              <a:rPr lang="en-US" sz="3400" dirty="0" smtClean="0"/>
              <a:t>. </a:t>
            </a:r>
          </a:p>
          <a:p>
            <a:pPr algn="just"/>
            <a:r>
              <a:rPr lang="en-US" sz="3400" dirty="0" smtClean="0"/>
              <a:t>The regular expressions used by these two approaches are the same. Its covers only the </a:t>
            </a:r>
            <a:r>
              <a:rPr lang="en-US" sz="3400" b="1" dirty="0" smtClean="0"/>
              <a:t>String methods for pattern matching.</a:t>
            </a:r>
            <a:endParaRPr lang="en-IN" sz="3400" b="1" dirty="0" smtClean="0"/>
          </a:p>
          <a:p>
            <a:pPr algn="just"/>
            <a:r>
              <a:rPr lang="en-US" sz="3400" dirty="0" smtClean="0"/>
              <a:t>Patterns are specified in a form that is based on regular expressions, which were developed to define members of a simple class of formal languages. </a:t>
            </a:r>
          </a:p>
          <a:p>
            <a:pPr algn="just"/>
            <a:r>
              <a:rPr lang="en-US" sz="3400" dirty="0" smtClean="0"/>
              <a:t>Elaborate and complex patterns can be used to describe specific strings or categories of strings. </a:t>
            </a:r>
          </a:p>
          <a:p>
            <a:pPr algn="just"/>
            <a:r>
              <a:rPr lang="en-US" sz="3400" dirty="0" smtClean="0"/>
              <a:t>Patterns, which are sent as parameters to the pattern-matching methods, are delimited with slashes.</a:t>
            </a:r>
            <a:endParaRPr lang="en-IN" sz="3400" dirty="0" smtClean="0"/>
          </a:p>
          <a:p>
            <a:pPr algn="just"/>
            <a:endParaRPr lang="en-IN"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715172"/>
          </a:xfrm>
        </p:spPr>
        <p:txBody>
          <a:bodyPr>
            <a:normAutofit fontScale="85000" lnSpcReduction="10000"/>
          </a:bodyPr>
          <a:lstStyle/>
          <a:p>
            <a:pPr algn="just"/>
            <a:r>
              <a:rPr lang="en-US" dirty="0" smtClean="0"/>
              <a:t>The simplest pattern-matching method is search, which takes a pattern as a parameter. </a:t>
            </a:r>
          </a:p>
          <a:p>
            <a:pPr algn="just"/>
            <a:r>
              <a:rPr lang="en-US" dirty="0" smtClean="0"/>
              <a:t>The search method returns the position in the String object (through which it is called) at which the pattern matched. If there is no match, search returns –1. </a:t>
            </a:r>
          </a:p>
          <a:p>
            <a:pPr algn="just"/>
            <a:r>
              <a:rPr lang="en-US" dirty="0" smtClean="0"/>
              <a:t>Most characters are normal, which means that, in a pattern, they match themselves. The position of the first character in the string is 0. </a:t>
            </a:r>
          </a:p>
          <a:p>
            <a:pPr algn="just"/>
            <a:r>
              <a:rPr lang="en-US" dirty="0" smtClean="0"/>
              <a:t>As an example, consider the following statements:</a:t>
            </a:r>
            <a:endParaRPr lang="en-IN" dirty="0" smtClean="0"/>
          </a:p>
          <a:p>
            <a:pPr algn="just"/>
            <a:r>
              <a:rPr lang="en-IN" dirty="0" err="1" smtClean="0"/>
              <a:t>var</a:t>
            </a:r>
            <a:r>
              <a:rPr lang="en-IN" dirty="0" smtClean="0"/>
              <a:t> </a:t>
            </a:r>
            <a:r>
              <a:rPr lang="en-IN" dirty="0" err="1" smtClean="0"/>
              <a:t>str</a:t>
            </a:r>
            <a:r>
              <a:rPr lang="en-IN" dirty="0" smtClean="0"/>
              <a:t> = "Rabbits are furry";</a:t>
            </a:r>
          </a:p>
          <a:p>
            <a:pPr algn="just"/>
            <a:r>
              <a:rPr lang="en-IN" dirty="0" err="1" smtClean="0"/>
              <a:t>var</a:t>
            </a:r>
            <a:r>
              <a:rPr lang="en-IN" dirty="0" smtClean="0"/>
              <a:t> position = </a:t>
            </a:r>
            <a:r>
              <a:rPr lang="en-IN" dirty="0" err="1" smtClean="0"/>
              <a:t>str.search</a:t>
            </a:r>
            <a:r>
              <a:rPr lang="en-IN" dirty="0" smtClean="0"/>
              <a:t>(/bits/); if (position &gt;= 0)</a:t>
            </a:r>
          </a:p>
          <a:p>
            <a:pPr algn="just"/>
            <a:r>
              <a:rPr lang="en-IN" dirty="0" err="1" smtClean="0"/>
              <a:t>document.write</a:t>
            </a:r>
            <a:r>
              <a:rPr lang="en-IN" dirty="0" smtClean="0"/>
              <a:t>("'bits' appears in position", position, "&lt;</a:t>
            </a:r>
            <a:r>
              <a:rPr lang="en-IN" dirty="0" err="1" smtClean="0"/>
              <a:t>br</a:t>
            </a:r>
            <a:r>
              <a:rPr lang="en-IN" dirty="0" smtClean="0"/>
              <a:t> /&gt;");</a:t>
            </a:r>
          </a:p>
          <a:p>
            <a:pPr algn="just"/>
            <a:r>
              <a:rPr lang="en-IN" dirty="0" smtClean="0"/>
              <a:t>else</a:t>
            </a:r>
          </a:p>
          <a:p>
            <a:pPr algn="just"/>
            <a:r>
              <a:rPr lang="en-IN" dirty="0" err="1" smtClean="0"/>
              <a:t>document.write</a:t>
            </a:r>
            <a:r>
              <a:rPr lang="en-IN" dirty="0" smtClean="0"/>
              <a:t>("'bits' does not appear in </a:t>
            </a:r>
            <a:r>
              <a:rPr lang="en-IN" dirty="0" err="1" smtClean="0"/>
              <a:t>str</a:t>
            </a:r>
            <a:r>
              <a:rPr lang="en-IN" dirty="0" smtClean="0"/>
              <a:t> &lt;</a:t>
            </a:r>
            <a:r>
              <a:rPr lang="en-IN" dirty="0" err="1" smtClean="0"/>
              <a:t>br</a:t>
            </a:r>
            <a:r>
              <a:rPr lang="en-IN" dirty="0" smtClean="0"/>
              <a:t> /&gt;");</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IN" sz="3200" b="1" dirty="0"/>
              <a:t>Character and Character-Class Patterns</a:t>
            </a:r>
            <a:r>
              <a:rPr lang="en-IN" b="1" dirty="0"/>
              <a:t/>
            </a:r>
            <a:br>
              <a:rPr lang="en-IN" b="1" dirty="0"/>
            </a:br>
            <a:endParaRPr lang="en-IN" dirty="0"/>
          </a:p>
        </p:txBody>
      </p:sp>
      <p:sp>
        <p:nvSpPr>
          <p:cNvPr id="3" name="Content Placeholder 2"/>
          <p:cNvSpPr>
            <a:spLocks noGrp="1"/>
          </p:cNvSpPr>
          <p:nvPr>
            <p:ph idx="1"/>
          </p:nvPr>
        </p:nvSpPr>
        <p:spPr>
          <a:xfrm>
            <a:off x="457200" y="1357298"/>
            <a:ext cx="8229600" cy="5500702"/>
          </a:xfrm>
        </p:spPr>
        <p:txBody>
          <a:bodyPr>
            <a:normAutofit fontScale="92500" lnSpcReduction="20000"/>
          </a:bodyPr>
          <a:lstStyle/>
          <a:p>
            <a:pPr algn="just"/>
            <a:r>
              <a:rPr lang="en-US" dirty="0" smtClean="0"/>
              <a:t>The “normal” characters are those that are not </a:t>
            </a:r>
            <a:r>
              <a:rPr lang="en-US" dirty="0" err="1" smtClean="0"/>
              <a:t>metacharacters</a:t>
            </a:r>
            <a:r>
              <a:rPr lang="en-US" dirty="0" smtClean="0"/>
              <a:t>. </a:t>
            </a:r>
          </a:p>
          <a:p>
            <a:pPr algn="just"/>
            <a:r>
              <a:rPr lang="en-US" dirty="0" err="1" smtClean="0"/>
              <a:t>Metacharacters</a:t>
            </a:r>
            <a:r>
              <a:rPr lang="en-US" dirty="0" smtClean="0"/>
              <a:t> are characters that have special meanings in some contexts in patterns. </a:t>
            </a:r>
          </a:p>
          <a:p>
            <a:pPr algn="just"/>
            <a:r>
              <a:rPr lang="en-US" dirty="0" smtClean="0"/>
              <a:t>The following are the pattern </a:t>
            </a:r>
            <a:r>
              <a:rPr lang="en-US" dirty="0" err="1" smtClean="0"/>
              <a:t>metacharacters</a:t>
            </a:r>
            <a:r>
              <a:rPr lang="en-US" dirty="0" smtClean="0"/>
              <a:t>:</a:t>
            </a:r>
            <a:endParaRPr lang="en-IN" dirty="0" smtClean="0"/>
          </a:p>
          <a:p>
            <a:pPr algn="just"/>
            <a:r>
              <a:rPr lang="en-IN" dirty="0" smtClean="0"/>
              <a:t>\ | ( ) [ ] { } ^ $ * + ? .</a:t>
            </a:r>
          </a:p>
          <a:p>
            <a:pPr algn="just"/>
            <a:r>
              <a:rPr lang="en-US" dirty="0" err="1" smtClean="0"/>
              <a:t>Metacharacters</a:t>
            </a:r>
            <a:r>
              <a:rPr lang="en-US" dirty="0" smtClean="0"/>
              <a:t> can themselves be matched by being immediately preceded by a backslash.</a:t>
            </a:r>
          </a:p>
          <a:p>
            <a:pPr algn="just"/>
            <a:r>
              <a:rPr lang="en-US" dirty="0" smtClean="0"/>
              <a:t>A </a:t>
            </a:r>
            <a:r>
              <a:rPr lang="en-US" b="1" dirty="0" smtClean="0"/>
              <a:t>period matches </a:t>
            </a:r>
            <a:r>
              <a:rPr lang="en-US" dirty="0" smtClean="0"/>
              <a:t>any character except newline. So, the following pattern matches "snowy", "</a:t>
            </a:r>
            <a:r>
              <a:rPr lang="en-US" dirty="0" err="1" smtClean="0"/>
              <a:t>snowe</a:t>
            </a:r>
            <a:r>
              <a:rPr lang="en-US" dirty="0" smtClean="0"/>
              <a:t>", and "</a:t>
            </a:r>
            <a:r>
              <a:rPr lang="en-US" dirty="0" err="1" smtClean="0"/>
              <a:t>snowd</a:t>
            </a:r>
            <a:r>
              <a:rPr lang="en-US" dirty="0" smtClean="0"/>
              <a:t>", among others:</a:t>
            </a:r>
            <a:endParaRPr lang="en-IN" dirty="0" smtClean="0"/>
          </a:p>
          <a:p>
            <a:pPr algn="just"/>
            <a:r>
              <a:rPr lang="en-IN" dirty="0" smtClean="0"/>
              <a:t>/snow./</a:t>
            </a:r>
          </a:p>
          <a:p>
            <a:pPr algn="just">
              <a:buNone/>
            </a:pPr>
            <a:endParaRPr lang="en-IN"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fontScale="77500" lnSpcReduction="20000"/>
          </a:bodyPr>
          <a:lstStyle/>
          <a:p>
            <a:pPr algn="just"/>
            <a:r>
              <a:rPr lang="en-US" dirty="0" smtClean="0"/>
              <a:t>It is often convenient to be able to specify classes of characters rather than individual characters. </a:t>
            </a:r>
          </a:p>
          <a:p>
            <a:pPr algn="just"/>
            <a:r>
              <a:rPr lang="en-US" dirty="0" smtClean="0"/>
              <a:t>Such classes are defined by placing the desired </a:t>
            </a:r>
            <a:r>
              <a:rPr lang="en-US" b="1" dirty="0" smtClean="0"/>
              <a:t>characters in brackets. </a:t>
            </a:r>
          </a:p>
          <a:p>
            <a:pPr algn="just"/>
            <a:r>
              <a:rPr lang="en-US" dirty="0" smtClean="0"/>
              <a:t>Dashes can appear in character class definitions, making it easy to specify sequences of characters. </a:t>
            </a:r>
          </a:p>
          <a:p>
            <a:pPr algn="just"/>
            <a:r>
              <a:rPr lang="en-US" dirty="0" smtClean="0"/>
              <a:t>For example, the following character class matches 'a', 'b', or 'c':</a:t>
            </a:r>
            <a:endParaRPr lang="en-IN" dirty="0" smtClean="0"/>
          </a:p>
          <a:p>
            <a:pPr algn="just"/>
            <a:r>
              <a:rPr lang="en-IN" dirty="0" smtClean="0"/>
              <a:t>[</a:t>
            </a:r>
            <a:r>
              <a:rPr lang="en-IN" dirty="0" err="1" smtClean="0"/>
              <a:t>abc</a:t>
            </a:r>
            <a:r>
              <a:rPr lang="en-IN" dirty="0" smtClean="0"/>
              <a:t>]</a:t>
            </a:r>
          </a:p>
          <a:p>
            <a:pPr algn="just"/>
            <a:r>
              <a:rPr lang="en-US" dirty="0" smtClean="0"/>
              <a:t>The following character class matches any lowercase letter from 'a' to 'h': [a-h]</a:t>
            </a:r>
            <a:endParaRPr lang="en-IN" dirty="0" smtClean="0"/>
          </a:p>
          <a:p>
            <a:pPr algn="just"/>
            <a:r>
              <a:rPr lang="en-US" dirty="0" smtClean="0"/>
              <a:t>If a </a:t>
            </a:r>
            <a:r>
              <a:rPr lang="en-US" b="1" dirty="0" smtClean="0"/>
              <a:t>circumflex character (^) is the first character </a:t>
            </a:r>
            <a:r>
              <a:rPr lang="en-US" dirty="0" smtClean="0"/>
              <a:t>in a class, it inverts the specified set. </a:t>
            </a:r>
          </a:p>
          <a:p>
            <a:pPr algn="just"/>
            <a:r>
              <a:rPr lang="en-US" dirty="0" smtClean="0"/>
              <a:t>For example, the following character class matches </a:t>
            </a:r>
            <a:r>
              <a:rPr lang="en-US" b="1" dirty="0" smtClean="0"/>
              <a:t>any character except the letters 'a', 'e', '</a:t>
            </a:r>
            <a:r>
              <a:rPr lang="en-US" b="1" dirty="0" err="1" smtClean="0"/>
              <a:t>i</a:t>
            </a:r>
            <a:r>
              <a:rPr lang="en-US" b="1" dirty="0" smtClean="0"/>
              <a:t>', 'o', and 'u':</a:t>
            </a:r>
            <a:endParaRPr lang="en-IN" b="1" dirty="0" smtClean="0"/>
          </a:p>
          <a:p>
            <a:pPr algn="just"/>
            <a:r>
              <a:rPr lang="en-IN" dirty="0" smtClean="0"/>
              <a:t>[^</a:t>
            </a:r>
            <a:r>
              <a:rPr lang="en-IN" dirty="0" err="1" smtClean="0"/>
              <a:t>aeiou</a:t>
            </a:r>
            <a:r>
              <a:rPr lang="en-IN" dirty="0" smtClean="0"/>
              <a:t>]</a:t>
            </a:r>
            <a:endParaRPr lang="en-IN"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Predefined character classes</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They are frequently used, some character classes are predefined and named and can be specified by their names.</a:t>
            </a:r>
            <a:endParaRPr lang="en-IN" dirty="0" smtClean="0">
              <a:solidFill>
                <a:srgbClr val="FF0000"/>
              </a:solidFill>
            </a:endParaRPr>
          </a:p>
          <a:p>
            <a:r>
              <a:rPr lang="en-IN" dirty="0" smtClean="0">
                <a:solidFill>
                  <a:srgbClr val="FF0000"/>
                </a:solidFill>
              </a:rPr>
              <a:t>Name	Equivalent Pattern	      Matches</a:t>
            </a:r>
          </a:p>
          <a:p>
            <a:r>
              <a:rPr lang="en-IN" dirty="0" smtClean="0"/>
              <a:t>\d			[0-9]			      A digit</a:t>
            </a:r>
          </a:p>
          <a:p>
            <a:r>
              <a:rPr lang="en-IN" dirty="0" smtClean="0"/>
              <a:t>\D			[^0-9]		    Not a digit</a:t>
            </a:r>
          </a:p>
          <a:p>
            <a:r>
              <a:rPr lang="en-IN" dirty="0" smtClean="0"/>
              <a:t>\w		[A-Za-z_0-9]	A word character</a:t>
            </a:r>
          </a:p>
          <a:p>
            <a:r>
              <a:rPr lang="en-IN" dirty="0" smtClean="0"/>
              <a:t>\W		[^A-Za-z_0-9]	Not a word character</a:t>
            </a:r>
          </a:p>
          <a:p>
            <a:r>
              <a:rPr lang="en-IN" dirty="0" smtClean="0"/>
              <a:t>\s		[ \r\t\n\f]	A white-space character</a:t>
            </a:r>
          </a:p>
          <a:p>
            <a:r>
              <a:rPr lang="en-IN" dirty="0" smtClean="0"/>
              <a:t>\S		[^ \r\t\n\f]	Not a white-space character</a:t>
            </a:r>
          </a:p>
          <a:p>
            <a:endParaRPr lang="en-IN"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fontScale="85000" lnSpcReduction="10000"/>
          </a:bodyPr>
          <a:lstStyle/>
          <a:p>
            <a:pPr algn="just"/>
            <a:r>
              <a:rPr lang="en-US" dirty="0" smtClean="0"/>
              <a:t>The following examples show patterns that use predefined character classes:</a:t>
            </a:r>
            <a:endParaRPr lang="en-IN" dirty="0" smtClean="0"/>
          </a:p>
          <a:p>
            <a:pPr algn="just"/>
            <a:r>
              <a:rPr lang="en-IN" dirty="0" smtClean="0"/>
              <a:t>/\d\.\d\d/	// Matches a digit, followed by a period,</a:t>
            </a:r>
          </a:p>
          <a:p>
            <a:pPr algn="just"/>
            <a:r>
              <a:rPr lang="en-IN" dirty="0" smtClean="0"/>
              <a:t>// followed by two digits</a:t>
            </a:r>
          </a:p>
          <a:p>
            <a:pPr algn="just"/>
            <a:r>
              <a:rPr lang="en-IN" dirty="0" smtClean="0"/>
              <a:t>/\D\d\D/	// Matches a single digit</a:t>
            </a:r>
          </a:p>
          <a:p>
            <a:pPr algn="just"/>
            <a:r>
              <a:rPr lang="en-IN" dirty="0" smtClean="0"/>
              <a:t>/\w\w\w/	// Matches three adjacent word characters</a:t>
            </a:r>
          </a:p>
          <a:p>
            <a:pPr algn="just">
              <a:buNone/>
            </a:pPr>
            <a:endParaRPr lang="en-IN" dirty="0" smtClean="0"/>
          </a:p>
          <a:p>
            <a:pPr algn="just"/>
            <a:r>
              <a:rPr lang="en-US" dirty="0" smtClean="0"/>
              <a:t>In many cases, it is convenient to be able to repeat a part of a pattern, often a character or character class.</a:t>
            </a:r>
          </a:p>
          <a:p>
            <a:pPr algn="just"/>
            <a:r>
              <a:rPr lang="en-US" dirty="0" smtClean="0"/>
              <a:t>To repeat a pattern, a numeric quantifier, delimited by braces, is attached. </a:t>
            </a:r>
          </a:p>
          <a:p>
            <a:pPr algn="just"/>
            <a:r>
              <a:rPr lang="en-US" dirty="0" smtClean="0"/>
              <a:t>For example, the following pattern matches </a:t>
            </a:r>
            <a:r>
              <a:rPr lang="en-US" dirty="0" err="1" smtClean="0"/>
              <a:t>xyyyyz</a:t>
            </a:r>
            <a:r>
              <a:rPr lang="en-US" dirty="0" smtClean="0"/>
              <a:t>:</a:t>
            </a:r>
            <a:endParaRPr lang="en-IN" dirty="0" smtClean="0"/>
          </a:p>
          <a:p>
            <a:pPr algn="just"/>
            <a:r>
              <a:rPr lang="en-IN" dirty="0" smtClean="0"/>
              <a:t>/</a:t>
            </a:r>
            <a:r>
              <a:rPr lang="en-IN" dirty="0" err="1" smtClean="0"/>
              <a:t>xy</a:t>
            </a:r>
            <a:r>
              <a:rPr lang="en-IN" dirty="0" smtClean="0"/>
              <a:t>{4}z/</a:t>
            </a:r>
          </a:p>
          <a:p>
            <a:pPr algn="just"/>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669360"/>
          </a:xfrm>
        </p:spPr>
        <p:txBody>
          <a:bodyPr>
            <a:normAutofit/>
          </a:bodyPr>
          <a:lstStyle/>
          <a:p>
            <a:pPr algn="just"/>
            <a:r>
              <a:rPr lang="en-US" dirty="0"/>
              <a:t>Without </a:t>
            </a:r>
            <a:r>
              <a:rPr lang="en-US" b="1" dirty="0"/>
              <a:t>class-based inheritance</a:t>
            </a:r>
            <a:r>
              <a:rPr lang="en-US" dirty="0"/>
              <a:t>, JavaScript cannot support </a:t>
            </a:r>
            <a:r>
              <a:rPr lang="en-US" dirty="0" smtClean="0"/>
              <a:t>polymorphism(</a:t>
            </a:r>
            <a:r>
              <a:rPr lang="en-IN" dirty="0" smtClean="0"/>
              <a:t>the ability of an object to take on many forms)</a:t>
            </a:r>
            <a:r>
              <a:rPr lang="en-US" dirty="0" smtClean="0"/>
              <a:t>. </a:t>
            </a:r>
          </a:p>
          <a:p>
            <a:pPr algn="just"/>
            <a:r>
              <a:rPr lang="en-US" dirty="0" smtClean="0"/>
              <a:t>A </a:t>
            </a:r>
            <a:r>
              <a:rPr lang="en-US" dirty="0"/>
              <a:t>polymorphic variable can reference related methods of objects of different classes within the same class hierarchy. </a:t>
            </a:r>
            <a:endParaRPr lang="en-US" dirty="0" smtClean="0"/>
          </a:p>
          <a:p>
            <a:pPr algn="just"/>
            <a:r>
              <a:rPr lang="en-US" dirty="0" smtClean="0"/>
              <a:t>A </a:t>
            </a:r>
            <a:r>
              <a:rPr lang="en-US" dirty="0"/>
              <a:t>method call through such a polymorphic variable can be dynamically bound to the method in the object’s class</a:t>
            </a:r>
            <a:r>
              <a:rPr lang="en-US" dirty="0" smtClean="0"/>
              <a:t>.</a:t>
            </a:r>
            <a:endParaRPr lang="en-IN" dirty="0"/>
          </a:p>
          <a:p>
            <a:pPr algn="just"/>
            <a:r>
              <a:rPr lang="en-US" dirty="0" smtClean="0"/>
              <a:t>Specifically</a:t>
            </a:r>
            <a:r>
              <a:rPr lang="en-US" dirty="0"/>
              <a:t>, </a:t>
            </a:r>
            <a:r>
              <a:rPr lang="en-US" b="1" dirty="0"/>
              <a:t>client-side JavaScript deals in large part with documents and document elements</a:t>
            </a:r>
            <a:r>
              <a:rPr lang="en-US" dirty="0"/>
              <a:t>, which are modeled with objects.</a:t>
            </a:r>
            <a:endParaRPr lang="en-IN" dirty="0"/>
          </a:p>
          <a:p>
            <a:pPr algn="just"/>
            <a:endParaRPr lang="en-IN" dirty="0"/>
          </a:p>
        </p:txBody>
      </p:sp>
    </p:spTree>
    <p:extLst>
      <p:ext uri="{BB962C8B-B14F-4D97-AF65-F5344CB8AC3E}">
        <p14:creationId xmlns:p14="http://schemas.microsoft.com/office/powerpoint/2010/main" xmlns="" val="3977893092"/>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286544"/>
          </a:xfrm>
        </p:spPr>
        <p:txBody>
          <a:bodyPr>
            <a:normAutofit fontScale="85000" lnSpcReduction="10000"/>
          </a:bodyPr>
          <a:lstStyle/>
          <a:p>
            <a:pPr algn="just"/>
            <a:r>
              <a:rPr lang="en-US" dirty="0" smtClean="0"/>
              <a:t>There are also </a:t>
            </a:r>
            <a:r>
              <a:rPr lang="en-US" b="1" dirty="0" smtClean="0"/>
              <a:t>three symbolic quantifiers</a:t>
            </a:r>
            <a:r>
              <a:rPr lang="en-US" dirty="0" smtClean="0"/>
              <a:t>: asterisk (*), plus (+), and question mark (?). </a:t>
            </a:r>
          </a:p>
          <a:p>
            <a:pPr algn="just"/>
            <a:r>
              <a:rPr lang="en-US" dirty="0" smtClean="0"/>
              <a:t>An asterisk means </a:t>
            </a:r>
            <a:r>
              <a:rPr lang="en-US" b="1" dirty="0" smtClean="0"/>
              <a:t>zero or more repetitions</a:t>
            </a:r>
            <a:r>
              <a:rPr lang="en-US" dirty="0" smtClean="0"/>
              <a:t>, a plus sign means </a:t>
            </a:r>
            <a:r>
              <a:rPr lang="en-US" b="1" dirty="0" smtClean="0"/>
              <a:t>one or more repetitions</a:t>
            </a:r>
            <a:r>
              <a:rPr lang="en-US" dirty="0" smtClean="0"/>
              <a:t>, and a question mark means </a:t>
            </a:r>
            <a:r>
              <a:rPr lang="en-US" b="1" dirty="0" smtClean="0"/>
              <a:t>one or none</a:t>
            </a:r>
            <a:r>
              <a:rPr lang="en-US" dirty="0" smtClean="0"/>
              <a:t>. </a:t>
            </a:r>
          </a:p>
          <a:p>
            <a:pPr algn="just"/>
            <a:r>
              <a:rPr lang="en-US" dirty="0" smtClean="0"/>
              <a:t>For example, the following pattern matches strings that begin with any number of </a:t>
            </a:r>
            <a:r>
              <a:rPr lang="en-US" dirty="0" err="1" smtClean="0"/>
              <a:t>x’s</a:t>
            </a:r>
            <a:r>
              <a:rPr lang="en-US" dirty="0" smtClean="0"/>
              <a:t> (including zero), followed by one or more </a:t>
            </a:r>
            <a:r>
              <a:rPr lang="en-US" dirty="0" err="1" smtClean="0"/>
              <a:t>y’s</a:t>
            </a:r>
            <a:r>
              <a:rPr lang="en-US" dirty="0" smtClean="0"/>
              <a:t>, possibly followed by z:</a:t>
            </a:r>
            <a:endParaRPr lang="en-IN" dirty="0" smtClean="0"/>
          </a:p>
          <a:p>
            <a:pPr algn="just"/>
            <a:r>
              <a:rPr lang="en-IN" dirty="0" smtClean="0"/>
              <a:t>/x*</a:t>
            </a:r>
            <a:r>
              <a:rPr lang="en-IN" dirty="0" err="1" smtClean="0"/>
              <a:t>y+z</a:t>
            </a:r>
            <a:r>
              <a:rPr lang="en-IN" dirty="0" smtClean="0"/>
              <a:t>?/</a:t>
            </a:r>
          </a:p>
          <a:p>
            <a:pPr algn="just"/>
            <a:r>
              <a:rPr lang="en-US" dirty="0" smtClean="0"/>
              <a:t>The quantifiers are often used with the </a:t>
            </a:r>
            <a:r>
              <a:rPr lang="en-US" b="1" dirty="0" smtClean="0"/>
              <a:t>predefined character-class names</a:t>
            </a:r>
            <a:r>
              <a:rPr lang="en-US" dirty="0" smtClean="0"/>
              <a:t>, as in the following pattern, which matches a string of </a:t>
            </a:r>
            <a:r>
              <a:rPr lang="en-US" b="1" dirty="0" smtClean="0"/>
              <a:t>one or more digits followed by a decimal point and possibly more digits</a:t>
            </a:r>
            <a:r>
              <a:rPr lang="en-US" dirty="0" smtClean="0"/>
              <a:t>:</a:t>
            </a:r>
            <a:endParaRPr lang="en-IN" dirty="0" smtClean="0"/>
          </a:p>
          <a:p>
            <a:pPr algn="just"/>
            <a:r>
              <a:rPr lang="en-IN" dirty="0" smtClean="0"/>
              <a:t>/\d+\.\d*/</a:t>
            </a:r>
          </a:p>
          <a:p>
            <a:pPr algn="just">
              <a:buNone/>
            </a:pPr>
            <a:endParaRPr lang="en-IN"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500834"/>
          </a:xfrm>
        </p:spPr>
        <p:txBody>
          <a:bodyPr>
            <a:normAutofit fontScale="85000" lnSpcReduction="20000"/>
          </a:bodyPr>
          <a:lstStyle/>
          <a:p>
            <a:pPr algn="just"/>
            <a:r>
              <a:rPr lang="en-US" dirty="0" smtClean="0"/>
              <a:t>As another example, the pattern</a:t>
            </a:r>
            <a:endParaRPr lang="en-IN" dirty="0" smtClean="0"/>
          </a:p>
          <a:p>
            <a:pPr algn="just"/>
            <a:r>
              <a:rPr lang="en-IN" dirty="0" smtClean="0"/>
              <a:t>/[A-</a:t>
            </a:r>
            <a:r>
              <a:rPr lang="en-IN" dirty="0" err="1" smtClean="0"/>
              <a:t>Za</a:t>
            </a:r>
            <a:r>
              <a:rPr lang="en-IN" dirty="0" smtClean="0"/>
              <a:t>-z]\w*/</a:t>
            </a:r>
          </a:p>
          <a:p>
            <a:pPr algn="just"/>
            <a:r>
              <a:rPr lang="en-US" dirty="0" smtClean="0"/>
              <a:t>matches the identifiers (a letter, followed by zero or more letters, digits, or under-scores) in some programming languages.</a:t>
            </a:r>
            <a:endParaRPr lang="en-IN" dirty="0" smtClean="0"/>
          </a:p>
          <a:p>
            <a:pPr algn="just"/>
            <a:r>
              <a:rPr lang="en-US" dirty="0" smtClean="0"/>
              <a:t>There is one additional named pattern that is often useful: \b (boundary), which matches the boundary position between a word character (\w) and a non- word character (\W), in either order. </a:t>
            </a:r>
          </a:p>
          <a:p>
            <a:pPr algn="just"/>
            <a:r>
              <a:rPr lang="en-US" dirty="0" smtClean="0"/>
              <a:t>For example, the following pattern matches "A tulip is a flower" but not "A frog isn't":</a:t>
            </a:r>
            <a:endParaRPr lang="en-IN" dirty="0" smtClean="0"/>
          </a:p>
          <a:p>
            <a:pPr algn="just"/>
            <a:r>
              <a:rPr lang="en-IN" dirty="0" smtClean="0"/>
              <a:t>/\</a:t>
            </a:r>
            <a:r>
              <a:rPr lang="en-IN" dirty="0" err="1" smtClean="0"/>
              <a:t>bis</a:t>
            </a:r>
            <a:r>
              <a:rPr lang="en-IN" dirty="0" smtClean="0"/>
              <a:t>\b/</a:t>
            </a:r>
          </a:p>
          <a:p>
            <a:pPr algn="just"/>
            <a:r>
              <a:rPr lang="en-US" dirty="0" smtClean="0"/>
              <a:t>The pattern does not match the second string because the “is” is followed by another word character (n).</a:t>
            </a:r>
            <a:endParaRPr lang="en-IN" dirty="0" smtClean="0"/>
          </a:p>
          <a:p>
            <a:pPr algn="just"/>
            <a:r>
              <a:rPr lang="en-US" dirty="0" smtClean="0"/>
              <a:t>The boundary pattern is different from the named character classes in that it does not match a character; instead, it matches a position between two characters.</a:t>
            </a:r>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ctr" rtl="0">
              <a:spcBef>
                <a:spcPct val="0"/>
              </a:spcBef>
            </a:pPr>
            <a:r>
              <a:rPr lang="en-IN" sz="6000" b="1" dirty="0" smtClean="0"/>
              <a:t/>
            </a:r>
            <a:br>
              <a:rPr lang="en-IN" sz="6000" b="1" dirty="0" smtClean="0"/>
            </a:br>
            <a:r>
              <a:rPr lang="en-IN" sz="6000" b="1" dirty="0" smtClean="0"/>
              <a:t>Anchors</a:t>
            </a:r>
            <a:r>
              <a:rPr lang="en-IN" sz="6000" b="1" dirty="0"/>
              <a:t/>
            </a:r>
            <a:br>
              <a:rPr lang="en-IN" sz="6000" b="1" dirty="0"/>
            </a:br>
            <a:endParaRPr lang="en-IN" sz="6000" dirty="0"/>
          </a:p>
        </p:txBody>
      </p:sp>
      <p:sp>
        <p:nvSpPr>
          <p:cNvPr id="3" name="Content Placeholder 2"/>
          <p:cNvSpPr>
            <a:spLocks noGrp="1"/>
          </p:cNvSpPr>
          <p:nvPr>
            <p:ph idx="1"/>
          </p:nvPr>
        </p:nvSpPr>
        <p:spPr>
          <a:xfrm>
            <a:off x="457200" y="1285860"/>
            <a:ext cx="8229600" cy="5572140"/>
          </a:xfrm>
        </p:spPr>
        <p:txBody>
          <a:bodyPr>
            <a:normAutofit fontScale="85000" lnSpcReduction="10000"/>
          </a:bodyPr>
          <a:lstStyle/>
          <a:p>
            <a:pPr algn="just"/>
            <a:r>
              <a:rPr lang="en-US" dirty="0" smtClean="0"/>
              <a:t>Frequently, it is useful to be able to specify that a pattern must match at a particular position in a string. </a:t>
            </a:r>
          </a:p>
          <a:p>
            <a:pPr algn="just"/>
            <a:r>
              <a:rPr lang="en-US" dirty="0" smtClean="0"/>
              <a:t>The most common example of this type of specification is requiring a pattern to match at one specific end of the string. </a:t>
            </a:r>
          </a:p>
          <a:p>
            <a:pPr algn="just"/>
            <a:r>
              <a:rPr lang="en-US" dirty="0" smtClean="0"/>
              <a:t>A pattern is tied to </a:t>
            </a:r>
            <a:r>
              <a:rPr lang="en-US" b="1" dirty="0" smtClean="0"/>
              <a:t>a string position with an anchor. </a:t>
            </a:r>
          </a:p>
          <a:p>
            <a:pPr algn="just"/>
            <a:r>
              <a:rPr lang="en-US" dirty="0" smtClean="0"/>
              <a:t>A pattern can be specified to match only at the beginning of the string by preceding it with a circumflex (^) anchor. </a:t>
            </a:r>
          </a:p>
          <a:p>
            <a:pPr algn="just"/>
            <a:r>
              <a:rPr lang="en-US" dirty="0" smtClean="0"/>
              <a:t>For example, the following pattern matches </a:t>
            </a:r>
            <a:r>
              <a:rPr lang="en-US" smtClean="0"/>
              <a:t>"</a:t>
            </a:r>
            <a:r>
              <a:rPr lang="en-US" smtClean="0"/>
              <a:t>pearl </a:t>
            </a:r>
            <a:r>
              <a:rPr lang="en-US" dirty="0" smtClean="0"/>
              <a:t>are pretty" but does not match "My pearls are pretty":</a:t>
            </a:r>
            <a:endParaRPr lang="en-IN" dirty="0" smtClean="0"/>
          </a:p>
          <a:p>
            <a:pPr algn="just"/>
            <a:r>
              <a:rPr lang="en-IN" dirty="0" smtClean="0"/>
              <a:t>/^pearl/</a:t>
            </a:r>
          </a:p>
          <a:p>
            <a:endParaRPr lang="en-IN"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572272"/>
          </a:xfrm>
        </p:spPr>
        <p:txBody>
          <a:bodyPr>
            <a:normAutofit fontScale="85000" lnSpcReduction="20000"/>
          </a:bodyPr>
          <a:lstStyle/>
          <a:p>
            <a:pPr algn="just"/>
            <a:r>
              <a:rPr lang="en-US" dirty="0" smtClean="0"/>
              <a:t>A pattern can be specified to match at the end of a string only by following the pattern with a </a:t>
            </a:r>
            <a:r>
              <a:rPr lang="en-US" b="1" dirty="0" smtClean="0"/>
              <a:t>dollar sign anchor</a:t>
            </a:r>
            <a:r>
              <a:rPr lang="en-US" dirty="0" smtClean="0"/>
              <a:t>. </a:t>
            </a:r>
          </a:p>
          <a:p>
            <a:pPr algn="just"/>
            <a:r>
              <a:rPr lang="en-US" dirty="0" smtClean="0"/>
              <a:t>For example, the following pattern matches "I like gold" but does not match "golden":</a:t>
            </a:r>
            <a:endParaRPr lang="en-IN" dirty="0" smtClean="0"/>
          </a:p>
          <a:p>
            <a:pPr algn="just"/>
            <a:r>
              <a:rPr lang="en-IN" dirty="0" smtClean="0"/>
              <a:t>/gold$/</a:t>
            </a:r>
          </a:p>
          <a:p>
            <a:pPr algn="just"/>
            <a:r>
              <a:rPr lang="en-US" dirty="0" smtClean="0"/>
              <a:t>Anchor characters are like </a:t>
            </a:r>
            <a:r>
              <a:rPr lang="en-US" b="1" dirty="0" smtClean="0"/>
              <a:t>boundary-named patterns</a:t>
            </a:r>
            <a:r>
              <a:rPr lang="en-US" dirty="0" smtClean="0"/>
              <a:t>: They do not match specific characters in the string; rather, they match positions before, between, or after characters. </a:t>
            </a:r>
          </a:p>
          <a:p>
            <a:pPr algn="just"/>
            <a:r>
              <a:rPr lang="en-US" dirty="0" smtClean="0"/>
              <a:t>When a </a:t>
            </a:r>
            <a:r>
              <a:rPr lang="en-US" b="1" dirty="0" smtClean="0"/>
              <a:t>circumflex</a:t>
            </a:r>
            <a:r>
              <a:rPr lang="en-US" dirty="0" smtClean="0"/>
              <a:t> appears in a pattern at a position other than the </a:t>
            </a:r>
            <a:r>
              <a:rPr lang="en-US" b="1" dirty="0" smtClean="0"/>
              <a:t>beginning of the pattern or at the beginning of a character class</a:t>
            </a:r>
            <a:r>
              <a:rPr lang="en-US" dirty="0" smtClean="0"/>
              <a:t>, it has no special meaning. (It matches itself.) </a:t>
            </a:r>
          </a:p>
          <a:p>
            <a:pPr algn="just"/>
            <a:r>
              <a:rPr lang="en-US" dirty="0" smtClean="0"/>
              <a:t>Likewise, if a </a:t>
            </a:r>
            <a:r>
              <a:rPr lang="en-US" b="1" dirty="0" smtClean="0"/>
              <a:t>dollar sign</a:t>
            </a:r>
            <a:r>
              <a:rPr lang="en-US" dirty="0" smtClean="0"/>
              <a:t> appears in a pattern at a position other than the </a:t>
            </a:r>
            <a:r>
              <a:rPr lang="en-US" b="1" dirty="0" smtClean="0"/>
              <a:t>end of the pattern</a:t>
            </a:r>
            <a:r>
              <a:rPr lang="en-US" dirty="0" smtClean="0"/>
              <a:t>, it has no special meaning.</a:t>
            </a:r>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IN" sz="4400" b="1" dirty="0"/>
              <a:t>Pattern Modifiers</a:t>
            </a:r>
            <a:br>
              <a:rPr lang="en-IN" sz="4400" b="1" dirty="0"/>
            </a:br>
            <a:endParaRPr lang="en-IN" sz="4400" dirty="0"/>
          </a:p>
        </p:txBody>
      </p:sp>
      <p:sp>
        <p:nvSpPr>
          <p:cNvPr id="3" name="Content Placeholder 2"/>
          <p:cNvSpPr>
            <a:spLocks noGrp="1"/>
          </p:cNvSpPr>
          <p:nvPr>
            <p:ph idx="1"/>
          </p:nvPr>
        </p:nvSpPr>
        <p:spPr>
          <a:xfrm>
            <a:off x="457200" y="857232"/>
            <a:ext cx="8229600" cy="6000768"/>
          </a:xfrm>
        </p:spPr>
        <p:txBody>
          <a:bodyPr>
            <a:normAutofit lnSpcReduction="10000"/>
          </a:bodyPr>
          <a:lstStyle/>
          <a:p>
            <a:pPr algn="just"/>
            <a:r>
              <a:rPr lang="en-US" dirty="0" smtClean="0"/>
              <a:t>Modifiers can be attached to </a:t>
            </a:r>
            <a:r>
              <a:rPr lang="en-US" b="1" dirty="0" smtClean="0"/>
              <a:t>patterns to change how they are used</a:t>
            </a:r>
            <a:r>
              <a:rPr lang="en-US" dirty="0" smtClean="0"/>
              <a:t>, thereby increasing their flexibility. </a:t>
            </a:r>
          </a:p>
          <a:p>
            <a:pPr algn="just"/>
            <a:r>
              <a:rPr lang="en-US" dirty="0" smtClean="0"/>
              <a:t>The modifiers are specified as letters just after the right delimiter of the pattern. </a:t>
            </a:r>
          </a:p>
          <a:p>
            <a:pPr algn="just"/>
            <a:r>
              <a:rPr lang="en-US" dirty="0" smtClean="0"/>
              <a:t>The </a:t>
            </a:r>
            <a:r>
              <a:rPr lang="en-US" b="1" dirty="0" err="1" smtClean="0"/>
              <a:t>i</a:t>
            </a:r>
            <a:r>
              <a:rPr lang="en-US" b="1" dirty="0" smtClean="0"/>
              <a:t> modifier </a:t>
            </a:r>
            <a:r>
              <a:rPr lang="en-US" dirty="0" smtClean="0"/>
              <a:t>makes the letters in the pattern match either </a:t>
            </a:r>
            <a:r>
              <a:rPr lang="en-US" b="1" dirty="0" smtClean="0"/>
              <a:t>uppercase or lowercase </a:t>
            </a:r>
            <a:r>
              <a:rPr lang="en-US" dirty="0" smtClean="0"/>
              <a:t>letters in the string. </a:t>
            </a:r>
          </a:p>
          <a:p>
            <a:pPr algn="just"/>
            <a:r>
              <a:rPr lang="en-US" dirty="0" smtClean="0"/>
              <a:t>For example, the pattern /Apple/</a:t>
            </a:r>
            <a:r>
              <a:rPr lang="en-US" dirty="0" err="1" smtClean="0"/>
              <a:t>i</a:t>
            </a:r>
            <a:r>
              <a:rPr lang="en-US" dirty="0" smtClean="0"/>
              <a:t> matches ‘APPLE’, ‘apple’, ‘</a:t>
            </a:r>
            <a:r>
              <a:rPr lang="en-US" dirty="0" err="1" smtClean="0"/>
              <a:t>APPle</a:t>
            </a:r>
            <a:r>
              <a:rPr lang="en-US" dirty="0" smtClean="0"/>
              <a:t>’, and any other combination of uppercase and lowercase spellings of the word “apple.”</a:t>
            </a:r>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643710"/>
          </a:xfrm>
        </p:spPr>
        <p:txBody>
          <a:bodyPr>
            <a:normAutofit/>
          </a:bodyPr>
          <a:lstStyle/>
          <a:p>
            <a:pPr algn="just"/>
            <a:r>
              <a:rPr lang="en-US" dirty="0" smtClean="0"/>
              <a:t>The </a:t>
            </a:r>
            <a:r>
              <a:rPr lang="en-US" b="1" dirty="0" smtClean="0"/>
              <a:t>x modifier </a:t>
            </a:r>
            <a:r>
              <a:rPr lang="en-US" dirty="0" smtClean="0"/>
              <a:t>allows white space to appear in the pattern. Because comments are considered white space, this provides a way to include explanatory comments in the pattern.</a:t>
            </a:r>
          </a:p>
          <a:p>
            <a:pPr algn="just"/>
            <a:r>
              <a:rPr lang="en-US" dirty="0" smtClean="0"/>
              <a:t> For example, the pattern</a:t>
            </a:r>
            <a:endParaRPr lang="en-IN" dirty="0" smtClean="0"/>
          </a:p>
          <a:p>
            <a:pPr algn="just"/>
            <a:r>
              <a:rPr lang="en-IN" dirty="0" smtClean="0"/>
              <a:t>/\d+	# The street number</a:t>
            </a:r>
          </a:p>
          <a:p>
            <a:pPr algn="just"/>
            <a:r>
              <a:rPr lang="en-IN" dirty="0" smtClean="0"/>
              <a:t>\s		# The space before the street name </a:t>
            </a:r>
          </a:p>
          <a:p>
            <a:pPr algn="just"/>
            <a:r>
              <a:rPr lang="en-IN" dirty="0" smtClean="0"/>
              <a:t>[A-Z][a-z]+	# The street name</a:t>
            </a:r>
          </a:p>
          <a:p>
            <a:pPr algn="just"/>
            <a:r>
              <a:rPr lang="en-IN" dirty="0" smtClean="0"/>
              <a:t>/x</a:t>
            </a:r>
          </a:p>
          <a:p>
            <a:pPr algn="just"/>
            <a:r>
              <a:rPr lang="en-US" dirty="0" smtClean="0"/>
              <a:t>is equivalent to</a:t>
            </a:r>
            <a:endParaRPr lang="en-IN" dirty="0" smtClean="0"/>
          </a:p>
          <a:p>
            <a:pPr algn="just"/>
            <a:r>
              <a:rPr lang="en-IN" dirty="0" smtClean="0"/>
              <a:t>/\d+\s[A-Z][a-z]+/</a:t>
            </a:r>
          </a:p>
          <a:p>
            <a:endParaRPr lang="en-IN"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IN" sz="2800" b="1" dirty="0"/>
              <a:t>Other Pattern-Matching Methods of String</a:t>
            </a:r>
            <a:br>
              <a:rPr lang="en-IN" sz="2800" b="1" dirty="0"/>
            </a:br>
            <a:endParaRPr lang="en-IN" sz="2800" dirty="0"/>
          </a:p>
        </p:txBody>
      </p:sp>
      <p:sp>
        <p:nvSpPr>
          <p:cNvPr id="3" name="Content Placeholder 2"/>
          <p:cNvSpPr>
            <a:spLocks noGrp="1"/>
          </p:cNvSpPr>
          <p:nvPr>
            <p:ph idx="1"/>
          </p:nvPr>
        </p:nvSpPr>
        <p:spPr>
          <a:xfrm>
            <a:off x="457200" y="1071546"/>
            <a:ext cx="8229600" cy="6143668"/>
          </a:xfrm>
        </p:spPr>
        <p:txBody>
          <a:bodyPr>
            <a:normAutofit fontScale="85000" lnSpcReduction="20000"/>
          </a:bodyPr>
          <a:lstStyle/>
          <a:p>
            <a:pPr algn="just"/>
            <a:r>
              <a:rPr lang="en-US" dirty="0" smtClean="0"/>
              <a:t>The </a:t>
            </a:r>
            <a:r>
              <a:rPr lang="en-US" b="1" dirty="0" smtClean="0"/>
              <a:t>replace method </a:t>
            </a:r>
            <a:r>
              <a:rPr lang="en-US" dirty="0" smtClean="0"/>
              <a:t>is used to replace substrings of the String object that match the given pattern. </a:t>
            </a:r>
          </a:p>
          <a:p>
            <a:pPr algn="just"/>
            <a:r>
              <a:rPr lang="en-US" dirty="0" smtClean="0"/>
              <a:t>The replace method takes </a:t>
            </a:r>
            <a:r>
              <a:rPr lang="en-US" b="1" dirty="0" smtClean="0"/>
              <a:t>two parameters</a:t>
            </a:r>
            <a:r>
              <a:rPr lang="en-US" dirty="0" smtClean="0"/>
              <a:t>: </a:t>
            </a:r>
            <a:r>
              <a:rPr lang="en-US" b="1" dirty="0" smtClean="0"/>
              <a:t>the pat- tern and the replacement string</a:t>
            </a:r>
            <a:r>
              <a:rPr lang="en-US" dirty="0" smtClean="0"/>
              <a:t>. </a:t>
            </a:r>
          </a:p>
          <a:p>
            <a:pPr algn="just"/>
            <a:r>
              <a:rPr lang="en-US" dirty="0" smtClean="0"/>
              <a:t>The </a:t>
            </a:r>
            <a:r>
              <a:rPr lang="en-US" b="1" dirty="0" smtClean="0"/>
              <a:t>g modifier </a:t>
            </a:r>
            <a:r>
              <a:rPr lang="en-US" dirty="0" smtClean="0"/>
              <a:t>can be attached to the pattern if the replacement is to be global in the string, in which case the replacement is done for every match in the string.</a:t>
            </a:r>
          </a:p>
          <a:p>
            <a:pPr algn="just"/>
            <a:r>
              <a:rPr lang="en-US" dirty="0" smtClean="0"/>
              <a:t> The matched substrings of the string are made available through the predefined variables $1, $2, and so on. </a:t>
            </a:r>
          </a:p>
          <a:p>
            <a:pPr algn="just"/>
            <a:r>
              <a:rPr lang="en-US" dirty="0" smtClean="0"/>
              <a:t>For example, consider the following statements:</a:t>
            </a:r>
            <a:endParaRPr lang="en-IN" dirty="0" smtClean="0"/>
          </a:p>
          <a:p>
            <a:pPr algn="just"/>
            <a:r>
              <a:rPr lang="en-IN" dirty="0" err="1" smtClean="0"/>
              <a:t>var</a:t>
            </a:r>
            <a:r>
              <a:rPr lang="en-IN" dirty="0" smtClean="0"/>
              <a:t> </a:t>
            </a:r>
            <a:r>
              <a:rPr lang="en-IN" dirty="0" err="1" smtClean="0"/>
              <a:t>str</a:t>
            </a:r>
            <a:r>
              <a:rPr lang="en-IN" dirty="0" smtClean="0"/>
              <a:t> = "Fred, Freddie, and Frederica were siblings"; </a:t>
            </a:r>
            <a:r>
              <a:rPr lang="en-IN" dirty="0" err="1" smtClean="0"/>
              <a:t>str.replace</a:t>
            </a:r>
            <a:r>
              <a:rPr lang="en-IN" dirty="0" smtClean="0"/>
              <a:t>(/</a:t>
            </a:r>
            <a:r>
              <a:rPr lang="en-IN" dirty="0" err="1" smtClean="0"/>
              <a:t>Fre</a:t>
            </a:r>
            <a:r>
              <a:rPr lang="en-IN" dirty="0" smtClean="0"/>
              <a:t>/g, "Boy");</a:t>
            </a:r>
          </a:p>
          <a:p>
            <a:pPr algn="just"/>
            <a:r>
              <a:rPr lang="en-IN" dirty="0" smtClean="0"/>
              <a:t>In this example, </a:t>
            </a:r>
            <a:r>
              <a:rPr lang="en-IN" dirty="0" err="1" smtClean="0"/>
              <a:t>str</a:t>
            </a:r>
            <a:r>
              <a:rPr lang="en-IN" dirty="0" smtClean="0"/>
              <a:t> is set to "Boyd, </a:t>
            </a:r>
            <a:r>
              <a:rPr lang="en-IN" dirty="0" err="1" smtClean="0"/>
              <a:t>Boyddie</a:t>
            </a:r>
            <a:r>
              <a:rPr lang="en-IN" dirty="0" smtClean="0"/>
              <a:t>, and </a:t>
            </a:r>
            <a:r>
              <a:rPr lang="en-IN" dirty="0" err="1" smtClean="0"/>
              <a:t>Boyderica</a:t>
            </a:r>
            <a:r>
              <a:rPr lang="en-IN" dirty="0" smtClean="0"/>
              <a:t> were siblings", and $1, $2, and $3 are all set to "</a:t>
            </a:r>
            <a:r>
              <a:rPr lang="en-IN" dirty="0" err="1" smtClean="0"/>
              <a:t>Fre</a:t>
            </a:r>
            <a:r>
              <a:rPr lang="en-IN" dirty="0" smtClean="0"/>
              <a:t>".</a:t>
            </a:r>
            <a:endParaRPr lang="en-IN"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500834"/>
          </a:xfrm>
        </p:spPr>
        <p:txBody>
          <a:bodyPr>
            <a:normAutofit fontScale="77500" lnSpcReduction="20000"/>
          </a:bodyPr>
          <a:lstStyle/>
          <a:p>
            <a:pPr algn="just"/>
            <a:r>
              <a:rPr lang="en-US" dirty="0" smtClean="0"/>
              <a:t>The </a:t>
            </a:r>
            <a:r>
              <a:rPr lang="en-US" b="1" dirty="0" smtClean="0"/>
              <a:t>match method </a:t>
            </a:r>
            <a:r>
              <a:rPr lang="en-US" dirty="0" smtClean="0"/>
              <a:t>is the most general of the String pattern-matching methods. </a:t>
            </a:r>
          </a:p>
          <a:p>
            <a:pPr algn="just"/>
            <a:r>
              <a:rPr lang="en-US" dirty="0" smtClean="0"/>
              <a:t>The match method takes a </a:t>
            </a:r>
            <a:r>
              <a:rPr lang="en-US" b="1" dirty="0" smtClean="0"/>
              <a:t>single parameter</a:t>
            </a:r>
            <a:r>
              <a:rPr lang="en-US" dirty="0" smtClean="0"/>
              <a:t>: a pattern. </a:t>
            </a:r>
          </a:p>
          <a:p>
            <a:pPr algn="just"/>
            <a:r>
              <a:rPr lang="en-US" dirty="0" smtClean="0"/>
              <a:t>It returns an array of the results of the pattern-matching operation. If the pattern has the </a:t>
            </a:r>
            <a:r>
              <a:rPr lang="en-US" b="1" dirty="0" smtClean="0"/>
              <a:t>g modifier</a:t>
            </a:r>
            <a:r>
              <a:rPr lang="en-US" dirty="0" smtClean="0"/>
              <a:t>, the returned array has all of the substrings of the string that matched. </a:t>
            </a:r>
          </a:p>
          <a:p>
            <a:pPr algn="just"/>
            <a:r>
              <a:rPr lang="en-US" dirty="0" smtClean="0"/>
              <a:t>If the pattern does not include the g modifier, the returned array has the match as its first element, and the remainder of the array has the matches of parenthesized parts of the pattern if there are any:</a:t>
            </a:r>
            <a:endParaRPr lang="en-IN" dirty="0" smtClean="0"/>
          </a:p>
          <a:p>
            <a:pPr algn="just"/>
            <a:r>
              <a:rPr lang="en-IN" dirty="0" err="1" smtClean="0"/>
              <a:t>var</a:t>
            </a:r>
            <a:r>
              <a:rPr lang="en-IN" dirty="0" smtClean="0"/>
              <a:t> </a:t>
            </a:r>
            <a:r>
              <a:rPr lang="en-IN" dirty="0" err="1" smtClean="0"/>
              <a:t>str</a:t>
            </a:r>
            <a:r>
              <a:rPr lang="en-IN" dirty="0" smtClean="0"/>
              <a:t> ="Having 4 apples is better than having 3 oranges"; </a:t>
            </a:r>
          </a:p>
          <a:p>
            <a:pPr algn="just"/>
            <a:r>
              <a:rPr lang="en-IN" dirty="0" err="1" smtClean="0"/>
              <a:t>var</a:t>
            </a:r>
            <a:r>
              <a:rPr lang="en-IN" dirty="0" smtClean="0"/>
              <a:t> matches = </a:t>
            </a:r>
            <a:r>
              <a:rPr lang="en-IN" dirty="0" err="1" smtClean="0"/>
              <a:t>str.match</a:t>
            </a:r>
            <a:r>
              <a:rPr lang="en-IN" dirty="0" smtClean="0"/>
              <a:t>(/\d/g);</a:t>
            </a:r>
          </a:p>
          <a:p>
            <a:pPr algn="just"/>
            <a:r>
              <a:rPr lang="en-IN" dirty="0" smtClean="0"/>
              <a:t>In this example, matches is set to [4, 3].</a:t>
            </a:r>
          </a:p>
          <a:p>
            <a:pPr algn="just"/>
            <a:r>
              <a:rPr lang="en-US" dirty="0" smtClean="0"/>
              <a:t>Now consider a pattern that has parenthesized </a:t>
            </a:r>
            <a:r>
              <a:rPr lang="en-US" dirty="0" err="1" smtClean="0"/>
              <a:t>subexpressions</a:t>
            </a:r>
            <a:r>
              <a:rPr lang="en-US" dirty="0" smtClean="0"/>
              <a:t>:</a:t>
            </a:r>
            <a:endParaRPr lang="en-IN" dirty="0" smtClean="0"/>
          </a:p>
          <a:p>
            <a:pPr algn="just"/>
            <a:r>
              <a:rPr lang="en-IN" dirty="0" err="1" smtClean="0"/>
              <a:t>var</a:t>
            </a:r>
            <a:r>
              <a:rPr lang="en-IN" dirty="0" smtClean="0"/>
              <a:t> </a:t>
            </a:r>
            <a:r>
              <a:rPr lang="en-IN" dirty="0" err="1" smtClean="0"/>
              <a:t>str</a:t>
            </a:r>
            <a:r>
              <a:rPr lang="en-IN" dirty="0" smtClean="0"/>
              <a:t> = "I have 428 dollars, but I need 500"; </a:t>
            </a:r>
          </a:p>
          <a:p>
            <a:pPr algn="just"/>
            <a:r>
              <a:rPr lang="en-IN" dirty="0" err="1" smtClean="0"/>
              <a:t>var</a:t>
            </a:r>
            <a:r>
              <a:rPr lang="en-IN" dirty="0" smtClean="0"/>
              <a:t> matches = </a:t>
            </a:r>
            <a:r>
              <a:rPr lang="en-IN" dirty="0" err="1" smtClean="0"/>
              <a:t>str.match</a:t>
            </a:r>
            <a:r>
              <a:rPr lang="en-IN" dirty="0" smtClean="0"/>
              <a:t>(/(\d+)([^\d]+)(\d+)/); </a:t>
            </a:r>
            <a:r>
              <a:rPr lang="en-IN" dirty="0" err="1" smtClean="0"/>
              <a:t>document.write</a:t>
            </a:r>
            <a:r>
              <a:rPr lang="en-IN" dirty="0" smtClean="0"/>
              <a:t>(matches, "&lt;</a:t>
            </a:r>
            <a:r>
              <a:rPr lang="en-IN" dirty="0" err="1" smtClean="0"/>
              <a:t>br</a:t>
            </a:r>
            <a:r>
              <a:rPr lang="en-IN" dirty="0" smtClean="0"/>
              <a:t> /&gt;");</a:t>
            </a:r>
          </a:p>
          <a:p>
            <a:pPr algn="just">
              <a:buNone/>
            </a:pPr>
            <a:endParaRPr lang="en-IN"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357982"/>
          </a:xfrm>
        </p:spPr>
        <p:txBody>
          <a:bodyPr>
            <a:normAutofit fontScale="85000" lnSpcReduction="20000"/>
          </a:bodyPr>
          <a:lstStyle/>
          <a:p>
            <a:pPr algn="just"/>
            <a:r>
              <a:rPr lang="en-US" dirty="0" smtClean="0"/>
              <a:t>The following is the value of the matches array after this code is interpreted:</a:t>
            </a:r>
            <a:endParaRPr lang="en-IN" dirty="0" smtClean="0"/>
          </a:p>
          <a:p>
            <a:pPr algn="just"/>
            <a:r>
              <a:rPr lang="en-IN" dirty="0" smtClean="0"/>
              <a:t>["428 dollars, but I need 500", "428", " dollars, but I need ", "500"]</a:t>
            </a:r>
          </a:p>
          <a:p>
            <a:pPr algn="just"/>
            <a:r>
              <a:rPr lang="en-US" dirty="0" smtClean="0"/>
              <a:t>In this result array, the first element, "428 dollars, but I need 500", is the match; the second, third, and fourth elements are the parts of the string that matched the parenthesized parts of the pattern, (\d+), ([^\d]+), and (\d+).</a:t>
            </a:r>
          </a:p>
          <a:p>
            <a:pPr algn="just"/>
            <a:r>
              <a:rPr lang="en-US" b="1" dirty="0" smtClean="0"/>
              <a:t>The split method of String splits its object string into substrings on the basis of a given string or pattern. The substrings are returned in an array</a:t>
            </a:r>
            <a:r>
              <a:rPr lang="en-US" dirty="0" smtClean="0"/>
              <a:t>. </a:t>
            </a:r>
          </a:p>
          <a:p>
            <a:pPr algn="just"/>
            <a:r>
              <a:rPr lang="en-US" dirty="0" smtClean="0"/>
              <a:t>For example, consider the following code:</a:t>
            </a:r>
          </a:p>
          <a:p>
            <a:pPr algn="just"/>
            <a:r>
              <a:rPr lang="en-IN" b="1" dirty="0" err="1" smtClean="0"/>
              <a:t>var</a:t>
            </a:r>
            <a:r>
              <a:rPr lang="en-IN" b="1" dirty="0" smtClean="0"/>
              <a:t> </a:t>
            </a:r>
            <a:r>
              <a:rPr lang="en-IN" b="1" dirty="0" err="1" smtClean="0"/>
              <a:t>str</a:t>
            </a:r>
            <a:r>
              <a:rPr lang="en-IN" b="1" dirty="0" smtClean="0"/>
              <a:t> = "</a:t>
            </a:r>
            <a:r>
              <a:rPr lang="en-IN" b="1" dirty="0" err="1" smtClean="0"/>
              <a:t>grapes:apples:oranges</a:t>
            </a:r>
            <a:r>
              <a:rPr lang="en-IN" b="1" dirty="0" smtClean="0"/>
              <a:t>"; </a:t>
            </a:r>
          </a:p>
          <a:p>
            <a:pPr algn="just"/>
            <a:r>
              <a:rPr lang="en-IN" b="1" dirty="0" err="1" smtClean="0"/>
              <a:t>var</a:t>
            </a:r>
            <a:r>
              <a:rPr lang="en-IN" b="1" dirty="0" smtClean="0"/>
              <a:t> fruit = </a:t>
            </a:r>
            <a:r>
              <a:rPr lang="en-IN" b="1" dirty="0" err="1" smtClean="0"/>
              <a:t>str.split</a:t>
            </a:r>
            <a:r>
              <a:rPr lang="en-IN" b="1" dirty="0" smtClean="0"/>
              <a:t>(":");</a:t>
            </a:r>
          </a:p>
          <a:p>
            <a:pPr algn="just"/>
            <a:r>
              <a:rPr lang="en-IN" b="1" dirty="0" smtClean="0"/>
              <a:t>In this example, fruit is set to [grapes, apples, oranges]</a:t>
            </a:r>
            <a:r>
              <a:rPr lang="en-IN" dirty="0" smtClean="0"/>
              <a:t>.</a:t>
            </a:r>
          </a:p>
          <a:p>
            <a:pPr algn="just"/>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algn="just"/>
            <a:r>
              <a:rPr lang="en-US" sz="2300" dirty="0" smtClean="0"/>
              <a:t>Pattern matches are specified by one of the </a:t>
            </a:r>
            <a:r>
              <a:rPr lang="en-US" sz="2300" b="1" dirty="0" smtClean="0"/>
              <a:t>three</a:t>
            </a:r>
            <a:r>
              <a:rPr lang="en-US" sz="2300" dirty="0" smtClean="0"/>
              <a:t> </a:t>
            </a:r>
            <a:r>
              <a:rPr lang="en-US" sz="2300" b="1" dirty="0" smtClean="0"/>
              <a:t>methods—search, replace, or match</a:t>
            </a:r>
            <a:r>
              <a:rPr lang="en-US" sz="2300" dirty="0" smtClean="0"/>
              <a:t>—of the String object.</a:t>
            </a:r>
          </a:p>
          <a:p>
            <a:pPr algn="just"/>
            <a:r>
              <a:rPr lang="en-US" sz="2300" dirty="0" smtClean="0"/>
              <a:t>The </a:t>
            </a:r>
            <a:r>
              <a:rPr lang="en-US" sz="2300" b="1" dirty="0" smtClean="0"/>
              <a:t>regular expressions, or patterns, comprise special characters, normal characters, character classes, and operators. </a:t>
            </a:r>
          </a:p>
          <a:p>
            <a:pPr algn="just"/>
            <a:r>
              <a:rPr lang="en-US" sz="2300" dirty="0" smtClean="0"/>
              <a:t>Patterns are </a:t>
            </a:r>
            <a:r>
              <a:rPr lang="en-US" sz="2300" b="1" dirty="0" smtClean="0"/>
              <a:t>delimited with slashes</a:t>
            </a:r>
            <a:r>
              <a:rPr lang="en-US" sz="2300" dirty="0" smtClean="0"/>
              <a:t>. </a:t>
            </a:r>
          </a:p>
          <a:p>
            <a:pPr algn="just"/>
            <a:r>
              <a:rPr lang="en-US" sz="2300" dirty="0" smtClean="0"/>
              <a:t>Character classes are </a:t>
            </a:r>
            <a:r>
              <a:rPr lang="en-US" sz="2300" b="1" dirty="0" smtClean="0"/>
              <a:t>delimited with brackets</a:t>
            </a:r>
            <a:r>
              <a:rPr lang="en-US" sz="2300" dirty="0" smtClean="0"/>
              <a:t>. </a:t>
            </a:r>
          </a:p>
          <a:p>
            <a:pPr algn="just"/>
            <a:r>
              <a:rPr lang="en-US" sz="2300" dirty="0" smtClean="0"/>
              <a:t>If a circumflex appears at the </a:t>
            </a:r>
            <a:r>
              <a:rPr lang="en-US" sz="2300" b="1" dirty="0" smtClean="0"/>
              <a:t>left end of a character class</a:t>
            </a:r>
            <a:r>
              <a:rPr lang="en-US" sz="2300" dirty="0" smtClean="0"/>
              <a:t>, it inverts the meaning of the characters in the class. </a:t>
            </a:r>
          </a:p>
          <a:p>
            <a:pPr algn="just"/>
            <a:r>
              <a:rPr lang="en-US" sz="2300" dirty="0" smtClean="0"/>
              <a:t>Several of the most common character classes are </a:t>
            </a:r>
            <a:r>
              <a:rPr lang="en-US" sz="2300" b="1" dirty="0" smtClean="0"/>
              <a:t>predefined.</a:t>
            </a:r>
          </a:p>
          <a:p>
            <a:pPr algn="just"/>
            <a:r>
              <a:rPr lang="en-US" sz="2300" dirty="0" smtClean="0"/>
              <a:t>Sub-patterns can be followed by </a:t>
            </a:r>
            <a:r>
              <a:rPr lang="en-US" sz="2300" b="1" dirty="0" smtClean="0"/>
              <a:t>numeric or symbolic quantifiers</a:t>
            </a:r>
            <a:r>
              <a:rPr lang="en-US" sz="2300" dirty="0" smtClean="0"/>
              <a:t>.</a:t>
            </a:r>
          </a:p>
          <a:p>
            <a:pPr algn="just"/>
            <a:r>
              <a:rPr lang="en-US" sz="2300" dirty="0" smtClean="0"/>
              <a:t>Patterns can be anchored at the </a:t>
            </a:r>
            <a:r>
              <a:rPr lang="en-US" sz="2300" b="1" dirty="0" smtClean="0"/>
              <a:t>left or right end of the string </a:t>
            </a:r>
            <a:r>
              <a:rPr lang="en-US" sz="2300" dirty="0" smtClean="0"/>
              <a:t>against which the pattern is being matched. </a:t>
            </a:r>
          </a:p>
          <a:p>
            <a:pPr algn="just"/>
            <a:r>
              <a:rPr lang="en-US" sz="2300" dirty="0" smtClean="0"/>
              <a:t>The search method searches its object string for the </a:t>
            </a:r>
            <a:r>
              <a:rPr lang="en-US" sz="2300" b="1" dirty="0" smtClean="0"/>
              <a:t>pattern given as its parameter. </a:t>
            </a:r>
          </a:p>
          <a:p>
            <a:pPr algn="just"/>
            <a:r>
              <a:rPr lang="en-US" sz="2300" dirty="0" smtClean="0"/>
              <a:t>The replace method </a:t>
            </a:r>
            <a:r>
              <a:rPr lang="en-US" sz="2300" b="1" dirty="0" smtClean="0"/>
              <a:t>replaces matches in its object string </a:t>
            </a:r>
            <a:r>
              <a:rPr lang="en-US" sz="2300" dirty="0" smtClean="0"/>
              <a:t>with its second parameter. </a:t>
            </a:r>
          </a:p>
          <a:p>
            <a:pPr algn="just"/>
            <a:r>
              <a:rPr lang="en-US" sz="2000" dirty="0" smtClean="0"/>
              <a:t>The match method searches its object string for </a:t>
            </a:r>
            <a:r>
              <a:rPr lang="en-US" sz="2000" b="1" dirty="0" smtClean="0"/>
              <a:t>the given pattern and returns an array of all matches.</a:t>
            </a:r>
            <a:endParaRPr lang="en-IN" sz="2000" b="1" dirty="0" smtClean="0"/>
          </a:p>
          <a:p>
            <a:pPr algn="just"/>
            <a:endParaRPr lang="en-IN" sz="23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General Syntactic Characteristics</a:t>
            </a:r>
            <a:r>
              <a:rPr lang="en-IN" b="1" dirty="0"/>
              <a:t/>
            </a:r>
            <a:br>
              <a:rPr lang="en-IN" b="1" dirty="0"/>
            </a:br>
            <a:endParaRPr lang="en-IN" dirty="0"/>
          </a:p>
        </p:txBody>
      </p:sp>
      <p:sp>
        <p:nvSpPr>
          <p:cNvPr id="3" name="Content Placeholder 2"/>
          <p:cNvSpPr>
            <a:spLocks noGrp="1"/>
          </p:cNvSpPr>
          <p:nvPr>
            <p:ph idx="1"/>
          </p:nvPr>
        </p:nvSpPr>
        <p:spPr>
          <a:xfrm>
            <a:off x="457200" y="1052736"/>
            <a:ext cx="8229600" cy="5616624"/>
          </a:xfrm>
        </p:spPr>
        <p:txBody>
          <a:bodyPr>
            <a:normAutofit fontScale="92500" lnSpcReduction="10000"/>
          </a:bodyPr>
          <a:lstStyle/>
          <a:p>
            <a:pPr algn="just"/>
            <a:r>
              <a:rPr lang="en-US" dirty="0" smtClean="0"/>
              <a:t>Text </a:t>
            </a:r>
            <a:r>
              <a:rPr lang="en-US" dirty="0"/>
              <a:t>a</a:t>
            </a:r>
            <a:r>
              <a:rPr lang="en-US" dirty="0" smtClean="0"/>
              <a:t>ll </a:t>
            </a:r>
            <a:r>
              <a:rPr lang="en-US" dirty="0"/>
              <a:t>JavaScript scripts are </a:t>
            </a:r>
            <a:r>
              <a:rPr lang="en-US" b="1" dirty="0"/>
              <a:t>embedded, either directly or indirectly</a:t>
            </a:r>
            <a:r>
              <a:rPr lang="en-US" dirty="0"/>
              <a:t>, in HTML documents. </a:t>
            </a:r>
            <a:endParaRPr lang="en-US" dirty="0" smtClean="0"/>
          </a:p>
          <a:p>
            <a:pPr algn="just"/>
            <a:r>
              <a:rPr lang="en-US" dirty="0" smtClean="0"/>
              <a:t>Scripts </a:t>
            </a:r>
            <a:r>
              <a:rPr lang="en-US" dirty="0"/>
              <a:t>can appear directly as the content of a &lt;script&gt; tag. </a:t>
            </a:r>
            <a:endParaRPr lang="en-US" dirty="0" smtClean="0"/>
          </a:p>
          <a:p>
            <a:pPr algn="just"/>
            <a:r>
              <a:rPr lang="en-US" dirty="0" smtClean="0"/>
              <a:t>The </a:t>
            </a:r>
            <a:r>
              <a:rPr lang="en-US" dirty="0"/>
              <a:t>type attribute of </a:t>
            </a:r>
            <a:r>
              <a:rPr lang="en-US" b="1" dirty="0"/>
              <a:t>&lt;script&gt; </a:t>
            </a:r>
            <a:r>
              <a:rPr lang="en-US" dirty="0"/>
              <a:t>must be set to </a:t>
            </a:r>
            <a:r>
              <a:rPr lang="en-US" b="1" dirty="0"/>
              <a:t>"text/</a:t>
            </a:r>
            <a:r>
              <a:rPr lang="en-US" b="1" dirty="0" err="1"/>
              <a:t>javascript</a:t>
            </a:r>
            <a:r>
              <a:rPr lang="en-US" b="1" dirty="0" smtClean="0"/>
              <a:t>". </a:t>
            </a:r>
          </a:p>
          <a:p>
            <a:pPr algn="just"/>
            <a:r>
              <a:rPr lang="en-US" dirty="0" smtClean="0"/>
              <a:t>The </a:t>
            </a:r>
            <a:r>
              <a:rPr lang="en-US" dirty="0"/>
              <a:t>JavaScript script can be indirectly embedded in an HTML document with the </a:t>
            </a:r>
            <a:r>
              <a:rPr lang="en-US" b="1" dirty="0" err="1"/>
              <a:t>src</a:t>
            </a:r>
            <a:r>
              <a:rPr lang="en-US" dirty="0"/>
              <a:t> attribute of a </a:t>
            </a:r>
            <a:r>
              <a:rPr lang="en-US" b="1" dirty="0"/>
              <a:t>&lt;script&gt; </a:t>
            </a:r>
            <a:r>
              <a:rPr lang="en-US" dirty="0"/>
              <a:t>tag, whose value is the name of a file that contains the script—for example,</a:t>
            </a:r>
            <a:endParaRPr lang="en-IN" dirty="0"/>
          </a:p>
          <a:p>
            <a:pPr algn="just"/>
            <a:r>
              <a:rPr lang="en-US" dirty="0"/>
              <a:t>&lt;script type = "text/</a:t>
            </a:r>
            <a:r>
              <a:rPr lang="en-US" dirty="0" err="1"/>
              <a:t>javascript</a:t>
            </a:r>
            <a:r>
              <a:rPr lang="en-US" dirty="0"/>
              <a:t>" </a:t>
            </a:r>
            <a:r>
              <a:rPr lang="en-US" dirty="0" err="1"/>
              <a:t>src</a:t>
            </a:r>
            <a:r>
              <a:rPr lang="en-US" dirty="0"/>
              <a:t> = "tst_number.js" </a:t>
            </a:r>
            <a:r>
              <a:rPr lang="en-US" dirty="0" smtClean="0"/>
              <a:t>&gt;		&lt;/</a:t>
            </a:r>
            <a:r>
              <a:rPr lang="en-US" dirty="0"/>
              <a:t>script&gt;</a:t>
            </a:r>
            <a:endParaRPr lang="en-IN" dirty="0"/>
          </a:p>
          <a:p>
            <a:pPr algn="just">
              <a:buNone/>
            </a:pPr>
            <a:endParaRPr lang="en-IN" dirty="0"/>
          </a:p>
        </p:txBody>
      </p:sp>
    </p:spTree>
    <p:extLst>
      <p:ext uri="{BB962C8B-B14F-4D97-AF65-F5344CB8AC3E}">
        <p14:creationId xmlns:p14="http://schemas.microsoft.com/office/powerpoint/2010/main" xmlns="" val="2379378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b="1" dirty="0" smtClean="0"/>
              <a:t>Errors in Scripts</a:t>
            </a:r>
            <a:br>
              <a:rPr lang="en-IN" b="1" dirty="0" smtClean="0"/>
            </a:br>
            <a:endParaRPr lang="en-IN" dirty="0"/>
          </a:p>
        </p:txBody>
      </p:sp>
      <p:sp>
        <p:nvSpPr>
          <p:cNvPr id="3" name="Content Placeholder 2"/>
          <p:cNvSpPr>
            <a:spLocks noGrp="1"/>
          </p:cNvSpPr>
          <p:nvPr>
            <p:ph idx="1"/>
          </p:nvPr>
        </p:nvSpPr>
        <p:spPr>
          <a:xfrm>
            <a:off x="457200" y="857232"/>
            <a:ext cx="8229600" cy="6000768"/>
          </a:xfrm>
        </p:spPr>
        <p:txBody>
          <a:bodyPr>
            <a:noAutofit/>
          </a:bodyPr>
          <a:lstStyle/>
          <a:p>
            <a:pPr algn="just"/>
            <a:r>
              <a:rPr lang="en-US" sz="2800" dirty="0" smtClean="0"/>
              <a:t>The JavaScript interpreter is capable of </a:t>
            </a:r>
            <a:r>
              <a:rPr lang="en-US" sz="2800" b="1" dirty="0" smtClean="0"/>
              <a:t>detecting various errors in scripts. </a:t>
            </a:r>
          </a:p>
          <a:p>
            <a:pPr algn="just"/>
            <a:r>
              <a:rPr lang="en-US" sz="2800" dirty="0" smtClean="0"/>
              <a:t>These are primarily </a:t>
            </a:r>
            <a:r>
              <a:rPr lang="en-US" sz="2800" b="1" dirty="0" smtClean="0"/>
              <a:t>syntax errors</a:t>
            </a:r>
            <a:r>
              <a:rPr lang="en-US" sz="2800" dirty="0" smtClean="0"/>
              <a:t>, although uses of </a:t>
            </a:r>
            <a:r>
              <a:rPr lang="en-US" sz="2800" b="1" dirty="0" smtClean="0"/>
              <a:t>undefined variables are also detected. </a:t>
            </a:r>
          </a:p>
          <a:p>
            <a:pPr algn="just"/>
            <a:r>
              <a:rPr lang="en-US" sz="2800" dirty="0" smtClean="0"/>
              <a:t>Debugging a script is a bit different from debugging a program in a more typical programming language, mostly because </a:t>
            </a:r>
            <a:r>
              <a:rPr lang="en-US" sz="2800" b="1" dirty="0" smtClean="0"/>
              <a:t>errors that are detected by the JavaScript interpreter </a:t>
            </a:r>
            <a:r>
              <a:rPr lang="en-US" sz="2800" dirty="0" smtClean="0"/>
              <a:t>are found while the browser is attempting to display a document. </a:t>
            </a:r>
          </a:p>
          <a:p>
            <a:pPr algn="just"/>
            <a:r>
              <a:rPr lang="en-US" sz="2800" dirty="0" smtClean="0"/>
              <a:t>In some cases, a script error causes the browser not to display the document and </a:t>
            </a:r>
            <a:r>
              <a:rPr lang="en-US" sz="2800" b="1" dirty="0" smtClean="0"/>
              <a:t>does not produce an error message</a:t>
            </a:r>
            <a:r>
              <a:rPr lang="en-US" sz="2800" dirty="0" smtClean="0"/>
              <a:t>. </a:t>
            </a:r>
          </a:p>
          <a:p>
            <a:pPr algn="just"/>
            <a:endParaRPr lang="en-IN" sz="2800"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429420"/>
          </a:xfrm>
        </p:spPr>
        <p:txBody>
          <a:bodyPr>
            <a:normAutofit fontScale="92500" lnSpcReduction="20000"/>
          </a:bodyPr>
          <a:lstStyle/>
          <a:p>
            <a:pPr algn="just"/>
            <a:r>
              <a:rPr lang="en-US" dirty="0" smtClean="0"/>
              <a:t>Without a diagnostic message, </a:t>
            </a:r>
            <a:r>
              <a:rPr lang="en-US" b="1" dirty="0" smtClean="0"/>
              <a:t>you must simply examine the code to find the problem. </a:t>
            </a:r>
          </a:p>
          <a:p>
            <a:pPr algn="just"/>
            <a:r>
              <a:rPr lang="en-IN" dirty="0" smtClean="0"/>
              <a:t>Although the </a:t>
            </a:r>
            <a:r>
              <a:rPr lang="en-IN" b="1" dirty="0" smtClean="0"/>
              <a:t>default settings for IE8 </a:t>
            </a:r>
            <a:r>
              <a:rPr lang="en-IN" dirty="0" smtClean="0"/>
              <a:t>provide JavaScript </a:t>
            </a:r>
            <a:r>
              <a:rPr lang="en-IN" b="1" dirty="0" smtClean="0"/>
              <a:t>syntax error detection and debugging</a:t>
            </a:r>
            <a:r>
              <a:rPr lang="en-IN" dirty="0" smtClean="0"/>
              <a:t>, </a:t>
            </a:r>
            <a:r>
              <a:rPr lang="en-IN" b="1" dirty="0" smtClean="0"/>
              <a:t>IE9 has these features turned off by default. </a:t>
            </a:r>
          </a:p>
          <a:p>
            <a:pPr algn="just"/>
            <a:r>
              <a:rPr lang="en-IN" dirty="0" smtClean="0"/>
              <a:t>To turn them on, select </a:t>
            </a:r>
            <a:r>
              <a:rPr lang="en-IN" b="1" i="1" dirty="0" smtClean="0"/>
              <a:t>Tools</a:t>
            </a:r>
            <a:r>
              <a:rPr lang="en-IN" b="1" dirty="0" smtClean="0"/>
              <a:t>/</a:t>
            </a:r>
            <a:r>
              <a:rPr lang="en-IN" b="1" i="1" dirty="0" smtClean="0"/>
              <a:t>Internet Options </a:t>
            </a:r>
            <a:r>
              <a:rPr lang="en-IN" b="1" dirty="0" smtClean="0"/>
              <a:t>and the </a:t>
            </a:r>
            <a:r>
              <a:rPr lang="en-IN" b="1" i="1" dirty="0" smtClean="0"/>
              <a:t>Advanced </a:t>
            </a:r>
            <a:r>
              <a:rPr lang="en-IN" b="1" dirty="0" smtClean="0"/>
              <a:t>tab. </a:t>
            </a:r>
          </a:p>
          <a:p>
            <a:pPr algn="just"/>
            <a:r>
              <a:rPr lang="en-IN" dirty="0" smtClean="0"/>
              <a:t>Under </a:t>
            </a:r>
            <a:r>
              <a:rPr lang="en-IN" i="1" dirty="0" smtClean="0"/>
              <a:t>Browsing </a:t>
            </a:r>
            <a:r>
              <a:rPr lang="en-IN" dirty="0" smtClean="0"/>
              <a:t>remove the check on </a:t>
            </a:r>
            <a:r>
              <a:rPr lang="en-IN" b="1" i="1" dirty="0" smtClean="0"/>
              <a:t>Disable script debugging</a:t>
            </a:r>
            <a:r>
              <a:rPr lang="en-IN" i="1" dirty="0" smtClean="0"/>
              <a:t> (Internet Explorer) </a:t>
            </a:r>
            <a:r>
              <a:rPr lang="en-IN" dirty="0" smtClean="0"/>
              <a:t>and set the check on </a:t>
            </a:r>
            <a:r>
              <a:rPr lang="en-IN" b="1" i="1" dirty="0" smtClean="0"/>
              <a:t>Display a notification about every script error</a:t>
            </a:r>
            <a:r>
              <a:rPr lang="en-IN" b="1" dirty="0" smtClean="0"/>
              <a:t>. </a:t>
            </a:r>
          </a:p>
          <a:p>
            <a:pPr algn="just"/>
            <a:r>
              <a:rPr lang="en-IN" dirty="0" smtClean="0"/>
              <a:t>Then you will get syntax error detection and the display of error messages, along with the offending line and character position in the line with the error. </a:t>
            </a:r>
          </a:p>
          <a:p>
            <a:pPr algn="just">
              <a:buNone/>
            </a:pPr>
            <a:endParaRPr lang="en-IN"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IN" dirty="0"/>
          </a:p>
        </p:txBody>
      </p:sp>
      <p:sp>
        <p:nvSpPr>
          <p:cNvPr id="3" name="Content Placeholder 2"/>
          <p:cNvSpPr>
            <a:spLocks noGrp="1"/>
          </p:cNvSpPr>
          <p:nvPr>
            <p:ph idx="1"/>
          </p:nvPr>
        </p:nvSpPr>
        <p:spPr>
          <a:xfrm>
            <a:off x="457200" y="1600200"/>
            <a:ext cx="8229600" cy="5043510"/>
          </a:xfrm>
        </p:spPr>
        <p:txBody>
          <a:bodyPr>
            <a:normAutofit lnSpcReduction="10000"/>
          </a:bodyPr>
          <a:lstStyle/>
          <a:p>
            <a:pPr algn="just"/>
            <a:r>
              <a:rPr lang="en-IN" dirty="0" smtClean="0"/>
              <a:t>These messages are shown in a small window. For example, consider the following sample script:</a:t>
            </a:r>
          </a:p>
          <a:p>
            <a:r>
              <a:rPr lang="en-IN" dirty="0" smtClean="0"/>
              <a:t>// debugdemo.js</a:t>
            </a:r>
          </a:p>
          <a:p>
            <a:r>
              <a:rPr lang="en-IN" dirty="0" smtClean="0"/>
              <a:t>//	An example to illustrate debugging help</a:t>
            </a:r>
          </a:p>
          <a:p>
            <a:r>
              <a:rPr lang="en-IN" dirty="0" smtClean="0"/>
              <a:t> </a:t>
            </a:r>
          </a:p>
          <a:p>
            <a:r>
              <a:rPr lang="en-IN" dirty="0" err="1" smtClean="0"/>
              <a:t>var</a:t>
            </a:r>
            <a:r>
              <a:rPr lang="en-IN" dirty="0" smtClean="0"/>
              <a:t> row; row = 0;</a:t>
            </a:r>
          </a:p>
          <a:p>
            <a:r>
              <a:rPr lang="en-IN" dirty="0" smtClean="0"/>
              <a:t> </a:t>
            </a:r>
          </a:p>
          <a:p>
            <a:r>
              <a:rPr lang="en-IN" dirty="0" smtClean="0"/>
              <a:t>while(row != 4 {</a:t>
            </a:r>
          </a:p>
          <a:p>
            <a:endParaRPr lang="en-IN"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7215214"/>
          </a:xfrm>
        </p:spPr>
        <p:txBody>
          <a:bodyPr>
            <a:noAutofit/>
          </a:bodyPr>
          <a:lstStyle/>
          <a:p>
            <a:pPr algn="just"/>
            <a:r>
              <a:rPr lang="en-US" sz="2800" dirty="0" smtClean="0"/>
              <a:t>Notice the syntax error in the while statement (a missing right parenthesis). </a:t>
            </a:r>
          </a:p>
          <a:p>
            <a:pPr algn="just"/>
            <a:r>
              <a:rPr lang="en-US" sz="2800" dirty="0" smtClean="0"/>
              <a:t>Figure 13 shows the browser display of what happens when an attempt is made to </a:t>
            </a:r>
            <a:r>
              <a:rPr lang="en-US" sz="2800" b="1" dirty="0" smtClean="0"/>
              <a:t>run debugdemo.js</a:t>
            </a:r>
            <a:r>
              <a:rPr lang="en-US" sz="2800" dirty="0" smtClean="0"/>
              <a:t>.</a:t>
            </a:r>
            <a:endParaRPr lang="en-IN" sz="2800" dirty="0" smtClean="0"/>
          </a:p>
          <a:p>
            <a:pPr algn="just"/>
            <a:r>
              <a:rPr lang="en-US" sz="2800" dirty="0" smtClean="0"/>
              <a:t>The </a:t>
            </a:r>
            <a:r>
              <a:rPr lang="en-US" sz="2800" b="1" dirty="0" smtClean="0"/>
              <a:t>FX3 browser has a special console window that displays script errors. </a:t>
            </a:r>
          </a:p>
          <a:p>
            <a:pPr algn="just"/>
            <a:r>
              <a:rPr lang="en-US" sz="2800" dirty="0" smtClean="0"/>
              <a:t>Select </a:t>
            </a:r>
            <a:r>
              <a:rPr lang="en-US" sz="2800" b="1" i="1" dirty="0" smtClean="0"/>
              <a:t>Tools/Web Developer/Error Console </a:t>
            </a:r>
            <a:r>
              <a:rPr lang="en-US" sz="2800" dirty="0" smtClean="0"/>
              <a:t>to open the window. </a:t>
            </a:r>
          </a:p>
          <a:p>
            <a:pPr algn="just"/>
            <a:r>
              <a:rPr lang="en-US" sz="2800" dirty="0" smtClean="0"/>
              <a:t>When you use this browser to display documents that include JavaScript, the window should be opened. </a:t>
            </a:r>
          </a:p>
          <a:p>
            <a:pPr algn="just"/>
            <a:r>
              <a:rPr lang="en-US" sz="2800" dirty="0" smtClean="0"/>
              <a:t>After an error message has appeared and has been used to fix a script, press the </a:t>
            </a:r>
            <a:r>
              <a:rPr lang="en-US" sz="2800" b="1" i="1" dirty="0" smtClean="0"/>
              <a:t>Clear </a:t>
            </a:r>
            <a:r>
              <a:rPr lang="en-US" sz="2800" b="1" dirty="0" smtClean="0"/>
              <a:t>button </a:t>
            </a:r>
            <a:r>
              <a:rPr lang="en-US" sz="2800" dirty="0" smtClean="0"/>
              <a:t>on the console. </a:t>
            </a:r>
          </a:p>
          <a:p>
            <a:pPr algn="just">
              <a:buNone/>
            </a:pPr>
            <a:r>
              <a:rPr lang="en-IN" sz="2800" dirty="0" smtClean="0"/>
              <a:t/>
            </a:r>
            <a:br>
              <a:rPr lang="en-IN" sz="2800" dirty="0" smtClean="0"/>
            </a:br>
            <a:endParaRPr lang="en-IN" sz="2800"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smtClean="0"/>
              <a:t>Result of running debugdemo.js with IE9</a:t>
            </a:r>
            <a:br>
              <a:rPr lang="en-IN" sz="3600" dirty="0" smtClean="0"/>
            </a:br>
            <a:endParaRPr lang="en-IN" sz="3600" dirty="0"/>
          </a:p>
        </p:txBody>
      </p:sp>
      <p:pic>
        <p:nvPicPr>
          <p:cNvPr id="1026" name="Picture 2"/>
          <p:cNvPicPr>
            <a:picLocks noGrp="1" noChangeAspect="1" noChangeArrowheads="1"/>
          </p:cNvPicPr>
          <p:nvPr>
            <p:ph idx="1"/>
          </p:nvPr>
        </p:nvPicPr>
        <p:blipFill>
          <a:blip r:embed="rId2"/>
          <a:srcRect/>
          <a:stretch>
            <a:fillRect/>
          </a:stretch>
        </p:blipFill>
        <p:spPr bwMode="auto">
          <a:xfrm>
            <a:off x="277390" y="1000108"/>
            <a:ext cx="8580890" cy="5720593"/>
          </a:xfrm>
          <a:prstGeom prst="rect">
            <a:avLst/>
          </a:prstGeom>
          <a:noFill/>
          <a:ln w="9525">
            <a:noFill/>
            <a:miter lim="800000"/>
            <a:headEnd/>
            <a:tailEnd/>
          </a:ln>
          <a:effectLst/>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r>
              <a:rPr lang="en-IN" dirty="0" smtClean="0"/>
              <a:t>Display of the FX3 error console after attempting to run debugdemo.js</a:t>
            </a:r>
            <a:br>
              <a:rPr lang="en-IN" dirty="0" smtClean="0"/>
            </a:br>
            <a:r>
              <a:rPr lang="en-IN" dirty="0" smtClean="0"/>
              <a:t/>
            </a:r>
            <a:br>
              <a:rPr lang="en-IN" dirty="0" smtClean="0"/>
            </a:b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571472" y="1857364"/>
            <a:ext cx="7962028" cy="3786214"/>
          </a:xfrm>
          <a:prstGeom prst="rect">
            <a:avLst/>
          </a:prstGeom>
          <a:noFill/>
          <a:ln w="9525">
            <a:noFill/>
            <a:miter lim="800000"/>
            <a:headEnd/>
            <a:tailEnd/>
          </a:ln>
          <a:effectLst/>
        </p:spPr>
      </p:pic>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Chrome error console</a:t>
            </a:r>
            <a:endParaRPr lang="en-IN" dirty="0"/>
          </a:p>
        </p:txBody>
      </p:sp>
      <p:pic>
        <p:nvPicPr>
          <p:cNvPr id="4098" name="Picture 2"/>
          <p:cNvPicPr>
            <a:picLocks noGrp="1" noChangeAspect="1" noChangeArrowheads="1"/>
          </p:cNvPicPr>
          <p:nvPr>
            <p:ph idx="1"/>
          </p:nvPr>
        </p:nvPicPr>
        <p:blipFill>
          <a:blip r:embed="rId2"/>
          <a:srcRect/>
          <a:stretch>
            <a:fillRect/>
          </a:stretch>
        </p:blipFill>
        <p:spPr bwMode="auto">
          <a:xfrm>
            <a:off x="650252" y="2071678"/>
            <a:ext cx="7636524" cy="3267395"/>
          </a:xfrm>
          <a:prstGeom prst="rect">
            <a:avLst/>
          </a:prstGeom>
          <a:noFill/>
          <a:ln w="9525">
            <a:noFill/>
            <a:miter lim="800000"/>
            <a:headEnd/>
            <a:tailEnd/>
          </a:ln>
          <a:effectLst/>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Autofit/>
          </a:bodyPr>
          <a:lstStyle/>
          <a:p>
            <a:pPr algn="just"/>
            <a:r>
              <a:rPr lang="en-US" sz="2600" dirty="0" smtClean="0"/>
              <a:t>The more interesting and challenging programming problems are detectable </a:t>
            </a:r>
            <a:r>
              <a:rPr lang="en-US" sz="2600" b="1" dirty="0" smtClean="0"/>
              <a:t>only during execution or interpretation. </a:t>
            </a:r>
          </a:p>
          <a:p>
            <a:pPr algn="just"/>
            <a:r>
              <a:rPr lang="en-US" sz="2600" dirty="0" smtClean="0"/>
              <a:t>For these problems, </a:t>
            </a:r>
            <a:r>
              <a:rPr lang="en-US" sz="2600" b="1" dirty="0" smtClean="0"/>
              <a:t>a debugger is used</a:t>
            </a:r>
            <a:r>
              <a:rPr lang="en-US" sz="2600" dirty="0" smtClean="0"/>
              <a:t>. Both IE9 and FX3 have debuggers for JavaScript.</a:t>
            </a:r>
            <a:endParaRPr lang="en-IN" sz="2600" dirty="0" smtClean="0"/>
          </a:p>
          <a:p>
            <a:pPr algn="just"/>
            <a:r>
              <a:rPr lang="en-IN" sz="2600" dirty="0" smtClean="0"/>
              <a:t>In IE9, click on </a:t>
            </a:r>
            <a:r>
              <a:rPr lang="en-IN" sz="2600" b="1" i="1" dirty="0" smtClean="0"/>
              <a:t>Tools</a:t>
            </a:r>
            <a:r>
              <a:rPr lang="en-IN" sz="2600" b="1" dirty="0" smtClean="0"/>
              <a:t>/</a:t>
            </a:r>
            <a:r>
              <a:rPr lang="en-IN" sz="2600" b="1" i="1" dirty="0" smtClean="0"/>
              <a:t>Developer Tools </a:t>
            </a:r>
            <a:r>
              <a:rPr lang="en-IN" sz="2600" dirty="0" smtClean="0"/>
              <a:t>to get the built-in JavaScript debugger. </a:t>
            </a:r>
          </a:p>
          <a:p>
            <a:pPr algn="just"/>
            <a:r>
              <a:rPr lang="en-IN" sz="2600" dirty="0" smtClean="0"/>
              <a:t>The JavaScript debugger for FX3, which was produced by Mozilla and is named </a:t>
            </a:r>
            <a:r>
              <a:rPr lang="en-IN" sz="2600" dirty="0" err="1" smtClean="0"/>
              <a:t>Venkman</a:t>
            </a:r>
            <a:r>
              <a:rPr lang="en-IN" sz="2600" dirty="0" smtClean="0"/>
              <a:t>, is available at </a:t>
            </a:r>
            <a:r>
              <a:rPr lang="en-IN" sz="2600" dirty="0" smtClean="0">
                <a:hlinkClick r:id="rId2"/>
              </a:rPr>
              <a:t>http://www.mozilla.org/projects/venkman/.</a:t>
            </a:r>
            <a:r>
              <a:rPr lang="en-IN" sz="2600" dirty="0" smtClean="0"/>
              <a:t> </a:t>
            </a:r>
          </a:p>
          <a:p>
            <a:pPr algn="just"/>
            <a:r>
              <a:rPr lang="en-IN" sz="2600" dirty="0" smtClean="0"/>
              <a:t>Another JavaScript debugger, named Firebug, is available for FX3 at https:// addons.mozilla.org/en-US/</a:t>
            </a:r>
            <a:r>
              <a:rPr lang="en-IN" sz="2600" dirty="0" err="1" smtClean="0"/>
              <a:t>firefox</a:t>
            </a:r>
            <a:r>
              <a:rPr lang="en-IN" sz="2600" dirty="0" smtClean="0"/>
              <a:t>/</a:t>
            </a:r>
            <a:r>
              <a:rPr lang="en-IN" sz="2600" dirty="0" err="1" smtClean="0"/>
              <a:t>addon</a:t>
            </a:r>
            <a:r>
              <a:rPr lang="en-IN" sz="2600" dirty="0" smtClean="0"/>
              <a:t>/1843.</a:t>
            </a:r>
          </a:p>
          <a:p>
            <a:pPr algn="just"/>
            <a:r>
              <a:rPr lang="en-US" sz="2600" dirty="0" smtClean="0"/>
              <a:t>JavaScript syntax error messages are produced by both IE9 and FX3, although with FX3 it must be downloaded and installed.</a:t>
            </a:r>
            <a:endParaRPr lang="en-IN" sz="26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739682"/>
          </a:xfrm>
        </p:spPr>
        <p:txBody>
          <a:bodyPr>
            <a:normAutofit fontScale="92500"/>
          </a:bodyPr>
          <a:lstStyle/>
          <a:p>
            <a:pPr algn="just"/>
            <a:r>
              <a:rPr lang="en-US" dirty="0"/>
              <a:t>There are some situations when a small amount of JavaScript code is </a:t>
            </a:r>
            <a:r>
              <a:rPr lang="en-US" dirty="0" smtClean="0"/>
              <a:t>embedded </a:t>
            </a:r>
            <a:r>
              <a:rPr lang="en-US" dirty="0"/>
              <a:t>in an HTML document. </a:t>
            </a:r>
            <a:endParaRPr lang="en-US" dirty="0" smtClean="0"/>
          </a:p>
          <a:p>
            <a:pPr algn="just"/>
            <a:r>
              <a:rPr lang="en-US" dirty="0" smtClean="0"/>
              <a:t>Furthermore</a:t>
            </a:r>
            <a:r>
              <a:rPr lang="en-US" dirty="0"/>
              <a:t>, some documents have more than a few places where JavaScript code is embedded</a:t>
            </a:r>
            <a:r>
              <a:rPr lang="en-US" dirty="0" smtClean="0"/>
              <a:t>.</a:t>
            </a:r>
          </a:p>
          <a:p>
            <a:pPr algn="just"/>
            <a:r>
              <a:rPr lang="en-US" dirty="0" smtClean="0"/>
              <a:t>Therefore</a:t>
            </a:r>
            <a:r>
              <a:rPr lang="en-US" dirty="0"/>
              <a:t>, it is sometimes </a:t>
            </a:r>
            <a:r>
              <a:rPr lang="en-US" dirty="0" smtClean="0"/>
              <a:t>inconvenient to </a:t>
            </a:r>
            <a:r>
              <a:rPr lang="en-US" dirty="0"/>
              <a:t>place all JavaScript code in a </a:t>
            </a:r>
            <a:r>
              <a:rPr lang="en-US" b="1" dirty="0"/>
              <a:t>separate file</a:t>
            </a:r>
            <a:r>
              <a:rPr lang="en-US" dirty="0"/>
              <a:t>.</a:t>
            </a:r>
            <a:endParaRPr lang="en-IN" dirty="0"/>
          </a:p>
          <a:p>
            <a:pPr algn="just"/>
            <a:r>
              <a:rPr lang="en-US" dirty="0"/>
              <a:t>In JavaScript, identifiers, or names, are similar to those of other common </a:t>
            </a:r>
            <a:r>
              <a:rPr lang="en-US" dirty="0" smtClean="0"/>
              <a:t>programming </a:t>
            </a:r>
            <a:r>
              <a:rPr lang="en-US" dirty="0"/>
              <a:t>languages</a:t>
            </a:r>
            <a:r>
              <a:rPr lang="en-US" dirty="0" smtClean="0"/>
              <a:t>.</a:t>
            </a:r>
          </a:p>
          <a:p>
            <a:pPr algn="just"/>
            <a:r>
              <a:rPr lang="en-US" dirty="0" smtClean="0"/>
              <a:t>They </a:t>
            </a:r>
            <a:r>
              <a:rPr lang="en-US" dirty="0"/>
              <a:t>must begin with </a:t>
            </a:r>
            <a:r>
              <a:rPr lang="en-US" b="1" dirty="0"/>
              <a:t>a letter, an underscore (_), or a dollar sign </a:t>
            </a:r>
            <a:r>
              <a:rPr lang="en-US" b="1" dirty="0" smtClean="0"/>
              <a:t>($). </a:t>
            </a:r>
            <a:r>
              <a:rPr lang="en-US" b="1" dirty="0"/>
              <a:t>Subsequent characters may be letters, underscores, dollar signs, or digits.</a:t>
            </a:r>
            <a:endParaRPr lang="en-IN" b="1" dirty="0"/>
          </a:p>
          <a:p>
            <a:pPr algn="just"/>
            <a:endParaRPr lang="en-IN" dirty="0"/>
          </a:p>
        </p:txBody>
      </p:sp>
    </p:spTree>
    <p:extLst>
      <p:ext uri="{BB962C8B-B14F-4D97-AF65-F5344CB8AC3E}">
        <p14:creationId xmlns:p14="http://schemas.microsoft.com/office/powerpoint/2010/main" xmlns="" val="1203552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048672"/>
          </a:xfrm>
        </p:spPr>
        <p:txBody>
          <a:bodyPr>
            <a:normAutofit fontScale="70000" lnSpcReduction="20000"/>
          </a:bodyPr>
          <a:lstStyle/>
          <a:p>
            <a:pPr marR="1780" lvl="1" algn="just"/>
            <a:r>
              <a:rPr lang="en-US" sz="3100" dirty="0">
                <a:solidFill>
                  <a:srgbClr val="231F20"/>
                </a:solidFill>
                <a:latin typeface="Cambria"/>
              </a:rPr>
              <a:t>There is no length limitation for identifiers. </a:t>
            </a:r>
            <a:endParaRPr lang="en-US" sz="3100" dirty="0" smtClean="0">
              <a:solidFill>
                <a:srgbClr val="231F20"/>
              </a:solidFill>
              <a:latin typeface="Cambria"/>
            </a:endParaRPr>
          </a:p>
          <a:p>
            <a:pPr marR="1780" lvl="1" algn="just"/>
            <a:r>
              <a:rPr lang="en-US" sz="3100" dirty="0" smtClean="0">
                <a:solidFill>
                  <a:srgbClr val="231F20"/>
                </a:solidFill>
                <a:latin typeface="Cambria"/>
              </a:rPr>
              <a:t>As </a:t>
            </a:r>
            <a:r>
              <a:rPr lang="en-US" sz="3100" dirty="0">
                <a:solidFill>
                  <a:srgbClr val="231F20"/>
                </a:solidFill>
                <a:latin typeface="Cambria"/>
              </a:rPr>
              <a:t>with most C-based languages, the letters in a variable name in JavaScript are </a:t>
            </a:r>
            <a:r>
              <a:rPr lang="en-US" sz="3100" b="1" dirty="0">
                <a:solidFill>
                  <a:srgbClr val="231F20"/>
                </a:solidFill>
                <a:latin typeface="Cambria"/>
              </a:rPr>
              <a:t>case sensitive</a:t>
            </a:r>
            <a:r>
              <a:rPr lang="en-US" sz="3100" dirty="0">
                <a:solidFill>
                  <a:srgbClr val="231F20"/>
                </a:solidFill>
                <a:latin typeface="Cambria"/>
              </a:rPr>
              <a:t>, meaning that </a:t>
            </a:r>
            <a:r>
              <a:rPr lang="en-US" sz="3100" dirty="0">
                <a:solidFill>
                  <a:srgbClr val="231F20"/>
                </a:solidFill>
                <a:latin typeface="Courier New"/>
              </a:rPr>
              <a:t>FRIZZY</a:t>
            </a:r>
            <a:r>
              <a:rPr lang="en-US" sz="3100" dirty="0">
                <a:solidFill>
                  <a:srgbClr val="231F20"/>
                </a:solidFill>
                <a:latin typeface="Cambria"/>
              </a:rPr>
              <a:t>, </a:t>
            </a:r>
            <a:r>
              <a:rPr lang="en-US" sz="3100" dirty="0">
                <a:solidFill>
                  <a:srgbClr val="231F20"/>
                </a:solidFill>
                <a:latin typeface="Courier New"/>
              </a:rPr>
              <a:t>Frizzy</a:t>
            </a:r>
            <a:r>
              <a:rPr lang="en-US" sz="3100" dirty="0">
                <a:solidFill>
                  <a:srgbClr val="231F20"/>
                </a:solidFill>
                <a:latin typeface="Cambria"/>
              </a:rPr>
              <a:t>, </a:t>
            </a:r>
            <a:r>
              <a:rPr lang="en-US" sz="3100" dirty="0" err="1">
                <a:solidFill>
                  <a:srgbClr val="231F20"/>
                </a:solidFill>
                <a:latin typeface="Courier New"/>
              </a:rPr>
              <a:t>FrIzZy</a:t>
            </a:r>
            <a:r>
              <a:rPr lang="en-US" sz="3100" dirty="0">
                <a:solidFill>
                  <a:srgbClr val="231F20"/>
                </a:solidFill>
                <a:latin typeface="Cambria"/>
              </a:rPr>
              <a:t>, </a:t>
            </a:r>
            <a:r>
              <a:rPr lang="en-US" sz="3100" dirty="0">
                <a:solidFill>
                  <a:srgbClr val="231F20"/>
                </a:solidFill>
                <a:latin typeface="Courier New"/>
              </a:rPr>
              <a:t>frizzy</a:t>
            </a:r>
            <a:r>
              <a:rPr lang="en-US" sz="3100" dirty="0">
                <a:solidFill>
                  <a:srgbClr val="231F20"/>
                </a:solidFill>
                <a:latin typeface="Cambria"/>
              </a:rPr>
              <a:t>, and </a:t>
            </a:r>
            <a:r>
              <a:rPr lang="en-US" sz="3100" dirty="0" err="1">
                <a:solidFill>
                  <a:srgbClr val="231F20"/>
                </a:solidFill>
                <a:latin typeface="Courier New"/>
              </a:rPr>
              <a:t>friZZy</a:t>
            </a:r>
            <a:r>
              <a:rPr lang="en-US" sz="3100" dirty="0">
                <a:solidFill>
                  <a:srgbClr val="231F20"/>
                </a:solidFill>
                <a:latin typeface="Courier New"/>
              </a:rPr>
              <a:t> </a:t>
            </a:r>
            <a:r>
              <a:rPr lang="en-US" sz="3100" dirty="0">
                <a:solidFill>
                  <a:srgbClr val="231F20"/>
                </a:solidFill>
                <a:latin typeface="Cambria"/>
              </a:rPr>
              <a:t>are all distinct names</a:t>
            </a:r>
            <a:r>
              <a:rPr lang="en-US" sz="3100" dirty="0" smtClean="0">
                <a:solidFill>
                  <a:srgbClr val="231F20"/>
                </a:solidFill>
                <a:latin typeface="Cambria"/>
              </a:rPr>
              <a:t>.</a:t>
            </a:r>
          </a:p>
          <a:p>
            <a:pPr marR="1780" lvl="1" algn="just"/>
            <a:r>
              <a:rPr lang="en-US" sz="3100" dirty="0" smtClean="0">
                <a:solidFill>
                  <a:srgbClr val="231F20"/>
                </a:solidFill>
                <a:latin typeface="Cambria"/>
              </a:rPr>
              <a:t> </a:t>
            </a:r>
            <a:r>
              <a:rPr lang="en-US" sz="3100" dirty="0">
                <a:solidFill>
                  <a:srgbClr val="231F20"/>
                </a:solidFill>
                <a:latin typeface="Cambria"/>
              </a:rPr>
              <a:t>However, by </a:t>
            </a:r>
            <a:r>
              <a:rPr lang="en-US" sz="3100" dirty="0" smtClean="0">
                <a:solidFill>
                  <a:srgbClr val="231F20"/>
                </a:solidFill>
                <a:latin typeface="Cambria"/>
              </a:rPr>
              <a:t>convention</a:t>
            </a:r>
            <a:r>
              <a:rPr lang="en-US" sz="3100" dirty="0">
                <a:solidFill>
                  <a:srgbClr val="231F20"/>
                </a:solidFill>
                <a:latin typeface="Cambria"/>
              </a:rPr>
              <a:t>, programmer-defined variable names do not include uppercase letters.</a:t>
            </a:r>
          </a:p>
          <a:p>
            <a:pPr lvl="2" algn="just"/>
            <a:r>
              <a:rPr lang="en-US" sz="3100" dirty="0">
                <a:solidFill>
                  <a:srgbClr val="231F20"/>
                </a:solidFill>
                <a:latin typeface="Cambria"/>
              </a:rPr>
              <a:t>JavaScript has 25 reserved words, which are </a:t>
            </a:r>
            <a:r>
              <a:rPr lang="en-US" sz="3100" dirty="0" smtClean="0">
                <a:solidFill>
                  <a:srgbClr val="231F20"/>
                </a:solidFill>
                <a:latin typeface="Cambria"/>
              </a:rPr>
              <a:t>listed,</a:t>
            </a:r>
            <a:endParaRPr lang="en-US" sz="3100" dirty="0">
              <a:solidFill>
                <a:srgbClr val="231F20"/>
              </a:solidFill>
              <a:latin typeface="Cambria"/>
            </a:endParaRPr>
          </a:p>
          <a:p>
            <a:endParaRPr lang="en-US" sz="800" dirty="0">
              <a:latin typeface="Cambria"/>
            </a:endParaRPr>
          </a:p>
          <a:p>
            <a:pPr lvl="1" algn="just"/>
            <a:r>
              <a:rPr lang="en-US" dirty="0" smtClean="0">
                <a:solidFill>
                  <a:srgbClr val="231F20"/>
                </a:solidFill>
                <a:latin typeface="Trebuchet MS"/>
              </a:rPr>
              <a:t>JavaScript </a:t>
            </a:r>
            <a:r>
              <a:rPr lang="en-US" dirty="0">
                <a:solidFill>
                  <a:srgbClr val="231F20"/>
                </a:solidFill>
                <a:latin typeface="Trebuchet MS"/>
              </a:rPr>
              <a:t>reserved words</a:t>
            </a:r>
          </a:p>
          <a:p>
            <a:endParaRPr lang="en-US" sz="800" dirty="0">
              <a:latin typeface="Trebuchet MS"/>
            </a:endParaRPr>
          </a:p>
          <a:p>
            <a:r>
              <a:rPr lang="en-US" dirty="0">
                <a:latin typeface="Trebuchet MS"/>
              </a:rPr>
              <a:t>Break	delete	function	return	</a:t>
            </a:r>
            <a:r>
              <a:rPr lang="en-US" dirty="0" smtClean="0">
                <a:latin typeface="Trebuchet MS"/>
              </a:rPr>
              <a:t>   </a:t>
            </a:r>
            <a:r>
              <a:rPr lang="en-US" dirty="0" err="1" smtClean="0">
                <a:latin typeface="Trebuchet MS"/>
              </a:rPr>
              <a:t>typeof</a:t>
            </a:r>
            <a:endParaRPr lang="en-US" dirty="0">
              <a:latin typeface="Trebuchet MS"/>
            </a:endParaRPr>
          </a:p>
          <a:p>
            <a:r>
              <a:rPr lang="en-US" dirty="0">
                <a:latin typeface="Trebuchet MS"/>
              </a:rPr>
              <a:t>case	</a:t>
            </a:r>
            <a:r>
              <a:rPr lang="en-US" dirty="0" smtClean="0">
                <a:latin typeface="Trebuchet MS"/>
              </a:rPr>
              <a:t>	Do</a:t>
            </a:r>
            <a:r>
              <a:rPr lang="en-US" dirty="0">
                <a:latin typeface="Trebuchet MS"/>
              </a:rPr>
              <a:t>	if	</a:t>
            </a:r>
            <a:r>
              <a:rPr lang="en-US" dirty="0" smtClean="0">
                <a:latin typeface="Trebuchet MS"/>
              </a:rPr>
              <a:t>	switch  </a:t>
            </a:r>
            <a:r>
              <a:rPr lang="en-US" dirty="0">
                <a:latin typeface="Trebuchet MS"/>
              </a:rPr>
              <a:t> </a:t>
            </a:r>
            <a:r>
              <a:rPr lang="en-US" dirty="0" smtClean="0">
                <a:latin typeface="Trebuchet MS"/>
              </a:rPr>
              <a:t>  </a:t>
            </a:r>
            <a:r>
              <a:rPr lang="en-US" dirty="0" err="1" smtClean="0">
                <a:latin typeface="Trebuchet MS"/>
              </a:rPr>
              <a:t>var</a:t>
            </a:r>
            <a:endParaRPr lang="en-US" dirty="0">
              <a:latin typeface="Trebuchet MS"/>
            </a:endParaRPr>
          </a:p>
          <a:p>
            <a:r>
              <a:rPr lang="en-US" dirty="0">
                <a:latin typeface="Trebuchet MS"/>
              </a:rPr>
              <a:t>catch	Else	in	</a:t>
            </a:r>
            <a:r>
              <a:rPr lang="en-US" dirty="0" smtClean="0">
                <a:latin typeface="Trebuchet MS"/>
              </a:rPr>
              <a:t>	this</a:t>
            </a:r>
            <a:r>
              <a:rPr lang="en-US" dirty="0">
                <a:latin typeface="Trebuchet MS"/>
              </a:rPr>
              <a:t>	void</a:t>
            </a:r>
          </a:p>
          <a:p>
            <a:r>
              <a:rPr lang="en-US" dirty="0">
                <a:latin typeface="Trebuchet MS"/>
              </a:rPr>
              <a:t>continue	Finally	</a:t>
            </a:r>
            <a:r>
              <a:rPr lang="en-US" dirty="0" err="1">
                <a:latin typeface="Trebuchet MS"/>
              </a:rPr>
              <a:t>instanceof</a:t>
            </a:r>
            <a:r>
              <a:rPr lang="en-US" dirty="0">
                <a:latin typeface="Trebuchet MS"/>
              </a:rPr>
              <a:t>	throw	</a:t>
            </a:r>
            <a:r>
              <a:rPr lang="en-US" dirty="0" smtClean="0">
                <a:latin typeface="Trebuchet MS"/>
              </a:rPr>
              <a:t>    while</a:t>
            </a:r>
            <a:endParaRPr lang="en-US" dirty="0">
              <a:latin typeface="Trebuchet MS"/>
            </a:endParaRPr>
          </a:p>
          <a:p>
            <a:r>
              <a:rPr lang="en-US" dirty="0">
                <a:latin typeface="Trebuchet MS"/>
              </a:rPr>
              <a:t>default	For	</a:t>
            </a:r>
            <a:r>
              <a:rPr lang="en-US" dirty="0" smtClean="0">
                <a:latin typeface="Trebuchet MS"/>
              </a:rPr>
              <a:t>new	</a:t>
            </a:r>
            <a:r>
              <a:rPr lang="en-US" dirty="0">
                <a:latin typeface="Trebuchet MS"/>
              </a:rPr>
              <a:t>	try	</a:t>
            </a:r>
            <a:r>
              <a:rPr lang="en-US" dirty="0" smtClean="0">
                <a:latin typeface="Trebuchet MS"/>
              </a:rPr>
              <a:t>with</a:t>
            </a:r>
          </a:p>
          <a:p>
            <a:pPr marR="1830" lvl="3" algn="just"/>
            <a:r>
              <a:rPr lang="en-US" sz="3600" dirty="0" smtClean="0">
                <a:solidFill>
                  <a:srgbClr val="231F20"/>
                </a:solidFill>
                <a:latin typeface="Cambria"/>
              </a:rPr>
              <a:t>In </a:t>
            </a:r>
            <a:r>
              <a:rPr lang="en-US" sz="3600" dirty="0">
                <a:solidFill>
                  <a:srgbClr val="231F20"/>
                </a:solidFill>
                <a:latin typeface="Cambria"/>
              </a:rPr>
              <a:t>addition, JavaScript has a large collection of predefined words, including </a:t>
            </a:r>
            <a:r>
              <a:rPr lang="en-US" sz="3600" dirty="0">
                <a:solidFill>
                  <a:srgbClr val="231F20"/>
                </a:solidFill>
                <a:latin typeface="Courier New"/>
              </a:rPr>
              <a:t>alert</a:t>
            </a:r>
            <a:r>
              <a:rPr lang="en-US" sz="3600" dirty="0">
                <a:solidFill>
                  <a:srgbClr val="231F20"/>
                </a:solidFill>
                <a:latin typeface="Cambria"/>
              </a:rPr>
              <a:t>, </a:t>
            </a:r>
            <a:r>
              <a:rPr lang="en-US" sz="3600" dirty="0">
                <a:solidFill>
                  <a:srgbClr val="231F20"/>
                </a:solidFill>
                <a:latin typeface="Courier New"/>
              </a:rPr>
              <a:t>open</a:t>
            </a:r>
            <a:r>
              <a:rPr lang="en-US" sz="3600" dirty="0">
                <a:solidFill>
                  <a:srgbClr val="231F20"/>
                </a:solidFill>
                <a:latin typeface="Cambria"/>
              </a:rPr>
              <a:t>, </a:t>
            </a:r>
            <a:r>
              <a:rPr lang="en-US" sz="3600" dirty="0">
                <a:solidFill>
                  <a:srgbClr val="231F20"/>
                </a:solidFill>
                <a:latin typeface="Courier New"/>
              </a:rPr>
              <a:t>java</a:t>
            </a:r>
            <a:r>
              <a:rPr lang="en-US" sz="3600" dirty="0">
                <a:solidFill>
                  <a:srgbClr val="231F20"/>
                </a:solidFill>
                <a:latin typeface="Cambria"/>
              </a:rPr>
              <a:t>, and </a:t>
            </a:r>
            <a:r>
              <a:rPr lang="en-US" sz="3600" dirty="0">
                <a:solidFill>
                  <a:srgbClr val="231F20"/>
                </a:solidFill>
                <a:latin typeface="Courier New"/>
              </a:rPr>
              <a:t>self</a:t>
            </a:r>
            <a:r>
              <a:rPr lang="en-US" sz="3600" dirty="0">
                <a:solidFill>
                  <a:srgbClr val="231F20"/>
                </a:solidFill>
                <a:latin typeface="Cambria"/>
              </a:rPr>
              <a:t>.</a:t>
            </a:r>
          </a:p>
          <a:p>
            <a:endParaRPr lang="en-IN" dirty="0"/>
          </a:p>
        </p:txBody>
      </p:sp>
    </p:spTree>
    <p:extLst>
      <p:ext uri="{BB962C8B-B14F-4D97-AF65-F5344CB8AC3E}">
        <p14:creationId xmlns:p14="http://schemas.microsoft.com/office/powerpoint/2010/main" xmlns="" val="17146810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7286652"/>
          </a:xfrm>
        </p:spPr>
        <p:txBody>
          <a:bodyPr>
            <a:normAutofit fontScale="92500" lnSpcReduction="20000"/>
          </a:bodyPr>
          <a:lstStyle/>
          <a:p>
            <a:pPr algn="just"/>
            <a:r>
              <a:rPr lang="en-US" dirty="0" smtClean="0"/>
              <a:t>JavaScript </a:t>
            </a:r>
            <a:r>
              <a:rPr lang="en-US" dirty="0"/>
              <a:t>has </a:t>
            </a:r>
            <a:r>
              <a:rPr lang="en-US" b="1" dirty="0"/>
              <a:t>two forms of comments</a:t>
            </a:r>
            <a:r>
              <a:rPr lang="en-US" dirty="0"/>
              <a:t>, both of which are used in other </a:t>
            </a:r>
            <a:r>
              <a:rPr lang="en-US" dirty="0" smtClean="0"/>
              <a:t>languages</a:t>
            </a:r>
            <a:r>
              <a:rPr lang="en-US" dirty="0"/>
              <a:t>. </a:t>
            </a:r>
            <a:endParaRPr lang="en-US" dirty="0" smtClean="0"/>
          </a:p>
          <a:p>
            <a:pPr algn="just"/>
            <a:r>
              <a:rPr lang="en-US" dirty="0" smtClean="0"/>
              <a:t>First</a:t>
            </a:r>
            <a:r>
              <a:rPr lang="en-US" dirty="0"/>
              <a:t>, whenever </a:t>
            </a:r>
            <a:r>
              <a:rPr lang="en-US" b="1" dirty="0"/>
              <a:t>two adjacent slashes (//) </a:t>
            </a:r>
            <a:r>
              <a:rPr lang="en-US" dirty="0"/>
              <a:t>appear on a line, the rest of the line is considered a comment. </a:t>
            </a:r>
            <a:endParaRPr lang="en-US" dirty="0" smtClean="0"/>
          </a:p>
          <a:p>
            <a:pPr algn="just"/>
            <a:r>
              <a:rPr lang="en-US" dirty="0" smtClean="0"/>
              <a:t>Second</a:t>
            </a:r>
            <a:r>
              <a:rPr lang="en-US" dirty="0"/>
              <a:t>, </a:t>
            </a:r>
            <a:r>
              <a:rPr lang="en-US" b="1" dirty="0" smtClean="0"/>
              <a:t>/*</a:t>
            </a:r>
            <a:r>
              <a:rPr lang="en-US" dirty="0" smtClean="0"/>
              <a:t> may </a:t>
            </a:r>
            <a:r>
              <a:rPr lang="en-US" dirty="0"/>
              <a:t>be used to introduce a comment, and </a:t>
            </a:r>
            <a:r>
              <a:rPr lang="en-US" b="1" dirty="0" smtClean="0"/>
              <a:t>*/</a:t>
            </a:r>
            <a:r>
              <a:rPr lang="en-US" dirty="0" smtClean="0"/>
              <a:t> </a:t>
            </a:r>
            <a:r>
              <a:rPr lang="en-US" dirty="0"/>
              <a:t>to terminate it, in both </a:t>
            </a:r>
            <a:r>
              <a:rPr lang="en-US" b="1" dirty="0"/>
              <a:t>single- and multiple-line comments.</a:t>
            </a:r>
            <a:endParaRPr lang="en-IN" b="1" dirty="0"/>
          </a:p>
          <a:p>
            <a:pPr algn="just"/>
            <a:r>
              <a:rPr lang="en-US" dirty="0"/>
              <a:t>Two issues arise regarding embedding JavaScript in HTML documents. </a:t>
            </a:r>
            <a:endParaRPr lang="en-US" dirty="0" smtClean="0"/>
          </a:p>
          <a:p>
            <a:pPr algn="just"/>
            <a:r>
              <a:rPr lang="en-US" dirty="0" smtClean="0"/>
              <a:t>First</a:t>
            </a:r>
            <a:r>
              <a:rPr lang="en-US" dirty="0"/>
              <a:t>, some browsers that are still in use recognize the &lt;script&gt; tag but do not have JavaScript interpreters. </a:t>
            </a:r>
            <a:endParaRPr lang="en-US" dirty="0" smtClean="0"/>
          </a:p>
          <a:p>
            <a:pPr algn="just"/>
            <a:r>
              <a:rPr lang="en-US" dirty="0" smtClean="0"/>
              <a:t>Second</a:t>
            </a:r>
            <a:r>
              <a:rPr lang="en-US" dirty="0"/>
              <a:t>, a few browsers that are still in use are so old that they do not recognize the &lt;script&gt; tag. </a:t>
            </a:r>
            <a:endParaRPr lang="en-US" dirty="0" smtClean="0"/>
          </a:p>
          <a:p>
            <a:pPr algn="just"/>
            <a:r>
              <a:rPr lang="en-US" dirty="0" smtClean="0"/>
              <a:t>However</a:t>
            </a:r>
            <a:r>
              <a:rPr lang="en-US" dirty="0"/>
              <a:t>, the HTML validator can have problems with embedded JavaScript. </a:t>
            </a:r>
            <a:endParaRPr lang="en-IN" dirty="0"/>
          </a:p>
          <a:p>
            <a:pPr algn="just"/>
            <a:endParaRPr lang="en-IN" dirty="0"/>
          </a:p>
        </p:txBody>
      </p:sp>
    </p:spTree>
    <p:extLst>
      <p:ext uri="{BB962C8B-B14F-4D97-AF65-F5344CB8AC3E}">
        <p14:creationId xmlns:p14="http://schemas.microsoft.com/office/powerpoint/2010/main" xmlns="" val="21408131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500834"/>
          </a:xfrm>
        </p:spPr>
        <p:txBody>
          <a:bodyPr>
            <a:normAutofit fontScale="92500" lnSpcReduction="10000"/>
          </a:bodyPr>
          <a:lstStyle/>
          <a:p>
            <a:pPr algn="just"/>
            <a:r>
              <a:rPr lang="en-US" dirty="0" smtClean="0"/>
              <a:t>When the embedded JavaScript happens to include recognizable tags—for example </a:t>
            </a:r>
          </a:p>
          <a:p>
            <a:pPr algn="just"/>
            <a:r>
              <a:rPr lang="en-US" dirty="0" smtClean="0"/>
              <a:t>&lt;</a:t>
            </a:r>
            <a:r>
              <a:rPr lang="en-US" dirty="0" err="1" smtClean="0"/>
              <a:t>br</a:t>
            </a:r>
            <a:r>
              <a:rPr lang="en-US" dirty="0" smtClean="0"/>
              <a:t> /&gt; tags in the output of the JavaScript</a:t>
            </a:r>
          </a:p>
          <a:p>
            <a:pPr algn="just"/>
            <a:r>
              <a:rPr lang="en-US" dirty="0" smtClean="0"/>
              <a:t>—these tags can cause validation errors. </a:t>
            </a:r>
          </a:p>
          <a:p>
            <a:pPr algn="just"/>
            <a:r>
              <a:rPr lang="en-US" dirty="0" smtClean="0"/>
              <a:t>Therefore, we still enclose embedded JavaScript in HTML comments when we explicitly embed JavaScript.</a:t>
            </a:r>
          </a:p>
          <a:p>
            <a:pPr algn="just"/>
            <a:r>
              <a:rPr lang="en-US" dirty="0" smtClean="0"/>
              <a:t>The HTML comment </a:t>
            </a:r>
            <a:r>
              <a:rPr lang="en-US" b="1" dirty="0" smtClean="0"/>
              <a:t>used to hide JavaScript </a:t>
            </a:r>
            <a:r>
              <a:rPr lang="en-US" dirty="0" smtClean="0"/>
              <a:t>uses the normal beginning syntax, </a:t>
            </a:r>
            <a:r>
              <a:rPr lang="en-US" b="1" dirty="0" smtClean="0"/>
              <a:t>&lt;!--</a:t>
            </a:r>
            <a:r>
              <a:rPr lang="en-US" dirty="0" smtClean="0"/>
              <a:t>. </a:t>
            </a:r>
          </a:p>
          <a:p>
            <a:pPr algn="just"/>
            <a:r>
              <a:rPr lang="en-US" dirty="0" smtClean="0"/>
              <a:t>However, the syntax for closing such a comment is special. </a:t>
            </a:r>
          </a:p>
          <a:p>
            <a:pPr algn="just"/>
            <a:r>
              <a:rPr lang="en-US" dirty="0" smtClean="0"/>
              <a:t>It is the usual HTML comment closer, but it must be on </a:t>
            </a:r>
            <a:r>
              <a:rPr lang="en-US" b="1" dirty="0" smtClean="0"/>
              <a:t>its own line and must be preceded by two slashes. </a:t>
            </a:r>
          </a:p>
          <a:p>
            <a:pPr algn="just"/>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t>JavaScript</a:t>
            </a:r>
            <a:r>
              <a:rPr lang="en-IN" b="1" dirty="0"/>
              <a:t/>
            </a:r>
            <a:br>
              <a:rPr lang="en-IN" b="1" dirty="0"/>
            </a:br>
            <a:endParaRPr lang="en-IN" dirty="0"/>
          </a:p>
        </p:txBody>
      </p:sp>
      <p:sp>
        <p:nvSpPr>
          <p:cNvPr id="5" name="Content Placeholder 4"/>
          <p:cNvSpPr>
            <a:spLocks noGrp="1"/>
          </p:cNvSpPr>
          <p:nvPr>
            <p:ph idx="1"/>
          </p:nvPr>
        </p:nvSpPr>
        <p:spPr>
          <a:xfrm>
            <a:off x="467544" y="908720"/>
            <a:ext cx="8229600" cy="6408712"/>
          </a:xfrm>
        </p:spPr>
        <p:txBody>
          <a:bodyPr>
            <a:normAutofit fontScale="85000" lnSpcReduction="20000"/>
          </a:bodyPr>
          <a:lstStyle/>
          <a:p>
            <a:pPr algn="just"/>
            <a:r>
              <a:rPr lang="en-US" sz="3500" b="1" dirty="0"/>
              <a:t>JavaScript is widely used scripting language for mainly validating the user input on the client side (browser). </a:t>
            </a:r>
            <a:endParaRPr lang="en-US" sz="3500" b="1" dirty="0" smtClean="0"/>
          </a:p>
          <a:p>
            <a:pPr algn="just"/>
            <a:r>
              <a:rPr lang="en-US" sz="3500" b="1" dirty="0" smtClean="0"/>
              <a:t>It </a:t>
            </a:r>
            <a:r>
              <a:rPr lang="en-US" sz="3500" b="1" dirty="0"/>
              <a:t>is also used with the DHTML for creating interactive user interface design.</a:t>
            </a:r>
            <a:endParaRPr lang="en-IN" sz="3500" dirty="0"/>
          </a:p>
          <a:p>
            <a:pPr algn="just"/>
            <a:r>
              <a:rPr lang="en-US" sz="3500" b="1" dirty="0" smtClean="0"/>
              <a:t>JavaScript </a:t>
            </a:r>
            <a:r>
              <a:rPr lang="en-US" sz="3500" b="1" dirty="0"/>
              <a:t>is scripting language used for client side Object-based scripting. </a:t>
            </a:r>
            <a:endParaRPr lang="en-US" sz="3500" b="1" dirty="0" smtClean="0"/>
          </a:p>
          <a:p>
            <a:pPr algn="just"/>
            <a:r>
              <a:rPr lang="en-US" sz="3500" b="1" dirty="0" smtClean="0"/>
              <a:t>JavaScript </a:t>
            </a:r>
            <a:r>
              <a:rPr lang="en-US" sz="3500" b="1" dirty="0"/>
              <a:t>developed by Netscape in 1995 as a method for validating forms and providing interactive content to web site. </a:t>
            </a:r>
            <a:endParaRPr lang="en-US" sz="3500" b="1" dirty="0" smtClean="0"/>
          </a:p>
          <a:p>
            <a:pPr algn="just"/>
            <a:r>
              <a:rPr lang="en-US" sz="3500" b="1" dirty="0" smtClean="0"/>
              <a:t>Microsoft </a:t>
            </a:r>
            <a:r>
              <a:rPr lang="en-US" sz="3500" b="1" dirty="0"/>
              <a:t>and Netscape introduced JavaScript support in their browsers</a:t>
            </a:r>
            <a:r>
              <a:rPr lang="en-US" sz="3500" b="1" dirty="0" smtClean="0"/>
              <a:t>.</a:t>
            </a:r>
          </a:p>
          <a:p>
            <a:pPr algn="just"/>
            <a:r>
              <a:rPr lang="en-US" sz="3500" b="1" dirty="0" smtClean="0"/>
              <a:t>It is a translated language, responsible for translating the JavaScript code for the Web Browser.</a:t>
            </a:r>
            <a:endParaRPr lang="en-IN" sz="3500" b="1" dirty="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fontScale="92500" lnSpcReduction="20000"/>
          </a:bodyPr>
          <a:lstStyle/>
          <a:p>
            <a:pPr algn="just"/>
            <a:r>
              <a:rPr lang="en-US" b="1" dirty="0"/>
              <a:t>&lt;!--</a:t>
            </a:r>
            <a:endParaRPr lang="en-IN" b="1" dirty="0"/>
          </a:p>
          <a:p>
            <a:pPr algn="just"/>
            <a:r>
              <a:rPr lang="en-US" b="1" dirty="0"/>
              <a:t>-- </a:t>
            </a:r>
            <a:r>
              <a:rPr lang="en-US" b="1" i="1" dirty="0"/>
              <a:t>JavaScript script </a:t>
            </a:r>
            <a:r>
              <a:rPr lang="en-US" b="1" dirty="0"/>
              <a:t>--</a:t>
            </a:r>
            <a:endParaRPr lang="en-IN" b="1" dirty="0"/>
          </a:p>
          <a:p>
            <a:pPr algn="just"/>
            <a:r>
              <a:rPr lang="en-US" b="1" dirty="0"/>
              <a:t>// --&gt;</a:t>
            </a:r>
            <a:endParaRPr lang="en-IN" b="1" dirty="0"/>
          </a:p>
          <a:p>
            <a:pPr algn="just"/>
            <a:r>
              <a:rPr lang="en-US" dirty="0" smtClean="0"/>
              <a:t>There are other problems with putting embedded JavaScript in comments in HTML documents. </a:t>
            </a:r>
          </a:p>
          <a:p>
            <a:pPr algn="just"/>
            <a:r>
              <a:rPr lang="en-US" dirty="0" smtClean="0"/>
              <a:t>The best solution to all of these problems is to put all JavaScript scripts that are of significant size in </a:t>
            </a:r>
            <a:r>
              <a:rPr lang="en-US" b="1" dirty="0" smtClean="0"/>
              <a:t>separate files and embed them implicitly. </a:t>
            </a:r>
          </a:p>
          <a:p>
            <a:pPr algn="just"/>
            <a:r>
              <a:rPr lang="en-US" dirty="0" smtClean="0"/>
              <a:t>The use of </a:t>
            </a:r>
            <a:r>
              <a:rPr lang="en-US" b="1" dirty="0" smtClean="0"/>
              <a:t>semicolons</a:t>
            </a:r>
            <a:r>
              <a:rPr lang="en-US" dirty="0" smtClean="0"/>
              <a:t> in JavaScript is unusual. </a:t>
            </a:r>
          </a:p>
          <a:p>
            <a:pPr algn="just"/>
            <a:r>
              <a:rPr lang="en-US" dirty="0" smtClean="0"/>
              <a:t>The JavaScript interpreter tries to make semicolons unnecessary, but it does not always work. </a:t>
            </a:r>
          </a:p>
          <a:p>
            <a:pPr algn="just"/>
            <a:r>
              <a:rPr lang="en-US" dirty="0" smtClean="0"/>
              <a:t>For </a:t>
            </a:r>
            <a:r>
              <a:rPr lang="en-US" dirty="0"/>
              <a:t>example, consider the following lines of code:</a:t>
            </a:r>
            <a:endParaRPr lang="en-IN" dirty="0"/>
          </a:p>
          <a:p>
            <a:pPr algn="just"/>
            <a:r>
              <a:rPr lang="en-US" dirty="0"/>
              <a:t>return </a:t>
            </a:r>
            <a:endParaRPr lang="en-US" dirty="0" smtClean="0"/>
          </a:p>
          <a:p>
            <a:pPr algn="just"/>
            <a:r>
              <a:rPr lang="en-US" dirty="0" smtClean="0"/>
              <a:t>x</a:t>
            </a:r>
            <a:r>
              <a:rPr lang="en-US" dirty="0"/>
              <a:t>;</a:t>
            </a:r>
            <a:endParaRPr lang="en-IN" dirty="0"/>
          </a:p>
          <a:p>
            <a:pPr algn="just">
              <a:buNone/>
            </a:pPr>
            <a:endParaRPr lang="en-IN" dirty="0"/>
          </a:p>
          <a:p>
            <a:pPr algn="just"/>
            <a:endParaRPr lang="en-IN" dirty="0"/>
          </a:p>
        </p:txBody>
      </p:sp>
    </p:spTree>
    <p:extLst>
      <p:ext uri="{BB962C8B-B14F-4D97-AF65-F5344CB8AC3E}">
        <p14:creationId xmlns:p14="http://schemas.microsoft.com/office/powerpoint/2010/main" xmlns="" val="10885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215106"/>
          </a:xfrm>
        </p:spPr>
        <p:txBody>
          <a:bodyPr>
            <a:normAutofit lnSpcReduction="10000"/>
          </a:bodyPr>
          <a:lstStyle/>
          <a:p>
            <a:pPr algn="just"/>
            <a:r>
              <a:rPr lang="en-US" dirty="0" smtClean="0"/>
              <a:t>The interpreter will insert a semicolon after return, because return need not be followed by an expression, making  x an invalid orphan. </a:t>
            </a:r>
          </a:p>
          <a:p>
            <a:pPr algn="just"/>
            <a:r>
              <a:rPr lang="en-US" dirty="0" smtClean="0"/>
              <a:t>The safest way to organize JavaScript statements is to put each on its own line whenever possible and </a:t>
            </a:r>
            <a:r>
              <a:rPr lang="en-US" b="1" dirty="0" smtClean="0"/>
              <a:t>terminate each statement with a semicolon.</a:t>
            </a:r>
          </a:p>
          <a:p>
            <a:pPr algn="just"/>
            <a:r>
              <a:rPr lang="en-US" dirty="0" smtClean="0"/>
              <a:t> If a statement does not fit on a line, be careful to break the statement at a place that will ensure that the first line does not have the form of a complete statement.</a:t>
            </a:r>
            <a:endParaRPr lang="en-IN" dirty="0" smtClean="0"/>
          </a:p>
          <a:p>
            <a:pPr algn="just"/>
            <a:r>
              <a:rPr lang="en-US" dirty="0" smtClean="0"/>
              <a:t>Write through the document object to display the message:</a:t>
            </a:r>
            <a:endParaRPr lang="en-IN" dirty="0" smtClean="0"/>
          </a:p>
          <a:p>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338"/>
            <a:ext cx="8229600" cy="7429552"/>
          </a:xfrm>
        </p:spPr>
        <p:txBody>
          <a:bodyPr>
            <a:normAutofit fontScale="85000" lnSpcReduction="20000"/>
          </a:bodyPr>
          <a:lstStyle/>
          <a:p>
            <a:endParaRPr lang="en-IN" dirty="0"/>
          </a:p>
          <a:p>
            <a:r>
              <a:rPr lang="en-US" dirty="0"/>
              <a:t>&lt;!DOCTYPE.html&gt;</a:t>
            </a:r>
            <a:endParaRPr lang="en-IN" dirty="0"/>
          </a:p>
          <a:p>
            <a:r>
              <a:rPr lang="en-US" dirty="0"/>
              <a:t>&lt;!-- hello.html</a:t>
            </a:r>
            <a:endParaRPr lang="en-IN" dirty="0"/>
          </a:p>
          <a:p>
            <a:r>
              <a:rPr lang="en-US" dirty="0"/>
              <a:t>A trivial hello world example of HTML/JavaScript</a:t>
            </a:r>
            <a:endParaRPr lang="en-IN" dirty="0"/>
          </a:p>
          <a:p>
            <a:r>
              <a:rPr lang="en-US" dirty="0"/>
              <a:t>--&gt;</a:t>
            </a:r>
            <a:endParaRPr lang="en-IN" dirty="0"/>
          </a:p>
          <a:p>
            <a:r>
              <a:rPr lang="en-US" dirty="0"/>
              <a:t>&lt;html </a:t>
            </a:r>
            <a:r>
              <a:rPr lang="en-US" dirty="0" err="1"/>
              <a:t>lang</a:t>
            </a:r>
            <a:r>
              <a:rPr lang="en-US" dirty="0"/>
              <a:t> = "</a:t>
            </a:r>
            <a:r>
              <a:rPr lang="en-US" dirty="0" err="1"/>
              <a:t>en</a:t>
            </a:r>
            <a:r>
              <a:rPr lang="en-US" dirty="0"/>
              <a:t>"&gt;</a:t>
            </a:r>
            <a:endParaRPr lang="en-IN" dirty="0"/>
          </a:p>
          <a:p>
            <a:r>
              <a:rPr lang="en-US" dirty="0"/>
              <a:t>&lt;head&gt;</a:t>
            </a:r>
            <a:endParaRPr lang="en-IN" dirty="0"/>
          </a:p>
          <a:p>
            <a:r>
              <a:rPr lang="en-US" dirty="0"/>
              <a:t>&lt;title&gt; Hello world &lt;/title&gt;</a:t>
            </a:r>
            <a:endParaRPr lang="en-IN" dirty="0"/>
          </a:p>
          <a:p>
            <a:r>
              <a:rPr lang="en-US" dirty="0"/>
              <a:t>&lt;meta charset = "utf-8" /&gt;</a:t>
            </a:r>
            <a:endParaRPr lang="en-IN" dirty="0"/>
          </a:p>
          <a:p>
            <a:r>
              <a:rPr lang="en-US" dirty="0"/>
              <a:t>&lt;/head&gt;</a:t>
            </a:r>
            <a:endParaRPr lang="en-IN" dirty="0"/>
          </a:p>
          <a:p>
            <a:r>
              <a:rPr lang="en-US" dirty="0"/>
              <a:t>&lt;body&gt;</a:t>
            </a:r>
            <a:endParaRPr lang="en-IN" dirty="0"/>
          </a:p>
          <a:p>
            <a:r>
              <a:rPr lang="en-US" dirty="0"/>
              <a:t>&lt;script type = "text/</a:t>
            </a:r>
            <a:r>
              <a:rPr lang="en-US" dirty="0" err="1"/>
              <a:t>javascript</a:t>
            </a:r>
            <a:r>
              <a:rPr lang="en-US" dirty="0"/>
              <a:t>"&gt;</a:t>
            </a:r>
            <a:endParaRPr lang="en-IN" dirty="0"/>
          </a:p>
          <a:p>
            <a:r>
              <a:rPr lang="en-US" dirty="0"/>
              <a:t>&lt;!--</a:t>
            </a:r>
            <a:endParaRPr lang="en-IN" dirty="0"/>
          </a:p>
          <a:p>
            <a:r>
              <a:rPr lang="en-US" dirty="0" err="1"/>
              <a:t>document.write</a:t>
            </a:r>
            <a:r>
              <a:rPr lang="en-US" dirty="0"/>
              <a:t>("Hello, fellow Web programmers!");</a:t>
            </a:r>
            <a:endParaRPr lang="en-IN" dirty="0"/>
          </a:p>
          <a:p>
            <a:r>
              <a:rPr lang="en-US" dirty="0"/>
              <a:t>// --&gt;</a:t>
            </a:r>
            <a:endParaRPr lang="en-IN" dirty="0"/>
          </a:p>
          <a:p>
            <a:r>
              <a:rPr lang="en-US" dirty="0"/>
              <a:t>&lt;/script&gt;</a:t>
            </a:r>
            <a:endParaRPr lang="en-IN" dirty="0"/>
          </a:p>
          <a:p>
            <a:r>
              <a:rPr lang="en-US" dirty="0"/>
              <a:t>&lt;/body</a:t>
            </a:r>
            <a:r>
              <a:rPr lang="en-US" dirty="0" smtClean="0"/>
              <a:t>&gt;		&lt;/</a:t>
            </a:r>
            <a:r>
              <a:rPr lang="en-US" dirty="0"/>
              <a:t>html&gt;</a:t>
            </a:r>
            <a:endParaRPr lang="en-IN" dirty="0"/>
          </a:p>
          <a:p>
            <a:pPr>
              <a:buNone/>
            </a:pPr>
            <a:endParaRPr lang="en-IN" dirty="0"/>
          </a:p>
          <a:p>
            <a:endParaRPr lang="en-IN" dirty="0"/>
          </a:p>
        </p:txBody>
      </p:sp>
    </p:spTree>
    <p:extLst>
      <p:ext uri="{BB962C8B-B14F-4D97-AF65-F5344CB8AC3E}">
        <p14:creationId xmlns:p14="http://schemas.microsoft.com/office/powerpoint/2010/main" xmlns="" val="33469445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t/>
            </a:r>
            <a:br>
              <a:rPr lang="en-US" b="1" dirty="0" smtClean="0"/>
            </a:br>
            <a:r>
              <a:rPr lang="en-US" b="1" dirty="0" smtClean="0"/>
              <a:t>JavaScript </a:t>
            </a:r>
            <a:r>
              <a:rPr lang="en-US" b="1" dirty="0"/>
              <a:t>Variables and Data types</a:t>
            </a:r>
            <a:r>
              <a:rPr lang="en-IN" dirty="0"/>
              <a:t/>
            </a:r>
            <a:br>
              <a:rPr lang="en-IN" dirty="0"/>
            </a:br>
            <a:endParaRPr lang="en-IN" dirty="0"/>
          </a:p>
        </p:txBody>
      </p:sp>
      <p:sp>
        <p:nvSpPr>
          <p:cNvPr id="5" name="Content Placeholder 4"/>
          <p:cNvSpPr>
            <a:spLocks noGrp="1"/>
          </p:cNvSpPr>
          <p:nvPr>
            <p:ph idx="1"/>
          </p:nvPr>
        </p:nvSpPr>
        <p:spPr>
          <a:xfrm>
            <a:off x="457200" y="1600200"/>
            <a:ext cx="8229600" cy="4925144"/>
          </a:xfrm>
        </p:spPr>
        <p:txBody>
          <a:bodyPr>
            <a:normAutofit fontScale="92500" lnSpcReduction="10000"/>
          </a:bodyPr>
          <a:lstStyle/>
          <a:p>
            <a:r>
              <a:rPr lang="en-US" b="1" dirty="0"/>
              <a:t>JavaScript Variables</a:t>
            </a:r>
            <a:endParaRPr lang="en-IN" b="1" dirty="0"/>
          </a:p>
          <a:p>
            <a:pPr algn="just"/>
            <a:r>
              <a:rPr lang="en-US" dirty="0"/>
              <a:t>Every piece of data is known as a </a:t>
            </a:r>
            <a:r>
              <a:rPr lang="en-US" b="1" dirty="0"/>
              <a:t>value</a:t>
            </a:r>
            <a:r>
              <a:rPr lang="en-US" dirty="0"/>
              <a:t>. </a:t>
            </a:r>
            <a:endParaRPr lang="en-US" dirty="0" smtClean="0"/>
          </a:p>
          <a:p>
            <a:pPr algn="just"/>
            <a:r>
              <a:rPr lang="en-US" dirty="0" smtClean="0"/>
              <a:t>When </a:t>
            </a:r>
            <a:r>
              <a:rPr lang="en-US" dirty="0"/>
              <a:t>a value is referred in a statement, it is called a </a:t>
            </a:r>
            <a:r>
              <a:rPr lang="en-US" b="1" dirty="0"/>
              <a:t>literal value</a:t>
            </a:r>
            <a:r>
              <a:rPr lang="en-US" dirty="0"/>
              <a:t>. </a:t>
            </a:r>
            <a:endParaRPr lang="en-US" dirty="0" smtClean="0"/>
          </a:p>
          <a:p>
            <a:pPr algn="just"/>
            <a:r>
              <a:rPr lang="en-US" dirty="0" smtClean="0"/>
              <a:t>For </a:t>
            </a:r>
            <a:r>
              <a:rPr lang="en-US" dirty="0"/>
              <a:t>the same reason people are identified by names as opposed to "human" </a:t>
            </a:r>
            <a:r>
              <a:rPr lang="en-US" dirty="0" smtClean="0"/>
              <a:t>or</a:t>
            </a:r>
            <a:r>
              <a:rPr lang="en-US" dirty="0"/>
              <a:t/>
            </a:r>
            <a:br>
              <a:rPr lang="en-US" dirty="0"/>
            </a:br>
            <a:r>
              <a:rPr lang="en-US" dirty="0"/>
              <a:t>"person", literal values can be named in order to make repeated reference to them practical, efficient and readable. </a:t>
            </a:r>
            <a:endParaRPr lang="en-US" dirty="0" smtClean="0"/>
          </a:p>
          <a:p>
            <a:pPr algn="just"/>
            <a:r>
              <a:rPr lang="en-US" dirty="0" smtClean="0"/>
              <a:t>These </a:t>
            </a:r>
            <a:r>
              <a:rPr lang="en-US" dirty="0"/>
              <a:t>names are called </a:t>
            </a:r>
            <a:r>
              <a:rPr lang="en-US" b="1" dirty="0"/>
              <a:t>variables</a:t>
            </a:r>
            <a:r>
              <a:rPr lang="en-US" dirty="0"/>
              <a:t>.</a:t>
            </a:r>
            <a:endParaRPr lang="en-IN" dirty="0"/>
          </a:p>
          <a:p>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4000" b="1" dirty="0" smtClean="0"/>
              <a:t/>
            </a:r>
            <a:br>
              <a:rPr lang="en-US" sz="4000" b="1" dirty="0" smtClean="0"/>
            </a:br>
            <a:r>
              <a:rPr lang="en-US" sz="4000" b="1" dirty="0" smtClean="0"/>
              <a:t>Declaring </a:t>
            </a:r>
            <a:r>
              <a:rPr lang="en-US" sz="4000" b="1" dirty="0"/>
              <a:t>and Initializing the Variables</a:t>
            </a:r>
            <a:r>
              <a:rPr lang="en-IN" b="1" dirty="0"/>
              <a:t/>
            </a:r>
            <a:br>
              <a:rPr lang="en-IN" b="1" dirty="0"/>
            </a:br>
            <a:endParaRPr lang="en-IN" dirty="0"/>
          </a:p>
        </p:txBody>
      </p:sp>
      <p:sp>
        <p:nvSpPr>
          <p:cNvPr id="5" name="Content Placeholder 4"/>
          <p:cNvSpPr>
            <a:spLocks noGrp="1"/>
          </p:cNvSpPr>
          <p:nvPr>
            <p:ph idx="1"/>
          </p:nvPr>
        </p:nvSpPr>
        <p:spPr/>
        <p:txBody>
          <a:bodyPr>
            <a:normAutofit fontScale="92500"/>
          </a:bodyPr>
          <a:lstStyle/>
          <a:p>
            <a:r>
              <a:rPr lang="en-US" dirty="0" err="1"/>
              <a:t>var</a:t>
            </a:r>
            <a:r>
              <a:rPr lang="en-US" dirty="0"/>
              <a:t> num // declare variable, has null value</a:t>
            </a:r>
            <a:endParaRPr lang="en-IN" dirty="0"/>
          </a:p>
          <a:p>
            <a:r>
              <a:rPr lang="en-US" dirty="0"/>
              <a:t>num = 20 // assign a value, null value is replaced</a:t>
            </a:r>
            <a:endParaRPr lang="en-IN" dirty="0"/>
          </a:p>
          <a:p>
            <a:r>
              <a:rPr lang="en-US" dirty="0"/>
              <a:t>//OR</a:t>
            </a:r>
            <a:endParaRPr lang="en-IN" dirty="0"/>
          </a:p>
          <a:p>
            <a:r>
              <a:rPr lang="en-US" dirty="0" err="1"/>
              <a:t>var</a:t>
            </a:r>
            <a:r>
              <a:rPr lang="en-US" dirty="0"/>
              <a:t> num=20 // declare </a:t>
            </a:r>
            <a:r>
              <a:rPr lang="en-US" dirty="0" smtClean="0"/>
              <a:t>&amp; </a:t>
            </a:r>
            <a:r>
              <a:rPr lang="en-US" dirty="0"/>
              <a:t>assign value (initialize)</a:t>
            </a:r>
            <a:endParaRPr lang="en-IN" dirty="0"/>
          </a:p>
          <a:p>
            <a:r>
              <a:rPr lang="en-US" dirty="0" err="1"/>
              <a:t>var</a:t>
            </a:r>
            <a:r>
              <a:rPr lang="en-US" dirty="0"/>
              <a:t> </a:t>
            </a:r>
            <a:r>
              <a:rPr lang="en-US" dirty="0" err="1"/>
              <a:t>a,b,c,d</a:t>
            </a:r>
            <a:r>
              <a:rPr lang="en-US" dirty="0"/>
              <a:t> //multiple variables may be declared simultaneously</a:t>
            </a:r>
            <a:endParaRPr lang="en-IN" dirty="0"/>
          </a:p>
          <a:p>
            <a:r>
              <a:rPr lang="en-US" dirty="0" err="1"/>
              <a:t>var</a:t>
            </a:r>
            <a:r>
              <a:rPr lang="en-US" dirty="0"/>
              <a:t> a = 5, b = 6, c = 7,d=8 //multiple variables may be initialized simultaneously</a:t>
            </a:r>
            <a:endParaRPr lang="en-IN" dirty="0"/>
          </a:p>
          <a:p>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t/>
            </a:r>
            <a:br>
              <a:rPr lang="en-US" b="1" dirty="0" smtClean="0"/>
            </a:br>
            <a:r>
              <a:rPr lang="en-US" b="1" dirty="0" smtClean="0"/>
              <a:t>Variable </a:t>
            </a:r>
            <a:r>
              <a:rPr lang="en-US" b="1" dirty="0"/>
              <a:t>Names</a:t>
            </a:r>
            <a:r>
              <a:rPr lang="en-IN" b="1" dirty="0"/>
              <a:t/>
            </a:r>
            <a:br>
              <a:rPr lang="en-IN" b="1" dirty="0"/>
            </a:br>
            <a:endParaRPr lang="en-IN" dirty="0"/>
          </a:p>
        </p:txBody>
      </p:sp>
      <p:sp>
        <p:nvSpPr>
          <p:cNvPr id="5" name="Content Placeholder 4"/>
          <p:cNvSpPr>
            <a:spLocks noGrp="1"/>
          </p:cNvSpPr>
          <p:nvPr>
            <p:ph idx="1"/>
          </p:nvPr>
        </p:nvSpPr>
        <p:spPr>
          <a:xfrm>
            <a:off x="457200" y="1600200"/>
            <a:ext cx="8229600" cy="5043510"/>
          </a:xfrm>
        </p:spPr>
        <p:txBody>
          <a:bodyPr>
            <a:normAutofit fontScale="92500" lnSpcReduction="20000"/>
          </a:bodyPr>
          <a:lstStyle/>
          <a:p>
            <a:pPr algn="just"/>
            <a:r>
              <a:rPr lang="en-US" dirty="0"/>
              <a:t>Variable names cannot contain spaces, begin with a number and can not be used the underscore </a:t>
            </a:r>
            <a:r>
              <a:rPr lang="en-US" dirty="0" smtClean="0"/>
              <a:t>(_).</a:t>
            </a:r>
            <a:endParaRPr lang="en-IN" dirty="0"/>
          </a:p>
          <a:p>
            <a:pPr algn="just"/>
            <a:r>
              <a:rPr lang="en-US" dirty="0" smtClean="0"/>
              <a:t>.JavaScript </a:t>
            </a:r>
            <a:r>
              <a:rPr lang="en-US" dirty="0"/>
              <a:t>Variable name can not use any reserved keywords. The two words can either be separated by an underscore (</a:t>
            </a:r>
            <a:r>
              <a:rPr lang="en-US" dirty="0" err="1"/>
              <a:t>my_variable</a:t>
            </a:r>
            <a:r>
              <a:rPr lang="en-US" dirty="0"/>
              <a:t>) or (</a:t>
            </a:r>
            <a:r>
              <a:rPr lang="en-US" dirty="0" err="1"/>
              <a:t>myVariable</a:t>
            </a:r>
            <a:r>
              <a:rPr lang="en-US" dirty="0" smtClean="0"/>
              <a:t>).</a:t>
            </a:r>
          </a:p>
          <a:p>
            <a:pPr algn="just"/>
            <a:r>
              <a:rPr lang="en-US" b="1" dirty="0"/>
              <a:t>Variable Scope </a:t>
            </a:r>
            <a:r>
              <a:rPr lang="en-US" b="1" dirty="0" smtClean="0"/>
              <a:t>:</a:t>
            </a:r>
          </a:p>
          <a:p>
            <a:pPr algn="just"/>
            <a:r>
              <a:rPr lang="en-US" dirty="0"/>
              <a:t>There are two types of Variable scope:-</a:t>
            </a:r>
            <a:endParaRPr lang="en-IN" dirty="0"/>
          </a:p>
          <a:p>
            <a:r>
              <a:rPr lang="en-US" b="1" dirty="0"/>
              <a:t>1</a:t>
            </a:r>
            <a:r>
              <a:rPr lang="en-US" dirty="0"/>
              <a:t>. </a:t>
            </a:r>
            <a:r>
              <a:rPr lang="en-US" dirty="0" smtClean="0"/>
              <a:t>Global </a:t>
            </a:r>
            <a:r>
              <a:rPr lang="en-US" dirty="0"/>
              <a:t>scope Variable,</a:t>
            </a:r>
            <a:endParaRPr lang="en-IN" dirty="0"/>
          </a:p>
          <a:p>
            <a:r>
              <a:rPr lang="en-US" b="1" dirty="0"/>
              <a:t>2 </a:t>
            </a:r>
            <a:r>
              <a:rPr lang="en-US" dirty="0"/>
              <a:t>. Local scope Variable.</a:t>
            </a:r>
            <a:endParaRPr lang="en-IN" dirty="0"/>
          </a:p>
          <a:p>
            <a:pPr algn="just">
              <a:buNone/>
            </a:pP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Variable Scope </a:t>
            </a:r>
            <a:endParaRPr lang="en-IN" dirty="0"/>
          </a:p>
        </p:txBody>
      </p:sp>
      <p:sp>
        <p:nvSpPr>
          <p:cNvPr id="5" name="Content Placeholder 4"/>
          <p:cNvSpPr>
            <a:spLocks noGrp="1"/>
          </p:cNvSpPr>
          <p:nvPr>
            <p:ph idx="1"/>
          </p:nvPr>
        </p:nvSpPr>
        <p:spPr>
          <a:xfrm>
            <a:off x="457200" y="1340768"/>
            <a:ext cx="8229600" cy="5517232"/>
          </a:xfrm>
        </p:spPr>
        <p:txBody>
          <a:bodyPr>
            <a:normAutofit fontScale="92500" lnSpcReduction="20000"/>
          </a:bodyPr>
          <a:lstStyle/>
          <a:p>
            <a:pPr lvl="0" algn="just"/>
            <a:r>
              <a:rPr lang="en-US" b="1" dirty="0" smtClean="0"/>
              <a:t>Global scope Variable:- </a:t>
            </a:r>
            <a:r>
              <a:rPr lang="en-US" dirty="0" smtClean="0"/>
              <a:t>A variable declared or initialized outside a function body has a global scope, making it accessible to all other statements within the same document.</a:t>
            </a:r>
            <a:endParaRPr lang="en-IN" dirty="0" smtClean="0"/>
          </a:p>
          <a:p>
            <a:pPr lvl="0" algn="just"/>
            <a:r>
              <a:rPr lang="en-US" b="1" dirty="0" smtClean="0"/>
              <a:t>Local scope Variable:- </a:t>
            </a:r>
            <a:r>
              <a:rPr lang="en-US" dirty="0" smtClean="0"/>
              <a:t>A variable declared or initialized within a function body has a local scope, making it accessible only to statements within the same function body.</a:t>
            </a:r>
            <a:endParaRPr lang="en-IN" dirty="0" smtClean="0"/>
          </a:p>
          <a:p>
            <a:pPr algn="just"/>
            <a:r>
              <a:rPr lang="en-US" b="1" dirty="0" smtClean="0"/>
              <a:t>[NOTE:- </a:t>
            </a:r>
            <a:r>
              <a:rPr lang="en-US" dirty="0" smtClean="0"/>
              <a:t>If a variable is initialized inside a function body but the </a:t>
            </a:r>
            <a:r>
              <a:rPr lang="en-US" dirty="0" err="1" smtClean="0"/>
              <a:t>var</a:t>
            </a:r>
            <a:r>
              <a:rPr lang="en-US" dirty="0" smtClean="0"/>
              <a:t> keyword is left off, the variable has a global scope and is only accessible after the function containing it is invoked. It is safer to always use the </a:t>
            </a:r>
            <a:r>
              <a:rPr lang="en-US" dirty="0" err="1" smtClean="0"/>
              <a:t>var</a:t>
            </a:r>
            <a:r>
              <a:rPr lang="en-US" dirty="0" smtClean="0"/>
              <a:t> keyword.</a:t>
            </a:r>
          </a:p>
          <a:p>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Java script Data type </a:t>
            </a:r>
            <a:endParaRPr lang="en-IN" dirty="0"/>
          </a:p>
        </p:txBody>
      </p:sp>
      <p:sp>
        <p:nvSpPr>
          <p:cNvPr id="5" name="Content Placeholder 4"/>
          <p:cNvSpPr>
            <a:spLocks noGrp="1"/>
          </p:cNvSpPr>
          <p:nvPr>
            <p:ph idx="1"/>
          </p:nvPr>
        </p:nvSpPr>
        <p:spPr>
          <a:xfrm>
            <a:off x="457200" y="1600200"/>
            <a:ext cx="8229600" cy="5043510"/>
          </a:xfrm>
        </p:spPr>
        <p:txBody>
          <a:bodyPr>
            <a:normAutofit fontScale="92500"/>
          </a:bodyPr>
          <a:lstStyle/>
          <a:p>
            <a:r>
              <a:rPr lang="en-US" b="1" dirty="0"/>
              <a:t>Data Type:</a:t>
            </a:r>
            <a:endParaRPr lang="en-IN" b="1" dirty="0"/>
          </a:p>
          <a:p>
            <a:pPr algn="just"/>
            <a:r>
              <a:rPr lang="en-US" dirty="0" smtClean="0"/>
              <a:t>A </a:t>
            </a:r>
            <a:r>
              <a:rPr lang="en-US" dirty="0"/>
              <a:t>data type is defined by the </a:t>
            </a:r>
            <a:r>
              <a:rPr lang="en-US" b="1" dirty="0"/>
              <a:t>value assigned </a:t>
            </a:r>
            <a:r>
              <a:rPr lang="en-US" dirty="0"/>
              <a:t>to </a:t>
            </a:r>
            <a:r>
              <a:rPr lang="en-US" dirty="0" smtClean="0"/>
              <a:t>it. </a:t>
            </a:r>
          </a:p>
          <a:p>
            <a:pPr algn="just"/>
            <a:r>
              <a:rPr lang="en-US" dirty="0" smtClean="0"/>
              <a:t>A </a:t>
            </a:r>
            <a:r>
              <a:rPr lang="en-US" dirty="0"/>
              <a:t>variable could be a number on one line, then assigned a string value and later be assigned an object reference. </a:t>
            </a:r>
            <a:endParaRPr lang="en-US" dirty="0" smtClean="0"/>
          </a:p>
          <a:p>
            <a:pPr algn="just"/>
            <a:r>
              <a:rPr lang="en-US" dirty="0" smtClean="0"/>
              <a:t>JavaScript </a:t>
            </a:r>
            <a:r>
              <a:rPr lang="en-US" dirty="0"/>
              <a:t>would change its data type </a:t>
            </a:r>
            <a:r>
              <a:rPr lang="en-US" dirty="0" smtClean="0"/>
              <a:t>dynamically.  It </a:t>
            </a:r>
            <a:r>
              <a:rPr lang="en-US" dirty="0"/>
              <a:t>also represent the data's nature. </a:t>
            </a:r>
            <a:endParaRPr lang="en-US" dirty="0" smtClean="0"/>
          </a:p>
          <a:p>
            <a:pPr algn="just"/>
            <a:r>
              <a:rPr lang="en-US" dirty="0" smtClean="0"/>
              <a:t>Data </a:t>
            </a:r>
            <a:r>
              <a:rPr lang="en-US" dirty="0"/>
              <a:t>is directly treated on those data types and calculate up on the works.</a:t>
            </a:r>
            <a:endParaRPr lang="en-IN" dirty="0"/>
          </a:p>
          <a:p>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661046"/>
          </a:xfrm>
        </p:spPr>
        <p:txBody>
          <a:bodyPr>
            <a:normAutofit/>
          </a:bodyPr>
          <a:lstStyle/>
          <a:p>
            <a:pPr lvl="1" algn="ctr"/>
            <a:r>
              <a:rPr lang="en-US" sz="3200" b="1" dirty="0"/>
              <a:t>JavaScript Objects</a:t>
            </a:r>
            <a:endParaRPr lang="en-IN" sz="3200" b="1" dirty="0"/>
          </a:p>
        </p:txBody>
      </p:sp>
      <p:sp>
        <p:nvSpPr>
          <p:cNvPr id="3" name="Content Placeholder 2"/>
          <p:cNvSpPr>
            <a:spLocks noGrp="1"/>
          </p:cNvSpPr>
          <p:nvPr>
            <p:ph idx="1"/>
          </p:nvPr>
        </p:nvSpPr>
        <p:spPr>
          <a:xfrm>
            <a:off x="457200" y="1124744"/>
            <a:ext cx="8229600" cy="5733256"/>
          </a:xfrm>
        </p:spPr>
        <p:txBody>
          <a:bodyPr>
            <a:normAutofit/>
          </a:bodyPr>
          <a:lstStyle/>
          <a:p>
            <a:pPr algn="just"/>
            <a:r>
              <a:rPr lang="en-US" dirty="0"/>
              <a:t>In JavaScript, objects are collections of properties, which correspond to the members of classes in Java and C++. </a:t>
            </a:r>
            <a:endParaRPr lang="en-US" dirty="0" smtClean="0"/>
          </a:p>
          <a:p>
            <a:pPr algn="just"/>
            <a:r>
              <a:rPr lang="en-US" dirty="0" smtClean="0"/>
              <a:t>Each </a:t>
            </a:r>
            <a:r>
              <a:rPr lang="en-US" dirty="0"/>
              <a:t>property is either a data property or a function or method property. </a:t>
            </a:r>
            <a:endParaRPr lang="en-US" dirty="0" smtClean="0"/>
          </a:p>
          <a:p>
            <a:pPr algn="just"/>
            <a:r>
              <a:rPr lang="en-US" dirty="0" smtClean="0"/>
              <a:t>Data </a:t>
            </a:r>
            <a:r>
              <a:rPr lang="en-US" dirty="0"/>
              <a:t>properties appear in two categories: </a:t>
            </a:r>
            <a:endParaRPr lang="en-US" dirty="0" smtClean="0"/>
          </a:p>
          <a:p>
            <a:pPr marL="342900" lvl="1" indent="-342900" algn="just">
              <a:buFont typeface="Arial" pitchFamily="34" charset="0"/>
              <a:buChar char="•"/>
            </a:pPr>
            <a:r>
              <a:rPr lang="en-US" dirty="0" smtClean="0"/>
              <a:t>1. Primitive data types</a:t>
            </a:r>
          </a:p>
          <a:p>
            <a:pPr marL="342900" lvl="1" indent="-342900" algn="just">
              <a:buFont typeface="Arial" pitchFamily="34" charset="0"/>
              <a:buChar char="•"/>
            </a:pPr>
            <a:r>
              <a:rPr lang="en-US" dirty="0" smtClean="0"/>
              <a:t>2. </a:t>
            </a:r>
            <a:r>
              <a:rPr lang="en-US" dirty="0" err="1" smtClean="0"/>
              <a:t>Compositive</a:t>
            </a:r>
            <a:r>
              <a:rPr lang="en-US" dirty="0" smtClean="0"/>
              <a:t> data types</a:t>
            </a:r>
            <a:endParaRPr lang="en-IN" sz="2400" dirty="0" smtClean="0"/>
          </a:p>
          <a:p>
            <a:pPr algn="just"/>
            <a:endParaRPr lang="en-US" dirty="0" smtClean="0"/>
          </a:p>
          <a:p>
            <a:pPr algn="just"/>
            <a:endParaRPr lang="en-IN" dirty="0"/>
          </a:p>
        </p:txBody>
      </p:sp>
    </p:spTree>
    <p:extLst>
      <p:ext uri="{BB962C8B-B14F-4D97-AF65-F5344CB8AC3E}">
        <p14:creationId xmlns:p14="http://schemas.microsoft.com/office/powerpoint/2010/main" xmlns="" val="5319241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t/>
            </a:r>
            <a:br>
              <a:rPr lang="en-US" b="1" dirty="0" smtClean="0"/>
            </a:br>
            <a:r>
              <a:rPr lang="en-US" b="1" dirty="0" smtClean="0"/>
              <a:t>Data Type</a:t>
            </a:r>
            <a:r>
              <a:rPr lang="en-IN" b="1" dirty="0"/>
              <a:t/>
            </a:r>
            <a:br>
              <a:rPr lang="en-IN" b="1" dirty="0"/>
            </a:br>
            <a:endParaRPr lang="en-IN" dirty="0"/>
          </a:p>
        </p:txBody>
      </p:sp>
      <p:sp>
        <p:nvSpPr>
          <p:cNvPr id="5" name="Content Placeholder 4"/>
          <p:cNvSpPr>
            <a:spLocks noGrp="1"/>
          </p:cNvSpPr>
          <p:nvPr>
            <p:ph idx="1"/>
          </p:nvPr>
        </p:nvSpPr>
        <p:spPr>
          <a:xfrm>
            <a:off x="457200" y="1196752"/>
            <a:ext cx="8229600" cy="5544616"/>
          </a:xfrm>
        </p:spPr>
        <p:txBody>
          <a:bodyPr>
            <a:normAutofit fontScale="77500" lnSpcReduction="20000"/>
          </a:bodyPr>
          <a:lstStyle/>
          <a:p>
            <a:pPr algn="just"/>
            <a:r>
              <a:rPr lang="en-US" dirty="0"/>
              <a:t>There are two types of the data types, As follow:-</a:t>
            </a:r>
            <a:endParaRPr lang="en-IN" dirty="0"/>
          </a:p>
          <a:p>
            <a:pPr lvl="1" algn="just"/>
            <a:r>
              <a:rPr lang="en-US" dirty="0" smtClean="0"/>
              <a:t>1. Primitive </a:t>
            </a:r>
            <a:r>
              <a:rPr lang="en-US" dirty="0"/>
              <a:t>data types 2</a:t>
            </a:r>
            <a:r>
              <a:rPr lang="en-US" dirty="0" smtClean="0"/>
              <a:t>. </a:t>
            </a:r>
            <a:r>
              <a:rPr lang="en-US" dirty="0" err="1" smtClean="0"/>
              <a:t>Compositive</a:t>
            </a:r>
            <a:r>
              <a:rPr lang="en-US" dirty="0" smtClean="0"/>
              <a:t> </a:t>
            </a:r>
            <a:r>
              <a:rPr lang="en-US" dirty="0"/>
              <a:t>data types</a:t>
            </a:r>
            <a:endParaRPr lang="en-IN" sz="2400" dirty="0"/>
          </a:p>
          <a:p>
            <a:pPr lvl="0" algn="just"/>
            <a:r>
              <a:rPr lang="en-US" b="1" dirty="0"/>
              <a:t>Primitive data types:- </a:t>
            </a:r>
            <a:r>
              <a:rPr lang="en-US" dirty="0"/>
              <a:t>Primitive data types are the simplest building blocks of a program. There are following types :-</a:t>
            </a:r>
            <a:endParaRPr lang="en-IN" sz="2800" dirty="0"/>
          </a:p>
          <a:p>
            <a:pPr lvl="1" algn="just"/>
            <a:r>
              <a:rPr lang="en-US" b="1" dirty="0" smtClean="0"/>
              <a:t>numeric</a:t>
            </a:r>
            <a:r>
              <a:rPr lang="en-US" b="1" dirty="0"/>
              <a:t>:-</a:t>
            </a:r>
            <a:r>
              <a:rPr lang="en-US" dirty="0"/>
              <a:t>JavaScript supports both integers and floating point numbers </a:t>
            </a:r>
            <a:r>
              <a:rPr lang="en-US" dirty="0" smtClean="0"/>
              <a:t>.</a:t>
            </a:r>
          </a:p>
          <a:p>
            <a:pPr lvl="1" algn="just"/>
            <a:r>
              <a:rPr lang="en-US" dirty="0" smtClean="0"/>
              <a:t>Integers </a:t>
            </a:r>
            <a:r>
              <a:rPr lang="en-US" dirty="0"/>
              <a:t>are whole numbers and it does not support the decimal numbers </a:t>
            </a:r>
            <a:r>
              <a:rPr lang="en-US" dirty="0" smtClean="0"/>
              <a:t>. Such </a:t>
            </a:r>
            <a:r>
              <a:rPr lang="en-US" dirty="0"/>
              <a:t>as : 145 . </a:t>
            </a:r>
            <a:endParaRPr lang="en-US" dirty="0" smtClean="0"/>
          </a:p>
          <a:p>
            <a:pPr lvl="1" algn="just"/>
            <a:r>
              <a:rPr lang="en-US" dirty="0" smtClean="0"/>
              <a:t>Floating </a:t>
            </a:r>
            <a:r>
              <a:rPr lang="en-US" dirty="0"/>
              <a:t>point numbers are fractional numbers or decimal numbers . Such as : 12.50</a:t>
            </a:r>
            <a:endParaRPr lang="en-IN" sz="2400" dirty="0"/>
          </a:p>
          <a:p>
            <a:pPr lvl="1" algn="just"/>
            <a:r>
              <a:rPr lang="en-US" b="1" dirty="0"/>
              <a:t>string:- </a:t>
            </a:r>
            <a:r>
              <a:rPr lang="en-US" dirty="0"/>
              <a:t>String is a collection of characters enclosed in either single quotes and double quotes </a:t>
            </a:r>
            <a:r>
              <a:rPr lang="en-US" dirty="0" smtClean="0"/>
              <a:t>.</a:t>
            </a:r>
          </a:p>
          <a:p>
            <a:pPr lvl="1" algn="just"/>
            <a:r>
              <a:rPr lang="en-US" dirty="0" smtClean="0"/>
              <a:t>If </a:t>
            </a:r>
            <a:r>
              <a:rPr lang="en-US" dirty="0"/>
              <a:t>the string starts with a single quotes and it must end with single quotes </a:t>
            </a:r>
            <a:r>
              <a:rPr lang="en-US" dirty="0" smtClean="0"/>
              <a:t>.</a:t>
            </a:r>
          </a:p>
          <a:p>
            <a:pPr lvl="1" algn="just"/>
            <a:r>
              <a:rPr lang="en-US" dirty="0" smtClean="0"/>
              <a:t>If </a:t>
            </a:r>
            <a:r>
              <a:rPr lang="en-US" dirty="0"/>
              <a:t>the string starts with a double quotes and it must end with double quotes . </a:t>
            </a:r>
            <a:endParaRPr lang="en-US" dirty="0" smtClean="0"/>
          </a:p>
          <a:p>
            <a:pPr lvl="1" algn="just"/>
            <a:r>
              <a:rPr lang="en-US" dirty="0" smtClean="0"/>
              <a:t>Such </a:t>
            </a:r>
            <a:r>
              <a:rPr lang="en-US" dirty="0"/>
              <a:t>as : 'Welcome to </a:t>
            </a:r>
            <a:r>
              <a:rPr lang="en-US" dirty="0" smtClean="0"/>
              <a:t>JavaScript‘  or </a:t>
            </a:r>
            <a:r>
              <a:rPr lang="en-US" dirty="0"/>
              <a:t>"Welcome to JavaScript".</a:t>
            </a:r>
            <a:endParaRPr lang="en-IN" dirty="0"/>
          </a:p>
          <a:p>
            <a:pPr algn="just"/>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Autofit/>
          </a:bodyPr>
          <a:lstStyle/>
          <a:p>
            <a:pPr lvl="1" algn="ctr" rtl="0">
              <a:spcBef>
                <a:spcPct val="0"/>
              </a:spcBef>
            </a:pPr>
            <a:r>
              <a:rPr lang="en-US" sz="4000" b="1" dirty="0" smtClean="0"/>
              <a:t/>
            </a:r>
            <a:br>
              <a:rPr lang="en-US" sz="4000" b="1" dirty="0" smtClean="0"/>
            </a:br>
            <a:r>
              <a:rPr lang="en-US" sz="4000" b="1" dirty="0" smtClean="0"/>
              <a:t>Origins</a:t>
            </a:r>
            <a:r>
              <a:rPr lang="en-IN" sz="4000" b="1" dirty="0"/>
              <a:t/>
            </a:r>
            <a:br>
              <a:rPr lang="en-IN" sz="4000" b="1" dirty="0"/>
            </a:br>
            <a:endParaRPr lang="en-IN" sz="4000" dirty="0"/>
          </a:p>
        </p:txBody>
      </p:sp>
      <p:sp>
        <p:nvSpPr>
          <p:cNvPr id="3" name="Content Placeholder 2"/>
          <p:cNvSpPr>
            <a:spLocks noGrp="1"/>
          </p:cNvSpPr>
          <p:nvPr>
            <p:ph idx="1"/>
          </p:nvPr>
        </p:nvSpPr>
        <p:spPr>
          <a:xfrm>
            <a:off x="457200" y="1052736"/>
            <a:ext cx="8229600" cy="5805264"/>
          </a:xfrm>
        </p:spPr>
        <p:txBody>
          <a:bodyPr>
            <a:normAutofit fontScale="77500" lnSpcReduction="20000"/>
          </a:bodyPr>
          <a:lstStyle/>
          <a:p>
            <a:pPr algn="just"/>
            <a:r>
              <a:rPr lang="en-US" dirty="0"/>
              <a:t>JavaScript, which was originally developed at Netscape by </a:t>
            </a:r>
            <a:r>
              <a:rPr lang="en-US" b="1" dirty="0"/>
              <a:t>Brendan </a:t>
            </a:r>
            <a:r>
              <a:rPr lang="en-US" b="1" dirty="0" err="1"/>
              <a:t>Eich</a:t>
            </a:r>
            <a:r>
              <a:rPr lang="en-US" dirty="0"/>
              <a:t>, was initially named </a:t>
            </a:r>
            <a:r>
              <a:rPr lang="en-US" b="1" dirty="0"/>
              <a:t>Mocha</a:t>
            </a:r>
            <a:r>
              <a:rPr lang="en-US" dirty="0"/>
              <a:t> but soon after was renamed </a:t>
            </a:r>
            <a:r>
              <a:rPr lang="en-US" b="1" dirty="0" err="1"/>
              <a:t>LiveScript</a:t>
            </a:r>
            <a:r>
              <a:rPr lang="en-US" dirty="0"/>
              <a:t>. </a:t>
            </a:r>
            <a:endParaRPr lang="en-US" dirty="0" smtClean="0"/>
          </a:p>
          <a:p>
            <a:pPr algn="just"/>
            <a:r>
              <a:rPr lang="en-US" dirty="0" smtClean="0"/>
              <a:t>In </a:t>
            </a:r>
            <a:r>
              <a:rPr lang="en-US" dirty="0"/>
              <a:t>late 1995 </a:t>
            </a:r>
            <a:r>
              <a:rPr lang="en-US" dirty="0" err="1"/>
              <a:t>LiveScript</a:t>
            </a:r>
            <a:r>
              <a:rPr lang="en-US" dirty="0"/>
              <a:t> became a joint venture of Netscape and Sun Microsystems, and its name again was changed, this time to </a:t>
            </a:r>
            <a:r>
              <a:rPr lang="en-US" b="1" dirty="0"/>
              <a:t>JavaScript</a:t>
            </a:r>
            <a:r>
              <a:rPr lang="en-US" dirty="0"/>
              <a:t>. </a:t>
            </a:r>
            <a:endParaRPr lang="en-US" dirty="0" smtClean="0"/>
          </a:p>
          <a:p>
            <a:pPr algn="just"/>
            <a:r>
              <a:rPr lang="en-US" dirty="0" smtClean="0"/>
              <a:t>A </a:t>
            </a:r>
            <a:r>
              <a:rPr lang="en-US" dirty="0"/>
              <a:t>language standard for JavaScript was developed in the late 1990s by the European Computer </a:t>
            </a:r>
            <a:r>
              <a:rPr lang="en-US" dirty="0" smtClean="0"/>
              <a:t>Manufacturers </a:t>
            </a:r>
            <a:r>
              <a:rPr lang="en-US" dirty="0"/>
              <a:t>Association (ECMA) as </a:t>
            </a:r>
            <a:r>
              <a:rPr lang="en-US" b="1" dirty="0"/>
              <a:t>ECMA-262</a:t>
            </a:r>
            <a:r>
              <a:rPr lang="en-US" dirty="0"/>
              <a:t>. </a:t>
            </a:r>
            <a:endParaRPr lang="en-US" dirty="0" smtClean="0"/>
          </a:p>
          <a:p>
            <a:pPr algn="just"/>
            <a:r>
              <a:rPr lang="en-US" dirty="0" smtClean="0"/>
              <a:t>This </a:t>
            </a:r>
            <a:r>
              <a:rPr lang="en-US" dirty="0"/>
              <a:t>standard has also been approved by the International Standards Organization (ISO) as </a:t>
            </a:r>
            <a:r>
              <a:rPr lang="en-US" b="1" dirty="0"/>
              <a:t>ISO-1626</a:t>
            </a:r>
            <a:r>
              <a:rPr lang="en-US" dirty="0"/>
              <a:t>2. </a:t>
            </a:r>
            <a:endParaRPr lang="en-US" dirty="0" smtClean="0"/>
          </a:p>
          <a:p>
            <a:pPr algn="just"/>
            <a:r>
              <a:rPr lang="en-US" dirty="0" smtClean="0"/>
              <a:t>The </a:t>
            </a:r>
            <a:r>
              <a:rPr lang="en-US" dirty="0"/>
              <a:t>ECMA-262 standard is now in version 5. </a:t>
            </a:r>
            <a:endParaRPr lang="en-US" dirty="0" smtClean="0"/>
          </a:p>
          <a:p>
            <a:pPr algn="just"/>
            <a:r>
              <a:rPr lang="en-US" dirty="0"/>
              <a:t>The official name of the standard language is </a:t>
            </a:r>
            <a:r>
              <a:rPr lang="en-US" b="1" dirty="0"/>
              <a:t>ECMAScript</a:t>
            </a:r>
            <a:r>
              <a:rPr lang="en-US" dirty="0"/>
              <a:t>. </a:t>
            </a:r>
          </a:p>
          <a:p>
            <a:pPr algn="just"/>
            <a:r>
              <a:rPr lang="en-US" dirty="0"/>
              <a:t>Microsoft’s JavaScript is named </a:t>
            </a:r>
            <a:r>
              <a:rPr lang="en-US" b="1" dirty="0"/>
              <a:t>JScript</a:t>
            </a:r>
            <a:r>
              <a:rPr lang="en-US" dirty="0"/>
              <a:t>.</a:t>
            </a:r>
          </a:p>
          <a:p>
            <a:pPr algn="just"/>
            <a:r>
              <a:rPr lang="en-US" dirty="0"/>
              <a:t>JavaScript can be divided into three parts: </a:t>
            </a:r>
          </a:p>
          <a:p>
            <a:pPr lvl="1" algn="just"/>
            <a:r>
              <a:rPr lang="en-US" sz="3200" b="1" dirty="0"/>
              <a:t>the core, client side, and server side</a:t>
            </a:r>
            <a:r>
              <a:rPr lang="en-US" sz="3200" dirty="0"/>
              <a:t>. </a:t>
            </a:r>
          </a:p>
          <a:p>
            <a:pPr marL="0" indent="0" algn="just">
              <a:buNone/>
            </a:pPr>
            <a:endParaRPr lang="en-IN" dirty="0"/>
          </a:p>
        </p:txBody>
      </p:sp>
    </p:spTree>
    <p:extLst>
      <p:ext uri="{BB962C8B-B14F-4D97-AF65-F5344CB8AC3E}">
        <p14:creationId xmlns:p14="http://schemas.microsoft.com/office/powerpoint/2010/main" xmlns="" val="32631852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Data Type</a:t>
            </a:r>
            <a:endParaRPr lang="en-IN" dirty="0"/>
          </a:p>
        </p:txBody>
      </p:sp>
      <p:sp>
        <p:nvSpPr>
          <p:cNvPr id="5" name="Content Placeholder 4"/>
          <p:cNvSpPr>
            <a:spLocks noGrp="1"/>
          </p:cNvSpPr>
          <p:nvPr>
            <p:ph idx="1"/>
          </p:nvPr>
        </p:nvSpPr>
        <p:spPr>
          <a:xfrm>
            <a:off x="457200" y="1268760"/>
            <a:ext cx="8229600" cy="5472608"/>
          </a:xfrm>
        </p:spPr>
        <p:txBody>
          <a:bodyPr>
            <a:normAutofit fontScale="92500" lnSpcReduction="10000"/>
          </a:bodyPr>
          <a:lstStyle/>
          <a:p>
            <a:pPr marL="342900" lvl="1" indent="-342900" algn="just">
              <a:buFont typeface="Arial" pitchFamily="34" charset="0"/>
              <a:buChar char="•"/>
            </a:pPr>
            <a:r>
              <a:rPr lang="en-US" sz="3200" b="1" dirty="0"/>
              <a:t>Boolean</a:t>
            </a:r>
            <a:r>
              <a:rPr lang="en-US" b="1" dirty="0"/>
              <a:t>:- </a:t>
            </a:r>
            <a:r>
              <a:rPr lang="en-US" dirty="0"/>
              <a:t>Boolean literals are logical values that have only one of two values, true or false.</a:t>
            </a:r>
            <a:endParaRPr lang="en-IN" sz="2400" dirty="0"/>
          </a:p>
          <a:p>
            <a:pPr algn="just"/>
            <a:r>
              <a:rPr lang="en-US" dirty="0" smtClean="0"/>
              <a:t>It </a:t>
            </a:r>
            <a:r>
              <a:rPr lang="en-US" dirty="0"/>
              <a:t>used to conditional sanitations. Our statements</a:t>
            </a:r>
          </a:p>
          <a:p>
            <a:pPr algn="just"/>
            <a:r>
              <a:rPr lang="en-US" dirty="0" smtClean="0"/>
              <a:t>are checked true or false then we use the Boolean variables.</a:t>
            </a:r>
          </a:p>
          <a:p>
            <a:pPr algn="just"/>
            <a:r>
              <a:rPr lang="en-US" b="1" dirty="0" smtClean="0"/>
              <a:t>Null :- </a:t>
            </a:r>
            <a:r>
              <a:rPr lang="en-US" dirty="0" smtClean="0"/>
              <a:t>The null value represents no value that means strings are empty .</a:t>
            </a:r>
          </a:p>
          <a:p>
            <a:pPr algn="just"/>
            <a:r>
              <a:rPr lang="en-US" b="1" dirty="0"/>
              <a:t>undefined</a:t>
            </a:r>
            <a:r>
              <a:rPr lang="en-US" sz="2400" dirty="0" smtClean="0"/>
              <a:t>:- </a:t>
            </a:r>
            <a:r>
              <a:rPr lang="en-US" dirty="0" smtClean="0"/>
              <a:t>A variables to be declared but given no any initial value then it runtime error display.</a:t>
            </a:r>
            <a:endParaRPr lang="en-IN" sz="2400" dirty="0" smtClean="0"/>
          </a:p>
          <a:p>
            <a:pPr algn="just"/>
            <a:r>
              <a:rPr lang="en-US" dirty="0" smtClean="0"/>
              <a:t>Example for :- This example is represent the sum of two floating numbers and print the messages in single quotes and double quotes.</a:t>
            </a: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60648"/>
            <a:ext cx="8229600" cy="6597352"/>
          </a:xfrm>
        </p:spPr>
        <p:txBody>
          <a:bodyPr>
            <a:normAutofit fontScale="85000" lnSpcReduction="20000"/>
          </a:bodyPr>
          <a:lstStyle/>
          <a:p>
            <a:r>
              <a:rPr lang="en-US" b="1" dirty="0"/>
              <a:t>&lt;html&gt;</a:t>
            </a:r>
            <a:endParaRPr lang="en-IN" b="1" dirty="0"/>
          </a:p>
          <a:p>
            <a:r>
              <a:rPr lang="en-US" b="1" dirty="0"/>
              <a:t>&lt;head&gt;</a:t>
            </a:r>
            <a:endParaRPr lang="en-IN" dirty="0"/>
          </a:p>
          <a:p>
            <a:r>
              <a:rPr lang="en-US" b="1" dirty="0"/>
              <a:t>&lt;script language="</a:t>
            </a:r>
            <a:r>
              <a:rPr lang="en-US" b="1" dirty="0" err="1"/>
              <a:t>javascript</a:t>
            </a:r>
            <a:r>
              <a:rPr lang="en-US" b="1" dirty="0"/>
              <a:t>"&gt; function </a:t>
            </a:r>
            <a:r>
              <a:rPr lang="en-US" b="1" dirty="0" err="1"/>
              <a:t>showAlert</a:t>
            </a:r>
            <a:r>
              <a:rPr lang="en-US" b="1" dirty="0"/>
              <a:t>()</a:t>
            </a:r>
            <a:endParaRPr lang="en-IN" b="1" dirty="0"/>
          </a:p>
          <a:p>
            <a:r>
              <a:rPr lang="en-US" b="1" dirty="0"/>
              <a:t>{</a:t>
            </a:r>
            <a:endParaRPr lang="en-IN" dirty="0"/>
          </a:p>
          <a:p>
            <a:r>
              <a:rPr lang="en-US" b="1" dirty="0" err="1"/>
              <a:t>var</a:t>
            </a:r>
            <a:r>
              <a:rPr lang="en-US" b="1" dirty="0"/>
              <a:t> a=200.40; </a:t>
            </a:r>
            <a:r>
              <a:rPr lang="en-US" b="1" dirty="0" err="1"/>
              <a:t>var</a:t>
            </a:r>
            <a:r>
              <a:rPr lang="en-US" b="1" dirty="0"/>
              <a:t> b=10.50; </a:t>
            </a:r>
            <a:r>
              <a:rPr lang="en-US" b="1" dirty="0" err="1"/>
              <a:t>var</a:t>
            </a:r>
            <a:r>
              <a:rPr lang="en-US" b="1" dirty="0"/>
              <a:t> sum=0; sum=</a:t>
            </a:r>
            <a:r>
              <a:rPr lang="en-US" b="1" dirty="0" err="1"/>
              <a:t>a+b</a:t>
            </a:r>
            <a:r>
              <a:rPr lang="en-US" b="1" dirty="0"/>
              <a:t>;</a:t>
            </a:r>
            <a:endParaRPr lang="en-IN" b="1" dirty="0"/>
          </a:p>
          <a:p>
            <a:r>
              <a:rPr lang="en-US" b="1" dirty="0" err="1"/>
              <a:t>document.write</a:t>
            </a:r>
            <a:r>
              <a:rPr lang="en-US" b="1" dirty="0"/>
              <a:t>(" sum= "+sum); </a:t>
            </a:r>
            <a:r>
              <a:rPr lang="en-US" b="1" dirty="0" err="1"/>
              <a:t>document.write</a:t>
            </a:r>
            <a:r>
              <a:rPr lang="en-US" b="1" dirty="0"/>
              <a:t>("\t\</a:t>
            </a:r>
            <a:r>
              <a:rPr lang="en-US" b="1" dirty="0" err="1"/>
              <a:t>tHello</a:t>
            </a:r>
            <a:r>
              <a:rPr lang="en-US" b="1" dirty="0"/>
              <a:t>\</a:t>
            </a:r>
            <a:r>
              <a:rPr lang="en-US" b="1" dirty="0" err="1"/>
              <a:t>nworld</a:t>
            </a:r>
            <a:r>
              <a:rPr lang="en-US" b="1" dirty="0"/>
              <a:t>!\n"); </a:t>
            </a:r>
            <a:r>
              <a:rPr lang="en-US" b="1" dirty="0" err="1"/>
              <a:t>document.write</a:t>
            </a:r>
            <a:r>
              <a:rPr lang="en-US" b="1" dirty="0"/>
              <a:t>('\</a:t>
            </a:r>
            <a:r>
              <a:rPr lang="en-US" b="1" dirty="0" err="1"/>
              <a:t>nWelcome</a:t>
            </a:r>
            <a:r>
              <a:rPr lang="en-US" b="1" dirty="0"/>
              <a:t> to JavaScript');</a:t>
            </a:r>
            <a:endParaRPr lang="en-IN" dirty="0"/>
          </a:p>
          <a:p>
            <a:r>
              <a:rPr lang="en-US" b="1" dirty="0"/>
              <a:t>}</a:t>
            </a:r>
            <a:endParaRPr lang="en-IN" b="1" dirty="0"/>
          </a:p>
          <a:p>
            <a:r>
              <a:rPr lang="en-US" b="1" dirty="0"/>
              <a:t>&lt;/script&gt;</a:t>
            </a:r>
            <a:endParaRPr lang="en-IN" dirty="0"/>
          </a:p>
          <a:p>
            <a:r>
              <a:rPr lang="en-US" b="1" dirty="0"/>
              <a:t>&lt;/head&gt;</a:t>
            </a:r>
            <a:endParaRPr lang="en-IN" b="1" dirty="0"/>
          </a:p>
          <a:p>
            <a:r>
              <a:rPr lang="en-US" b="1" dirty="0"/>
              <a:t>&lt;body&gt;</a:t>
            </a:r>
            <a:endParaRPr lang="en-IN" dirty="0"/>
          </a:p>
          <a:p>
            <a:r>
              <a:rPr lang="en-US" b="1" dirty="0"/>
              <a:t>&lt;script language="</a:t>
            </a:r>
            <a:r>
              <a:rPr lang="en-US" b="1" dirty="0" err="1"/>
              <a:t>javascript</a:t>
            </a:r>
            <a:r>
              <a:rPr lang="en-US" b="1" dirty="0"/>
              <a:t>"&gt; </a:t>
            </a:r>
            <a:r>
              <a:rPr lang="en-US" b="1" dirty="0" err="1"/>
              <a:t>showAlert</a:t>
            </a:r>
            <a:r>
              <a:rPr lang="en-US" b="1" dirty="0"/>
              <a:t>();</a:t>
            </a:r>
            <a:endParaRPr lang="en-IN" b="1" dirty="0"/>
          </a:p>
          <a:p>
            <a:r>
              <a:rPr lang="en-US" b="1" dirty="0"/>
              <a:t>&lt;/script&gt;</a:t>
            </a:r>
            <a:endParaRPr lang="en-IN" dirty="0"/>
          </a:p>
          <a:p>
            <a:r>
              <a:rPr lang="en-US" b="1" dirty="0"/>
              <a:t>&lt;/body&gt;</a:t>
            </a:r>
            <a:endParaRPr lang="en-IN" b="1" dirty="0"/>
          </a:p>
          <a:p>
            <a:r>
              <a:rPr lang="en-US" b="1" dirty="0"/>
              <a:t>&lt;/html</a:t>
            </a:r>
            <a:endParaRPr lang="en-IN" dirty="0"/>
          </a:p>
          <a:p>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lstStyle/>
          <a:p>
            <a:pPr algn="just"/>
            <a:r>
              <a:rPr lang="en-US" dirty="0"/>
              <a:t>This program is used to Boolean expression and it display the numbers between 1 to 500 and if user to not enter the number then it display the you did not enter any number.</a:t>
            </a:r>
            <a:endParaRPr lang="en-IN" dirty="0"/>
          </a:p>
          <a:p>
            <a:pPr algn="just"/>
            <a:endParaRPr lang="en-IN" dirty="0"/>
          </a:p>
        </p:txBody>
      </p:sp>
    </p:spTree>
    <p:extLst>
      <p:ext uri="{BB962C8B-B14F-4D97-AF65-F5344CB8AC3E}">
        <p14:creationId xmlns:p14="http://schemas.microsoft.com/office/powerpoint/2010/main" xmlns="" val="19115495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0"/>
            <a:ext cx="8229600" cy="7029400"/>
          </a:xfrm>
        </p:spPr>
        <p:txBody>
          <a:bodyPr>
            <a:normAutofit fontScale="77500" lnSpcReduction="20000"/>
          </a:bodyPr>
          <a:lstStyle/>
          <a:p>
            <a:pPr algn="just"/>
            <a:r>
              <a:rPr lang="en-US" dirty="0"/>
              <a:t> </a:t>
            </a:r>
            <a:r>
              <a:rPr lang="en-US" b="1" dirty="0" smtClean="0"/>
              <a:t>&lt;</a:t>
            </a:r>
            <a:r>
              <a:rPr lang="en-US" b="1" dirty="0"/>
              <a:t>html</a:t>
            </a:r>
            <a:r>
              <a:rPr lang="en-US" b="1" dirty="0" smtClean="0"/>
              <a:t>&gt;    &lt;</a:t>
            </a:r>
            <a:r>
              <a:rPr lang="en-US" b="1" dirty="0"/>
              <a:t>body&gt;</a:t>
            </a:r>
            <a:endParaRPr lang="en-IN" dirty="0"/>
          </a:p>
          <a:p>
            <a:pPr algn="just"/>
            <a:r>
              <a:rPr lang="en-US" b="1" dirty="0"/>
              <a:t>&lt;script type="text/</a:t>
            </a:r>
            <a:r>
              <a:rPr lang="en-US" b="1" dirty="0" err="1"/>
              <a:t>javascript</a:t>
            </a:r>
            <a:r>
              <a:rPr lang="en-US" b="1" dirty="0"/>
              <a:t>"&gt; </a:t>
            </a:r>
            <a:r>
              <a:rPr lang="en-US" b="1" dirty="0" err="1"/>
              <a:t>var</a:t>
            </a:r>
            <a:r>
              <a:rPr lang="en-US" b="1" dirty="0"/>
              <a:t> n=0;</a:t>
            </a:r>
            <a:endParaRPr lang="en-IN" b="1" dirty="0"/>
          </a:p>
          <a:p>
            <a:pPr algn="just"/>
            <a:r>
              <a:rPr lang="en-US" b="1" dirty="0"/>
              <a:t>n=prompt("Enter a number"); </a:t>
            </a:r>
            <a:r>
              <a:rPr lang="en-US" b="1" dirty="0" err="1"/>
              <a:t>document.write</a:t>
            </a:r>
            <a:r>
              <a:rPr lang="en-US" b="1" dirty="0"/>
              <a:t>("Your entered number is :"+n); if (n&gt;=1 &amp;&amp; n&lt;10)</a:t>
            </a:r>
            <a:endParaRPr lang="en-IN" dirty="0"/>
          </a:p>
          <a:p>
            <a:r>
              <a:rPr lang="en-US" b="1" dirty="0" err="1"/>
              <a:t>document.write</a:t>
            </a:r>
            <a:r>
              <a:rPr lang="en-US" b="1" dirty="0"/>
              <a:t>("Your entered number is greater than 1 and less than 10</a:t>
            </a:r>
            <a:r>
              <a:rPr lang="en-US" b="1" dirty="0" smtClean="0"/>
              <a:t>"); else if(n&gt;=10 &amp;&amp; n&lt;20)</a:t>
            </a:r>
            <a:endParaRPr lang="en-IN" dirty="0" smtClean="0"/>
          </a:p>
          <a:p>
            <a:pPr algn="just"/>
            <a:r>
              <a:rPr lang="en-US" b="1" dirty="0" err="1" smtClean="0"/>
              <a:t>document.write</a:t>
            </a:r>
            <a:r>
              <a:rPr lang="en-US" b="1" dirty="0"/>
              <a:t>("Your entered number is greater than 10 and less than 20"); else if(n&gt;=20 &amp;&amp; n&lt;30)</a:t>
            </a:r>
            <a:endParaRPr lang="en-IN" b="1" dirty="0"/>
          </a:p>
          <a:p>
            <a:pPr algn="just"/>
            <a:r>
              <a:rPr lang="en-US" b="1" dirty="0" err="1"/>
              <a:t>document.write</a:t>
            </a:r>
            <a:r>
              <a:rPr lang="en-US" b="1" dirty="0"/>
              <a:t>("Your entered number is greater than 20 and less than 30"); else if(n&gt;=30 &amp;&amp; n&lt;40)</a:t>
            </a:r>
            <a:endParaRPr lang="en-IN" dirty="0"/>
          </a:p>
          <a:p>
            <a:pPr algn="just"/>
            <a:r>
              <a:rPr lang="en-US" b="1" dirty="0" err="1"/>
              <a:t>document.write</a:t>
            </a:r>
            <a:r>
              <a:rPr lang="en-US" b="1" dirty="0"/>
              <a:t>("Your entered number is greater than 30 and less than 40"); else if(n&gt;=40 &amp;&amp; n&lt;100)</a:t>
            </a:r>
            <a:endParaRPr lang="en-IN" b="1" dirty="0"/>
          </a:p>
          <a:p>
            <a:pPr algn="just"/>
            <a:r>
              <a:rPr lang="en-US" b="1" dirty="0" err="1"/>
              <a:t>document.write</a:t>
            </a:r>
            <a:r>
              <a:rPr lang="en-US" b="1" dirty="0"/>
              <a:t>("Your entered number is greater than 40 and less than 100"); else if(n&gt;=100 &amp;&amp; n&lt;=500)</a:t>
            </a:r>
            <a:endParaRPr lang="en-IN" dirty="0"/>
          </a:p>
          <a:p>
            <a:pPr algn="just"/>
            <a:r>
              <a:rPr lang="en-US" b="1" dirty="0" err="1"/>
              <a:t>document.write</a:t>
            </a:r>
            <a:r>
              <a:rPr lang="en-US" b="1" dirty="0"/>
              <a:t>("Your entered number is greater than 100 or less than 500"); else</a:t>
            </a:r>
            <a:endParaRPr lang="en-IN" b="1" dirty="0"/>
          </a:p>
          <a:p>
            <a:pPr algn="just"/>
            <a:r>
              <a:rPr lang="en-US" b="1" dirty="0" err="1"/>
              <a:t>document.write</a:t>
            </a:r>
            <a:r>
              <a:rPr lang="en-US" b="1" dirty="0"/>
              <a:t>("You did not enter any number!")</a:t>
            </a:r>
            <a:endParaRPr lang="en-IN" dirty="0"/>
          </a:p>
          <a:p>
            <a:pPr algn="just"/>
            <a:r>
              <a:rPr lang="en-US" b="1" dirty="0"/>
              <a:t>&lt;/script</a:t>
            </a:r>
            <a:r>
              <a:rPr lang="en-US" b="1" dirty="0" smtClean="0"/>
              <a:t>&gt;    &lt;/</a:t>
            </a:r>
            <a:r>
              <a:rPr lang="en-US" b="1" dirty="0"/>
              <a:t>body</a:t>
            </a:r>
            <a:r>
              <a:rPr lang="en-US" b="1" dirty="0" smtClean="0"/>
              <a:t>&gt;      &lt;/</a:t>
            </a:r>
            <a:r>
              <a:rPr lang="en-US" b="1" dirty="0"/>
              <a:t>html</a:t>
            </a:r>
            <a:r>
              <a:rPr lang="en-US" b="1" dirty="0" smtClean="0"/>
              <a:t>&gt;</a:t>
            </a:r>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a:bodyPr>
          <a:lstStyle/>
          <a:p>
            <a:pPr lvl="1" algn="ctr" rtl="0">
              <a:spcBef>
                <a:spcPct val="0"/>
              </a:spcBef>
            </a:pPr>
            <a:r>
              <a:rPr lang="en-IN" sz="3200" b="1" dirty="0"/>
              <a:t>Declaring Variables</a:t>
            </a:r>
            <a:br>
              <a:rPr lang="en-IN" sz="3200" b="1" dirty="0"/>
            </a:br>
            <a:endParaRPr lang="en-IN" sz="3200" dirty="0"/>
          </a:p>
        </p:txBody>
      </p:sp>
      <p:sp>
        <p:nvSpPr>
          <p:cNvPr id="3" name="Content Placeholder 2"/>
          <p:cNvSpPr>
            <a:spLocks noGrp="1"/>
          </p:cNvSpPr>
          <p:nvPr>
            <p:ph idx="1"/>
          </p:nvPr>
        </p:nvSpPr>
        <p:spPr>
          <a:xfrm>
            <a:off x="457200" y="1000108"/>
            <a:ext cx="8229600" cy="6572296"/>
          </a:xfrm>
        </p:spPr>
        <p:txBody>
          <a:bodyPr>
            <a:normAutofit fontScale="85000" lnSpcReduction="10000"/>
          </a:bodyPr>
          <a:lstStyle/>
          <a:p>
            <a:pPr algn="just"/>
            <a:r>
              <a:rPr lang="en-US" dirty="0" smtClean="0"/>
              <a:t>One of the characteristics of JavaScript that sets it apart from most common non-scripting programming languages is that it is </a:t>
            </a:r>
            <a:r>
              <a:rPr lang="en-US" b="1" dirty="0" smtClean="0"/>
              <a:t>dynamically typed</a:t>
            </a:r>
            <a:r>
              <a:rPr lang="en-US" dirty="0" smtClean="0"/>
              <a:t>. </a:t>
            </a:r>
          </a:p>
          <a:p>
            <a:pPr algn="just"/>
            <a:r>
              <a:rPr lang="en-US" dirty="0" smtClean="0"/>
              <a:t>The type of the value of a particular appearance of a variable in a program can be </a:t>
            </a:r>
            <a:r>
              <a:rPr lang="en-US" b="1" dirty="0" smtClean="0"/>
              <a:t>determined by the interpreter.</a:t>
            </a:r>
          </a:p>
          <a:p>
            <a:pPr algn="just"/>
            <a:r>
              <a:rPr lang="en-US" dirty="0" smtClean="0"/>
              <a:t> In many cases, </a:t>
            </a:r>
            <a:r>
              <a:rPr lang="en-US" b="1" dirty="0" smtClean="0"/>
              <a:t>the interpreter converts the type of a value </a:t>
            </a:r>
            <a:r>
              <a:rPr lang="en-US" dirty="0" smtClean="0"/>
              <a:t>to whatever is needed for the context in which it appears.</a:t>
            </a:r>
            <a:endParaRPr lang="en-IN" dirty="0" smtClean="0"/>
          </a:p>
          <a:p>
            <a:pPr algn="just"/>
            <a:r>
              <a:rPr lang="en-US" dirty="0" smtClean="0"/>
              <a:t>A variable can be declared either by </a:t>
            </a:r>
            <a:r>
              <a:rPr lang="en-US" b="1" dirty="0" smtClean="0"/>
              <a:t>assigning it a value</a:t>
            </a:r>
            <a:r>
              <a:rPr lang="en-US" dirty="0" smtClean="0"/>
              <a:t>, in which case the interpreter </a:t>
            </a:r>
            <a:r>
              <a:rPr lang="en-US" b="1" dirty="0" smtClean="0"/>
              <a:t>implicitly declares it to be a variable, or by listing it in a declaration statement</a:t>
            </a:r>
            <a:r>
              <a:rPr lang="en-US" dirty="0" smtClean="0"/>
              <a:t> that begins with the reserved word </a:t>
            </a:r>
            <a:r>
              <a:rPr lang="en-US" b="1" dirty="0" smtClean="0"/>
              <a:t>var</a:t>
            </a:r>
            <a:r>
              <a:rPr lang="en-US" dirty="0" smtClean="0"/>
              <a:t>. </a:t>
            </a:r>
          </a:p>
          <a:p>
            <a:pPr algn="just"/>
            <a:r>
              <a:rPr lang="en-US" dirty="0" smtClean="0"/>
              <a:t>Initial values can be included in a </a:t>
            </a:r>
            <a:r>
              <a:rPr lang="en-US" b="1" dirty="0" err="1" smtClean="0"/>
              <a:t>var</a:t>
            </a:r>
            <a:r>
              <a:rPr lang="en-US" dirty="0" smtClean="0"/>
              <a:t> declaration, as with some of the variables in the following declaration:</a:t>
            </a:r>
            <a:endParaRPr lang="en-IN" dirty="0" smtClean="0"/>
          </a:p>
          <a:p>
            <a:endParaRPr lang="en-IN" dirty="0"/>
          </a:p>
        </p:txBody>
      </p:sp>
    </p:spTree>
    <p:extLst>
      <p:ext uri="{BB962C8B-B14F-4D97-AF65-F5344CB8AC3E}">
        <p14:creationId xmlns:p14="http://schemas.microsoft.com/office/powerpoint/2010/main" xmlns="" val="26472192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Declaring Variables</a:t>
            </a:r>
            <a:br>
              <a:rPr lang="en-IN" b="1" dirty="0" smtClean="0"/>
            </a:br>
            <a:endParaRPr lang="en-IN" dirty="0"/>
          </a:p>
        </p:txBody>
      </p:sp>
      <p:sp>
        <p:nvSpPr>
          <p:cNvPr id="3" name="Content Placeholder 2"/>
          <p:cNvSpPr>
            <a:spLocks noGrp="1"/>
          </p:cNvSpPr>
          <p:nvPr>
            <p:ph idx="1"/>
          </p:nvPr>
        </p:nvSpPr>
        <p:spPr/>
        <p:txBody>
          <a:bodyPr/>
          <a:lstStyle/>
          <a:p>
            <a:r>
              <a:rPr lang="en-IN" dirty="0" err="1" smtClean="0"/>
              <a:t>var</a:t>
            </a:r>
            <a:r>
              <a:rPr lang="en-IN" dirty="0" smtClean="0"/>
              <a:t> counter,</a:t>
            </a:r>
          </a:p>
          <a:p>
            <a:r>
              <a:rPr lang="en-IN" dirty="0" smtClean="0"/>
              <a:t>index,</a:t>
            </a:r>
          </a:p>
          <a:p>
            <a:r>
              <a:rPr lang="en-IN" dirty="0" smtClean="0"/>
              <a:t>pi = 3.14159265,</a:t>
            </a:r>
          </a:p>
          <a:p>
            <a:r>
              <a:rPr lang="en-IN" dirty="0" smtClean="0"/>
              <a:t>quarterback = "Elway", </a:t>
            </a:r>
          </a:p>
          <a:p>
            <a:r>
              <a:rPr lang="en-IN" dirty="0" err="1" smtClean="0"/>
              <a:t>stop_flag</a:t>
            </a:r>
            <a:r>
              <a:rPr lang="en-IN" dirty="0" smtClean="0"/>
              <a:t> = true;</a:t>
            </a:r>
          </a:p>
          <a:p>
            <a:r>
              <a:rPr lang="en-US" dirty="0" smtClean="0"/>
              <a:t>We recommend that all variables be </a:t>
            </a:r>
            <a:r>
              <a:rPr lang="en-US" b="1" dirty="0" smtClean="0"/>
              <a:t>explicitly</a:t>
            </a:r>
            <a:r>
              <a:rPr lang="en-US" dirty="0" smtClean="0"/>
              <a:t> declared.</a:t>
            </a:r>
            <a:endParaRPr lang="en-IN" dirty="0" smtClean="0"/>
          </a:p>
          <a:p>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IN" sz="3200" b="1" dirty="0"/>
              <a:t>Numeric Operators</a:t>
            </a:r>
            <a:br>
              <a:rPr lang="en-IN" sz="3200" b="1" dirty="0"/>
            </a:br>
            <a:endParaRPr lang="en-IN" sz="3200" dirty="0"/>
          </a:p>
        </p:txBody>
      </p:sp>
      <p:sp>
        <p:nvSpPr>
          <p:cNvPr id="3" name="Content Placeholder 2"/>
          <p:cNvSpPr>
            <a:spLocks noGrp="1"/>
          </p:cNvSpPr>
          <p:nvPr>
            <p:ph idx="1"/>
          </p:nvPr>
        </p:nvSpPr>
        <p:spPr>
          <a:xfrm>
            <a:off x="457200" y="1071546"/>
            <a:ext cx="8229600" cy="6072230"/>
          </a:xfrm>
        </p:spPr>
        <p:txBody>
          <a:bodyPr>
            <a:normAutofit fontScale="92500" lnSpcReduction="20000"/>
          </a:bodyPr>
          <a:lstStyle/>
          <a:p>
            <a:pPr algn="just"/>
            <a:r>
              <a:rPr lang="en-US" dirty="0" smtClean="0"/>
              <a:t>JavaScript has the typical </a:t>
            </a:r>
            <a:r>
              <a:rPr lang="en-US" b="1" dirty="0" smtClean="0"/>
              <a:t>collection of numeric operators: </a:t>
            </a:r>
          </a:p>
          <a:p>
            <a:pPr algn="just"/>
            <a:r>
              <a:rPr lang="en-US" dirty="0" smtClean="0"/>
              <a:t>the binary operators :</a:t>
            </a:r>
          </a:p>
          <a:p>
            <a:pPr algn="just"/>
            <a:r>
              <a:rPr lang="en-US" dirty="0" smtClean="0"/>
              <a:t> </a:t>
            </a:r>
            <a:r>
              <a:rPr lang="en-US" b="1" dirty="0" smtClean="0"/>
              <a:t>+ for addition, </a:t>
            </a:r>
          </a:p>
          <a:p>
            <a:pPr algn="just"/>
            <a:r>
              <a:rPr lang="en-US" b="1" dirty="0" smtClean="0"/>
              <a:t>- for subtraction, </a:t>
            </a:r>
          </a:p>
          <a:p>
            <a:pPr algn="just"/>
            <a:r>
              <a:rPr lang="en-US" b="1" dirty="0" smtClean="0"/>
              <a:t>* for multiplication, </a:t>
            </a:r>
          </a:p>
          <a:p>
            <a:pPr algn="just"/>
            <a:r>
              <a:rPr lang="en-US" b="1" dirty="0" smtClean="0"/>
              <a:t>/ for division, and </a:t>
            </a:r>
          </a:p>
          <a:p>
            <a:pPr algn="just"/>
            <a:r>
              <a:rPr lang="en-US" b="1" dirty="0" smtClean="0"/>
              <a:t>% for modulus. </a:t>
            </a:r>
          </a:p>
          <a:p>
            <a:pPr algn="just"/>
            <a:r>
              <a:rPr lang="en-US" dirty="0" smtClean="0"/>
              <a:t>The unary operators are, </a:t>
            </a:r>
          </a:p>
          <a:p>
            <a:pPr algn="just"/>
            <a:r>
              <a:rPr lang="en-US" b="1" dirty="0" smtClean="0"/>
              <a:t>plus (+), negate (-), decrement (--), and increment (++). </a:t>
            </a:r>
          </a:p>
          <a:p>
            <a:pPr algn="just"/>
            <a:r>
              <a:rPr lang="en-US" dirty="0" smtClean="0"/>
              <a:t>The increment and decrement operators can be either </a:t>
            </a:r>
            <a:r>
              <a:rPr lang="en-US" b="1" dirty="0" smtClean="0"/>
              <a:t>prefix or postfix. </a:t>
            </a:r>
          </a:p>
          <a:p>
            <a:pPr algn="just"/>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Numeric Operators</a:t>
            </a:r>
            <a:br>
              <a:rPr lang="en-IN" b="1" dirty="0" smtClean="0"/>
            </a:br>
            <a:endParaRPr lang="en-IN" dirty="0"/>
          </a:p>
        </p:txBody>
      </p:sp>
      <p:sp>
        <p:nvSpPr>
          <p:cNvPr id="3" name="Content Placeholder 2"/>
          <p:cNvSpPr>
            <a:spLocks noGrp="1"/>
          </p:cNvSpPr>
          <p:nvPr>
            <p:ph idx="1"/>
          </p:nvPr>
        </p:nvSpPr>
        <p:spPr>
          <a:xfrm>
            <a:off x="457200" y="1214422"/>
            <a:ext cx="8229600" cy="4911741"/>
          </a:xfrm>
        </p:spPr>
        <p:txBody>
          <a:bodyPr>
            <a:normAutofit fontScale="92500" lnSpcReduction="20000"/>
          </a:bodyPr>
          <a:lstStyle/>
          <a:p>
            <a:pPr algn="just"/>
            <a:r>
              <a:rPr lang="en-US" dirty="0" smtClean="0"/>
              <a:t>As with other languages that have the increment and decrement unary operators, the </a:t>
            </a:r>
            <a:r>
              <a:rPr lang="en-US" b="1" dirty="0" smtClean="0"/>
              <a:t>prefix and postfix </a:t>
            </a:r>
            <a:r>
              <a:rPr lang="en-US" dirty="0" smtClean="0"/>
              <a:t>uses are not always equivalent. </a:t>
            </a:r>
          </a:p>
          <a:p>
            <a:pPr algn="just"/>
            <a:r>
              <a:rPr lang="en-US" dirty="0" smtClean="0"/>
              <a:t>Consider an expression consisting of a single variable and one of these operators. </a:t>
            </a:r>
          </a:p>
          <a:p>
            <a:pPr algn="just"/>
            <a:r>
              <a:rPr lang="en-US" dirty="0" smtClean="0"/>
              <a:t>If the operator precedes the variable, the value of the variable is changed and the expression evaluates to the new value. </a:t>
            </a:r>
          </a:p>
          <a:p>
            <a:pPr algn="just"/>
            <a:r>
              <a:rPr lang="en-US" dirty="0" smtClean="0"/>
              <a:t>If the operator follows the variable, the expression evaluates to the current value of the variable and then the value of the variable is changed. </a:t>
            </a:r>
          </a:p>
          <a:p>
            <a:pPr algn="just"/>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lstStyle/>
          <a:p>
            <a:r>
              <a:rPr lang="en-US" dirty="0" smtClean="0"/>
              <a:t>Variable </a:t>
            </a:r>
            <a:r>
              <a:rPr lang="en-US" b="1" dirty="0" smtClean="0"/>
              <a:t>a</a:t>
            </a:r>
            <a:r>
              <a:rPr lang="en-US" dirty="0" smtClean="0"/>
              <a:t> has the value </a:t>
            </a:r>
            <a:r>
              <a:rPr lang="en-US" b="1" dirty="0" smtClean="0"/>
              <a:t>7</a:t>
            </a:r>
            <a:r>
              <a:rPr lang="en-US" dirty="0" smtClean="0"/>
              <a:t>, </a:t>
            </a:r>
          </a:p>
          <a:p>
            <a:r>
              <a:rPr lang="en-US" dirty="0" smtClean="0"/>
              <a:t>the value of the following expression is,</a:t>
            </a:r>
          </a:p>
          <a:p>
            <a:r>
              <a:rPr lang="en-IN" b="1" dirty="0" smtClean="0"/>
              <a:t>(++a) * 3</a:t>
            </a:r>
          </a:p>
          <a:p>
            <a:r>
              <a:rPr lang="en-US" dirty="0" smtClean="0"/>
              <a:t>But the value of the following expression is,</a:t>
            </a:r>
            <a:endParaRPr lang="en-IN" dirty="0" smtClean="0"/>
          </a:p>
          <a:p>
            <a:r>
              <a:rPr lang="en-IN" b="1" dirty="0" smtClean="0"/>
              <a:t>(a++) * 3</a:t>
            </a:r>
          </a:p>
          <a:p>
            <a:pPr algn="just"/>
            <a:r>
              <a:rPr lang="en-US" dirty="0" smtClean="0"/>
              <a:t>All numeric operations are done in </a:t>
            </a:r>
            <a:r>
              <a:rPr lang="en-US" b="1" dirty="0" smtClean="0"/>
              <a:t>double-precision floating point.</a:t>
            </a:r>
            <a:endParaRPr lang="en-IN" b="1"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IN" dirty="0"/>
          </a:p>
        </p:txBody>
      </p:sp>
      <p:sp>
        <p:nvSpPr>
          <p:cNvPr id="3" name="Content Placeholder 2"/>
          <p:cNvSpPr>
            <a:spLocks noGrp="1"/>
          </p:cNvSpPr>
          <p:nvPr>
            <p:ph idx="1"/>
          </p:nvPr>
        </p:nvSpPr>
        <p:spPr/>
        <p:txBody>
          <a:bodyPr>
            <a:normAutofit lnSpcReduction="10000"/>
          </a:bodyPr>
          <a:lstStyle/>
          <a:p>
            <a:pPr algn="just"/>
            <a:r>
              <a:rPr lang="en-US" dirty="0" smtClean="0"/>
              <a:t>The </a:t>
            </a:r>
            <a:r>
              <a:rPr lang="en-US" b="1" i="1" dirty="0" smtClean="0"/>
              <a:t>precedence rules </a:t>
            </a:r>
            <a:r>
              <a:rPr lang="en-US" dirty="0" smtClean="0"/>
              <a:t>of a language specify </a:t>
            </a:r>
            <a:r>
              <a:rPr lang="en-US" b="1" dirty="0" smtClean="0"/>
              <a:t>which operator is evaluated first </a:t>
            </a:r>
            <a:r>
              <a:rPr lang="en-US" dirty="0" smtClean="0"/>
              <a:t>when two operators with different precedence are adjacent in an expression. </a:t>
            </a:r>
          </a:p>
          <a:p>
            <a:pPr algn="just"/>
            <a:r>
              <a:rPr lang="en-US" dirty="0" smtClean="0"/>
              <a:t>Adjacent operators are separated by a single operand. </a:t>
            </a:r>
          </a:p>
          <a:p>
            <a:pPr algn="just"/>
            <a:r>
              <a:rPr lang="en-US" dirty="0" smtClean="0"/>
              <a:t>For example, in the following code, </a:t>
            </a:r>
            <a:r>
              <a:rPr lang="en-US" b="1" dirty="0" smtClean="0"/>
              <a:t>* and + are adjacent:</a:t>
            </a:r>
            <a:endParaRPr lang="en-IN" b="1" dirty="0" smtClean="0"/>
          </a:p>
          <a:p>
            <a:pPr algn="just"/>
            <a:r>
              <a:rPr lang="en-IN" dirty="0" smtClean="0"/>
              <a:t>a * b + 1</a:t>
            </a:r>
          </a:p>
          <a:p>
            <a:pPr algn="just"/>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669360"/>
          </a:xfrm>
        </p:spPr>
        <p:txBody>
          <a:bodyPr>
            <a:noAutofit/>
          </a:bodyPr>
          <a:lstStyle/>
          <a:p>
            <a:pPr algn="just"/>
            <a:r>
              <a:rPr lang="en-US" sz="2400" dirty="0" smtClean="0"/>
              <a:t>The </a:t>
            </a:r>
            <a:r>
              <a:rPr lang="en-US" sz="2400" b="1" i="1" dirty="0"/>
              <a:t>core</a:t>
            </a:r>
            <a:r>
              <a:rPr lang="en-US" sz="2400" i="1" dirty="0"/>
              <a:t> </a:t>
            </a:r>
            <a:r>
              <a:rPr lang="en-US" sz="2400" dirty="0"/>
              <a:t>is the heart of the language, including its operators, expressions, statements, and subprograms. </a:t>
            </a:r>
            <a:endParaRPr lang="en-US" sz="2400" dirty="0" smtClean="0"/>
          </a:p>
          <a:p>
            <a:pPr algn="just"/>
            <a:r>
              <a:rPr lang="en-US" sz="2400" b="1" i="1" dirty="0" smtClean="0"/>
              <a:t>Client-side</a:t>
            </a:r>
            <a:r>
              <a:rPr lang="en-US" sz="2400" i="1" dirty="0" smtClean="0"/>
              <a:t> </a:t>
            </a:r>
            <a:r>
              <a:rPr lang="en-US" sz="2400" dirty="0"/>
              <a:t>JavaScript is a collection of objects that support the control of a browser and interactions with users. </a:t>
            </a:r>
            <a:endParaRPr lang="en-US" sz="2400" dirty="0" smtClean="0"/>
          </a:p>
          <a:p>
            <a:pPr algn="just"/>
            <a:r>
              <a:rPr lang="en-US" sz="2400" dirty="0" smtClean="0"/>
              <a:t>For </a:t>
            </a:r>
            <a:r>
              <a:rPr lang="en-US" sz="2400" dirty="0"/>
              <a:t>example, with JavaScript, an HTML document can be made to respond to user inputs such as mouse clicks and keyboard use. </a:t>
            </a:r>
            <a:endParaRPr lang="en-US" sz="2400" dirty="0" smtClean="0"/>
          </a:p>
          <a:p>
            <a:pPr algn="just"/>
            <a:r>
              <a:rPr lang="en-US" sz="2400" b="1" i="1" dirty="0" smtClean="0"/>
              <a:t>Server-side</a:t>
            </a:r>
            <a:r>
              <a:rPr lang="en-US" sz="2400" i="1" dirty="0" smtClean="0"/>
              <a:t> </a:t>
            </a:r>
            <a:r>
              <a:rPr lang="en-US" sz="2400" dirty="0"/>
              <a:t>JavaScript is a collection of objects that make the language useful on a Web server—for example, to support </a:t>
            </a:r>
            <a:r>
              <a:rPr lang="en-US" sz="2400" dirty="0" smtClean="0"/>
              <a:t>communication </a:t>
            </a:r>
            <a:r>
              <a:rPr lang="en-US" sz="2400" dirty="0"/>
              <a:t>with a database management system. </a:t>
            </a:r>
            <a:endParaRPr lang="en-US" sz="2400" dirty="0" smtClean="0"/>
          </a:p>
          <a:p>
            <a:pPr algn="just"/>
            <a:r>
              <a:rPr lang="en-US" sz="2400" dirty="0" smtClean="0"/>
              <a:t>Server-side </a:t>
            </a:r>
            <a:r>
              <a:rPr lang="en-US" sz="2400" dirty="0"/>
              <a:t>JavaScript is used far less frequently than client-side JavaScript. </a:t>
            </a:r>
            <a:endParaRPr lang="en-US" sz="2400" dirty="0" smtClean="0"/>
          </a:p>
          <a:p>
            <a:pPr algn="just"/>
            <a:r>
              <a:rPr lang="en-US" sz="2400" dirty="0"/>
              <a:t>Client-side JavaScript is an </a:t>
            </a:r>
            <a:r>
              <a:rPr lang="en-US" sz="2400" b="1" dirty="0"/>
              <a:t>HTML-embedded scripting language. </a:t>
            </a:r>
            <a:endParaRPr lang="en-US" sz="2400" b="1" dirty="0" smtClean="0"/>
          </a:p>
          <a:p>
            <a:pPr algn="just"/>
            <a:r>
              <a:rPr lang="en-US" sz="2400" dirty="0" smtClean="0"/>
              <a:t>We </a:t>
            </a:r>
            <a:r>
              <a:rPr lang="en-US" sz="2400" dirty="0"/>
              <a:t>refer to every collection of JavaScript code as a </a:t>
            </a:r>
            <a:r>
              <a:rPr lang="en-US" sz="2400" b="1" i="1" dirty="0"/>
              <a:t>script</a:t>
            </a:r>
            <a:r>
              <a:rPr lang="en-US" sz="2400" dirty="0"/>
              <a:t>. </a:t>
            </a:r>
            <a:endParaRPr lang="en-US" sz="2400" dirty="0" smtClean="0"/>
          </a:p>
          <a:p>
            <a:pPr algn="just">
              <a:buNone/>
            </a:pPr>
            <a:endParaRPr lang="en-IN" sz="2400" dirty="0"/>
          </a:p>
        </p:txBody>
      </p:sp>
    </p:spTree>
    <p:extLst>
      <p:ext uri="{BB962C8B-B14F-4D97-AF65-F5344CB8AC3E}">
        <p14:creationId xmlns:p14="http://schemas.microsoft.com/office/powerpoint/2010/main" xmlns="" val="42225949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err="1" smtClean="0"/>
              <a:t>Associativity</a:t>
            </a:r>
            <a:r>
              <a:rPr lang="en-IN" i="1" dirty="0" smtClean="0"/>
              <a:t> rules</a:t>
            </a:r>
            <a:endParaRPr lang="en-IN" dirty="0"/>
          </a:p>
        </p:txBody>
      </p:sp>
      <p:sp>
        <p:nvSpPr>
          <p:cNvPr id="3" name="Content Placeholder 2"/>
          <p:cNvSpPr>
            <a:spLocks noGrp="1"/>
          </p:cNvSpPr>
          <p:nvPr>
            <p:ph idx="1"/>
          </p:nvPr>
        </p:nvSpPr>
        <p:spPr/>
        <p:txBody>
          <a:bodyPr/>
          <a:lstStyle/>
          <a:p>
            <a:pPr algn="just"/>
            <a:r>
              <a:rPr lang="en-IN" dirty="0" smtClean="0"/>
              <a:t>The </a:t>
            </a:r>
            <a:r>
              <a:rPr lang="en-IN" b="1" i="1" dirty="0" err="1" smtClean="0"/>
              <a:t>associativity</a:t>
            </a:r>
            <a:r>
              <a:rPr lang="en-IN" b="1" i="1" dirty="0" smtClean="0"/>
              <a:t> rules</a:t>
            </a:r>
            <a:r>
              <a:rPr lang="en-IN" i="1" dirty="0" smtClean="0"/>
              <a:t> </a:t>
            </a:r>
            <a:r>
              <a:rPr lang="en-IN" dirty="0" smtClean="0"/>
              <a:t>of a language specify which operator is evaluated first when two operators with the same precedence are adjacent in an expression. </a:t>
            </a:r>
          </a:p>
          <a:p>
            <a:pPr algn="just"/>
            <a:r>
              <a:rPr lang="en-IN" dirty="0" smtClean="0"/>
              <a:t>The precedence and </a:t>
            </a:r>
            <a:r>
              <a:rPr lang="en-IN" dirty="0" err="1" smtClean="0"/>
              <a:t>associativity</a:t>
            </a:r>
            <a:r>
              <a:rPr lang="en-IN" dirty="0" smtClean="0"/>
              <a:t> of the numeric operators of JavaScript are given in,</a:t>
            </a:r>
          </a:p>
          <a:p>
            <a:pPr algn="just"/>
            <a:r>
              <a:rPr lang="en-IN" dirty="0" smtClean="0"/>
              <a:t>Precedence and </a:t>
            </a:r>
            <a:r>
              <a:rPr lang="en-IN" dirty="0" err="1" smtClean="0"/>
              <a:t>associativity</a:t>
            </a:r>
            <a:r>
              <a:rPr lang="en-IN" dirty="0" smtClean="0"/>
              <a:t> of the numeric operators.</a:t>
            </a:r>
          </a:p>
          <a:p>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Precedence level</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571472" y="1714488"/>
            <a:ext cx="7215238" cy="1928826"/>
          </a:xfrm>
          <a:prstGeom prst="rect">
            <a:avLst/>
          </a:prstGeom>
          <a:noFill/>
          <a:ln w="9525">
            <a:noFill/>
            <a:miter lim="800000"/>
            <a:headEnd/>
            <a:tailEnd/>
          </a:ln>
          <a:effectLst/>
        </p:spPr>
      </p:pic>
      <p:sp>
        <p:nvSpPr>
          <p:cNvPr id="1028" name="Rectangle 4"/>
          <p:cNvSpPr>
            <a:spLocks noChangeArrowheads="1"/>
          </p:cNvSpPr>
          <p:nvPr/>
        </p:nvSpPr>
        <p:spPr bwMode="auto">
          <a:xfrm>
            <a:off x="0" y="4071942"/>
            <a:ext cx="9144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231F20"/>
                </a:solidFill>
                <a:effectLst/>
                <a:latin typeface="Trebuchet MS" pitchFamily="34" charset="0"/>
                <a:ea typeface="Calibri" pitchFamily="34" charset="0"/>
                <a:cs typeface="Times New Roman" pitchFamily="18" charset="0"/>
              </a:rPr>
              <a:t>*The first operators listed have the highest precedence.</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643734"/>
          </a:xfrm>
        </p:spPr>
        <p:txBody>
          <a:bodyPr>
            <a:normAutofit fontScale="92500" lnSpcReduction="10000"/>
          </a:bodyPr>
          <a:lstStyle/>
          <a:p>
            <a:pPr algn="just"/>
            <a:r>
              <a:rPr lang="en-US" dirty="0" smtClean="0"/>
              <a:t>As examples of operator precedence and associativity,  consider the following code:</a:t>
            </a:r>
            <a:endParaRPr lang="en-IN" dirty="0" smtClean="0"/>
          </a:p>
          <a:p>
            <a:pPr algn="just"/>
            <a:r>
              <a:rPr lang="en-US" dirty="0" smtClean="0"/>
              <a:t> </a:t>
            </a:r>
            <a:r>
              <a:rPr lang="en-IN" dirty="0" err="1" smtClean="0"/>
              <a:t>var</a:t>
            </a:r>
            <a:r>
              <a:rPr lang="en-IN" dirty="0" smtClean="0"/>
              <a:t> a = 2,</a:t>
            </a:r>
          </a:p>
          <a:p>
            <a:pPr algn="just"/>
            <a:r>
              <a:rPr lang="en-IN" dirty="0" smtClean="0"/>
              <a:t>b = 4,</a:t>
            </a:r>
          </a:p>
          <a:p>
            <a:pPr algn="just"/>
            <a:r>
              <a:rPr lang="en-IN" dirty="0" smtClean="0"/>
              <a:t>c,</a:t>
            </a:r>
          </a:p>
          <a:p>
            <a:pPr algn="just"/>
            <a:r>
              <a:rPr lang="en-IN" dirty="0" smtClean="0"/>
              <a:t>d;</a:t>
            </a:r>
          </a:p>
          <a:p>
            <a:pPr algn="just"/>
            <a:r>
              <a:rPr lang="en-IN" dirty="0" smtClean="0"/>
              <a:t>c = 3 + a * b;</a:t>
            </a:r>
          </a:p>
          <a:p>
            <a:pPr algn="just"/>
            <a:r>
              <a:rPr lang="en-IN" dirty="0" smtClean="0"/>
              <a:t>d = b / a / 2;</a:t>
            </a:r>
          </a:p>
          <a:p>
            <a:pPr algn="just"/>
            <a:r>
              <a:rPr lang="en-US" b="1" dirty="0" smtClean="0"/>
              <a:t>Parentheses</a:t>
            </a:r>
            <a:r>
              <a:rPr lang="en-US" dirty="0" smtClean="0"/>
              <a:t> can be used to force any desired precedence. </a:t>
            </a:r>
          </a:p>
          <a:p>
            <a:pPr algn="just"/>
            <a:r>
              <a:rPr lang="en-US" dirty="0" smtClean="0"/>
              <a:t>For example, the addition will be done before the multiplication in the following expression:</a:t>
            </a:r>
            <a:endParaRPr lang="en-IN" dirty="0" smtClean="0"/>
          </a:p>
          <a:p>
            <a:pPr algn="just"/>
            <a:r>
              <a:rPr lang="en-US" dirty="0" smtClean="0"/>
              <a:t> </a:t>
            </a:r>
            <a:r>
              <a:rPr lang="en-IN" dirty="0" smtClean="0"/>
              <a:t>(a + b) * c</a:t>
            </a:r>
          </a:p>
          <a:p>
            <a:pPr algn="just"/>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IN" sz="3200" b="1" dirty="0"/>
              <a:t>The Math Object</a:t>
            </a:r>
            <a:br>
              <a:rPr lang="en-IN" sz="3200" b="1" dirty="0"/>
            </a:br>
            <a:endParaRPr lang="en-IN" sz="3200" dirty="0"/>
          </a:p>
        </p:txBody>
      </p:sp>
      <p:sp>
        <p:nvSpPr>
          <p:cNvPr id="3" name="Content Placeholder 2"/>
          <p:cNvSpPr>
            <a:spLocks noGrp="1"/>
          </p:cNvSpPr>
          <p:nvPr>
            <p:ph idx="1"/>
          </p:nvPr>
        </p:nvSpPr>
        <p:spPr>
          <a:xfrm>
            <a:off x="457200" y="928670"/>
            <a:ext cx="8229600" cy="5929330"/>
          </a:xfrm>
        </p:spPr>
        <p:txBody>
          <a:bodyPr>
            <a:normAutofit lnSpcReduction="10000"/>
          </a:bodyPr>
          <a:lstStyle/>
          <a:p>
            <a:pPr algn="just"/>
            <a:r>
              <a:rPr lang="en-US" dirty="0" smtClean="0"/>
              <a:t>The Math object provides a collection of properties of </a:t>
            </a:r>
            <a:r>
              <a:rPr lang="en-US" b="1" dirty="0" smtClean="0"/>
              <a:t>Number objects and methods that operate on Number objects. </a:t>
            </a:r>
          </a:p>
          <a:p>
            <a:pPr algn="just"/>
            <a:r>
              <a:rPr lang="en-US" dirty="0" smtClean="0"/>
              <a:t>The Math object has methods for the </a:t>
            </a:r>
            <a:r>
              <a:rPr lang="en-US" b="1" dirty="0" smtClean="0"/>
              <a:t>trigonometric functions</a:t>
            </a:r>
            <a:r>
              <a:rPr lang="en-US" dirty="0" smtClean="0"/>
              <a:t>, such as sin (for sine) and </a:t>
            </a:r>
            <a:r>
              <a:rPr lang="en-US" dirty="0" err="1" smtClean="0"/>
              <a:t>cos</a:t>
            </a:r>
            <a:r>
              <a:rPr lang="en-US" dirty="0" smtClean="0"/>
              <a:t> (for cosine), as well as for other commonly used </a:t>
            </a:r>
            <a:r>
              <a:rPr lang="en-US" b="1" dirty="0" smtClean="0"/>
              <a:t>mathematical operations</a:t>
            </a:r>
            <a:r>
              <a:rPr lang="en-US" dirty="0" smtClean="0"/>
              <a:t>. </a:t>
            </a:r>
          </a:p>
          <a:p>
            <a:pPr algn="just"/>
            <a:r>
              <a:rPr lang="en-US" dirty="0" smtClean="0"/>
              <a:t>Among these are </a:t>
            </a:r>
            <a:r>
              <a:rPr lang="en-US" b="1" dirty="0" smtClean="0"/>
              <a:t>floor, to truncate a number; round, to round a number; and max, to return the largest of two given numbers</a:t>
            </a:r>
            <a:r>
              <a:rPr lang="en-US" dirty="0" smtClean="0"/>
              <a:t>. </a:t>
            </a:r>
          </a:p>
          <a:p>
            <a:pPr algn="just"/>
            <a:r>
              <a:rPr lang="en-US" dirty="0" smtClean="0"/>
              <a:t>All of the Math methods are referenced through the Math object, as in </a:t>
            </a:r>
            <a:r>
              <a:rPr lang="en-US" b="1" dirty="0" smtClean="0"/>
              <a:t>Math.sin(x)</a:t>
            </a:r>
            <a:r>
              <a:rPr lang="en-US" dirty="0" smtClean="0"/>
              <a:t>.</a:t>
            </a:r>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Properties of Number</a:t>
            </a:r>
            <a:br>
              <a:rPr lang="en-IN" dirty="0" smtClean="0"/>
            </a:br>
            <a:endParaRPr lang="en-IN" dirty="0"/>
          </a:p>
        </p:txBody>
      </p:sp>
      <p:graphicFrame>
        <p:nvGraphicFramePr>
          <p:cNvPr id="33" name="Table 32"/>
          <p:cNvGraphicFramePr>
            <a:graphicFrameLocks noGrp="1"/>
          </p:cNvGraphicFramePr>
          <p:nvPr/>
        </p:nvGraphicFramePr>
        <p:xfrm>
          <a:off x="214282" y="1000103"/>
          <a:ext cx="8929718" cy="5857896"/>
        </p:xfrm>
        <a:graphic>
          <a:graphicData uri="http://schemas.openxmlformats.org/drawingml/2006/table">
            <a:tbl>
              <a:tblPr/>
              <a:tblGrid>
                <a:gridCol w="2229931"/>
                <a:gridCol w="6699787"/>
              </a:tblGrid>
              <a:tr h="568906">
                <a:tc>
                  <a:txBody>
                    <a:bodyPr/>
                    <a:lstStyle/>
                    <a:p>
                      <a:pPr algn="l" fontAlgn="t"/>
                      <a:r>
                        <a:rPr lang="en-IN" sz="1300" dirty="0"/>
                        <a:t>Property</a:t>
                      </a:r>
                    </a:p>
                  </a:txBody>
                  <a:tcPr marL="107439" marR="53719" marT="53719" marB="537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t>Description</a:t>
                      </a:r>
                    </a:p>
                  </a:txBody>
                  <a:tcPr marL="53719" marR="53719" marT="53719" marB="537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568906">
                <a:tc>
                  <a:txBody>
                    <a:bodyPr/>
                    <a:lstStyle/>
                    <a:p>
                      <a:pPr algn="l" fontAlgn="t"/>
                      <a:r>
                        <a:rPr lang="en-IN" sz="1300"/>
                        <a:t>EPSILON</a:t>
                      </a:r>
                    </a:p>
                  </a:txBody>
                  <a:tcPr marL="107439" marR="53719" marT="53719" marB="537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300"/>
                        <a:t>The difference between 1 and the smallest number &gt; 1.</a:t>
                      </a:r>
                    </a:p>
                  </a:txBody>
                  <a:tcPr marL="53719" marR="53719" marT="53719" marB="537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568906">
                <a:tc>
                  <a:txBody>
                    <a:bodyPr/>
                    <a:lstStyle/>
                    <a:p>
                      <a:pPr algn="l" fontAlgn="t"/>
                      <a:r>
                        <a:rPr lang="en-IN" sz="1300"/>
                        <a:t>MAX_VALUE</a:t>
                      </a:r>
                    </a:p>
                  </a:txBody>
                  <a:tcPr marL="107439" marR="53719" marT="53719" marB="537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dirty="0"/>
                        <a:t>The largest number possible in JavaScript</a:t>
                      </a:r>
                    </a:p>
                  </a:txBody>
                  <a:tcPr marL="53719" marR="53719" marT="53719" marB="537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568906">
                <a:tc>
                  <a:txBody>
                    <a:bodyPr/>
                    <a:lstStyle/>
                    <a:p>
                      <a:pPr algn="l" fontAlgn="t"/>
                      <a:r>
                        <a:rPr lang="en-IN" sz="1300"/>
                        <a:t>MIN_VALUE</a:t>
                      </a:r>
                    </a:p>
                  </a:txBody>
                  <a:tcPr marL="107439" marR="53719" marT="53719" marB="537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300"/>
                        <a:t>The smallest number possible in JavaScript</a:t>
                      </a:r>
                    </a:p>
                  </a:txBody>
                  <a:tcPr marL="53719" marR="53719" marT="53719" marB="537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937777">
                <a:tc>
                  <a:txBody>
                    <a:bodyPr/>
                    <a:lstStyle/>
                    <a:p>
                      <a:pPr algn="l" fontAlgn="t"/>
                      <a:r>
                        <a:rPr lang="en-IN" sz="1300" dirty="0"/>
                        <a:t>MAX_SAFE_INTEGER</a:t>
                      </a:r>
                    </a:p>
                  </a:txBody>
                  <a:tcPr marL="107439" marR="53719" marT="53719" marB="537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dirty="0"/>
                        <a:t>The maximum safe integer (2</a:t>
                      </a:r>
                      <a:r>
                        <a:rPr lang="en-IN" sz="1300" baseline="30000" dirty="0"/>
                        <a:t>53</a:t>
                      </a:r>
                      <a:r>
                        <a:rPr lang="en-IN" sz="1300" dirty="0"/>
                        <a:t> - 1)</a:t>
                      </a:r>
                    </a:p>
                  </a:txBody>
                  <a:tcPr marL="53719" marR="53719" marT="53719" marB="537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937777">
                <a:tc>
                  <a:txBody>
                    <a:bodyPr/>
                    <a:lstStyle/>
                    <a:p>
                      <a:pPr algn="l" fontAlgn="t"/>
                      <a:r>
                        <a:rPr lang="en-IN" sz="1300"/>
                        <a:t>MIN_SAFE_INTEGER</a:t>
                      </a:r>
                    </a:p>
                  </a:txBody>
                  <a:tcPr marL="107439" marR="53719" marT="53719" marB="537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300" dirty="0"/>
                        <a:t>The minimum safe integer -(2</a:t>
                      </a:r>
                      <a:r>
                        <a:rPr lang="en-IN" sz="1300" baseline="30000" dirty="0"/>
                        <a:t>53</a:t>
                      </a:r>
                      <a:r>
                        <a:rPr lang="en-IN" sz="1300" dirty="0"/>
                        <a:t> - 1)</a:t>
                      </a:r>
                    </a:p>
                  </a:txBody>
                  <a:tcPr marL="53719" marR="53719" marT="53719" marB="537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568906">
                <a:tc>
                  <a:txBody>
                    <a:bodyPr/>
                    <a:lstStyle/>
                    <a:p>
                      <a:pPr algn="l" fontAlgn="t"/>
                      <a:r>
                        <a:rPr lang="en-IN" sz="1300"/>
                        <a:t>POSITIVE_INFINITY</a:t>
                      </a:r>
                    </a:p>
                  </a:txBody>
                  <a:tcPr marL="107439" marR="53719" marT="53719" marB="537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t>Infinity (returned on overflow)</a:t>
                      </a:r>
                    </a:p>
                  </a:txBody>
                  <a:tcPr marL="53719" marR="53719" marT="53719" marB="537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568906">
                <a:tc>
                  <a:txBody>
                    <a:bodyPr/>
                    <a:lstStyle/>
                    <a:p>
                      <a:pPr algn="l" fontAlgn="t"/>
                      <a:r>
                        <a:rPr lang="en-IN" sz="1300"/>
                        <a:t>NEGATIVE_INFINITY</a:t>
                      </a:r>
                    </a:p>
                  </a:txBody>
                  <a:tcPr marL="107439" marR="53719" marT="53719" marB="537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300"/>
                        <a:t>Negative infinity (returned on overflow)</a:t>
                      </a:r>
                    </a:p>
                  </a:txBody>
                  <a:tcPr marL="53719" marR="53719" marT="53719" marB="537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568906">
                <a:tc>
                  <a:txBody>
                    <a:bodyPr/>
                    <a:lstStyle/>
                    <a:p>
                      <a:pPr algn="l" fontAlgn="t"/>
                      <a:r>
                        <a:rPr lang="en-IN" sz="1300"/>
                        <a:t>NaN</a:t>
                      </a:r>
                    </a:p>
                  </a:txBody>
                  <a:tcPr marL="107439" marR="53719" marT="53719" marB="537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300" dirty="0"/>
                        <a:t>A "Not-a-Number" value</a:t>
                      </a:r>
                    </a:p>
                  </a:txBody>
                  <a:tcPr marL="53719" marR="53719" marT="53719" marB="537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Autofit/>
          </a:bodyPr>
          <a:lstStyle/>
          <a:p>
            <a:pPr lvl="1" algn="ctr" rtl="0">
              <a:spcBef>
                <a:spcPct val="0"/>
              </a:spcBef>
            </a:pPr>
            <a:r>
              <a:rPr lang="en-IN" sz="4000" b="1" dirty="0"/>
              <a:t>The Number Object</a:t>
            </a:r>
            <a:br>
              <a:rPr lang="en-IN" sz="4000" b="1" dirty="0"/>
            </a:br>
            <a:endParaRPr lang="en-IN" sz="4000" dirty="0"/>
          </a:p>
        </p:txBody>
      </p:sp>
      <p:sp>
        <p:nvSpPr>
          <p:cNvPr id="3" name="Content Placeholder 2"/>
          <p:cNvSpPr>
            <a:spLocks noGrp="1"/>
          </p:cNvSpPr>
          <p:nvPr>
            <p:ph idx="1"/>
          </p:nvPr>
        </p:nvSpPr>
        <p:spPr>
          <a:xfrm>
            <a:off x="457200" y="857232"/>
            <a:ext cx="8229600" cy="6715172"/>
          </a:xfrm>
        </p:spPr>
        <p:txBody>
          <a:bodyPr>
            <a:normAutofit fontScale="77500" lnSpcReduction="20000"/>
          </a:bodyPr>
          <a:lstStyle/>
          <a:p>
            <a:pPr algn="just"/>
            <a:r>
              <a:rPr lang="en-US" dirty="0" smtClean="0"/>
              <a:t>The Number object includes a collection of useful properties that have </a:t>
            </a:r>
            <a:r>
              <a:rPr lang="en-US" b="1" dirty="0" smtClean="0"/>
              <a:t>constant values</a:t>
            </a:r>
            <a:r>
              <a:rPr lang="en-US" dirty="0" smtClean="0"/>
              <a:t>. </a:t>
            </a:r>
          </a:p>
          <a:p>
            <a:pPr algn="just"/>
            <a:r>
              <a:rPr lang="en-US" dirty="0" smtClean="0"/>
              <a:t>For example,</a:t>
            </a:r>
            <a:endParaRPr lang="en-IN" dirty="0" smtClean="0"/>
          </a:p>
          <a:p>
            <a:pPr lvl="1" algn="just"/>
            <a:r>
              <a:rPr lang="en-IN" b="1" dirty="0" err="1" smtClean="0"/>
              <a:t>Number.MIN_VALUE</a:t>
            </a:r>
            <a:endParaRPr lang="en-IN" b="1" dirty="0" smtClean="0"/>
          </a:p>
          <a:p>
            <a:pPr algn="just"/>
            <a:r>
              <a:rPr lang="en-US" dirty="0" smtClean="0"/>
              <a:t>references the </a:t>
            </a:r>
            <a:r>
              <a:rPr lang="en-US" b="1" dirty="0" smtClean="0"/>
              <a:t>smallest </a:t>
            </a:r>
            <a:r>
              <a:rPr lang="en-US" b="1" dirty="0" err="1" smtClean="0"/>
              <a:t>representable</a:t>
            </a:r>
            <a:r>
              <a:rPr lang="en-US" b="1" dirty="0" smtClean="0"/>
              <a:t> number </a:t>
            </a:r>
            <a:r>
              <a:rPr lang="en-US" dirty="0" smtClean="0"/>
              <a:t>on the computer being used.</a:t>
            </a:r>
            <a:endParaRPr lang="en-IN" dirty="0" smtClean="0"/>
          </a:p>
          <a:p>
            <a:pPr algn="just"/>
            <a:r>
              <a:rPr lang="en-US" dirty="0" smtClean="0"/>
              <a:t>Any arithmetic operation that </a:t>
            </a:r>
            <a:r>
              <a:rPr lang="en-US" b="1" dirty="0" smtClean="0"/>
              <a:t>results in an error </a:t>
            </a:r>
            <a:r>
              <a:rPr lang="en-US" dirty="0" smtClean="0"/>
              <a:t>(e.g., division by zero) or that produces a value that cannot be represented as a double-precision floating- point number, such as a number that is too large (an overflow), returns the value “not a number,” which is displayed as </a:t>
            </a:r>
            <a:r>
              <a:rPr lang="en-US" b="1" dirty="0" err="1" smtClean="0"/>
              <a:t>NaN</a:t>
            </a:r>
            <a:r>
              <a:rPr lang="en-US" dirty="0" smtClean="0"/>
              <a:t>. </a:t>
            </a:r>
          </a:p>
          <a:p>
            <a:pPr algn="just"/>
            <a:r>
              <a:rPr lang="en-US" dirty="0" smtClean="0"/>
              <a:t>If </a:t>
            </a:r>
            <a:r>
              <a:rPr lang="en-US" dirty="0" err="1" smtClean="0"/>
              <a:t>NaN</a:t>
            </a:r>
            <a:r>
              <a:rPr lang="en-US" dirty="0" smtClean="0"/>
              <a:t> is compared for equality against any number, the comparison fails. Surprisingly, in a comparison, </a:t>
            </a:r>
            <a:r>
              <a:rPr lang="en-US" dirty="0" err="1" smtClean="0"/>
              <a:t>NaN</a:t>
            </a:r>
            <a:r>
              <a:rPr lang="en-US" dirty="0" smtClean="0"/>
              <a:t> is not equal to itself. </a:t>
            </a:r>
          </a:p>
          <a:p>
            <a:pPr algn="just"/>
            <a:r>
              <a:rPr lang="en-US" dirty="0" smtClean="0"/>
              <a:t>To determine whether a variable has the </a:t>
            </a:r>
            <a:r>
              <a:rPr lang="en-US" dirty="0" err="1" smtClean="0"/>
              <a:t>NaN</a:t>
            </a:r>
            <a:r>
              <a:rPr lang="en-US" dirty="0" smtClean="0"/>
              <a:t> value, the predefined predicate function </a:t>
            </a:r>
            <a:r>
              <a:rPr lang="en-US" b="1" dirty="0" err="1" smtClean="0"/>
              <a:t>isNaN</a:t>
            </a:r>
            <a:r>
              <a:rPr lang="en-US" b="1" dirty="0" smtClean="0"/>
              <a:t>() </a:t>
            </a:r>
            <a:r>
              <a:rPr lang="en-US" dirty="0" smtClean="0"/>
              <a:t>must be used. For example, </a:t>
            </a:r>
            <a:r>
              <a:rPr lang="en-US" b="1" dirty="0" smtClean="0"/>
              <a:t>if the variable a has the </a:t>
            </a:r>
            <a:r>
              <a:rPr lang="en-US" b="1" dirty="0" err="1" smtClean="0"/>
              <a:t>NaN</a:t>
            </a:r>
            <a:r>
              <a:rPr lang="en-US" b="1" dirty="0" smtClean="0"/>
              <a:t> value, </a:t>
            </a:r>
            <a:r>
              <a:rPr lang="en-US" b="1" dirty="0" err="1" smtClean="0"/>
              <a:t>isNaN</a:t>
            </a:r>
            <a:r>
              <a:rPr lang="en-US" b="1" dirty="0" smtClean="0"/>
              <a:t>(a) returns true.</a:t>
            </a:r>
            <a:endParaRPr lang="en-IN" b="1" dirty="0" smtClean="0"/>
          </a:p>
          <a:p>
            <a:pPr algn="just"/>
            <a:endParaRPr lang="en-I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a:bodyPr>
          <a:lstStyle/>
          <a:p>
            <a:pPr algn="just"/>
            <a:r>
              <a:rPr lang="en-US" dirty="0" smtClean="0"/>
              <a:t>The Number object has a method, </a:t>
            </a:r>
            <a:r>
              <a:rPr lang="en-US" b="1" dirty="0" err="1" smtClean="0"/>
              <a:t>toString</a:t>
            </a:r>
            <a:r>
              <a:rPr lang="en-US" b="1" dirty="0" smtClean="0"/>
              <a:t>, which it inherits from Object but overrides.</a:t>
            </a:r>
          </a:p>
          <a:p>
            <a:pPr algn="just"/>
            <a:r>
              <a:rPr lang="en-US" dirty="0" smtClean="0"/>
              <a:t>The </a:t>
            </a:r>
            <a:r>
              <a:rPr lang="en-US" dirty="0" err="1" smtClean="0"/>
              <a:t>toString</a:t>
            </a:r>
            <a:r>
              <a:rPr lang="en-US" dirty="0" smtClean="0"/>
              <a:t> method </a:t>
            </a:r>
            <a:r>
              <a:rPr lang="en-US" b="1" dirty="0" smtClean="0"/>
              <a:t>converts the number through which it is called to a string</a:t>
            </a:r>
            <a:r>
              <a:rPr lang="en-US" dirty="0" smtClean="0"/>
              <a:t>. </a:t>
            </a:r>
          </a:p>
          <a:p>
            <a:pPr algn="just"/>
            <a:r>
              <a:rPr lang="en-US" dirty="0" smtClean="0"/>
              <a:t>Because numeric primitives and Number objects are always consider to the other when necessary, </a:t>
            </a:r>
            <a:r>
              <a:rPr lang="en-US" dirty="0" err="1" smtClean="0"/>
              <a:t>toString</a:t>
            </a:r>
            <a:r>
              <a:rPr lang="en-US" dirty="0" smtClean="0"/>
              <a:t> can be called through a </a:t>
            </a:r>
            <a:r>
              <a:rPr lang="en-US" b="1" dirty="0" smtClean="0"/>
              <a:t>numeric primitive</a:t>
            </a:r>
            <a:r>
              <a:rPr lang="en-US" dirty="0" smtClean="0"/>
              <a:t>, as in the following code:</a:t>
            </a:r>
            <a:endParaRPr lang="en-IN" dirty="0" smtClean="0"/>
          </a:p>
          <a:p>
            <a:pPr algn="just"/>
            <a:r>
              <a:rPr lang="en-IN" b="1" dirty="0" err="1" smtClean="0"/>
              <a:t>var</a:t>
            </a:r>
            <a:r>
              <a:rPr lang="en-IN" b="1" dirty="0" smtClean="0"/>
              <a:t> price = 427, </a:t>
            </a:r>
            <a:r>
              <a:rPr lang="en-IN" b="1" dirty="0" err="1" smtClean="0"/>
              <a:t>str_price</a:t>
            </a:r>
            <a:r>
              <a:rPr lang="en-IN" b="1" dirty="0" smtClean="0"/>
              <a:t>;</a:t>
            </a:r>
          </a:p>
          <a:p>
            <a:pPr algn="just"/>
            <a:r>
              <a:rPr lang="en-IN" b="1" dirty="0" err="1" smtClean="0"/>
              <a:t>str_price</a:t>
            </a:r>
            <a:r>
              <a:rPr lang="en-IN" b="1" dirty="0" smtClean="0"/>
              <a:t> = </a:t>
            </a:r>
            <a:r>
              <a:rPr lang="en-IN" b="1" dirty="0" err="1" smtClean="0"/>
              <a:t>price.toString</a:t>
            </a:r>
            <a:r>
              <a:rPr lang="en-IN" b="1" dirty="0" smtClean="0"/>
              <a:t>();</a:t>
            </a:r>
          </a:p>
          <a:p>
            <a:pPr algn="just"/>
            <a:endParaRPr lang="en-IN" b="1"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IN" sz="4000" b="1" dirty="0"/>
              <a:t>The String Catenation Operator</a:t>
            </a:r>
            <a:br>
              <a:rPr lang="en-IN" sz="4000" b="1" dirty="0"/>
            </a:br>
            <a:endParaRPr lang="en-IN" sz="4000" dirty="0"/>
          </a:p>
        </p:txBody>
      </p:sp>
      <p:sp>
        <p:nvSpPr>
          <p:cNvPr id="3" name="Content Placeholder 2"/>
          <p:cNvSpPr>
            <a:spLocks noGrp="1"/>
          </p:cNvSpPr>
          <p:nvPr>
            <p:ph idx="1"/>
          </p:nvPr>
        </p:nvSpPr>
        <p:spPr/>
        <p:txBody>
          <a:bodyPr>
            <a:normAutofit lnSpcReduction="10000"/>
          </a:bodyPr>
          <a:lstStyle/>
          <a:p>
            <a:pPr algn="just"/>
            <a:r>
              <a:rPr lang="en-US" dirty="0" smtClean="0"/>
              <a:t>JavaScript strings are not stored or treated as </a:t>
            </a:r>
            <a:r>
              <a:rPr lang="en-US" b="1" dirty="0" smtClean="0"/>
              <a:t>arrays of characters</a:t>
            </a:r>
            <a:r>
              <a:rPr lang="en-US" dirty="0" smtClean="0"/>
              <a:t>; rather, they are unit scalar values. </a:t>
            </a:r>
          </a:p>
          <a:p>
            <a:pPr algn="just"/>
            <a:r>
              <a:rPr lang="en-US" dirty="0" smtClean="0"/>
              <a:t>String catenation is specified with the </a:t>
            </a:r>
            <a:r>
              <a:rPr lang="en-US" b="1" dirty="0" smtClean="0"/>
              <a:t>operator denoted by a plus sign (+). </a:t>
            </a:r>
          </a:p>
          <a:p>
            <a:pPr algn="just"/>
            <a:r>
              <a:rPr lang="en-US" dirty="0" smtClean="0"/>
              <a:t>For example, if the value of </a:t>
            </a:r>
            <a:r>
              <a:rPr lang="en-US" b="1" dirty="0" smtClean="0"/>
              <a:t>first is “Computer",</a:t>
            </a:r>
            <a:r>
              <a:rPr lang="en-US" dirty="0" smtClean="0"/>
              <a:t> the value of the following expression is </a:t>
            </a:r>
            <a:r>
              <a:rPr lang="en-US" b="1" dirty="0" smtClean="0"/>
              <a:t>“Computer Science":</a:t>
            </a:r>
            <a:endParaRPr lang="en-IN" b="1" dirty="0" smtClean="0"/>
          </a:p>
          <a:p>
            <a:pPr algn="just"/>
            <a:r>
              <a:rPr lang="en-IN" b="1" dirty="0" smtClean="0"/>
              <a:t>first + " </a:t>
            </a:r>
            <a:r>
              <a:rPr lang="en-US" b="1" dirty="0" smtClean="0"/>
              <a:t>Science </a:t>
            </a:r>
            <a:r>
              <a:rPr lang="en-IN" b="1" dirty="0" smtClean="0"/>
              <a:t>"</a:t>
            </a:r>
          </a:p>
          <a:p>
            <a:pPr algn="just"/>
            <a:endParaRPr lang="en-I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IN" sz="3600" b="1" dirty="0"/>
              <a:t>Implicit Type Conversions</a:t>
            </a:r>
            <a:br>
              <a:rPr lang="en-IN" sz="3600" b="1" dirty="0"/>
            </a:br>
            <a:endParaRPr lang="en-IN" sz="3600" dirty="0"/>
          </a:p>
        </p:txBody>
      </p:sp>
      <p:sp>
        <p:nvSpPr>
          <p:cNvPr id="3" name="Content Placeholder 2"/>
          <p:cNvSpPr>
            <a:spLocks noGrp="1"/>
          </p:cNvSpPr>
          <p:nvPr>
            <p:ph idx="1"/>
          </p:nvPr>
        </p:nvSpPr>
        <p:spPr>
          <a:xfrm>
            <a:off x="457200" y="928670"/>
            <a:ext cx="8229600" cy="5929330"/>
          </a:xfrm>
        </p:spPr>
        <p:txBody>
          <a:bodyPr>
            <a:normAutofit fontScale="85000" lnSpcReduction="10000"/>
          </a:bodyPr>
          <a:lstStyle/>
          <a:p>
            <a:pPr algn="just"/>
            <a:r>
              <a:rPr lang="en-US" dirty="0" smtClean="0"/>
              <a:t>The JavaScript interpreter performs </a:t>
            </a:r>
            <a:r>
              <a:rPr lang="en-US" b="1" dirty="0" smtClean="0"/>
              <a:t>several different implicit type conversions. </a:t>
            </a:r>
          </a:p>
          <a:p>
            <a:pPr algn="just"/>
            <a:r>
              <a:rPr lang="en-US" dirty="0" smtClean="0"/>
              <a:t>Such conversions are called </a:t>
            </a:r>
            <a:r>
              <a:rPr lang="en-US" b="1" i="1" dirty="0" smtClean="0"/>
              <a:t>coercions</a:t>
            </a:r>
            <a:r>
              <a:rPr lang="en-US" dirty="0" smtClean="0"/>
              <a:t>. </a:t>
            </a:r>
          </a:p>
          <a:p>
            <a:pPr algn="just"/>
            <a:r>
              <a:rPr lang="en-US" dirty="0" smtClean="0"/>
              <a:t>In general, when a value of one type is used in a position that requires a value of a different type, </a:t>
            </a:r>
            <a:r>
              <a:rPr lang="en-US" b="1" dirty="0" smtClean="0"/>
              <a:t>JavaScript attempts to convert the value to the type that is required. </a:t>
            </a:r>
          </a:p>
          <a:p>
            <a:pPr algn="just"/>
            <a:r>
              <a:rPr lang="en-US" dirty="0" smtClean="0"/>
              <a:t>The most common examples of these conversions involve </a:t>
            </a:r>
            <a:r>
              <a:rPr lang="en-US" b="1" dirty="0" smtClean="0"/>
              <a:t>primitive string and number values</a:t>
            </a:r>
            <a:r>
              <a:rPr lang="en-US" dirty="0" smtClean="0"/>
              <a:t>.</a:t>
            </a:r>
            <a:endParaRPr lang="en-IN" dirty="0" smtClean="0"/>
          </a:p>
          <a:p>
            <a:pPr algn="just"/>
            <a:r>
              <a:rPr lang="en-US" dirty="0" smtClean="0"/>
              <a:t>If either operand of a + operator is a string, the operator is interpreted as a </a:t>
            </a:r>
            <a:r>
              <a:rPr lang="en-US" b="1" dirty="0" smtClean="0"/>
              <a:t>string catenation operator.</a:t>
            </a:r>
          </a:p>
          <a:p>
            <a:pPr algn="just"/>
            <a:r>
              <a:rPr lang="en-US" dirty="0" smtClean="0"/>
              <a:t>If the other operand is not a string, it is coerced to a string. For example, consider the following expression:</a:t>
            </a:r>
            <a:endParaRPr lang="en-IN" dirty="0" smtClean="0"/>
          </a:p>
          <a:p>
            <a:pPr algn="just"/>
            <a:r>
              <a:rPr lang="en-US" dirty="0" smtClean="0"/>
              <a:t> </a:t>
            </a:r>
            <a:r>
              <a:rPr lang="en-IN" b="1" dirty="0" smtClean="0"/>
              <a:t>"August " + 2023</a:t>
            </a:r>
          </a:p>
          <a:p>
            <a:pPr algn="just"/>
            <a:endParaRPr lang="en-IN" b="1"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a:xfrm>
            <a:off x="457200" y="1285860"/>
            <a:ext cx="8229600" cy="5572140"/>
          </a:xfrm>
        </p:spPr>
        <p:txBody>
          <a:bodyPr>
            <a:normAutofit lnSpcReduction="10000"/>
          </a:bodyPr>
          <a:lstStyle/>
          <a:p>
            <a:pPr algn="just"/>
            <a:r>
              <a:rPr lang="en-US" dirty="0" smtClean="0"/>
              <a:t>In this expression, because the left operand is a string, the operator is considered to be a </a:t>
            </a:r>
            <a:r>
              <a:rPr lang="en-US" b="1" dirty="0" smtClean="0"/>
              <a:t>catenation operator</a:t>
            </a:r>
            <a:r>
              <a:rPr lang="en-US" dirty="0" smtClean="0"/>
              <a:t>. </a:t>
            </a:r>
          </a:p>
          <a:p>
            <a:pPr algn="just"/>
            <a:r>
              <a:rPr lang="en-US" dirty="0" smtClean="0"/>
              <a:t>This forces string context on the right operand, so the right operand is implicitly converted to a string. Therefore, the expression evaluates to,</a:t>
            </a:r>
            <a:endParaRPr lang="en-IN" dirty="0" smtClean="0"/>
          </a:p>
          <a:p>
            <a:pPr algn="just"/>
            <a:r>
              <a:rPr lang="en-US" dirty="0" smtClean="0"/>
              <a:t> </a:t>
            </a:r>
            <a:r>
              <a:rPr lang="en-IN" b="1" dirty="0" smtClean="0"/>
              <a:t>"August 2023"</a:t>
            </a:r>
          </a:p>
          <a:p>
            <a:pPr algn="just"/>
            <a:r>
              <a:rPr lang="en-US" dirty="0" smtClean="0"/>
              <a:t>The number </a:t>
            </a:r>
            <a:r>
              <a:rPr lang="en-IN" b="1" dirty="0" smtClean="0"/>
              <a:t>2023</a:t>
            </a:r>
            <a:r>
              <a:rPr lang="en-US" dirty="0" smtClean="0"/>
              <a:t> in the following expression is also coerced to a string:</a:t>
            </a:r>
            <a:endParaRPr lang="en-IN" dirty="0" smtClean="0"/>
          </a:p>
          <a:p>
            <a:pPr algn="just"/>
            <a:r>
              <a:rPr lang="en-US" dirty="0" smtClean="0"/>
              <a:t> </a:t>
            </a:r>
            <a:r>
              <a:rPr lang="en-IN" b="1" dirty="0" smtClean="0"/>
              <a:t>2023 + "August"</a:t>
            </a:r>
          </a:p>
          <a:p>
            <a:pPr algn="just"/>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0" y="15310"/>
            <a:ext cx="9144000" cy="68426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123308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429396"/>
          </a:xfrm>
        </p:spPr>
        <p:txBody>
          <a:bodyPr>
            <a:normAutofit fontScale="92500" lnSpcReduction="20000"/>
          </a:bodyPr>
          <a:lstStyle/>
          <a:p>
            <a:pPr algn="just"/>
            <a:r>
              <a:rPr lang="en-US" dirty="0" smtClean="0"/>
              <a:t>Now consider the following expression:</a:t>
            </a:r>
            <a:endParaRPr lang="en-IN" dirty="0" smtClean="0"/>
          </a:p>
          <a:p>
            <a:pPr algn="just"/>
            <a:r>
              <a:rPr lang="en-IN" b="1" dirty="0" smtClean="0"/>
              <a:t>7 * "3"</a:t>
            </a:r>
          </a:p>
          <a:p>
            <a:pPr algn="just"/>
            <a:r>
              <a:rPr lang="en-US" dirty="0" smtClean="0"/>
              <a:t>In this expression, the operator is one that is used </a:t>
            </a:r>
            <a:r>
              <a:rPr lang="en-US" b="1" dirty="0" smtClean="0"/>
              <a:t>only with numbers. </a:t>
            </a:r>
          </a:p>
          <a:p>
            <a:pPr algn="just"/>
            <a:r>
              <a:rPr lang="en-US" dirty="0" smtClean="0"/>
              <a:t>This forces a numeric context on the right operand. Therefore, </a:t>
            </a:r>
            <a:r>
              <a:rPr lang="en-US" b="1" dirty="0" smtClean="0"/>
              <a:t>JavaScript attempts to convert it to a number. </a:t>
            </a:r>
          </a:p>
          <a:p>
            <a:pPr algn="just"/>
            <a:r>
              <a:rPr lang="en-US" dirty="0" smtClean="0"/>
              <a:t>If the second operand were a string that could not be converted to a number, such as "August", the conversion would produce </a:t>
            </a:r>
            <a:r>
              <a:rPr lang="en-US" dirty="0" err="1" smtClean="0"/>
              <a:t>NaN</a:t>
            </a:r>
            <a:r>
              <a:rPr lang="en-US" dirty="0" smtClean="0"/>
              <a:t>, which would then be the value of the expression.</a:t>
            </a:r>
            <a:endParaRPr lang="en-IN" dirty="0" smtClean="0"/>
          </a:p>
          <a:p>
            <a:pPr algn="just"/>
            <a:r>
              <a:rPr lang="en-IN" dirty="0" smtClean="0"/>
              <a:t>When used as a number, null is 0. Unlike its usage in C and C++, however, null is not the same as 0. When used as a number, undefined is interpreted as </a:t>
            </a:r>
            <a:r>
              <a:rPr lang="en-IN" dirty="0" err="1" smtClean="0"/>
              <a:t>NaN</a:t>
            </a:r>
            <a:r>
              <a:rPr lang="en-IN" dirty="0" smtClean="0"/>
              <a:t>. </a:t>
            </a:r>
            <a:endParaRPr lang="en-I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IN" sz="3600" b="1" dirty="0"/>
              <a:t>Explicit Type Conversions</a:t>
            </a:r>
            <a:br>
              <a:rPr lang="en-IN" sz="3600" b="1" dirty="0"/>
            </a:br>
            <a:endParaRPr lang="en-IN" sz="3600" dirty="0"/>
          </a:p>
        </p:txBody>
      </p:sp>
      <p:sp>
        <p:nvSpPr>
          <p:cNvPr id="3" name="Content Placeholder 2"/>
          <p:cNvSpPr>
            <a:spLocks noGrp="1"/>
          </p:cNvSpPr>
          <p:nvPr>
            <p:ph idx="1"/>
          </p:nvPr>
        </p:nvSpPr>
        <p:spPr>
          <a:xfrm>
            <a:off x="0" y="857232"/>
            <a:ext cx="9144000" cy="6000768"/>
          </a:xfrm>
        </p:spPr>
        <p:txBody>
          <a:bodyPr>
            <a:normAutofit fontScale="85000" lnSpcReduction="20000"/>
          </a:bodyPr>
          <a:lstStyle/>
          <a:p>
            <a:pPr algn="just"/>
            <a:r>
              <a:rPr lang="en-US" dirty="0" smtClean="0"/>
              <a:t>There are several different ways to force type conversions, primarily between </a:t>
            </a:r>
            <a:r>
              <a:rPr lang="en-US" b="1" dirty="0" smtClean="0"/>
              <a:t>strings and numbers</a:t>
            </a:r>
            <a:r>
              <a:rPr lang="en-US" dirty="0" smtClean="0"/>
              <a:t>. </a:t>
            </a:r>
          </a:p>
          <a:p>
            <a:pPr algn="just"/>
            <a:r>
              <a:rPr lang="en-US" dirty="0" smtClean="0"/>
              <a:t>Strings that contain numbers can be converted to numbers with the </a:t>
            </a:r>
            <a:r>
              <a:rPr lang="en-US" b="1" dirty="0" smtClean="0"/>
              <a:t>String constructor</a:t>
            </a:r>
            <a:r>
              <a:rPr lang="en-US" dirty="0" smtClean="0"/>
              <a:t>, as in the following statement:</a:t>
            </a:r>
            <a:endParaRPr lang="en-IN" dirty="0" smtClean="0"/>
          </a:p>
          <a:p>
            <a:pPr algn="just"/>
            <a:r>
              <a:rPr lang="en-IN" b="1" dirty="0" err="1" smtClean="0"/>
              <a:t>var</a:t>
            </a:r>
            <a:r>
              <a:rPr lang="en-IN" b="1" dirty="0" smtClean="0"/>
              <a:t> </a:t>
            </a:r>
            <a:r>
              <a:rPr lang="en-IN" b="1" dirty="0" err="1" smtClean="0"/>
              <a:t>str_value</a:t>
            </a:r>
            <a:r>
              <a:rPr lang="en-IN" b="1" dirty="0" smtClean="0"/>
              <a:t> = String(value);</a:t>
            </a:r>
          </a:p>
          <a:p>
            <a:pPr algn="just"/>
            <a:r>
              <a:rPr lang="en-US" dirty="0" smtClean="0"/>
              <a:t>This conversion can also be done with </a:t>
            </a:r>
            <a:r>
              <a:rPr lang="en-US" b="1" dirty="0" smtClean="0"/>
              <a:t>the </a:t>
            </a:r>
            <a:r>
              <a:rPr lang="en-US" b="1" dirty="0" err="1" smtClean="0"/>
              <a:t>toString</a:t>
            </a:r>
            <a:r>
              <a:rPr lang="en-US" b="1" dirty="0" smtClean="0"/>
              <a:t> method</a:t>
            </a:r>
            <a:r>
              <a:rPr lang="en-US" dirty="0" smtClean="0"/>
              <a:t>, which has the advantage that it can be given a parameter to specify the base of the resulting.</a:t>
            </a:r>
            <a:r>
              <a:rPr lang="en-IN" dirty="0" smtClean="0"/>
              <a:t/>
            </a:r>
            <a:br>
              <a:rPr lang="en-IN" dirty="0" smtClean="0"/>
            </a:br>
            <a:r>
              <a:rPr lang="en-US" dirty="0" smtClean="0"/>
              <a:t> </a:t>
            </a:r>
            <a:endParaRPr lang="en-IN" dirty="0" smtClean="0"/>
          </a:p>
          <a:p>
            <a:pPr algn="just"/>
            <a:r>
              <a:rPr lang="en-US" dirty="0" smtClean="0"/>
              <a:t>number (although the base of the number to be converted is taken to be decimal).</a:t>
            </a:r>
            <a:endParaRPr lang="en-IN" dirty="0" smtClean="0"/>
          </a:p>
          <a:p>
            <a:pPr algn="just"/>
            <a:r>
              <a:rPr lang="en-US" dirty="0" smtClean="0"/>
              <a:t>An example of such a conversion is,</a:t>
            </a:r>
            <a:endParaRPr lang="en-IN" dirty="0" smtClean="0"/>
          </a:p>
          <a:p>
            <a:pPr algn="just"/>
            <a:r>
              <a:rPr lang="en-IN" b="1" dirty="0" err="1" smtClean="0"/>
              <a:t>var</a:t>
            </a:r>
            <a:r>
              <a:rPr lang="en-IN" b="1" dirty="0" smtClean="0"/>
              <a:t> num = 6;</a:t>
            </a:r>
          </a:p>
          <a:p>
            <a:pPr algn="just"/>
            <a:r>
              <a:rPr lang="en-IN" b="1" dirty="0" err="1" smtClean="0"/>
              <a:t>var</a:t>
            </a:r>
            <a:r>
              <a:rPr lang="en-IN" b="1" dirty="0" smtClean="0"/>
              <a:t> </a:t>
            </a:r>
            <a:r>
              <a:rPr lang="en-IN" b="1" dirty="0" err="1" smtClean="0"/>
              <a:t>str_value</a:t>
            </a:r>
            <a:r>
              <a:rPr lang="en-IN" b="1" dirty="0" smtClean="0"/>
              <a:t> = </a:t>
            </a:r>
            <a:r>
              <a:rPr lang="en-IN" b="1" dirty="0" err="1" smtClean="0"/>
              <a:t>num.toString</a:t>
            </a:r>
            <a:r>
              <a:rPr lang="en-IN" b="1" dirty="0" smtClean="0"/>
              <a:t>();</a:t>
            </a:r>
          </a:p>
          <a:p>
            <a:pPr algn="just"/>
            <a:r>
              <a:rPr lang="en-IN" b="1" dirty="0" err="1" smtClean="0"/>
              <a:t>var</a:t>
            </a:r>
            <a:r>
              <a:rPr lang="en-IN" b="1" dirty="0" smtClean="0"/>
              <a:t> </a:t>
            </a:r>
            <a:r>
              <a:rPr lang="en-IN" b="1" dirty="0" err="1" smtClean="0"/>
              <a:t>str_value_binary</a:t>
            </a:r>
            <a:r>
              <a:rPr lang="en-IN" b="1" dirty="0" smtClean="0"/>
              <a:t> = </a:t>
            </a:r>
            <a:r>
              <a:rPr lang="en-IN" b="1" dirty="0" err="1" smtClean="0"/>
              <a:t>num.toString</a:t>
            </a:r>
            <a:r>
              <a:rPr lang="en-IN" b="1" dirty="0" smtClean="0"/>
              <a:t>(2);</a:t>
            </a:r>
          </a:p>
          <a:p>
            <a:pPr algn="just"/>
            <a:endParaRPr lang="en-I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6632"/>
            <a:ext cx="9144000" cy="6743672"/>
          </a:xfrm>
        </p:spPr>
        <p:txBody>
          <a:bodyPr>
            <a:normAutofit fontScale="85000" lnSpcReduction="10000"/>
          </a:bodyPr>
          <a:lstStyle/>
          <a:p>
            <a:pPr algn="just"/>
            <a:r>
              <a:rPr lang="en-US" dirty="0" smtClean="0"/>
              <a:t>number also can be converted to a string by </a:t>
            </a:r>
            <a:r>
              <a:rPr lang="en-US" dirty="0" err="1" smtClean="0"/>
              <a:t>catenating</a:t>
            </a:r>
            <a:r>
              <a:rPr lang="en-US" dirty="0" smtClean="0"/>
              <a:t> it with the empty string.</a:t>
            </a:r>
            <a:endParaRPr lang="en-IN" dirty="0" smtClean="0"/>
          </a:p>
          <a:p>
            <a:pPr algn="just"/>
            <a:r>
              <a:rPr lang="en-US" dirty="0" smtClean="0"/>
              <a:t>Strings can be explicitly converted to numbers in several different ways. One way is with the Number constructor, as in the following statement: </a:t>
            </a:r>
            <a:endParaRPr lang="en-IN" dirty="0" smtClean="0"/>
          </a:p>
          <a:p>
            <a:pPr algn="just"/>
            <a:r>
              <a:rPr lang="en-IN" b="1" dirty="0" err="1" smtClean="0"/>
              <a:t>var</a:t>
            </a:r>
            <a:r>
              <a:rPr lang="en-IN" b="1" dirty="0" smtClean="0"/>
              <a:t> number = Number(</a:t>
            </a:r>
            <a:r>
              <a:rPr lang="en-IN" b="1" dirty="0" err="1" smtClean="0"/>
              <a:t>aString</a:t>
            </a:r>
            <a:r>
              <a:rPr lang="en-IN" b="1" dirty="0" smtClean="0"/>
              <a:t>);</a:t>
            </a:r>
          </a:p>
          <a:p>
            <a:pPr algn="just"/>
            <a:r>
              <a:rPr lang="en-US" dirty="0" smtClean="0"/>
              <a:t>The same conversion could be specified by subtracting zero from the string, as in the following statement:</a:t>
            </a:r>
            <a:endParaRPr lang="en-IN" dirty="0" smtClean="0"/>
          </a:p>
          <a:p>
            <a:pPr algn="just"/>
            <a:r>
              <a:rPr lang="en-IN" b="1" dirty="0" err="1" smtClean="0"/>
              <a:t>var</a:t>
            </a:r>
            <a:r>
              <a:rPr lang="en-IN" b="1" dirty="0" smtClean="0"/>
              <a:t> number = </a:t>
            </a:r>
            <a:r>
              <a:rPr lang="en-IN" b="1" dirty="0" err="1" smtClean="0"/>
              <a:t>aString</a:t>
            </a:r>
            <a:r>
              <a:rPr lang="en-IN" b="1" dirty="0" smtClean="0"/>
              <a:t> - 0;</a:t>
            </a:r>
          </a:p>
          <a:p>
            <a:pPr algn="just"/>
            <a:r>
              <a:rPr lang="en-US" dirty="0" smtClean="0"/>
              <a:t>Both of these conversions have the following restriction: </a:t>
            </a:r>
          </a:p>
          <a:p>
            <a:pPr algn="just"/>
            <a:r>
              <a:rPr lang="en-US" b="1" dirty="0" smtClean="0"/>
              <a:t>The number in the string cannot be followed by any character except a space. </a:t>
            </a:r>
          </a:p>
          <a:p>
            <a:pPr algn="just"/>
            <a:r>
              <a:rPr lang="en-US" dirty="0" smtClean="0"/>
              <a:t>For example, if the number happens to be followed by a comma, the conversion will not work. </a:t>
            </a:r>
          </a:p>
          <a:p>
            <a:pPr algn="just"/>
            <a:r>
              <a:rPr lang="en-US" dirty="0" smtClean="0"/>
              <a:t>JavaScript has </a:t>
            </a:r>
            <a:r>
              <a:rPr lang="en-US" b="1" dirty="0" smtClean="0"/>
              <a:t>two predefined string functions </a:t>
            </a:r>
            <a:r>
              <a:rPr lang="en-US" dirty="0" smtClean="0"/>
              <a:t>that do not have this problem. </a:t>
            </a:r>
            <a:endParaRPr lang="en-I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669360"/>
          </a:xfrm>
        </p:spPr>
        <p:txBody>
          <a:bodyPr>
            <a:normAutofit fontScale="92500" lnSpcReduction="20000"/>
          </a:bodyPr>
          <a:lstStyle/>
          <a:p>
            <a:pPr algn="just"/>
            <a:r>
              <a:rPr lang="en-US" dirty="0"/>
              <a:t>The two, </a:t>
            </a:r>
            <a:r>
              <a:rPr lang="en-US" b="1" dirty="0" err="1"/>
              <a:t>parseInt</a:t>
            </a:r>
            <a:r>
              <a:rPr lang="en-US" b="1" dirty="0"/>
              <a:t> and </a:t>
            </a:r>
            <a:r>
              <a:rPr lang="en-US" b="1" dirty="0" err="1"/>
              <a:t>parseFloat</a:t>
            </a:r>
            <a:r>
              <a:rPr lang="en-US" dirty="0"/>
              <a:t>, are not String methods, so they are not called through String objects. </a:t>
            </a:r>
            <a:endParaRPr lang="en-US" dirty="0" smtClean="0"/>
          </a:p>
          <a:p>
            <a:pPr algn="just"/>
            <a:r>
              <a:rPr lang="en-US" dirty="0" smtClean="0"/>
              <a:t>They </a:t>
            </a:r>
            <a:r>
              <a:rPr lang="en-US" dirty="0"/>
              <a:t>operate on the strings given as parameters</a:t>
            </a:r>
            <a:r>
              <a:rPr lang="en-US" dirty="0" smtClean="0"/>
              <a:t>.</a:t>
            </a:r>
          </a:p>
          <a:p>
            <a:pPr algn="just"/>
            <a:r>
              <a:rPr lang="en-US" dirty="0" smtClean="0"/>
              <a:t>The </a:t>
            </a:r>
            <a:r>
              <a:rPr lang="en-US" b="1" dirty="0" err="1"/>
              <a:t>parseInt</a:t>
            </a:r>
            <a:r>
              <a:rPr lang="en-US" dirty="0"/>
              <a:t> function searches its string parameter for an integer literal. If one is found at the beginning of the string, it is </a:t>
            </a:r>
            <a:r>
              <a:rPr lang="en-US" b="1" dirty="0"/>
              <a:t>converted to a number and returned. </a:t>
            </a:r>
            <a:endParaRPr lang="en-US" b="1" dirty="0" smtClean="0"/>
          </a:p>
          <a:p>
            <a:pPr algn="just"/>
            <a:r>
              <a:rPr lang="en-US" dirty="0" smtClean="0"/>
              <a:t>If </a:t>
            </a:r>
            <a:r>
              <a:rPr lang="en-US" dirty="0"/>
              <a:t>the string does not begin with a valid integer literal, </a:t>
            </a:r>
            <a:r>
              <a:rPr lang="en-US" b="1" dirty="0" err="1"/>
              <a:t>NaN</a:t>
            </a:r>
            <a:r>
              <a:rPr lang="en-US" dirty="0"/>
              <a:t> is returned. </a:t>
            </a:r>
            <a:endParaRPr lang="en-US" dirty="0" smtClean="0"/>
          </a:p>
          <a:p>
            <a:pPr algn="just"/>
            <a:r>
              <a:rPr lang="en-US" dirty="0" smtClean="0"/>
              <a:t>The </a:t>
            </a:r>
            <a:r>
              <a:rPr lang="en-US" b="1" dirty="0" err="1"/>
              <a:t>parseFloat</a:t>
            </a:r>
            <a:r>
              <a:rPr lang="en-US" dirty="0"/>
              <a:t> function is similar to </a:t>
            </a:r>
            <a:r>
              <a:rPr lang="en-US" dirty="0" err="1"/>
              <a:t>parseInt</a:t>
            </a:r>
            <a:r>
              <a:rPr lang="en-US" dirty="0"/>
              <a:t>, but it searches for a floating-point literal, which could have a </a:t>
            </a:r>
            <a:r>
              <a:rPr lang="en-US" b="1" dirty="0"/>
              <a:t>decimal point, an exponent, or bot</a:t>
            </a:r>
            <a:r>
              <a:rPr lang="en-US" dirty="0"/>
              <a:t>h. </a:t>
            </a:r>
            <a:endParaRPr lang="en-US" dirty="0" smtClean="0"/>
          </a:p>
          <a:p>
            <a:pPr algn="just"/>
            <a:r>
              <a:rPr lang="en-US" dirty="0" smtClean="0"/>
              <a:t>In </a:t>
            </a:r>
            <a:r>
              <a:rPr lang="en-US" dirty="0"/>
              <a:t>both </a:t>
            </a:r>
            <a:r>
              <a:rPr lang="en-US" dirty="0" err="1"/>
              <a:t>parseInt</a:t>
            </a:r>
            <a:r>
              <a:rPr lang="en-US" dirty="0"/>
              <a:t> and </a:t>
            </a:r>
            <a:r>
              <a:rPr lang="en-US" dirty="0" err="1"/>
              <a:t>parseFloat</a:t>
            </a:r>
            <a:r>
              <a:rPr lang="en-US" dirty="0"/>
              <a:t>, the numeric literal could be followed by </a:t>
            </a:r>
            <a:r>
              <a:rPr lang="en-US" b="1" dirty="0"/>
              <a:t>any </a:t>
            </a:r>
            <a:r>
              <a:rPr lang="en-US" b="1" dirty="0" smtClean="0"/>
              <a:t>non-digit </a:t>
            </a:r>
            <a:r>
              <a:rPr lang="en-US" b="1" dirty="0"/>
              <a:t>character.</a:t>
            </a:r>
            <a:endParaRPr lang="en-IN" b="1" dirty="0"/>
          </a:p>
          <a:p>
            <a:pPr marL="0" indent="0" algn="just">
              <a:buNone/>
            </a:pPr>
            <a:endParaRPr lang="en-IN" dirty="0"/>
          </a:p>
        </p:txBody>
      </p:sp>
    </p:spTree>
    <p:extLst>
      <p:ext uri="{BB962C8B-B14F-4D97-AF65-F5344CB8AC3E}">
        <p14:creationId xmlns:p14="http://schemas.microsoft.com/office/powerpoint/2010/main" xmlns="" val="22810465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IN" sz="3200" b="1" dirty="0"/>
              <a:t>String Properties and Methods</a:t>
            </a:r>
            <a:br>
              <a:rPr lang="en-IN" sz="3200" b="1" dirty="0"/>
            </a:br>
            <a:endParaRPr lang="en-IN" sz="3200" dirty="0"/>
          </a:p>
        </p:txBody>
      </p:sp>
      <p:sp>
        <p:nvSpPr>
          <p:cNvPr id="3" name="Content Placeholder 2"/>
          <p:cNvSpPr>
            <a:spLocks noGrp="1"/>
          </p:cNvSpPr>
          <p:nvPr>
            <p:ph idx="1"/>
          </p:nvPr>
        </p:nvSpPr>
        <p:spPr>
          <a:xfrm>
            <a:off x="457200" y="980728"/>
            <a:ext cx="8229600" cy="5616624"/>
          </a:xfrm>
        </p:spPr>
        <p:txBody>
          <a:bodyPr>
            <a:normAutofit fontScale="85000" lnSpcReduction="10000"/>
          </a:bodyPr>
          <a:lstStyle/>
          <a:p>
            <a:pPr algn="just"/>
            <a:r>
              <a:rPr lang="en-US" b="1" dirty="0" smtClean="0"/>
              <a:t>JavaScript </a:t>
            </a:r>
            <a:r>
              <a:rPr lang="en-US" b="1" dirty="0"/>
              <a:t>type conversions </a:t>
            </a:r>
            <a:r>
              <a:rPr lang="en-US" dirty="0" smtClean="0"/>
              <a:t>primitive string values to and from String objects when necessary, the differences between the String object and the String type have little effect on scripts. </a:t>
            </a:r>
          </a:p>
          <a:p>
            <a:pPr algn="just"/>
            <a:r>
              <a:rPr lang="en-US" b="1" dirty="0" smtClean="0"/>
              <a:t>String methods </a:t>
            </a:r>
            <a:r>
              <a:rPr lang="en-US" dirty="0" smtClean="0"/>
              <a:t>can always be used through </a:t>
            </a:r>
            <a:r>
              <a:rPr lang="en-US" b="1" dirty="0" smtClean="0"/>
              <a:t>String primitive values</a:t>
            </a:r>
            <a:r>
              <a:rPr lang="en-US" dirty="0" smtClean="0"/>
              <a:t>, as if the values were objects. </a:t>
            </a:r>
          </a:p>
          <a:p>
            <a:pPr algn="just"/>
            <a:r>
              <a:rPr lang="en-US" dirty="0" smtClean="0"/>
              <a:t>The String object includes </a:t>
            </a:r>
            <a:r>
              <a:rPr lang="en-US" b="1" dirty="0" smtClean="0"/>
              <a:t>one property, length, and a large collection of methods.</a:t>
            </a:r>
            <a:endParaRPr lang="en-IN" b="1" dirty="0" smtClean="0"/>
          </a:p>
          <a:p>
            <a:pPr algn="just"/>
            <a:r>
              <a:rPr lang="en-US" dirty="0" smtClean="0"/>
              <a:t>The number of characters in a string is stored in the length property as follows:</a:t>
            </a:r>
            <a:endParaRPr lang="en-IN" dirty="0" smtClean="0"/>
          </a:p>
          <a:p>
            <a:pPr algn="just"/>
            <a:r>
              <a:rPr lang="en-IN" b="1" dirty="0" err="1" smtClean="0"/>
              <a:t>var</a:t>
            </a:r>
            <a:r>
              <a:rPr lang="en-IN" b="1" dirty="0" smtClean="0"/>
              <a:t> </a:t>
            </a:r>
            <a:r>
              <a:rPr lang="en-IN" b="1" dirty="0" err="1" smtClean="0"/>
              <a:t>str</a:t>
            </a:r>
            <a:r>
              <a:rPr lang="en-IN" b="1" dirty="0" smtClean="0"/>
              <a:t> = "George"; </a:t>
            </a:r>
          </a:p>
          <a:p>
            <a:pPr algn="just"/>
            <a:r>
              <a:rPr lang="en-IN" b="1" dirty="0" err="1" smtClean="0"/>
              <a:t>var</a:t>
            </a:r>
            <a:r>
              <a:rPr lang="en-IN" b="1" dirty="0" smtClean="0"/>
              <a:t> </a:t>
            </a:r>
            <a:r>
              <a:rPr lang="en-IN" b="1" dirty="0" err="1" smtClean="0"/>
              <a:t>len</a:t>
            </a:r>
            <a:r>
              <a:rPr lang="en-IN" b="1" dirty="0" smtClean="0"/>
              <a:t> = </a:t>
            </a:r>
            <a:r>
              <a:rPr lang="en-IN" b="1" dirty="0" err="1" smtClean="0"/>
              <a:t>str.length</a:t>
            </a:r>
            <a:r>
              <a:rPr lang="en-IN" dirty="0" smtClean="0"/>
              <a:t>;</a:t>
            </a:r>
          </a:p>
          <a:p>
            <a:pPr algn="just"/>
            <a:r>
              <a:rPr lang="en-US" dirty="0"/>
              <a:t>In the expression </a:t>
            </a:r>
            <a:r>
              <a:rPr lang="en-US" dirty="0" err="1"/>
              <a:t>str.length</a:t>
            </a:r>
            <a:r>
              <a:rPr lang="en-US" dirty="0"/>
              <a:t>, </a:t>
            </a:r>
            <a:r>
              <a:rPr lang="en-US" dirty="0" err="1"/>
              <a:t>str</a:t>
            </a:r>
            <a:r>
              <a:rPr lang="en-US" dirty="0"/>
              <a:t> is a </a:t>
            </a:r>
            <a:r>
              <a:rPr lang="en-US" b="1" dirty="0"/>
              <a:t>primitive </a:t>
            </a:r>
            <a:r>
              <a:rPr lang="en-US" b="1" dirty="0" smtClean="0"/>
              <a:t>variable</a:t>
            </a:r>
            <a:r>
              <a:rPr lang="en-US" dirty="0"/>
              <a:t>.</a:t>
            </a:r>
            <a:endParaRPr lang="en-I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most commonly used String methods </a:t>
            </a:r>
            <a:endParaRPr lang="en-IN" dirty="0"/>
          </a:p>
        </p:txBody>
      </p:sp>
      <p:pic>
        <p:nvPicPr>
          <p:cNvPr id="58370" name="Picture 2"/>
          <p:cNvPicPr>
            <a:picLocks noGrp="1" noChangeAspect="1" noChangeArrowheads="1"/>
          </p:cNvPicPr>
          <p:nvPr>
            <p:ph idx="1"/>
          </p:nvPr>
        </p:nvPicPr>
        <p:blipFill>
          <a:blip r:embed="rId2"/>
          <a:srcRect/>
          <a:stretch>
            <a:fillRect/>
          </a:stretch>
        </p:blipFill>
        <p:spPr bwMode="auto">
          <a:xfrm>
            <a:off x="0" y="1571612"/>
            <a:ext cx="9130652" cy="40719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String Properties and Methods</a:t>
            </a:r>
            <a:endParaRPr lang="en-IN" dirty="0"/>
          </a:p>
        </p:txBody>
      </p:sp>
      <p:sp>
        <p:nvSpPr>
          <p:cNvPr id="3" name="Content Placeholder 2"/>
          <p:cNvSpPr>
            <a:spLocks noGrp="1"/>
          </p:cNvSpPr>
          <p:nvPr>
            <p:ph idx="1"/>
          </p:nvPr>
        </p:nvSpPr>
        <p:spPr>
          <a:xfrm>
            <a:off x="457200" y="1600200"/>
            <a:ext cx="8229600" cy="4997152"/>
          </a:xfrm>
        </p:spPr>
        <p:txBody>
          <a:bodyPr>
            <a:normAutofit fontScale="85000" lnSpcReduction="10000"/>
          </a:bodyPr>
          <a:lstStyle/>
          <a:p>
            <a:pPr algn="just"/>
            <a:r>
              <a:rPr lang="en-US" dirty="0" smtClean="0"/>
              <a:t>Note that, for the String methods, character positions </a:t>
            </a:r>
            <a:r>
              <a:rPr lang="en-US" b="1" dirty="0" smtClean="0"/>
              <a:t>start at zero</a:t>
            </a:r>
            <a:r>
              <a:rPr lang="en-US" dirty="0" smtClean="0"/>
              <a:t>. For example, suppose </a:t>
            </a:r>
            <a:r>
              <a:rPr lang="en-US" b="1" dirty="0" err="1" smtClean="0"/>
              <a:t>str</a:t>
            </a:r>
            <a:r>
              <a:rPr lang="en-US" dirty="0" smtClean="0"/>
              <a:t> has been defined as follows:</a:t>
            </a:r>
            <a:endParaRPr lang="en-IN" dirty="0" smtClean="0"/>
          </a:p>
          <a:p>
            <a:r>
              <a:rPr lang="en-IN" dirty="0" err="1" smtClean="0"/>
              <a:t>var</a:t>
            </a:r>
            <a:r>
              <a:rPr lang="en-IN" dirty="0" smtClean="0"/>
              <a:t> </a:t>
            </a:r>
            <a:r>
              <a:rPr lang="en-IN" dirty="0" err="1" smtClean="0"/>
              <a:t>str</a:t>
            </a:r>
            <a:r>
              <a:rPr lang="en-IN" dirty="0" smtClean="0"/>
              <a:t> = "George";</a:t>
            </a:r>
          </a:p>
          <a:p>
            <a:r>
              <a:rPr lang="en-US" dirty="0" smtClean="0"/>
              <a:t>Then the following expressions have the values shown:</a:t>
            </a:r>
            <a:endParaRPr lang="en-IN" dirty="0" smtClean="0"/>
          </a:p>
          <a:p>
            <a:r>
              <a:rPr lang="en-IN" dirty="0" err="1" smtClean="0"/>
              <a:t>str.charAt</a:t>
            </a:r>
            <a:r>
              <a:rPr lang="en-IN" dirty="0" smtClean="0"/>
              <a:t>(2) is 'o' </a:t>
            </a:r>
          </a:p>
          <a:p>
            <a:r>
              <a:rPr lang="en-IN" dirty="0" err="1" smtClean="0"/>
              <a:t>str.indexOf</a:t>
            </a:r>
            <a:r>
              <a:rPr lang="en-IN" dirty="0" smtClean="0"/>
              <a:t>('r') is 3 </a:t>
            </a:r>
          </a:p>
          <a:p>
            <a:r>
              <a:rPr lang="en-IN" dirty="0" err="1" smtClean="0"/>
              <a:t>str.substring</a:t>
            </a:r>
            <a:r>
              <a:rPr lang="en-IN" dirty="0" smtClean="0"/>
              <a:t>(2, 4) is 'org' </a:t>
            </a:r>
          </a:p>
          <a:p>
            <a:r>
              <a:rPr lang="en-IN" dirty="0" err="1" smtClean="0"/>
              <a:t>str.toLowerCase</a:t>
            </a:r>
            <a:r>
              <a:rPr lang="en-IN" dirty="0" smtClean="0"/>
              <a:t>() is '</a:t>
            </a:r>
            <a:r>
              <a:rPr lang="en-IN" dirty="0" err="1" smtClean="0"/>
              <a:t>george</a:t>
            </a:r>
            <a:r>
              <a:rPr lang="en-IN" dirty="0" smtClean="0"/>
              <a:t>'</a:t>
            </a:r>
          </a:p>
          <a:p>
            <a:pPr algn="just"/>
            <a:r>
              <a:rPr lang="en-US" dirty="0" smtClean="0"/>
              <a:t>Several String methods associated with pattern matching.</a:t>
            </a:r>
            <a:endParaRPr lang="en-IN" dirty="0" smtClean="0"/>
          </a:p>
          <a:p>
            <a:pPr marL="0" indent="0">
              <a:buNone/>
            </a:pPr>
            <a:endParaRPr lang="en-IN"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IN" sz="4000" b="1" dirty="0"/>
              <a:t>The </a:t>
            </a:r>
            <a:r>
              <a:rPr lang="en-IN" sz="4000" b="1" dirty="0" err="1"/>
              <a:t>typeof</a:t>
            </a:r>
            <a:r>
              <a:rPr lang="en-IN" sz="4000" b="1" dirty="0"/>
              <a:t> Operator</a:t>
            </a:r>
            <a:br>
              <a:rPr lang="en-IN" sz="4000" b="1" dirty="0"/>
            </a:br>
            <a:endParaRPr lang="en-IN" sz="4000" dirty="0"/>
          </a:p>
        </p:txBody>
      </p:sp>
      <p:sp>
        <p:nvSpPr>
          <p:cNvPr id="3" name="Content Placeholder 2"/>
          <p:cNvSpPr>
            <a:spLocks noGrp="1"/>
          </p:cNvSpPr>
          <p:nvPr>
            <p:ph idx="1"/>
          </p:nvPr>
        </p:nvSpPr>
        <p:spPr>
          <a:xfrm>
            <a:off x="457200" y="980728"/>
            <a:ext cx="8229600" cy="5760640"/>
          </a:xfrm>
        </p:spPr>
        <p:txBody>
          <a:bodyPr>
            <a:normAutofit fontScale="77500" lnSpcReduction="20000"/>
          </a:bodyPr>
          <a:lstStyle/>
          <a:p>
            <a:pPr algn="just"/>
            <a:r>
              <a:rPr lang="en-US" dirty="0" smtClean="0"/>
              <a:t>The </a:t>
            </a:r>
            <a:r>
              <a:rPr lang="en-US" b="1" dirty="0" err="1" smtClean="0"/>
              <a:t>typeof</a:t>
            </a:r>
            <a:r>
              <a:rPr lang="en-US" b="1" dirty="0" smtClean="0"/>
              <a:t> operator </a:t>
            </a:r>
            <a:r>
              <a:rPr lang="en-US" dirty="0" smtClean="0"/>
              <a:t>returns the type of its single operand. </a:t>
            </a:r>
          </a:p>
          <a:p>
            <a:pPr algn="just"/>
            <a:r>
              <a:rPr lang="en-US" dirty="0" smtClean="0"/>
              <a:t>This operation is quite useful in some circumstances in a script. </a:t>
            </a:r>
            <a:r>
              <a:rPr lang="en-US" b="1" dirty="0" err="1" smtClean="0"/>
              <a:t>typeof</a:t>
            </a:r>
            <a:r>
              <a:rPr lang="en-US" dirty="0" smtClean="0"/>
              <a:t> produces </a:t>
            </a:r>
            <a:r>
              <a:rPr lang="en-US" b="1" dirty="0" smtClean="0"/>
              <a:t>"number", "string", or "</a:t>
            </a:r>
            <a:r>
              <a:rPr lang="en-US" b="1" dirty="0" err="1" smtClean="0"/>
              <a:t>boolean</a:t>
            </a:r>
            <a:r>
              <a:rPr lang="en-US" b="1" dirty="0" smtClean="0"/>
              <a:t>“, </a:t>
            </a:r>
            <a:r>
              <a:rPr lang="en-US" dirty="0" smtClean="0"/>
              <a:t>if the operand is of primitive type </a:t>
            </a:r>
            <a:r>
              <a:rPr lang="en-US" b="1" dirty="0" smtClean="0"/>
              <a:t>Number, String, or Boolean</a:t>
            </a:r>
            <a:r>
              <a:rPr lang="en-US" dirty="0" smtClean="0"/>
              <a:t> respectively. </a:t>
            </a:r>
          </a:p>
          <a:p>
            <a:pPr algn="just"/>
            <a:r>
              <a:rPr lang="en-US" dirty="0" smtClean="0"/>
              <a:t>If the operand is an </a:t>
            </a:r>
            <a:r>
              <a:rPr lang="en-US" b="1" dirty="0" smtClean="0"/>
              <a:t>object or null</a:t>
            </a:r>
            <a:r>
              <a:rPr lang="en-US" dirty="0" smtClean="0"/>
              <a:t>, </a:t>
            </a:r>
            <a:r>
              <a:rPr lang="en-US" dirty="0" err="1" smtClean="0"/>
              <a:t>typeof</a:t>
            </a:r>
            <a:r>
              <a:rPr lang="en-US" dirty="0" smtClean="0"/>
              <a:t> produces </a:t>
            </a:r>
            <a:r>
              <a:rPr lang="en-US" b="1" dirty="0" smtClean="0"/>
              <a:t>"object</a:t>
            </a:r>
            <a:r>
              <a:rPr lang="en-US" dirty="0" smtClean="0"/>
              <a:t>". </a:t>
            </a:r>
          </a:p>
          <a:p>
            <a:pPr algn="just"/>
            <a:r>
              <a:rPr lang="en-US" dirty="0" smtClean="0"/>
              <a:t>This illustrates a fundamental characteristic of JavaScript:</a:t>
            </a:r>
          </a:p>
          <a:p>
            <a:pPr algn="just"/>
            <a:r>
              <a:rPr lang="en-US" b="1" dirty="0" smtClean="0"/>
              <a:t>Objects do not have types. </a:t>
            </a:r>
          </a:p>
          <a:p>
            <a:pPr algn="just"/>
            <a:r>
              <a:rPr lang="en-US" dirty="0" smtClean="0"/>
              <a:t>If the operand is a variable that has not been assigned a value, </a:t>
            </a:r>
            <a:r>
              <a:rPr lang="en-US" b="1" dirty="0" err="1" smtClean="0"/>
              <a:t>typeof</a:t>
            </a:r>
            <a:r>
              <a:rPr lang="en-US" b="1" dirty="0" smtClean="0"/>
              <a:t> produces "undefined</a:t>
            </a:r>
            <a:r>
              <a:rPr lang="en-US" dirty="0" smtClean="0"/>
              <a:t>", reflecting the fact that variables themselves are not typed. </a:t>
            </a:r>
          </a:p>
          <a:p>
            <a:pPr algn="just"/>
            <a:r>
              <a:rPr lang="en-US" dirty="0" smtClean="0"/>
              <a:t>Notice that the </a:t>
            </a:r>
            <a:r>
              <a:rPr lang="en-US" b="1" dirty="0" err="1" smtClean="0"/>
              <a:t>typeof</a:t>
            </a:r>
            <a:r>
              <a:rPr lang="en-US" b="1" dirty="0" smtClean="0"/>
              <a:t> operator </a:t>
            </a:r>
            <a:r>
              <a:rPr lang="en-US" dirty="0" smtClean="0"/>
              <a:t>always returns a </a:t>
            </a:r>
            <a:r>
              <a:rPr lang="en-US" b="1" dirty="0" smtClean="0"/>
              <a:t>string</a:t>
            </a:r>
            <a:r>
              <a:rPr lang="en-US" dirty="0" smtClean="0"/>
              <a:t>.</a:t>
            </a:r>
          </a:p>
          <a:p>
            <a:pPr algn="just"/>
            <a:r>
              <a:rPr lang="en-US" dirty="0" smtClean="0"/>
              <a:t>The operand for </a:t>
            </a:r>
            <a:r>
              <a:rPr lang="en-US" dirty="0" err="1" smtClean="0"/>
              <a:t>typeof</a:t>
            </a:r>
            <a:r>
              <a:rPr lang="en-US" dirty="0" smtClean="0"/>
              <a:t> can be placed in parentheses, making it appear to be a </a:t>
            </a:r>
            <a:r>
              <a:rPr lang="en-US" b="1" dirty="0" smtClean="0"/>
              <a:t>function</a:t>
            </a:r>
            <a:r>
              <a:rPr lang="en-US" dirty="0" smtClean="0"/>
              <a:t>. </a:t>
            </a:r>
          </a:p>
          <a:p>
            <a:pPr algn="just"/>
            <a:r>
              <a:rPr lang="en-US" dirty="0" smtClean="0"/>
              <a:t>Therefore, </a:t>
            </a:r>
            <a:r>
              <a:rPr lang="en-US" b="1" dirty="0" err="1" smtClean="0"/>
              <a:t>typeof</a:t>
            </a:r>
            <a:r>
              <a:rPr lang="en-US" b="1" dirty="0" smtClean="0"/>
              <a:t> x</a:t>
            </a:r>
            <a:r>
              <a:rPr lang="en-US" dirty="0" smtClean="0"/>
              <a:t> and </a:t>
            </a:r>
            <a:r>
              <a:rPr lang="en-US" b="1" dirty="0" err="1" smtClean="0"/>
              <a:t>typeof</a:t>
            </a:r>
            <a:r>
              <a:rPr lang="en-US" b="1" dirty="0" smtClean="0"/>
              <a:t>(x)</a:t>
            </a:r>
            <a:r>
              <a:rPr lang="en-US" dirty="0" smtClean="0"/>
              <a:t> are equivalent.</a:t>
            </a:r>
            <a:endParaRPr lang="en-IN" dirty="0" smtClean="0"/>
          </a:p>
          <a:p>
            <a:pPr marL="0" indent="0" algn="just">
              <a:buNone/>
            </a:pPr>
            <a:endParaRPr lang="en-IN"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IN" sz="3600" b="1" dirty="0"/>
              <a:t>Assignment Statements</a:t>
            </a:r>
            <a:br>
              <a:rPr lang="en-IN" sz="3600" b="1" dirty="0"/>
            </a:br>
            <a:endParaRPr lang="en-IN" sz="3600" dirty="0"/>
          </a:p>
        </p:txBody>
      </p:sp>
      <p:sp>
        <p:nvSpPr>
          <p:cNvPr id="3" name="Content Placeholder 2"/>
          <p:cNvSpPr>
            <a:spLocks noGrp="1"/>
          </p:cNvSpPr>
          <p:nvPr>
            <p:ph idx="1"/>
          </p:nvPr>
        </p:nvSpPr>
        <p:spPr>
          <a:xfrm>
            <a:off x="457200" y="908720"/>
            <a:ext cx="8229600" cy="6192688"/>
          </a:xfrm>
        </p:spPr>
        <p:txBody>
          <a:bodyPr>
            <a:normAutofit/>
          </a:bodyPr>
          <a:lstStyle/>
          <a:p>
            <a:pPr algn="just"/>
            <a:r>
              <a:rPr lang="en-US" dirty="0" smtClean="0"/>
              <a:t>The assignment statement in JavaScript is exactly like the assignment statement in other common C-based programming languages.</a:t>
            </a:r>
          </a:p>
          <a:p>
            <a:pPr algn="just"/>
            <a:r>
              <a:rPr lang="en-US" dirty="0" smtClean="0"/>
              <a:t>There is a </a:t>
            </a:r>
            <a:r>
              <a:rPr lang="en-US" b="1" dirty="0" smtClean="0"/>
              <a:t>simple assignment operator, denoted by =, </a:t>
            </a:r>
            <a:r>
              <a:rPr lang="en-US" dirty="0" smtClean="0"/>
              <a:t>and a host of </a:t>
            </a:r>
            <a:r>
              <a:rPr lang="en-US" b="1" dirty="0" smtClean="0"/>
              <a:t>compound assignment operators,</a:t>
            </a:r>
            <a:r>
              <a:rPr lang="en-US" dirty="0" smtClean="0"/>
              <a:t> such as</a:t>
            </a:r>
            <a:endParaRPr lang="en-IN" dirty="0" smtClean="0"/>
          </a:p>
          <a:p>
            <a:pPr algn="just"/>
            <a:r>
              <a:rPr lang="en-US" b="1" dirty="0" smtClean="0"/>
              <a:t>+= and /=. </a:t>
            </a:r>
          </a:p>
          <a:p>
            <a:pPr algn="just"/>
            <a:r>
              <a:rPr lang="en-US" dirty="0" smtClean="0"/>
              <a:t>For example, the statement :</a:t>
            </a:r>
            <a:endParaRPr lang="en-IN" dirty="0" smtClean="0"/>
          </a:p>
          <a:p>
            <a:pPr algn="just"/>
            <a:r>
              <a:rPr lang="en-IN" b="1" dirty="0" smtClean="0"/>
              <a:t>a += 7;</a:t>
            </a:r>
          </a:p>
          <a:p>
            <a:pPr algn="just"/>
            <a:r>
              <a:rPr lang="en-US" dirty="0" smtClean="0"/>
              <a:t>means the same as,</a:t>
            </a:r>
            <a:endParaRPr lang="en-IN" dirty="0" smtClean="0"/>
          </a:p>
          <a:p>
            <a:pPr algn="just"/>
            <a:r>
              <a:rPr lang="en-IN" b="1" dirty="0" smtClean="0"/>
              <a:t>a = a + 7;</a:t>
            </a:r>
          </a:p>
          <a:p>
            <a:pPr algn="just"/>
            <a:endParaRPr lang="en-I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Assignment Statements</a:t>
            </a:r>
            <a:br>
              <a:rPr lang="en-IN" b="1" dirty="0"/>
            </a:br>
            <a:endParaRPr lang="en-IN" dirty="0"/>
          </a:p>
        </p:txBody>
      </p:sp>
      <p:sp>
        <p:nvSpPr>
          <p:cNvPr id="3" name="Content Placeholder 2"/>
          <p:cNvSpPr>
            <a:spLocks noGrp="1"/>
          </p:cNvSpPr>
          <p:nvPr>
            <p:ph idx="1"/>
          </p:nvPr>
        </p:nvSpPr>
        <p:spPr>
          <a:xfrm>
            <a:off x="457200" y="908720"/>
            <a:ext cx="8229600" cy="6048672"/>
          </a:xfrm>
        </p:spPr>
        <p:txBody>
          <a:bodyPr>
            <a:normAutofit fontScale="92500" lnSpcReduction="10000"/>
          </a:bodyPr>
          <a:lstStyle/>
          <a:p>
            <a:pPr algn="just"/>
            <a:r>
              <a:rPr lang="en-US" dirty="0" smtClean="0"/>
              <a:t>In considering assignment statements, it is important to remember that JavaScript has two kinds of values: </a:t>
            </a:r>
            <a:r>
              <a:rPr lang="en-US" b="1" dirty="0" smtClean="0"/>
              <a:t>primitives and objects</a:t>
            </a:r>
            <a:r>
              <a:rPr lang="en-US" dirty="0" smtClean="0"/>
              <a:t>. </a:t>
            </a:r>
          </a:p>
          <a:p>
            <a:pPr algn="just"/>
            <a:r>
              <a:rPr lang="en-US" dirty="0" smtClean="0"/>
              <a:t>A variable can refer to a primitive value, such as the number 17, or an object, as shown in </a:t>
            </a:r>
            <a:r>
              <a:rPr lang="en-US" b="1" dirty="0" smtClean="0"/>
              <a:t>Figure 1</a:t>
            </a:r>
            <a:r>
              <a:rPr lang="en-US" dirty="0" smtClean="0"/>
              <a:t>. </a:t>
            </a:r>
          </a:p>
          <a:p>
            <a:pPr algn="just"/>
            <a:r>
              <a:rPr lang="en-US" dirty="0" smtClean="0"/>
              <a:t>Objects are allocated on the heap, and variables that refer to them are </a:t>
            </a:r>
            <a:r>
              <a:rPr lang="en-US" b="1" dirty="0" smtClean="0"/>
              <a:t>reference variables</a:t>
            </a:r>
            <a:r>
              <a:rPr lang="en-US" dirty="0" smtClean="0"/>
              <a:t>. When used to refer to an object, a variable stores an </a:t>
            </a:r>
            <a:r>
              <a:rPr lang="en-US" b="1" dirty="0" smtClean="0"/>
              <a:t>address</a:t>
            </a:r>
            <a:r>
              <a:rPr lang="en-US" dirty="0" smtClean="0"/>
              <a:t> only. </a:t>
            </a:r>
          </a:p>
          <a:p>
            <a:pPr algn="just"/>
            <a:r>
              <a:rPr lang="en-US" dirty="0" smtClean="0"/>
              <a:t>Therefore, assigning the </a:t>
            </a:r>
            <a:r>
              <a:rPr lang="en-US" b="1" dirty="0" smtClean="0"/>
              <a:t>address of an object </a:t>
            </a:r>
            <a:r>
              <a:rPr lang="en-US" dirty="0" smtClean="0"/>
              <a:t>to a variable is fundamentally different from assigning a </a:t>
            </a:r>
            <a:r>
              <a:rPr lang="en-US" b="1" dirty="0" smtClean="0"/>
              <a:t>primitive value </a:t>
            </a:r>
            <a:r>
              <a:rPr lang="en-US" dirty="0" smtClean="0"/>
              <a:t>to a variable.</a:t>
            </a:r>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t/>
            </a:r>
            <a:br>
              <a:rPr lang="en-US" b="1" dirty="0" smtClean="0"/>
            </a:br>
            <a:r>
              <a:rPr lang="en-US" b="1" dirty="0" smtClean="0"/>
              <a:t>Benefits </a:t>
            </a:r>
            <a:r>
              <a:rPr lang="en-US" b="1" dirty="0"/>
              <a:t>of JavaScript</a:t>
            </a:r>
            <a:r>
              <a:rPr lang="en-IN" dirty="0"/>
              <a:t/>
            </a:r>
            <a:br>
              <a:rPr lang="en-IN" dirty="0"/>
            </a:br>
            <a:endParaRPr lang="en-IN" dirty="0"/>
          </a:p>
        </p:txBody>
      </p:sp>
      <p:sp>
        <p:nvSpPr>
          <p:cNvPr id="5" name="Content Placeholder 4"/>
          <p:cNvSpPr>
            <a:spLocks noGrp="1"/>
          </p:cNvSpPr>
          <p:nvPr>
            <p:ph idx="1"/>
          </p:nvPr>
        </p:nvSpPr>
        <p:spPr>
          <a:xfrm>
            <a:off x="457200" y="1600200"/>
            <a:ext cx="8229600" cy="4925144"/>
          </a:xfrm>
        </p:spPr>
        <p:txBody>
          <a:bodyPr>
            <a:normAutofit fontScale="92500" lnSpcReduction="10000"/>
          </a:bodyPr>
          <a:lstStyle/>
          <a:p>
            <a:pPr algn="just"/>
            <a:r>
              <a:rPr lang="en-US" dirty="0"/>
              <a:t>Following are the benefits of </a:t>
            </a:r>
            <a:r>
              <a:rPr lang="en-US" dirty="0" smtClean="0"/>
              <a:t>JavaScript,</a:t>
            </a:r>
            <a:endParaRPr lang="en-IN" dirty="0"/>
          </a:p>
          <a:p>
            <a:pPr algn="just"/>
            <a:r>
              <a:rPr lang="en-US" dirty="0" smtClean="0"/>
              <a:t>arrays</a:t>
            </a:r>
            <a:endParaRPr lang="en-IN" dirty="0"/>
          </a:p>
          <a:p>
            <a:pPr lvl="0" algn="just"/>
            <a:r>
              <a:rPr lang="en-US" dirty="0"/>
              <a:t>loosely typed variables</a:t>
            </a:r>
            <a:endParaRPr lang="en-IN" dirty="0"/>
          </a:p>
          <a:p>
            <a:pPr lvl="0" algn="just"/>
            <a:r>
              <a:rPr lang="en-US" dirty="0"/>
              <a:t>regular expressions</a:t>
            </a:r>
            <a:endParaRPr lang="en-IN" dirty="0"/>
          </a:p>
          <a:p>
            <a:pPr lvl="0" algn="just"/>
            <a:r>
              <a:rPr lang="en-US" dirty="0"/>
              <a:t>objects and </a:t>
            </a:r>
            <a:r>
              <a:rPr lang="en-US" dirty="0" smtClean="0"/>
              <a:t>classes</a:t>
            </a:r>
          </a:p>
          <a:p>
            <a:pPr algn="just"/>
            <a:r>
              <a:rPr lang="en-US" dirty="0"/>
              <a:t>Dynamic drop-down menus</a:t>
            </a:r>
            <a:endParaRPr lang="en-IN" dirty="0"/>
          </a:p>
          <a:p>
            <a:pPr lvl="0" algn="just"/>
            <a:r>
              <a:rPr lang="en-US" dirty="0" smtClean="0"/>
              <a:t>highly </a:t>
            </a:r>
            <a:r>
              <a:rPr lang="en-US" dirty="0"/>
              <a:t>evolved date, math, and string libraries</a:t>
            </a:r>
            <a:endParaRPr lang="en-IN" dirty="0"/>
          </a:p>
          <a:p>
            <a:pPr lvl="0" algn="just"/>
            <a:r>
              <a:rPr lang="en-US" dirty="0"/>
              <a:t>W3C </a:t>
            </a:r>
            <a:r>
              <a:rPr lang="en-US" dirty="0" smtClean="0"/>
              <a:t>DOM(Document Object Model) is an API for HTML and XML documents, it  </a:t>
            </a:r>
            <a:r>
              <a:rPr lang="en-US" dirty="0"/>
              <a:t>support in the </a:t>
            </a:r>
            <a:r>
              <a:rPr lang="en-US" dirty="0" smtClean="0"/>
              <a:t>JavaScript</a:t>
            </a:r>
          </a:p>
          <a:p>
            <a:pPr marL="0" indent="0" algn="just">
              <a:buNone/>
            </a:pPr>
            <a:endParaRPr lang="en-IN"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Primitives and Objects</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857288" y="2357430"/>
            <a:ext cx="10210100" cy="34290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IN" sz="4000" b="1" dirty="0"/>
              <a:t>The Date Object</a:t>
            </a:r>
            <a:br>
              <a:rPr lang="en-IN" sz="4000" b="1" dirty="0"/>
            </a:br>
            <a:endParaRPr lang="en-IN" sz="4000" dirty="0"/>
          </a:p>
        </p:txBody>
      </p:sp>
      <p:sp>
        <p:nvSpPr>
          <p:cNvPr id="3" name="Content Placeholder 2"/>
          <p:cNvSpPr>
            <a:spLocks noGrp="1"/>
          </p:cNvSpPr>
          <p:nvPr>
            <p:ph idx="1"/>
          </p:nvPr>
        </p:nvSpPr>
        <p:spPr>
          <a:xfrm>
            <a:off x="457200" y="908720"/>
            <a:ext cx="8229600" cy="5832648"/>
          </a:xfrm>
        </p:spPr>
        <p:txBody>
          <a:bodyPr>
            <a:normAutofit fontScale="85000" lnSpcReduction="10000"/>
          </a:bodyPr>
          <a:lstStyle/>
          <a:p>
            <a:pPr algn="just"/>
            <a:r>
              <a:rPr lang="en-US" dirty="0" smtClean="0"/>
              <a:t>There are occasions when information about the </a:t>
            </a:r>
            <a:r>
              <a:rPr lang="en-US" b="1" dirty="0" smtClean="0"/>
              <a:t>current date and time </a:t>
            </a:r>
            <a:r>
              <a:rPr lang="en-US" dirty="0" smtClean="0"/>
              <a:t>is useful in a program. </a:t>
            </a:r>
          </a:p>
          <a:p>
            <a:pPr algn="just"/>
            <a:r>
              <a:rPr lang="en-US" dirty="0" smtClean="0"/>
              <a:t>Likewise, sometimes it is convenient to be able to create objects that represent a </a:t>
            </a:r>
            <a:r>
              <a:rPr lang="en-US" b="1" dirty="0" smtClean="0"/>
              <a:t>specific date and time </a:t>
            </a:r>
            <a:r>
              <a:rPr lang="en-US" dirty="0" smtClean="0"/>
              <a:t>and then manipulate them. </a:t>
            </a:r>
          </a:p>
          <a:p>
            <a:pPr algn="just"/>
            <a:r>
              <a:rPr lang="en-US" dirty="0" smtClean="0"/>
              <a:t>These capabilities are available in JavaScript through the </a:t>
            </a:r>
            <a:r>
              <a:rPr lang="en-US" b="1" dirty="0" smtClean="0"/>
              <a:t>Date object </a:t>
            </a:r>
            <a:r>
              <a:rPr lang="en-US" dirty="0" smtClean="0"/>
              <a:t>and its </a:t>
            </a:r>
            <a:r>
              <a:rPr lang="en-US" b="1" dirty="0" smtClean="0"/>
              <a:t>rich collection of methods</a:t>
            </a:r>
            <a:r>
              <a:rPr lang="en-US" dirty="0" smtClean="0"/>
              <a:t>. </a:t>
            </a:r>
          </a:p>
          <a:p>
            <a:pPr algn="just"/>
            <a:r>
              <a:rPr lang="en-US" dirty="0" smtClean="0"/>
              <a:t>A Date object is created with the new operator and the </a:t>
            </a:r>
            <a:r>
              <a:rPr lang="en-US" b="1" dirty="0" smtClean="0"/>
              <a:t>Date constructor</a:t>
            </a:r>
            <a:r>
              <a:rPr lang="en-US" dirty="0" smtClean="0"/>
              <a:t>, which has several forms. </a:t>
            </a:r>
          </a:p>
          <a:p>
            <a:pPr algn="just"/>
            <a:r>
              <a:rPr lang="en-US" dirty="0" smtClean="0"/>
              <a:t>Because we focus on uses of the current date and time, we use only the simplest </a:t>
            </a:r>
            <a:r>
              <a:rPr lang="en-US" b="1" dirty="0" smtClean="0"/>
              <a:t>Date constructor</a:t>
            </a:r>
            <a:r>
              <a:rPr lang="en-US" dirty="0" smtClean="0"/>
              <a:t>, which takes </a:t>
            </a:r>
            <a:r>
              <a:rPr lang="en-US" b="1" dirty="0" smtClean="0"/>
              <a:t>no parameters </a:t>
            </a:r>
            <a:r>
              <a:rPr lang="en-US" dirty="0" smtClean="0"/>
              <a:t>and builds an object with the </a:t>
            </a:r>
            <a:r>
              <a:rPr lang="en-US" b="1" dirty="0" smtClean="0"/>
              <a:t>current date and time </a:t>
            </a:r>
            <a:r>
              <a:rPr lang="en-US" dirty="0" smtClean="0"/>
              <a:t>for its properties.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The Date Object</a:t>
            </a:r>
            <a:br>
              <a:rPr lang="en-IN" b="1" dirty="0"/>
            </a:br>
            <a:endParaRPr lang="en-IN" dirty="0"/>
          </a:p>
        </p:txBody>
      </p:sp>
      <p:sp>
        <p:nvSpPr>
          <p:cNvPr id="3" name="Content Placeholder 2"/>
          <p:cNvSpPr>
            <a:spLocks noGrp="1"/>
          </p:cNvSpPr>
          <p:nvPr>
            <p:ph idx="1"/>
          </p:nvPr>
        </p:nvSpPr>
        <p:spPr>
          <a:xfrm>
            <a:off x="457200" y="908720"/>
            <a:ext cx="8229600" cy="5688632"/>
          </a:xfrm>
        </p:spPr>
        <p:txBody>
          <a:bodyPr>
            <a:normAutofit/>
          </a:bodyPr>
          <a:lstStyle/>
          <a:p>
            <a:pPr algn="just"/>
            <a:r>
              <a:rPr lang="en-US" dirty="0"/>
              <a:t>For example, we might have :</a:t>
            </a:r>
            <a:endParaRPr lang="en-IN" dirty="0"/>
          </a:p>
          <a:p>
            <a:pPr algn="just"/>
            <a:r>
              <a:rPr lang="en-IN" b="1" dirty="0" err="1"/>
              <a:t>var</a:t>
            </a:r>
            <a:r>
              <a:rPr lang="en-IN" b="1" dirty="0"/>
              <a:t> today = new Date();</a:t>
            </a:r>
          </a:p>
          <a:p>
            <a:pPr algn="just"/>
            <a:r>
              <a:rPr lang="en-US" dirty="0" smtClean="0"/>
              <a:t>The date and time properties of a Date object are in two forms: </a:t>
            </a:r>
          </a:p>
          <a:p>
            <a:pPr algn="just"/>
            <a:r>
              <a:rPr lang="en-US" b="1" dirty="0" smtClean="0"/>
              <a:t>local and Coordinated Universal Time (UTC), </a:t>
            </a:r>
            <a:r>
              <a:rPr lang="en-US" dirty="0" smtClean="0"/>
              <a:t>which was formerly named </a:t>
            </a:r>
            <a:r>
              <a:rPr lang="en-US" b="1" dirty="0" smtClean="0"/>
              <a:t>Greenwich Mean Time. </a:t>
            </a:r>
          </a:p>
          <a:p>
            <a:pPr algn="just"/>
            <a:r>
              <a:rPr lang="en-US" dirty="0" smtClean="0"/>
              <a:t>Table shows the methods, along with the descriptions, that retrieve information from a Date object.</a:t>
            </a:r>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28670"/>
          </a:xfrm>
        </p:spPr>
        <p:txBody>
          <a:bodyPr/>
          <a:lstStyle/>
          <a:p>
            <a:r>
              <a:rPr lang="en-IN" dirty="0" smtClean="0"/>
              <a:t>Methods for the Date object</a:t>
            </a:r>
            <a:endParaRPr lang="en-IN" dirty="0"/>
          </a:p>
        </p:txBody>
      </p:sp>
      <p:pic>
        <p:nvPicPr>
          <p:cNvPr id="59394" name="Picture 2"/>
          <p:cNvPicPr>
            <a:picLocks noGrp="1" noChangeAspect="1" noChangeArrowheads="1"/>
          </p:cNvPicPr>
          <p:nvPr>
            <p:ph idx="1"/>
          </p:nvPr>
        </p:nvPicPr>
        <p:blipFill>
          <a:blip r:embed="rId2"/>
          <a:srcRect/>
          <a:stretch>
            <a:fillRect/>
          </a:stretch>
        </p:blipFill>
        <p:spPr bwMode="auto">
          <a:xfrm>
            <a:off x="0" y="714356"/>
            <a:ext cx="9171488" cy="61436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b="1" dirty="0" smtClean="0"/>
              <a:t>Screen Output and Keyboard Input</a:t>
            </a:r>
            <a:br>
              <a:rPr lang="en-IN" b="1" dirty="0" smtClean="0"/>
            </a:br>
            <a:endParaRPr lang="en-IN" dirty="0"/>
          </a:p>
        </p:txBody>
      </p:sp>
      <p:sp>
        <p:nvSpPr>
          <p:cNvPr id="3" name="Content Placeholder 2"/>
          <p:cNvSpPr>
            <a:spLocks noGrp="1"/>
          </p:cNvSpPr>
          <p:nvPr>
            <p:ph idx="1"/>
          </p:nvPr>
        </p:nvSpPr>
        <p:spPr>
          <a:xfrm>
            <a:off x="457200" y="908720"/>
            <a:ext cx="8229600" cy="5949280"/>
          </a:xfrm>
        </p:spPr>
        <p:txBody>
          <a:bodyPr>
            <a:normAutofit fontScale="85000" lnSpcReduction="20000"/>
          </a:bodyPr>
          <a:lstStyle/>
          <a:p>
            <a:pPr algn="just"/>
            <a:r>
              <a:rPr lang="en-US" dirty="0" smtClean="0"/>
              <a:t>A JavaScript - script is interpreted when the browser finds </a:t>
            </a:r>
            <a:r>
              <a:rPr lang="en-US" b="1" dirty="0" smtClean="0"/>
              <a:t>the script or a reference to a separate script file</a:t>
            </a:r>
            <a:r>
              <a:rPr lang="en-US" dirty="0" smtClean="0"/>
              <a:t> in the body of the HTML document. </a:t>
            </a:r>
          </a:p>
          <a:p>
            <a:pPr algn="just"/>
            <a:r>
              <a:rPr lang="en-US" dirty="0" smtClean="0"/>
              <a:t>Thus, the normal output screen for JavaScript is the same as the screen in which the content of the </a:t>
            </a:r>
            <a:r>
              <a:rPr lang="en-US" b="1" dirty="0" smtClean="0"/>
              <a:t>host HTML document </a:t>
            </a:r>
            <a:r>
              <a:rPr lang="en-US" dirty="0" smtClean="0"/>
              <a:t>is displayed. </a:t>
            </a:r>
          </a:p>
          <a:p>
            <a:pPr algn="just"/>
            <a:r>
              <a:rPr lang="en-US" dirty="0" smtClean="0"/>
              <a:t>JavaScript models the HTML document with the Document object. </a:t>
            </a:r>
          </a:p>
          <a:p>
            <a:pPr algn="just"/>
            <a:r>
              <a:rPr lang="en-US" dirty="0" smtClean="0"/>
              <a:t>The window in which the browser displays an HTML document is modeled with the Window object. </a:t>
            </a:r>
          </a:p>
          <a:p>
            <a:pPr algn="just"/>
            <a:r>
              <a:rPr lang="en-US" dirty="0" smtClean="0"/>
              <a:t>The Window object includes two properties, </a:t>
            </a:r>
          </a:p>
          <a:p>
            <a:pPr lvl="1" algn="just"/>
            <a:r>
              <a:rPr lang="en-US" b="1" dirty="0" smtClean="0"/>
              <a:t>document and window </a:t>
            </a:r>
          </a:p>
          <a:p>
            <a:pPr algn="just"/>
            <a:r>
              <a:rPr lang="en-US" dirty="0" smtClean="0"/>
              <a:t>The </a:t>
            </a:r>
            <a:r>
              <a:rPr lang="en-US" b="1" dirty="0" smtClean="0"/>
              <a:t>document property </a:t>
            </a:r>
            <a:r>
              <a:rPr lang="en-US" dirty="0" smtClean="0"/>
              <a:t>refers to the Document object.</a:t>
            </a:r>
          </a:p>
          <a:p>
            <a:pPr algn="just"/>
            <a:r>
              <a:rPr lang="en-US" dirty="0" smtClean="0"/>
              <a:t>The </a:t>
            </a:r>
            <a:r>
              <a:rPr lang="en-US" b="1" dirty="0" smtClean="0"/>
              <a:t>window property </a:t>
            </a:r>
            <a:r>
              <a:rPr lang="en-US" dirty="0" smtClean="0"/>
              <a:t>is self-referential; it refers to the Window object.</a:t>
            </a:r>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338"/>
            <a:ext cx="8229600" cy="1357322"/>
          </a:xfrm>
        </p:spPr>
        <p:txBody>
          <a:bodyPr/>
          <a:lstStyle/>
          <a:p>
            <a:r>
              <a:rPr lang="en-US" dirty="0" smtClean="0"/>
              <a:t>Document object</a:t>
            </a:r>
            <a:endParaRPr lang="en-IN" dirty="0"/>
          </a:p>
        </p:txBody>
      </p:sp>
      <p:sp>
        <p:nvSpPr>
          <p:cNvPr id="3" name="Content Placeholder 2"/>
          <p:cNvSpPr>
            <a:spLocks noGrp="1"/>
          </p:cNvSpPr>
          <p:nvPr>
            <p:ph idx="1"/>
          </p:nvPr>
        </p:nvSpPr>
        <p:spPr>
          <a:xfrm>
            <a:off x="457200" y="928670"/>
            <a:ext cx="8229600" cy="5929330"/>
          </a:xfrm>
        </p:spPr>
        <p:txBody>
          <a:bodyPr>
            <a:normAutofit fontScale="92500" lnSpcReduction="10000"/>
          </a:bodyPr>
          <a:lstStyle/>
          <a:p>
            <a:pPr algn="just"/>
            <a:r>
              <a:rPr lang="en-US" dirty="0" smtClean="0"/>
              <a:t>The </a:t>
            </a:r>
            <a:r>
              <a:rPr lang="en-US" b="1" dirty="0" smtClean="0"/>
              <a:t>Document object </a:t>
            </a:r>
            <a:r>
              <a:rPr lang="en-US" dirty="0" smtClean="0"/>
              <a:t>has several properties and methods. </a:t>
            </a:r>
          </a:p>
          <a:p>
            <a:pPr algn="just"/>
            <a:r>
              <a:rPr lang="en-US" dirty="0" smtClean="0"/>
              <a:t>The most interesting and useful of its methods, at least for now, is </a:t>
            </a:r>
            <a:r>
              <a:rPr lang="en-US" b="1" dirty="0" smtClean="0"/>
              <a:t>write</a:t>
            </a:r>
            <a:r>
              <a:rPr lang="en-US" dirty="0" smtClean="0"/>
              <a:t>, which is used to create output, which is dynamically created HTML document content. </a:t>
            </a:r>
          </a:p>
          <a:p>
            <a:pPr algn="just"/>
            <a:r>
              <a:rPr lang="en-US" dirty="0" smtClean="0"/>
              <a:t>This content is specified in the parameter of write. </a:t>
            </a:r>
          </a:p>
          <a:p>
            <a:pPr algn="just"/>
            <a:r>
              <a:rPr lang="en-US" dirty="0" smtClean="0"/>
              <a:t>For example, if the value of the variable result is 42, the following statement produces the screen shown in </a:t>
            </a:r>
            <a:r>
              <a:rPr lang="en-US" b="1" dirty="0" smtClean="0"/>
              <a:t>Figure 2</a:t>
            </a:r>
            <a:r>
              <a:rPr lang="en-US" dirty="0" smtClean="0"/>
              <a:t>:</a:t>
            </a:r>
            <a:endParaRPr lang="en-IN" dirty="0" smtClean="0"/>
          </a:p>
          <a:p>
            <a:pPr algn="just"/>
            <a:r>
              <a:rPr lang="en-IN" b="1" dirty="0" err="1" smtClean="0"/>
              <a:t>document.write</a:t>
            </a:r>
            <a:r>
              <a:rPr lang="en-IN" b="1" dirty="0" smtClean="0"/>
              <a:t>("The result is: ", result, "&lt;</a:t>
            </a:r>
            <a:r>
              <a:rPr lang="en-IN" b="1" dirty="0" err="1" smtClean="0"/>
              <a:t>br</a:t>
            </a:r>
            <a:r>
              <a:rPr lang="en-IN" b="1" dirty="0" smtClean="0"/>
              <a:t> /&gt;");</a:t>
            </a:r>
          </a:p>
          <a:p>
            <a:endParaRPr lang="en-IN"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59.png"/>
          <p:cNvPicPr>
            <a:picLocks noGrp="1"/>
          </p:cNvPicPr>
          <p:nvPr>
            <p:ph idx="1"/>
          </p:nvPr>
        </p:nvPicPr>
        <p:blipFill>
          <a:blip r:embed="rId2" cstate="print"/>
          <a:stretch>
            <a:fillRect/>
          </a:stretch>
        </p:blipFill>
        <p:spPr>
          <a:xfrm>
            <a:off x="214282" y="285728"/>
            <a:ext cx="8429684" cy="1857388"/>
          </a:xfrm>
          <a:prstGeom prst="rect">
            <a:avLst/>
          </a:prstGeom>
        </p:spPr>
      </p:pic>
      <p:sp>
        <p:nvSpPr>
          <p:cNvPr id="5" name="Rectangle 4"/>
          <p:cNvSpPr/>
          <p:nvPr/>
        </p:nvSpPr>
        <p:spPr>
          <a:xfrm>
            <a:off x="285720" y="2357431"/>
            <a:ext cx="8429684" cy="4667192"/>
          </a:xfrm>
          <a:prstGeom prst="rect">
            <a:avLst/>
          </a:prstGeom>
        </p:spPr>
        <p:txBody>
          <a:bodyPr wrap="square">
            <a:spAutoFit/>
          </a:bodyPr>
          <a:lstStyle/>
          <a:p>
            <a:pPr algn="just"/>
            <a:r>
              <a:rPr lang="en-IN" sz="3200" dirty="0" smtClean="0"/>
              <a:t>Because write is used to create </a:t>
            </a:r>
            <a:r>
              <a:rPr lang="en-IN" sz="3200" dirty="0" err="1" smtClean="0"/>
              <a:t>markup</a:t>
            </a:r>
            <a:r>
              <a:rPr lang="en-IN" sz="3200" dirty="0" smtClean="0"/>
              <a:t>, the only useful punctuation in its parameter is in the form of HTML tags. </a:t>
            </a:r>
          </a:p>
          <a:p>
            <a:pPr algn="just"/>
            <a:r>
              <a:rPr lang="en-IN" sz="3200" dirty="0" smtClean="0"/>
              <a:t>Therefore, the parameter of write often includes &lt;</a:t>
            </a:r>
            <a:r>
              <a:rPr lang="en-IN" sz="3200" dirty="0" err="1" smtClean="0"/>
              <a:t>br</a:t>
            </a:r>
            <a:r>
              <a:rPr lang="en-IN" sz="3200" dirty="0" smtClean="0"/>
              <a:t> /&gt;. </a:t>
            </a:r>
          </a:p>
          <a:p>
            <a:pPr algn="just"/>
            <a:r>
              <a:rPr lang="en-IN" sz="3200" dirty="0" smtClean="0"/>
              <a:t>The </a:t>
            </a:r>
            <a:r>
              <a:rPr lang="en-IN" sz="3200" b="1" dirty="0" err="1" smtClean="0"/>
              <a:t>writeln</a:t>
            </a:r>
            <a:r>
              <a:rPr lang="en-IN" sz="3200" b="1" dirty="0" smtClean="0"/>
              <a:t> method implicitly adds "\n" </a:t>
            </a:r>
            <a:r>
              <a:rPr lang="en-IN" sz="3200" dirty="0" smtClean="0"/>
              <a:t>to its parameter, but since browsers ignore line breaks when displaying HTML, it has no effect on the output.</a:t>
            </a:r>
            <a:endParaRPr lang="en-IN" sz="32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357982"/>
          </a:xfrm>
        </p:spPr>
        <p:txBody>
          <a:bodyPr>
            <a:normAutofit fontScale="77500" lnSpcReduction="20000"/>
          </a:bodyPr>
          <a:lstStyle/>
          <a:p>
            <a:pPr algn="just"/>
            <a:r>
              <a:rPr lang="en-US" dirty="0" smtClean="0"/>
              <a:t>The parameter of write can include any </a:t>
            </a:r>
            <a:r>
              <a:rPr lang="en-US" b="1" dirty="0" smtClean="0"/>
              <a:t>HTML tags and content. </a:t>
            </a:r>
          </a:p>
          <a:p>
            <a:pPr algn="just"/>
            <a:r>
              <a:rPr lang="en-US" dirty="0" smtClean="0"/>
              <a:t>The parameter is simply given </a:t>
            </a:r>
            <a:r>
              <a:rPr lang="en-US" b="1" dirty="0" smtClean="0"/>
              <a:t>to the browser</a:t>
            </a:r>
            <a:r>
              <a:rPr lang="en-US" dirty="0" smtClean="0"/>
              <a:t>, which treats it exactly like any other part of the HTML document. </a:t>
            </a:r>
          </a:p>
          <a:p>
            <a:pPr algn="just"/>
            <a:r>
              <a:rPr lang="en-US" dirty="0" smtClean="0"/>
              <a:t>The write method actually can take </a:t>
            </a:r>
            <a:r>
              <a:rPr lang="en-US" b="1" dirty="0" smtClean="0"/>
              <a:t>any number of parameters</a:t>
            </a:r>
            <a:r>
              <a:rPr lang="en-US" dirty="0" smtClean="0"/>
              <a:t>. Multiple parameters are </a:t>
            </a:r>
            <a:r>
              <a:rPr lang="en-US" dirty="0" err="1" smtClean="0"/>
              <a:t>catenated</a:t>
            </a:r>
            <a:r>
              <a:rPr lang="en-US" dirty="0" smtClean="0"/>
              <a:t>(arrange) and placed in the output.</a:t>
            </a:r>
            <a:endParaRPr lang="en-IN" dirty="0" smtClean="0"/>
          </a:p>
          <a:p>
            <a:pPr algn="just"/>
            <a:r>
              <a:rPr lang="en-US" dirty="0" smtClean="0"/>
              <a:t>As stated previously, the Window object is the JavaScript model for the browser window. </a:t>
            </a:r>
          </a:p>
          <a:p>
            <a:pPr algn="just"/>
            <a:r>
              <a:rPr lang="en-US" dirty="0" smtClean="0"/>
              <a:t>Window includes </a:t>
            </a:r>
            <a:r>
              <a:rPr lang="en-US" b="1" dirty="0" smtClean="0"/>
              <a:t>three methods </a:t>
            </a:r>
            <a:r>
              <a:rPr lang="en-US" dirty="0" smtClean="0"/>
              <a:t>that create dialog boxes for three specific kinds of user interactions. </a:t>
            </a:r>
          </a:p>
          <a:p>
            <a:pPr algn="just"/>
            <a:r>
              <a:rPr lang="en-US" dirty="0" smtClean="0"/>
              <a:t>The </a:t>
            </a:r>
            <a:r>
              <a:rPr lang="en-US" b="1" dirty="0" smtClean="0"/>
              <a:t>default object </a:t>
            </a:r>
            <a:r>
              <a:rPr lang="en-US" dirty="0" smtClean="0"/>
              <a:t>for JavaScript is the Window object currently being displayed, so calls to these methods need not include an object reference. </a:t>
            </a:r>
          </a:p>
          <a:p>
            <a:pPr algn="just"/>
            <a:r>
              <a:rPr lang="en-US" dirty="0" smtClean="0"/>
              <a:t>The three methods—</a:t>
            </a:r>
            <a:r>
              <a:rPr lang="en-US" b="1" dirty="0" smtClean="0"/>
              <a:t>alert, confirm, and prompt</a:t>
            </a:r>
            <a:r>
              <a:rPr lang="en-US" dirty="0" smtClean="0"/>
              <a:t>—which are described in the following paragraphs, often are used for debugging rather than as part of a servable document.</a:t>
            </a:r>
            <a:endParaRPr lang="en-IN" dirty="0" smtClean="0"/>
          </a:p>
          <a:p>
            <a:endParaRPr lang="en-IN"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fontScale="92500" lnSpcReduction="20000"/>
          </a:bodyPr>
          <a:lstStyle/>
          <a:p>
            <a:pPr algn="just"/>
            <a:r>
              <a:rPr lang="en-US" dirty="0" smtClean="0"/>
              <a:t>The </a:t>
            </a:r>
            <a:r>
              <a:rPr lang="en-US" b="1" dirty="0" smtClean="0"/>
              <a:t>alert method </a:t>
            </a:r>
            <a:r>
              <a:rPr lang="en-US" dirty="0" smtClean="0"/>
              <a:t>opens a dialog window and displays its parameter in that window. It also displays an </a:t>
            </a:r>
            <a:r>
              <a:rPr lang="en-US" i="1" dirty="0" smtClean="0"/>
              <a:t>OK </a:t>
            </a:r>
            <a:r>
              <a:rPr lang="en-US" dirty="0" smtClean="0"/>
              <a:t>button. </a:t>
            </a:r>
          </a:p>
          <a:p>
            <a:pPr algn="just"/>
            <a:r>
              <a:rPr lang="en-US" dirty="0" smtClean="0"/>
              <a:t>The string parameter of alert is not HTML code; it is </a:t>
            </a:r>
            <a:r>
              <a:rPr lang="en-US" b="1" dirty="0" smtClean="0"/>
              <a:t>plain text</a:t>
            </a:r>
            <a:r>
              <a:rPr lang="en-US" dirty="0" smtClean="0"/>
              <a:t>. Therefore, the string parameter of alert may include \n but never should include &lt;</a:t>
            </a:r>
            <a:r>
              <a:rPr lang="en-US" dirty="0" err="1" smtClean="0"/>
              <a:t>br</a:t>
            </a:r>
            <a:r>
              <a:rPr lang="en-US" dirty="0" smtClean="0"/>
              <a:t> /&gt;. </a:t>
            </a:r>
          </a:p>
          <a:p>
            <a:pPr algn="just"/>
            <a:r>
              <a:rPr lang="en-US" dirty="0" smtClean="0"/>
              <a:t>As an example of an alert, consider the following code, in which we assume that the value of sum is 42.</a:t>
            </a:r>
            <a:endParaRPr lang="en-IN" dirty="0" smtClean="0"/>
          </a:p>
          <a:p>
            <a:pPr algn="just"/>
            <a:r>
              <a:rPr lang="en-IN" b="1" dirty="0" smtClean="0"/>
              <a:t>alert("The sum is:" + sum + "\n");</a:t>
            </a:r>
          </a:p>
          <a:p>
            <a:pPr algn="just"/>
            <a:r>
              <a:rPr lang="en-US" dirty="0" smtClean="0"/>
              <a:t>This call to alert produces the dialog window shown in </a:t>
            </a:r>
            <a:r>
              <a:rPr lang="en-US" b="1" dirty="0" smtClean="0"/>
              <a:t>Figure 3.</a:t>
            </a:r>
            <a:endParaRPr lang="en-IN" b="1" dirty="0" smtClean="0"/>
          </a:p>
          <a:p>
            <a:endParaRPr lang="en-IN"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lstStyle/>
          <a:p>
            <a:r>
              <a:rPr lang="en-US" dirty="0" smtClean="0"/>
              <a:t> </a:t>
            </a:r>
            <a:endParaRPr lang="en-IN" dirty="0" smtClean="0"/>
          </a:p>
          <a:p>
            <a:r>
              <a:rPr lang="en-IN" dirty="0" smtClean="0"/>
              <a:t/>
            </a:r>
            <a:br>
              <a:rPr lang="en-IN" dirty="0" smtClean="0"/>
            </a:br>
            <a:endParaRPr lang="en-IN" dirty="0" smtClean="0"/>
          </a:p>
          <a:p>
            <a:endParaRPr lang="en-IN" b="1" dirty="0" smtClean="0"/>
          </a:p>
          <a:p>
            <a:endParaRPr lang="en-IN" b="1" dirty="0" smtClean="0"/>
          </a:p>
          <a:p>
            <a:r>
              <a:rPr lang="en-IN" b="1" dirty="0" smtClean="0"/>
              <a:t>Figure 3 </a:t>
            </a:r>
            <a:r>
              <a:rPr lang="en-IN" dirty="0" smtClean="0"/>
              <a:t>An example of the output of alert</a:t>
            </a:r>
          </a:p>
          <a:p>
            <a:endParaRPr lang="en-IN" dirty="0"/>
          </a:p>
        </p:txBody>
      </p:sp>
      <p:pic>
        <p:nvPicPr>
          <p:cNvPr id="4" name="image60.png"/>
          <p:cNvPicPr/>
          <p:nvPr/>
        </p:nvPicPr>
        <p:blipFill>
          <a:blip r:embed="rId2" cstate="print"/>
          <a:stretch>
            <a:fillRect/>
          </a:stretch>
        </p:blipFill>
        <p:spPr>
          <a:xfrm>
            <a:off x="428596" y="1285860"/>
            <a:ext cx="8001056" cy="300039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
            </a:r>
            <a:br>
              <a:rPr lang="en-US" b="1" dirty="0"/>
            </a:br>
            <a:r>
              <a:rPr lang="en-US" b="1" dirty="0" smtClean="0"/>
              <a:t>JavaScript</a:t>
            </a:r>
            <a:r>
              <a:rPr lang="en-IN" b="1" dirty="0" smtClean="0"/>
              <a:t/>
            </a:r>
            <a:br>
              <a:rPr lang="en-IN" b="1" dirty="0" smtClean="0"/>
            </a:br>
            <a:endParaRPr lang="en-IN" dirty="0"/>
          </a:p>
        </p:txBody>
      </p:sp>
      <p:sp>
        <p:nvSpPr>
          <p:cNvPr id="5" name="Content Placeholder 4"/>
          <p:cNvSpPr>
            <a:spLocks noGrp="1"/>
          </p:cNvSpPr>
          <p:nvPr>
            <p:ph idx="1"/>
          </p:nvPr>
        </p:nvSpPr>
        <p:spPr>
          <a:xfrm>
            <a:off x="457200" y="1268760"/>
            <a:ext cx="8229600" cy="5256584"/>
          </a:xfrm>
        </p:spPr>
        <p:txBody>
          <a:bodyPr>
            <a:normAutofit/>
          </a:bodyPr>
          <a:lstStyle/>
          <a:p>
            <a:r>
              <a:rPr lang="en-US" b="1" dirty="0"/>
              <a:t>Disadvantages of </a:t>
            </a:r>
            <a:r>
              <a:rPr lang="en-US" b="1" dirty="0" smtClean="0"/>
              <a:t>JavaScript :</a:t>
            </a:r>
            <a:endParaRPr lang="en-IN" dirty="0" smtClean="0"/>
          </a:p>
          <a:p>
            <a:pPr lvl="0" algn="just"/>
            <a:r>
              <a:rPr lang="en-US" dirty="0" smtClean="0"/>
              <a:t>Developer depends on the browser support for the JavaScript.</a:t>
            </a:r>
            <a:endParaRPr lang="en-IN" dirty="0" smtClean="0"/>
          </a:p>
          <a:p>
            <a:pPr lvl="0" algn="just"/>
            <a:r>
              <a:rPr lang="en-US" dirty="0" smtClean="0"/>
              <a:t>There </a:t>
            </a:r>
            <a:r>
              <a:rPr lang="en-US" dirty="0"/>
              <a:t>is no way to hide the JavaScript code in case of commercial </a:t>
            </a:r>
            <a:r>
              <a:rPr lang="en-US" dirty="0" smtClean="0"/>
              <a:t>application.</a:t>
            </a:r>
            <a:endParaRPr lang="en-IN" dirty="0"/>
          </a:p>
          <a:p>
            <a:pPr algn="just"/>
            <a:r>
              <a:rPr lang="en-US" b="1" dirty="0" smtClean="0"/>
              <a:t>Creating </a:t>
            </a:r>
            <a:r>
              <a:rPr lang="en-US" b="1" dirty="0"/>
              <a:t>your first JavaScript Program</a:t>
            </a:r>
            <a:endParaRPr lang="en-IN" b="1" dirty="0"/>
          </a:p>
          <a:p>
            <a:pPr algn="just"/>
            <a:r>
              <a:rPr lang="en-US" dirty="0"/>
              <a:t>C</a:t>
            </a:r>
            <a:r>
              <a:rPr lang="en-US" dirty="0" smtClean="0"/>
              <a:t>reate </a:t>
            </a:r>
            <a:r>
              <a:rPr lang="en-US" dirty="0"/>
              <a:t>very simple JavaScript program and run in the Internet Explorer. </a:t>
            </a:r>
            <a:endParaRPr lang="en-IN"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009531"/>
          </a:xfrm>
        </p:spPr>
        <p:txBody>
          <a:bodyPr>
            <a:normAutofit fontScale="85000" lnSpcReduction="10000"/>
          </a:bodyPr>
          <a:lstStyle/>
          <a:p>
            <a:pPr algn="just"/>
            <a:r>
              <a:rPr lang="en-US" dirty="0" smtClean="0"/>
              <a:t>The </a:t>
            </a:r>
            <a:r>
              <a:rPr lang="en-US" b="1" dirty="0" smtClean="0"/>
              <a:t>confirm method </a:t>
            </a:r>
            <a:r>
              <a:rPr lang="en-US" dirty="0" smtClean="0"/>
              <a:t>opens a dialog window in which the method displays its string parameter, along with two buttons: </a:t>
            </a:r>
            <a:r>
              <a:rPr lang="en-US" b="1" i="1" dirty="0" smtClean="0"/>
              <a:t>OK </a:t>
            </a:r>
            <a:r>
              <a:rPr lang="en-US" b="1" dirty="0" smtClean="0"/>
              <a:t>and </a:t>
            </a:r>
            <a:r>
              <a:rPr lang="en-US" b="1" i="1" dirty="0" smtClean="0"/>
              <a:t>Cancel</a:t>
            </a:r>
            <a:r>
              <a:rPr lang="en-US" dirty="0" smtClean="0"/>
              <a:t>. </a:t>
            </a:r>
          </a:p>
          <a:p>
            <a:pPr algn="just"/>
            <a:r>
              <a:rPr lang="en-US" dirty="0" smtClean="0"/>
              <a:t>confirm returns a </a:t>
            </a:r>
            <a:r>
              <a:rPr lang="en-US" b="1" dirty="0" smtClean="0"/>
              <a:t>Boolean value </a:t>
            </a:r>
            <a:r>
              <a:rPr lang="en-US" dirty="0" smtClean="0"/>
              <a:t>that indicates the user’s button input: </a:t>
            </a:r>
            <a:r>
              <a:rPr lang="en-US" b="1" dirty="0" smtClean="0"/>
              <a:t>true for </a:t>
            </a:r>
            <a:r>
              <a:rPr lang="en-US" b="1" i="1" dirty="0" smtClean="0"/>
              <a:t>OK </a:t>
            </a:r>
            <a:r>
              <a:rPr lang="en-US" b="1" dirty="0" smtClean="0"/>
              <a:t>and false for </a:t>
            </a:r>
            <a:r>
              <a:rPr lang="en-US" b="1" i="1" dirty="0" smtClean="0"/>
              <a:t>Cancel</a:t>
            </a:r>
            <a:r>
              <a:rPr lang="en-US" dirty="0" smtClean="0"/>
              <a:t>.</a:t>
            </a:r>
          </a:p>
          <a:p>
            <a:pPr algn="just"/>
            <a:r>
              <a:rPr lang="en-US" dirty="0" smtClean="0"/>
              <a:t>This method is often used to offer the user the choice of continuing some process. </a:t>
            </a:r>
          </a:p>
          <a:p>
            <a:pPr algn="just"/>
            <a:r>
              <a:rPr lang="en-US" dirty="0" smtClean="0"/>
              <a:t>For example, the following statement produces the screen shown in Figure 4:</a:t>
            </a:r>
            <a:endParaRPr lang="en-IN" dirty="0" smtClean="0"/>
          </a:p>
          <a:p>
            <a:pPr algn="just"/>
            <a:r>
              <a:rPr lang="en-IN" dirty="0" err="1" smtClean="0"/>
              <a:t>var</a:t>
            </a:r>
            <a:r>
              <a:rPr lang="en-IN" dirty="0" smtClean="0"/>
              <a:t> question =</a:t>
            </a:r>
          </a:p>
          <a:p>
            <a:pPr algn="just"/>
            <a:r>
              <a:rPr lang="en-IN" dirty="0" smtClean="0"/>
              <a:t>confirm("Do you want to continue this download?");</a:t>
            </a:r>
          </a:p>
          <a:p>
            <a:pPr algn="just"/>
            <a:r>
              <a:rPr lang="en-US" dirty="0" smtClean="0"/>
              <a:t>After the user presses one of the buttons in the confirm dialog window, the script can test the variable, question, and react accordingly.</a:t>
            </a:r>
            <a:endParaRPr lang="en-IN" dirty="0" smtClean="0"/>
          </a:p>
          <a:p>
            <a:endParaRPr lang="en-IN"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Figure 4</a:t>
            </a:r>
            <a:endParaRPr lang="en-IN" dirty="0"/>
          </a:p>
        </p:txBody>
      </p:sp>
      <p:pic>
        <p:nvPicPr>
          <p:cNvPr id="4" name="image61.png"/>
          <p:cNvPicPr>
            <a:picLocks noGrp="1"/>
          </p:cNvPicPr>
          <p:nvPr>
            <p:ph idx="1"/>
          </p:nvPr>
        </p:nvPicPr>
        <p:blipFill>
          <a:blip r:embed="rId2" cstate="print"/>
          <a:stretch>
            <a:fillRect/>
          </a:stretch>
        </p:blipFill>
        <p:spPr>
          <a:xfrm>
            <a:off x="755576" y="1700808"/>
            <a:ext cx="7848872" cy="4032448"/>
          </a:xfrm>
          <a:prstGeom prst="rect">
            <a:avLst/>
          </a:prstGeom>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6095600"/>
          </a:xfrm>
        </p:spPr>
        <p:txBody>
          <a:bodyPr>
            <a:normAutofit fontScale="85000" lnSpcReduction="20000"/>
          </a:bodyPr>
          <a:lstStyle/>
          <a:p>
            <a:pPr algn="just"/>
            <a:r>
              <a:rPr lang="en-US" dirty="0" smtClean="0"/>
              <a:t>The </a:t>
            </a:r>
            <a:r>
              <a:rPr lang="en-US" b="1" dirty="0" smtClean="0"/>
              <a:t>prompt method </a:t>
            </a:r>
            <a:r>
              <a:rPr lang="en-US" dirty="0" smtClean="0"/>
              <a:t>creates a dialog window that contains a text box used to collect a string of input from the user, which prompt returns as its value. </a:t>
            </a:r>
          </a:p>
          <a:p>
            <a:pPr algn="just"/>
            <a:r>
              <a:rPr lang="en-US" dirty="0" smtClean="0"/>
              <a:t>As with confirm, this window also includes two buttons: </a:t>
            </a:r>
            <a:r>
              <a:rPr lang="en-US" b="1" i="1" dirty="0" smtClean="0"/>
              <a:t>OK </a:t>
            </a:r>
            <a:r>
              <a:rPr lang="en-US" b="1" dirty="0" smtClean="0"/>
              <a:t>and </a:t>
            </a:r>
            <a:r>
              <a:rPr lang="en-US" b="1" i="1" dirty="0" smtClean="0"/>
              <a:t>Cancel</a:t>
            </a:r>
            <a:r>
              <a:rPr lang="en-US" dirty="0" smtClean="0"/>
              <a:t>. </a:t>
            </a:r>
          </a:p>
          <a:p>
            <a:pPr algn="just"/>
            <a:r>
              <a:rPr lang="en-US" dirty="0" smtClean="0"/>
              <a:t>Prompt takes two parameters: the string that prompts the user for input and a default string in case the user does not type a string before pressing one of the two buttons. </a:t>
            </a:r>
          </a:p>
          <a:p>
            <a:pPr algn="just"/>
            <a:r>
              <a:rPr lang="en-US" dirty="0" smtClean="0"/>
              <a:t>In many cases, an empty string is used for the </a:t>
            </a:r>
            <a:r>
              <a:rPr lang="en-US" b="1" dirty="0" smtClean="0"/>
              <a:t>default input</a:t>
            </a:r>
            <a:r>
              <a:rPr lang="en-US" dirty="0" smtClean="0"/>
              <a:t>. </a:t>
            </a:r>
          </a:p>
          <a:p>
            <a:pPr algn="just"/>
            <a:r>
              <a:rPr lang="en-US" dirty="0" smtClean="0"/>
              <a:t>Consider the following example:</a:t>
            </a:r>
            <a:endParaRPr lang="en-IN" dirty="0" smtClean="0"/>
          </a:p>
          <a:p>
            <a:pPr algn="just"/>
            <a:r>
              <a:rPr lang="en-IN" b="1" dirty="0" smtClean="0"/>
              <a:t>name = prompt("What is your name?", "");</a:t>
            </a:r>
          </a:p>
          <a:p>
            <a:pPr algn="just"/>
            <a:r>
              <a:rPr lang="en-US" dirty="0" smtClean="0"/>
              <a:t>Figure 5 shows the screen created by this call to prompt.</a:t>
            </a:r>
            <a:endParaRPr lang="en-IN" dirty="0" smtClean="0"/>
          </a:p>
          <a:p>
            <a:endParaRPr lang="en-IN"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pic>
        <p:nvPicPr>
          <p:cNvPr id="4" name="image62.png"/>
          <p:cNvPicPr>
            <a:picLocks noGrp="1"/>
          </p:cNvPicPr>
          <p:nvPr>
            <p:ph idx="1"/>
          </p:nvPr>
        </p:nvPicPr>
        <p:blipFill>
          <a:blip r:embed="rId2" cstate="print"/>
          <a:stretch>
            <a:fillRect/>
          </a:stretch>
        </p:blipFill>
        <p:spPr>
          <a:xfrm>
            <a:off x="714348" y="1928802"/>
            <a:ext cx="7818092" cy="3156382"/>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786610"/>
          </a:xfrm>
        </p:spPr>
        <p:txBody>
          <a:bodyPr>
            <a:normAutofit fontScale="85000" lnSpcReduction="20000"/>
          </a:bodyPr>
          <a:lstStyle/>
          <a:p>
            <a:pPr algn="just"/>
            <a:r>
              <a:rPr lang="en-IN" b="1" dirty="0" smtClean="0"/>
              <a:t>alert, prompt, and confirm </a:t>
            </a:r>
            <a:r>
              <a:rPr lang="en-IN" dirty="0" smtClean="0"/>
              <a:t>cause the browser to wait for a </a:t>
            </a:r>
            <a:r>
              <a:rPr lang="en-IN" b="1" dirty="0" smtClean="0"/>
              <a:t>user response</a:t>
            </a:r>
            <a:r>
              <a:rPr lang="en-IN" dirty="0" smtClean="0"/>
              <a:t>. </a:t>
            </a:r>
          </a:p>
          <a:p>
            <a:pPr algn="just"/>
            <a:r>
              <a:rPr lang="en-IN" dirty="0" smtClean="0"/>
              <a:t>In the case of alert, the </a:t>
            </a:r>
            <a:r>
              <a:rPr lang="en-IN" b="1" i="1" dirty="0" smtClean="0"/>
              <a:t>OK </a:t>
            </a:r>
            <a:r>
              <a:rPr lang="en-IN" b="1" dirty="0" smtClean="0"/>
              <a:t>button </a:t>
            </a:r>
            <a:r>
              <a:rPr lang="en-IN" dirty="0" smtClean="0"/>
              <a:t>must be pressed for the JavaScript interpreter to continue. </a:t>
            </a:r>
          </a:p>
          <a:p>
            <a:pPr algn="just"/>
            <a:r>
              <a:rPr lang="en-IN" dirty="0" smtClean="0"/>
              <a:t>The prompt and confirm methods wait for either </a:t>
            </a:r>
            <a:r>
              <a:rPr lang="en-IN" b="1" i="1" dirty="0" smtClean="0"/>
              <a:t>OK </a:t>
            </a:r>
            <a:r>
              <a:rPr lang="en-IN" b="1" dirty="0" smtClean="0"/>
              <a:t>or </a:t>
            </a:r>
            <a:r>
              <a:rPr lang="en-IN" b="1" i="1" dirty="0" smtClean="0"/>
              <a:t>Cancel </a:t>
            </a:r>
            <a:r>
              <a:rPr lang="en-IN" dirty="0" smtClean="0"/>
              <a:t>to be pressed.</a:t>
            </a:r>
          </a:p>
          <a:p>
            <a:pPr algn="just"/>
            <a:r>
              <a:rPr lang="en-US" dirty="0" smtClean="0"/>
              <a:t>The next two example HTML and JavaScript files—roots.html and roots.js—illustrate some of the JavaScript features described so far. </a:t>
            </a:r>
          </a:p>
          <a:p>
            <a:pPr algn="just"/>
            <a:r>
              <a:rPr lang="en-US" dirty="0" smtClean="0"/>
              <a:t>The JavaScript script gets the </a:t>
            </a:r>
            <a:r>
              <a:rPr lang="en-US" b="1" dirty="0" smtClean="0"/>
              <a:t>coefficients of a quadratic equation</a:t>
            </a:r>
            <a:r>
              <a:rPr lang="en-US" dirty="0" smtClean="0"/>
              <a:t> from the user with prompt and </a:t>
            </a:r>
            <a:r>
              <a:rPr lang="en-US" b="1" dirty="0" smtClean="0"/>
              <a:t>computes and displays the real roots </a:t>
            </a:r>
            <a:r>
              <a:rPr lang="en-US" dirty="0" smtClean="0"/>
              <a:t>of the given equation. </a:t>
            </a:r>
          </a:p>
          <a:p>
            <a:pPr algn="just"/>
            <a:r>
              <a:rPr lang="en-US" dirty="0" smtClean="0"/>
              <a:t>If the roots of the equation are </a:t>
            </a:r>
            <a:r>
              <a:rPr lang="en-US" b="1" dirty="0" smtClean="0"/>
              <a:t>not real</a:t>
            </a:r>
            <a:r>
              <a:rPr lang="en-US" dirty="0" smtClean="0"/>
              <a:t>, the value </a:t>
            </a:r>
            <a:r>
              <a:rPr lang="en-US" b="1" dirty="0" err="1" smtClean="0"/>
              <a:t>NaN</a:t>
            </a:r>
            <a:r>
              <a:rPr lang="en-US" b="1" dirty="0" smtClean="0"/>
              <a:t> </a:t>
            </a:r>
            <a:r>
              <a:rPr lang="en-US" dirty="0" smtClean="0"/>
              <a:t>is displayed. </a:t>
            </a:r>
          </a:p>
          <a:p>
            <a:pPr algn="just"/>
            <a:r>
              <a:rPr lang="en-US" dirty="0" smtClean="0"/>
              <a:t>This value comes from the </a:t>
            </a:r>
            <a:r>
              <a:rPr lang="en-US" dirty="0" err="1" smtClean="0"/>
              <a:t>sqrt</a:t>
            </a:r>
            <a:r>
              <a:rPr lang="en-US" dirty="0" smtClean="0"/>
              <a:t> function, which returns </a:t>
            </a:r>
            <a:r>
              <a:rPr lang="en-US" dirty="0" err="1" smtClean="0"/>
              <a:t>NaN</a:t>
            </a:r>
            <a:r>
              <a:rPr lang="en-US" dirty="0" smtClean="0"/>
              <a:t> when the function is given a </a:t>
            </a:r>
            <a:r>
              <a:rPr lang="en-US" b="1" dirty="0" smtClean="0"/>
              <a:t>negative parameter</a:t>
            </a:r>
            <a:r>
              <a:rPr lang="en-US" dirty="0" smtClean="0"/>
              <a:t>.</a:t>
            </a:r>
          </a:p>
          <a:p>
            <a:pPr algn="just">
              <a:buNone/>
            </a:pPr>
            <a:endParaRPr lang="en-IN"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215106"/>
          </a:xfrm>
        </p:spPr>
        <p:txBody>
          <a:bodyPr>
            <a:normAutofit fontScale="85000" lnSpcReduction="20000"/>
          </a:bodyPr>
          <a:lstStyle/>
          <a:p>
            <a:r>
              <a:rPr lang="en-IN" dirty="0" smtClean="0"/>
              <a:t>&lt;!DOCTYPE html&gt;</a:t>
            </a:r>
          </a:p>
          <a:p>
            <a:r>
              <a:rPr lang="en-IN" dirty="0" smtClean="0"/>
              <a:t>&lt;!-- roots.html</a:t>
            </a:r>
          </a:p>
          <a:p>
            <a:r>
              <a:rPr lang="en-IN" dirty="0" smtClean="0"/>
              <a:t>A document for roots.js</a:t>
            </a:r>
          </a:p>
          <a:p>
            <a:r>
              <a:rPr lang="en-IN" dirty="0" smtClean="0"/>
              <a:t>--&gt;</a:t>
            </a:r>
          </a:p>
          <a:p>
            <a:r>
              <a:rPr lang="en-IN" dirty="0" smtClean="0"/>
              <a:t>&lt;html </a:t>
            </a:r>
            <a:r>
              <a:rPr lang="en-IN" dirty="0" err="1" smtClean="0"/>
              <a:t>lang</a:t>
            </a:r>
            <a:r>
              <a:rPr lang="en-IN" dirty="0" smtClean="0"/>
              <a:t> = "en"&gt;</a:t>
            </a:r>
          </a:p>
          <a:p>
            <a:r>
              <a:rPr lang="en-IN" dirty="0" smtClean="0"/>
              <a:t>&lt;head&gt;</a:t>
            </a:r>
          </a:p>
          <a:p>
            <a:r>
              <a:rPr lang="en-IN" dirty="0" smtClean="0"/>
              <a:t>&lt;title&gt; roots.html &lt;/title&gt;</a:t>
            </a:r>
          </a:p>
          <a:p>
            <a:r>
              <a:rPr lang="en-IN" dirty="0" smtClean="0"/>
              <a:t>&lt;meta </a:t>
            </a:r>
            <a:r>
              <a:rPr lang="en-IN" dirty="0" err="1" smtClean="0"/>
              <a:t>charset</a:t>
            </a:r>
            <a:r>
              <a:rPr lang="en-IN" dirty="0" smtClean="0"/>
              <a:t> = "utf-8" /&gt;</a:t>
            </a:r>
          </a:p>
          <a:p>
            <a:r>
              <a:rPr lang="en-IN" dirty="0" smtClean="0"/>
              <a:t>&lt;/head&gt;</a:t>
            </a:r>
          </a:p>
          <a:p>
            <a:r>
              <a:rPr lang="en-IN" dirty="0" smtClean="0"/>
              <a:t>&lt;body&gt;</a:t>
            </a:r>
          </a:p>
          <a:p>
            <a:r>
              <a:rPr lang="en-IN" dirty="0" smtClean="0"/>
              <a:t>&lt;script type = "text/</a:t>
            </a:r>
            <a:r>
              <a:rPr lang="en-IN" dirty="0" err="1" smtClean="0"/>
              <a:t>javascript</a:t>
            </a:r>
            <a:r>
              <a:rPr lang="en-IN" dirty="0" smtClean="0"/>
              <a:t>" </a:t>
            </a:r>
            <a:r>
              <a:rPr lang="en-IN" dirty="0" err="1" smtClean="0"/>
              <a:t>src</a:t>
            </a:r>
            <a:r>
              <a:rPr lang="en-IN" dirty="0" smtClean="0"/>
              <a:t> = "roots.js" &gt;</a:t>
            </a:r>
          </a:p>
          <a:p>
            <a:r>
              <a:rPr lang="en-IN" dirty="0" smtClean="0"/>
              <a:t>&lt;/script&gt;</a:t>
            </a:r>
          </a:p>
          <a:p>
            <a:r>
              <a:rPr lang="en-IN" dirty="0" smtClean="0"/>
              <a:t>&lt;/body&gt;</a:t>
            </a:r>
          </a:p>
          <a:p>
            <a:r>
              <a:rPr lang="en-IN" dirty="0" smtClean="0"/>
              <a:t>&lt;/html&gt;</a:t>
            </a:r>
          </a:p>
          <a:p>
            <a:endParaRPr lang="en-IN"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fontScale="70000" lnSpcReduction="20000"/>
          </a:bodyPr>
          <a:lstStyle/>
          <a:p>
            <a:pPr algn="just"/>
            <a:r>
              <a:rPr lang="en-IN" dirty="0" smtClean="0"/>
              <a:t>// roots.js</a:t>
            </a:r>
          </a:p>
          <a:p>
            <a:pPr algn="just"/>
            <a:r>
              <a:rPr lang="en-IN" dirty="0" smtClean="0"/>
              <a:t>//	Compute the real roots of a given quadratic equation.</a:t>
            </a:r>
          </a:p>
          <a:p>
            <a:pPr algn="just"/>
            <a:r>
              <a:rPr lang="en-IN" dirty="0" smtClean="0"/>
              <a:t>//	 If the roots are imaginary, this script displays </a:t>
            </a:r>
            <a:r>
              <a:rPr lang="en-IN" dirty="0" err="1" smtClean="0"/>
              <a:t>NaN</a:t>
            </a:r>
            <a:r>
              <a:rPr lang="en-IN" dirty="0" smtClean="0"/>
              <a:t>, because</a:t>
            </a:r>
          </a:p>
          <a:p>
            <a:pPr algn="just"/>
            <a:r>
              <a:rPr lang="en-IN" dirty="0" smtClean="0"/>
              <a:t>// that is what results from taking the square root of a negative</a:t>
            </a:r>
          </a:p>
          <a:p>
            <a:pPr algn="just"/>
            <a:r>
              <a:rPr lang="en-IN" dirty="0" smtClean="0"/>
              <a:t>// number Get the coefficients of the equation from the user </a:t>
            </a:r>
          </a:p>
          <a:p>
            <a:pPr algn="just"/>
            <a:endParaRPr lang="en-IN" dirty="0" smtClean="0"/>
          </a:p>
          <a:p>
            <a:pPr algn="just"/>
            <a:r>
              <a:rPr lang="en-IN" dirty="0" smtClean="0"/>
              <a:t> </a:t>
            </a:r>
            <a:r>
              <a:rPr lang="en-IN" dirty="0" err="1" smtClean="0"/>
              <a:t>var</a:t>
            </a:r>
            <a:r>
              <a:rPr lang="en-IN" dirty="0" smtClean="0"/>
              <a:t> a = prompt("What is the value of 'a'? \n", ""); </a:t>
            </a:r>
          </a:p>
          <a:p>
            <a:pPr algn="just"/>
            <a:r>
              <a:rPr lang="en-IN" dirty="0" err="1" smtClean="0"/>
              <a:t>var</a:t>
            </a:r>
            <a:r>
              <a:rPr lang="en-IN" dirty="0" smtClean="0"/>
              <a:t> b = prompt("What is the value of 'b'? \n", ""); </a:t>
            </a:r>
          </a:p>
          <a:p>
            <a:pPr algn="just"/>
            <a:r>
              <a:rPr lang="en-IN" dirty="0" err="1" smtClean="0"/>
              <a:t>var</a:t>
            </a:r>
            <a:r>
              <a:rPr lang="en-IN" dirty="0" smtClean="0"/>
              <a:t> c = prompt("What is the value of 'c'? \n", "");</a:t>
            </a:r>
          </a:p>
          <a:p>
            <a:pPr algn="just"/>
            <a:endParaRPr lang="en-IN" dirty="0" smtClean="0"/>
          </a:p>
          <a:p>
            <a:pPr algn="just"/>
            <a:r>
              <a:rPr lang="en-IN" dirty="0" smtClean="0"/>
              <a:t>// Compute the square root and denominator of the result </a:t>
            </a:r>
          </a:p>
          <a:p>
            <a:pPr algn="just"/>
            <a:endParaRPr lang="en-IN" dirty="0" smtClean="0"/>
          </a:p>
          <a:p>
            <a:pPr algn="just"/>
            <a:r>
              <a:rPr lang="en-IN" dirty="0" err="1" smtClean="0"/>
              <a:t>var</a:t>
            </a:r>
            <a:r>
              <a:rPr lang="en-IN" dirty="0" smtClean="0"/>
              <a:t> </a:t>
            </a:r>
            <a:r>
              <a:rPr lang="en-IN" dirty="0" err="1" smtClean="0"/>
              <a:t>root_part</a:t>
            </a:r>
            <a:r>
              <a:rPr lang="en-IN" dirty="0" smtClean="0"/>
              <a:t> = </a:t>
            </a:r>
            <a:r>
              <a:rPr lang="en-IN" dirty="0" err="1" smtClean="0"/>
              <a:t>Math.sqrt</a:t>
            </a:r>
            <a:r>
              <a:rPr lang="en-IN" dirty="0" smtClean="0"/>
              <a:t>(b * b - 4.0 * a * c);</a:t>
            </a:r>
          </a:p>
          <a:p>
            <a:pPr algn="just"/>
            <a:r>
              <a:rPr lang="en-IN" dirty="0" err="1" smtClean="0"/>
              <a:t>var</a:t>
            </a:r>
            <a:r>
              <a:rPr lang="en-IN" dirty="0" smtClean="0"/>
              <a:t> </a:t>
            </a:r>
            <a:r>
              <a:rPr lang="en-IN" dirty="0" err="1" smtClean="0"/>
              <a:t>denom</a:t>
            </a:r>
            <a:r>
              <a:rPr lang="en-IN" dirty="0" smtClean="0"/>
              <a:t> = 2.0 * a;</a:t>
            </a:r>
          </a:p>
          <a:p>
            <a:pPr algn="just"/>
            <a:endParaRPr lang="en-IN" dirty="0" smtClean="0"/>
          </a:p>
          <a:p>
            <a:pPr algn="just"/>
            <a:r>
              <a:rPr lang="en-IN" dirty="0" smtClean="0"/>
              <a:t>// Compute and display the two roots </a:t>
            </a:r>
          </a:p>
          <a:p>
            <a:pPr algn="just"/>
            <a:r>
              <a:rPr lang="en-IN" dirty="0" err="1" smtClean="0"/>
              <a:t>var</a:t>
            </a:r>
            <a:r>
              <a:rPr lang="en-IN" dirty="0" smtClean="0"/>
              <a:t> root1 = (-b + </a:t>
            </a:r>
            <a:r>
              <a:rPr lang="en-IN" dirty="0" err="1" smtClean="0"/>
              <a:t>root_part</a:t>
            </a:r>
            <a:r>
              <a:rPr lang="en-IN" dirty="0" smtClean="0"/>
              <a:t>) / </a:t>
            </a:r>
            <a:r>
              <a:rPr lang="en-IN" dirty="0" err="1" smtClean="0"/>
              <a:t>denom</a:t>
            </a:r>
            <a:r>
              <a:rPr lang="en-IN" dirty="0" smtClean="0"/>
              <a:t>; </a:t>
            </a:r>
          </a:p>
          <a:p>
            <a:pPr algn="just"/>
            <a:r>
              <a:rPr lang="en-IN" dirty="0" err="1" smtClean="0"/>
              <a:t>var</a:t>
            </a:r>
            <a:r>
              <a:rPr lang="en-IN" dirty="0" smtClean="0"/>
              <a:t> root2 = (-b - </a:t>
            </a:r>
            <a:r>
              <a:rPr lang="en-IN" dirty="0" err="1" smtClean="0"/>
              <a:t>root_part</a:t>
            </a:r>
            <a:r>
              <a:rPr lang="en-IN" dirty="0" smtClean="0"/>
              <a:t>) / </a:t>
            </a:r>
            <a:r>
              <a:rPr lang="en-IN" dirty="0" err="1" smtClean="0"/>
              <a:t>denom</a:t>
            </a:r>
            <a:r>
              <a:rPr lang="en-IN" dirty="0" smtClean="0"/>
              <a:t>;</a:t>
            </a:r>
          </a:p>
          <a:p>
            <a:pPr algn="just"/>
            <a:r>
              <a:rPr lang="en-IN" dirty="0" err="1" smtClean="0"/>
              <a:t>document.write</a:t>
            </a:r>
            <a:r>
              <a:rPr lang="en-IN" dirty="0" smtClean="0"/>
              <a:t>("The first root is: ", root1, "&lt;</a:t>
            </a:r>
            <a:r>
              <a:rPr lang="en-IN" dirty="0" err="1" smtClean="0"/>
              <a:t>br</a:t>
            </a:r>
            <a:r>
              <a:rPr lang="en-IN" dirty="0" smtClean="0"/>
              <a:t> /&gt;"); </a:t>
            </a:r>
          </a:p>
          <a:p>
            <a:pPr algn="just"/>
            <a:r>
              <a:rPr lang="en-IN" dirty="0" err="1" smtClean="0"/>
              <a:t>document.write</a:t>
            </a:r>
            <a:r>
              <a:rPr lang="en-IN" dirty="0" smtClean="0"/>
              <a:t>("The second root is: ", root2, "&lt;</a:t>
            </a:r>
            <a:r>
              <a:rPr lang="en-IN" dirty="0" err="1" smtClean="0"/>
              <a:t>br</a:t>
            </a:r>
            <a:r>
              <a:rPr lang="en-IN" dirty="0" smtClean="0"/>
              <a:t> /&gt;");</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Control Statements</a:t>
            </a:r>
            <a:endParaRPr lang="en-IN" dirty="0"/>
          </a:p>
        </p:txBody>
      </p:sp>
      <p:sp>
        <p:nvSpPr>
          <p:cNvPr id="3" name="Content Placeholder 2"/>
          <p:cNvSpPr>
            <a:spLocks noGrp="1"/>
          </p:cNvSpPr>
          <p:nvPr>
            <p:ph idx="1"/>
          </p:nvPr>
        </p:nvSpPr>
        <p:spPr>
          <a:xfrm>
            <a:off x="457200" y="1214422"/>
            <a:ext cx="8229600" cy="5500726"/>
          </a:xfrm>
        </p:spPr>
        <p:txBody>
          <a:bodyPr>
            <a:normAutofit fontScale="85000" lnSpcReduction="20000"/>
          </a:bodyPr>
          <a:lstStyle/>
          <a:p>
            <a:pPr algn="just"/>
            <a:r>
              <a:rPr lang="en-US" dirty="0" smtClean="0"/>
              <a:t>Control statements often require some </a:t>
            </a:r>
            <a:r>
              <a:rPr lang="en-US" b="1" dirty="0" smtClean="0"/>
              <a:t>syntactic container for sequences of statements </a:t>
            </a:r>
            <a:r>
              <a:rPr lang="en-US" dirty="0" smtClean="0"/>
              <a:t>whose execution they are meant to control. </a:t>
            </a:r>
          </a:p>
          <a:p>
            <a:pPr algn="just"/>
            <a:r>
              <a:rPr lang="en-US" dirty="0" smtClean="0"/>
              <a:t>In JavaScript, that </a:t>
            </a:r>
            <a:r>
              <a:rPr lang="en-US" b="1" dirty="0" smtClean="0"/>
              <a:t>container is the compound statement. </a:t>
            </a:r>
          </a:p>
          <a:p>
            <a:pPr algn="just"/>
            <a:r>
              <a:rPr lang="en-US" dirty="0" smtClean="0"/>
              <a:t>A </a:t>
            </a:r>
            <a:r>
              <a:rPr lang="en-US" b="1" i="1" dirty="0" smtClean="0"/>
              <a:t>compound statement </a:t>
            </a:r>
            <a:r>
              <a:rPr lang="en-US" dirty="0" smtClean="0"/>
              <a:t>in JavaScript is a sequence of statements </a:t>
            </a:r>
            <a:r>
              <a:rPr lang="en-US" b="1" dirty="0" smtClean="0"/>
              <a:t>delimited by braces</a:t>
            </a:r>
            <a:r>
              <a:rPr lang="en-US" dirty="0" smtClean="0"/>
              <a:t>. </a:t>
            </a:r>
          </a:p>
          <a:p>
            <a:pPr algn="just"/>
            <a:r>
              <a:rPr lang="en-US" dirty="0" smtClean="0"/>
              <a:t>A </a:t>
            </a:r>
            <a:r>
              <a:rPr lang="en-US" b="1" i="1" dirty="0" smtClean="0"/>
              <a:t>control construct </a:t>
            </a:r>
            <a:r>
              <a:rPr lang="en-US" dirty="0" smtClean="0"/>
              <a:t>is a control statement together with the statement or compound statement whose execution it controls.</a:t>
            </a:r>
            <a:endParaRPr lang="en-IN" dirty="0" smtClean="0"/>
          </a:p>
          <a:p>
            <a:pPr algn="just"/>
            <a:r>
              <a:rPr lang="en-IN" dirty="0" smtClean="0"/>
              <a:t>JavaScript does not allow compound statements to </a:t>
            </a:r>
            <a:r>
              <a:rPr lang="en-IN" b="1" dirty="0" smtClean="0"/>
              <a:t>create local variables. </a:t>
            </a:r>
          </a:p>
          <a:p>
            <a:pPr algn="just"/>
            <a:r>
              <a:rPr lang="en-IN" dirty="0" smtClean="0"/>
              <a:t>If a variable is declared in a </a:t>
            </a:r>
            <a:r>
              <a:rPr lang="en-IN" b="1" dirty="0" smtClean="0"/>
              <a:t>compound statement</a:t>
            </a:r>
            <a:r>
              <a:rPr lang="en-IN" dirty="0" smtClean="0"/>
              <a:t>, such a variable is visible in the </a:t>
            </a:r>
            <a:r>
              <a:rPr lang="en-IN" b="1" dirty="0" smtClean="0"/>
              <a:t>whole HTML document</a:t>
            </a:r>
            <a:r>
              <a:rPr lang="en-IN" dirty="0" smtClean="0"/>
              <a:t>.</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338"/>
            <a:ext cx="8229600" cy="1631976"/>
          </a:xfrm>
        </p:spPr>
        <p:txBody>
          <a:bodyPr/>
          <a:lstStyle/>
          <a:p>
            <a:r>
              <a:rPr lang="en-IN" dirty="0" smtClean="0"/>
              <a:t>Control Statements</a:t>
            </a:r>
            <a:endParaRPr lang="en-IN" dirty="0"/>
          </a:p>
        </p:txBody>
      </p:sp>
      <p:sp>
        <p:nvSpPr>
          <p:cNvPr id="3" name="Content Placeholder 2"/>
          <p:cNvSpPr>
            <a:spLocks noGrp="1"/>
          </p:cNvSpPr>
          <p:nvPr>
            <p:ph idx="1"/>
          </p:nvPr>
        </p:nvSpPr>
        <p:spPr>
          <a:xfrm>
            <a:off x="457200" y="928670"/>
            <a:ext cx="8229600" cy="6286544"/>
          </a:xfrm>
        </p:spPr>
        <p:txBody>
          <a:bodyPr>
            <a:normAutofit fontScale="77500" lnSpcReduction="20000"/>
          </a:bodyPr>
          <a:lstStyle/>
          <a:p>
            <a:pPr algn="just"/>
            <a:r>
              <a:rPr lang="en-US" dirty="0" smtClean="0"/>
              <a:t>The expressions upon which statement flow control can be based include </a:t>
            </a:r>
            <a:r>
              <a:rPr lang="en-US" b="1" dirty="0" smtClean="0"/>
              <a:t>primitive values, relational expressions, and compound expressions</a:t>
            </a:r>
            <a:r>
              <a:rPr lang="en-US" dirty="0" smtClean="0"/>
              <a:t>. </a:t>
            </a:r>
          </a:p>
          <a:p>
            <a:pPr algn="just"/>
            <a:r>
              <a:rPr lang="en-US" dirty="0" smtClean="0"/>
              <a:t>The result of evaluating a control expression is one of the Boolean values </a:t>
            </a:r>
            <a:r>
              <a:rPr lang="en-US" b="1" dirty="0" smtClean="0"/>
              <a:t>true and false</a:t>
            </a:r>
            <a:r>
              <a:rPr lang="en-US" dirty="0" smtClean="0"/>
              <a:t>. </a:t>
            </a:r>
          </a:p>
          <a:p>
            <a:pPr algn="just"/>
            <a:r>
              <a:rPr lang="en-US" dirty="0" smtClean="0"/>
              <a:t>If the value of a control expression is a string, it is interpreted as </a:t>
            </a:r>
            <a:r>
              <a:rPr lang="en-US" b="1" dirty="0" smtClean="0"/>
              <a:t>true</a:t>
            </a:r>
            <a:r>
              <a:rPr lang="en-US" dirty="0" smtClean="0"/>
              <a:t> unless it is either the </a:t>
            </a:r>
            <a:r>
              <a:rPr lang="en-US" b="1" dirty="0" smtClean="0"/>
              <a:t>empty string ("") or a zero string ("0"). </a:t>
            </a:r>
          </a:p>
          <a:p>
            <a:pPr algn="just"/>
            <a:r>
              <a:rPr lang="en-US" dirty="0" smtClean="0"/>
              <a:t>If the value is a </a:t>
            </a:r>
            <a:r>
              <a:rPr lang="en-US" b="1" dirty="0" smtClean="0"/>
              <a:t>number</a:t>
            </a:r>
            <a:r>
              <a:rPr lang="en-US" dirty="0" smtClean="0"/>
              <a:t>, it is </a:t>
            </a:r>
            <a:r>
              <a:rPr lang="en-US" b="1" dirty="0" smtClean="0"/>
              <a:t>true unless it is zero (0)</a:t>
            </a:r>
            <a:r>
              <a:rPr lang="en-US" dirty="0" smtClean="0"/>
              <a:t>. </a:t>
            </a:r>
          </a:p>
          <a:p>
            <a:pPr algn="just"/>
            <a:r>
              <a:rPr lang="en-US" dirty="0" smtClean="0"/>
              <a:t>If the special value, </a:t>
            </a:r>
            <a:r>
              <a:rPr lang="en-US" b="1" dirty="0" err="1" smtClean="0"/>
              <a:t>NaN</a:t>
            </a:r>
            <a:r>
              <a:rPr lang="en-US" b="1" dirty="0" smtClean="0"/>
              <a:t>,</a:t>
            </a:r>
            <a:r>
              <a:rPr lang="en-US" dirty="0" smtClean="0"/>
              <a:t> is interpreted as a </a:t>
            </a:r>
            <a:r>
              <a:rPr lang="en-US" b="1" dirty="0" smtClean="0"/>
              <a:t>Boolean, it is false. </a:t>
            </a:r>
          </a:p>
          <a:p>
            <a:pPr algn="just"/>
            <a:r>
              <a:rPr lang="en-US" dirty="0" smtClean="0"/>
              <a:t>If </a:t>
            </a:r>
            <a:r>
              <a:rPr lang="en-US" b="1" dirty="0" smtClean="0"/>
              <a:t>undefined</a:t>
            </a:r>
            <a:r>
              <a:rPr lang="en-US" dirty="0" smtClean="0"/>
              <a:t> is used as a Boolean, it is false. </a:t>
            </a:r>
          </a:p>
          <a:p>
            <a:pPr algn="just"/>
            <a:r>
              <a:rPr lang="en-US" dirty="0" smtClean="0"/>
              <a:t>When interpreted as a Boolean, </a:t>
            </a:r>
            <a:r>
              <a:rPr lang="en-US" b="1" dirty="0" smtClean="0"/>
              <a:t>null</a:t>
            </a:r>
            <a:r>
              <a:rPr lang="en-US" dirty="0" smtClean="0"/>
              <a:t> is false. </a:t>
            </a:r>
          </a:p>
          <a:p>
            <a:pPr algn="just"/>
            <a:r>
              <a:rPr lang="en-US" dirty="0" smtClean="0"/>
              <a:t>When interpreted as a </a:t>
            </a:r>
            <a:r>
              <a:rPr lang="en-US" b="1" dirty="0" smtClean="0"/>
              <a:t>number</a:t>
            </a:r>
            <a:r>
              <a:rPr lang="en-US" dirty="0" smtClean="0"/>
              <a:t>, </a:t>
            </a:r>
            <a:r>
              <a:rPr lang="en-US" b="1" dirty="0" smtClean="0"/>
              <a:t>true</a:t>
            </a:r>
            <a:r>
              <a:rPr lang="en-US" dirty="0" smtClean="0"/>
              <a:t> has the </a:t>
            </a:r>
            <a:r>
              <a:rPr lang="en-US" b="1" dirty="0" smtClean="0"/>
              <a:t>value 1</a:t>
            </a:r>
            <a:r>
              <a:rPr lang="en-US" dirty="0" smtClean="0"/>
              <a:t> and </a:t>
            </a:r>
            <a:r>
              <a:rPr lang="en-US" b="1" dirty="0" smtClean="0"/>
              <a:t>false</a:t>
            </a:r>
            <a:r>
              <a:rPr lang="en-US" dirty="0" smtClean="0"/>
              <a:t> has the </a:t>
            </a:r>
            <a:r>
              <a:rPr lang="en-US" b="1" dirty="0" smtClean="0"/>
              <a:t>value 0.</a:t>
            </a:r>
            <a:endParaRPr lang="en-IN" b="1" dirty="0" smtClean="0"/>
          </a:p>
          <a:p>
            <a:pPr algn="just"/>
            <a:r>
              <a:rPr lang="en-IN" dirty="0" smtClean="0"/>
              <a:t>A relational expression has </a:t>
            </a:r>
            <a:r>
              <a:rPr lang="en-IN" b="1" dirty="0" smtClean="0"/>
              <a:t>two operands </a:t>
            </a:r>
            <a:r>
              <a:rPr lang="en-IN" dirty="0" smtClean="0"/>
              <a:t>and </a:t>
            </a:r>
            <a:r>
              <a:rPr lang="en-IN" b="1" dirty="0" smtClean="0"/>
              <a:t>one relational operator. </a:t>
            </a:r>
          </a:p>
          <a:p>
            <a:pPr algn="just"/>
            <a:endParaRPr lang="en-IN"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dirty="0" smtClean="0"/>
              <a:t>Control Statements</a:t>
            </a:r>
            <a:endParaRPr lang="en-IN" sz="6000" dirty="0"/>
          </a:p>
        </p:txBody>
      </p:sp>
      <p:sp>
        <p:nvSpPr>
          <p:cNvPr id="3" name="Content Placeholder 2"/>
          <p:cNvSpPr>
            <a:spLocks noGrp="1"/>
          </p:cNvSpPr>
          <p:nvPr>
            <p:ph idx="1"/>
          </p:nvPr>
        </p:nvSpPr>
        <p:spPr>
          <a:xfrm>
            <a:off x="457200" y="1714488"/>
            <a:ext cx="8229600" cy="4786346"/>
          </a:xfrm>
        </p:spPr>
        <p:txBody>
          <a:bodyPr>
            <a:normAutofit/>
          </a:bodyPr>
          <a:lstStyle/>
          <a:p>
            <a:pPr algn="just"/>
            <a:r>
              <a:rPr lang="en-US" sz="4800" dirty="0" smtClean="0"/>
              <a:t>1. Control Expressions</a:t>
            </a:r>
          </a:p>
          <a:p>
            <a:pPr algn="just"/>
            <a:r>
              <a:rPr lang="en-US" sz="4800" dirty="0" smtClean="0"/>
              <a:t>2. Selection Statements</a:t>
            </a:r>
          </a:p>
          <a:p>
            <a:pPr algn="just"/>
            <a:r>
              <a:rPr lang="en-US" sz="4800" dirty="0" smtClean="0"/>
              <a:t>3. The switch Statement</a:t>
            </a:r>
          </a:p>
          <a:p>
            <a:pPr algn="just"/>
            <a:r>
              <a:rPr lang="en-US" sz="4800" dirty="0" smtClean="0"/>
              <a:t>4. Loop Statements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60648"/>
            <a:ext cx="8229600" cy="6696744"/>
          </a:xfrm>
        </p:spPr>
        <p:txBody>
          <a:bodyPr>
            <a:noAutofit/>
          </a:bodyPr>
          <a:lstStyle/>
          <a:p>
            <a:r>
              <a:rPr lang="en-IN" sz="2400" b="1" dirty="0"/>
              <a:t> </a:t>
            </a:r>
            <a:r>
              <a:rPr lang="en-IN" sz="2400" b="1" dirty="0" smtClean="0"/>
              <a:t>&lt;</a:t>
            </a:r>
            <a:r>
              <a:rPr lang="en-IN" sz="2400" b="1" dirty="0"/>
              <a:t>html&gt;</a:t>
            </a:r>
            <a:endParaRPr lang="en-IN" sz="2400" dirty="0"/>
          </a:p>
          <a:p>
            <a:r>
              <a:rPr lang="en-IN" sz="2400" b="1" dirty="0"/>
              <a:t>&lt;head&gt;</a:t>
            </a:r>
            <a:endParaRPr lang="en-IN" sz="2400" dirty="0"/>
          </a:p>
          <a:p>
            <a:r>
              <a:rPr lang="en-IN" sz="2400" b="1" dirty="0"/>
              <a:t>&lt;title&gt;First Java Script&lt;/title&gt;</a:t>
            </a:r>
            <a:endParaRPr lang="en-IN" sz="2400" dirty="0"/>
          </a:p>
          <a:p>
            <a:r>
              <a:rPr lang="en-IN" sz="2400" b="1" dirty="0"/>
              <a:t>&lt;script language="JavaScript"&gt; function </a:t>
            </a:r>
            <a:r>
              <a:rPr lang="en-IN" sz="2400" b="1" dirty="0" err="1"/>
              <a:t>sayhello</a:t>
            </a:r>
            <a:r>
              <a:rPr lang="en-IN" sz="2400" b="1" dirty="0"/>
              <a:t>()</a:t>
            </a:r>
            <a:endParaRPr lang="en-IN" sz="2400" dirty="0"/>
          </a:p>
          <a:p>
            <a:r>
              <a:rPr lang="en-IN" sz="2400" b="1" dirty="0"/>
              <a:t>{</a:t>
            </a:r>
            <a:endParaRPr lang="en-IN" sz="2400" dirty="0"/>
          </a:p>
          <a:p>
            <a:r>
              <a:rPr lang="en-IN" sz="2400" b="1" dirty="0"/>
              <a:t>alert("Welcome to JavaScript World!");</a:t>
            </a:r>
            <a:endParaRPr lang="en-IN" sz="2400" dirty="0"/>
          </a:p>
          <a:p>
            <a:r>
              <a:rPr lang="en-IN" sz="2400" b="1" dirty="0"/>
              <a:t>}</a:t>
            </a:r>
            <a:endParaRPr lang="en-IN" sz="2400" dirty="0"/>
          </a:p>
          <a:p>
            <a:r>
              <a:rPr lang="en-IN" sz="2400" b="1" dirty="0"/>
              <a:t>&lt;/script&gt;</a:t>
            </a:r>
            <a:endParaRPr lang="en-IN" sz="2400" dirty="0"/>
          </a:p>
          <a:p>
            <a:r>
              <a:rPr lang="en-IN" sz="2400" b="1" dirty="0"/>
              <a:t>&lt;/head&gt;</a:t>
            </a:r>
            <a:endParaRPr lang="en-IN" sz="2400" dirty="0"/>
          </a:p>
          <a:p>
            <a:r>
              <a:rPr lang="en-IN" sz="2400" b="1" dirty="0"/>
              <a:t>&lt;body&gt;</a:t>
            </a:r>
            <a:endParaRPr lang="en-IN" sz="2400" dirty="0"/>
          </a:p>
          <a:p>
            <a:r>
              <a:rPr lang="en-IN" sz="2400" b="1" dirty="0"/>
              <a:t> </a:t>
            </a:r>
            <a:r>
              <a:rPr lang="en-IN" sz="2400" b="1" dirty="0" smtClean="0"/>
              <a:t>&lt;</a:t>
            </a:r>
            <a:r>
              <a:rPr lang="en-IN" sz="2400" b="1" dirty="0"/>
              <a:t>p&gt;&lt;b&gt;Click the following link to run your first java script example&lt;/b&gt;&lt;/p&gt;</a:t>
            </a:r>
            <a:endParaRPr lang="en-IN" sz="2400" dirty="0"/>
          </a:p>
          <a:p>
            <a:r>
              <a:rPr lang="en-IN" sz="2400" b="1" dirty="0"/>
              <a:t>&lt;p&gt;</a:t>
            </a:r>
            <a:endParaRPr lang="en-IN" sz="2400" dirty="0"/>
          </a:p>
          <a:p>
            <a:r>
              <a:rPr lang="en-IN" sz="2400" b="1" dirty="0"/>
              <a:t>&lt;a </a:t>
            </a:r>
            <a:r>
              <a:rPr lang="en-IN" sz="2400" b="1" dirty="0" err="1"/>
              <a:t>href</a:t>
            </a:r>
            <a:r>
              <a:rPr lang="en-IN" sz="2400" b="1" dirty="0"/>
              <a:t>="</a:t>
            </a:r>
            <a:r>
              <a:rPr lang="en-IN" sz="2400" b="1" dirty="0" err="1"/>
              <a:t>javascript:sayhello</a:t>
            </a:r>
            <a:r>
              <a:rPr lang="en-IN" sz="2400" b="1" dirty="0"/>
              <a:t>()"&gt;Run JavaScript First Program&lt;/a&gt;&lt;/p</a:t>
            </a:r>
            <a:r>
              <a:rPr lang="en-IN" sz="2400" b="1" dirty="0" smtClean="0"/>
              <a:t>&gt;     &lt;/</a:t>
            </a:r>
            <a:r>
              <a:rPr lang="en-IN" sz="2400" b="1" dirty="0"/>
              <a:t>body&gt;</a:t>
            </a:r>
            <a:endParaRPr lang="en-IN" sz="2400" dirty="0"/>
          </a:p>
          <a:p>
            <a:pPr>
              <a:buNone/>
            </a:pPr>
            <a:r>
              <a:rPr lang="en-IN" sz="2400" dirty="0" smtClean="0"/>
              <a:t/>
            </a:r>
            <a:br>
              <a:rPr lang="en-IN" sz="2400" dirty="0" smtClean="0"/>
            </a:br>
            <a:endParaRPr lang="en-IN" sz="24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lstStyle/>
          <a:p>
            <a:r>
              <a:rPr lang="en-US" dirty="0" smtClean="0"/>
              <a:t>Control Expressions</a:t>
            </a:r>
            <a:endParaRPr lang="en-IN" dirty="0"/>
          </a:p>
        </p:txBody>
      </p:sp>
      <p:sp>
        <p:nvSpPr>
          <p:cNvPr id="3" name="Content Placeholder 2"/>
          <p:cNvSpPr>
            <a:spLocks noGrp="1"/>
          </p:cNvSpPr>
          <p:nvPr>
            <p:ph idx="1"/>
          </p:nvPr>
        </p:nvSpPr>
        <p:spPr>
          <a:xfrm>
            <a:off x="457200" y="1071546"/>
            <a:ext cx="8229600" cy="5786454"/>
          </a:xfrm>
        </p:spPr>
        <p:txBody>
          <a:bodyPr>
            <a:normAutofit fontScale="85000" lnSpcReduction="20000"/>
          </a:bodyPr>
          <a:lstStyle/>
          <a:p>
            <a:pPr algn="just"/>
            <a:r>
              <a:rPr lang="en-IN" b="1" dirty="0" smtClean="0"/>
              <a:t>A relational expression has two operands and one relational operator. </a:t>
            </a:r>
          </a:p>
          <a:p>
            <a:pPr algn="just"/>
            <a:r>
              <a:rPr lang="en-IN" dirty="0" smtClean="0"/>
              <a:t>Lists of relational operators are, </a:t>
            </a:r>
          </a:p>
          <a:p>
            <a:endParaRPr lang="en-IN" dirty="0" smtClean="0"/>
          </a:p>
          <a:p>
            <a:r>
              <a:rPr lang="en-IN" b="1" dirty="0" smtClean="0"/>
              <a:t>Operation				        Operator</a:t>
            </a:r>
          </a:p>
          <a:p>
            <a:pPr>
              <a:buNone/>
            </a:pPr>
            <a:r>
              <a:rPr lang="en-IN" dirty="0" smtClean="0"/>
              <a:t>	</a:t>
            </a:r>
          </a:p>
          <a:p>
            <a:r>
              <a:rPr lang="en-IN" dirty="0" smtClean="0"/>
              <a:t>Is equal to					==</a:t>
            </a:r>
          </a:p>
          <a:p>
            <a:r>
              <a:rPr lang="en-IN" dirty="0" smtClean="0"/>
              <a:t>Is not equal to				!=</a:t>
            </a:r>
          </a:p>
          <a:p>
            <a:r>
              <a:rPr lang="en-IN" dirty="0" smtClean="0"/>
              <a:t>Is less than				&lt;</a:t>
            </a:r>
          </a:p>
          <a:p>
            <a:r>
              <a:rPr lang="en-IN" dirty="0" smtClean="0"/>
              <a:t>Is greater than				&gt;</a:t>
            </a:r>
          </a:p>
          <a:p>
            <a:r>
              <a:rPr lang="en-IN" dirty="0" smtClean="0"/>
              <a:t>Is less than or equal to			&lt;=</a:t>
            </a:r>
          </a:p>
          <a:p>
            <a:r>
              <a:rPr lang="en-IN" dirty="0" smtClean="0"/>
              <a:t>Is greater than or equal to		&gt;=</a:t>
            </a:r>
          </a:p>
          <a:p>
            <a:r>
              <a:rPr lang="en-IN" dirty="0" smtClean="0"/>
              <a:t>Is strictly equal to			===</a:t>
            </a:r>
          </a:p>
          <a:p>
            <a:r>
              <a:rPr lang="en-IN" dirty="0" smtClean="0"/>
              <a:t>Is strictly not equal to			!==</a:t>
            </a:r>
          </a:p>
          <a:p>
            <a:endParaRPr lang="en-IN"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500834"/>
          </a:xfrm>
        </p:spPr>
        <p:txBody>
          <a:bodyPr>
            <a:normAutofit fontScale="85000" lnSpcReduction="20000"/>
          </a:bodyPr>
          <a:lstStyle/>
          <a:p>
            <a:pPr algn="just"/>
            <a:r>
              <a:rPr lang="en-US" dirty="0" smtClean="0"/>
              <a:t>If the </a:t>
            </a:r>
            <a:r>
              <a:rPr lang="en-US" b="1" dirty="0" smtClean="0"/>
              <a:t>two operands are not of the same type </a:t>
            </a:r>
            <a:r>
              <a:rPr lang="en-US" dirty="0" smtClean="0"/>
              <a:t>and the operator is neither === nor !==, JavaScript will attempt to </a:t>
            </a:r>
            <a:r>
              <a:rPr lang="en-US" b="1" dirty="0" smtClean="0"/>
              <a:t>convert the operands to a single type</a:t>
            </a:r>
            <a:r>
              <a:rPr lang="en-US" dirty="0" smtClean="0"/>
              <a:t>. </a:t>
            </a:r>
          </a:p>
          <a:p>
            <a:pPr algn="just"/>
            <a:r>
              <a:rPr lang="en-US" dirty="0" smtClean="0"/>
              <a:t>In the case in which one operand is </a:t>
            </a:r>
            <a:r>
              <a:rPr lang="en-US" b="1" dirty="0" smtClean="0"/>
              <a:t>a string </a:t>
            </a:r>
            <a:r>
              <a:rPr lang="en-US" dirty="0" smtClean="0"/>
              <a:t>and the other is a </a:t>
            </a:r>
            <a:r>
              <a:rPr lang="en-US" b="1" dirty="0" smtClean="0"/>
              <a:t>number</a:t>
            </a:r>
            <a:r>
              <a:rPr lang="en-US" dirty="0" smtClean="0"/>
              <a:t>, JavaScript attempts to convert the </a:t>
            </a:r>
            <a:r>
              <a:rPr lang="en-US" b="1" dirty="0" smtClean="0"/>
              <a:t>string to a number. </a:t>
            </a:r>
          </a:p>
          <a:p>
            <a:pPr algn="just"/>
            <a:r>
              <a:rPr lang="en-US" dirty="0" smtClean="0"/>
              <a:t>If one operand is </a:t>
            </a:r>
            <a:r>
              <a:rPr lang="en-US" b="1" dirty="0" smtClean="0"/>
              <a:t>Boolean</a:t>
            </a:r>
            <a:r>
              <a:rPr lang="en-US" dirty="0" smtClean="0"/>
              <a:t> and the other is not, the </a:t>
            </a:r>
            <a:r>
              <a:rPr lang="en-US" b="1" dirty="0" smtClean="0"/>
              <a:t>Boolean value is converted to a number </a:t>
            </a:r>
            <a:r>
              <a:rPr lang="en-US" dirty="0" smtClean="0"/>
              <a:t>(1 for true, 0 for false).</a:t>
            </a:r>
          </a:p>
          <a:p>
            <a:pPr algn="just"/>
            <a:r>
              <a:rPr lang="en-US" dirty="0" smtClean="0"/>
              <a:t>Thus, the expression </a:t>
            </a:r>
            <a:r>
              <a:rPr lang="en-US" b="1" dirty="0" smtClean="0"/>
              <a:t>"3" === 3 </a:t>
            </a:r>
            <a:r>
              <a:rPr lang="en-US" dirty="0" smtClean="0"/>
              <a:t>evaluates to false, while </a:t>
            </a:r>
            <a:r>
              <a:rPr lang="en-US" b="1" dirty="0" smtClean="0"/>
              <a:t>"3" == 3 </a:t>
            </a:r>
            <a:r>
              <a:rPr lang="en-US" dirty="0" smtClean="0"/>
              <a:t>evaluates to true.</a:t>
            </a:r>
          </a:p>
          <a:p>
            <a:pPr algn="just"/>
            <a:r>
              <a:rPr lang="en-US" dirty="0" smtClean="0"/>
              <a:t>Comparisons of variables that reference objects are rarely useful. </a:t>
            </a:r>
          </a:p>
          <a:p>
            <a:pPr algn="just"/>
            <a:r>
              <a:rPr lang="en-US" dirty="0" smtClean="0"/>
              <a:t>If </a:t>
            </a:r>
            <a:r>
              <a:rPr lang="en-US" b="1" dirty="0" smtClean="0"/>
              <a:t>a and b reference different objects</a:t>
            </a:r>
            <a:r>
              <a:rPr lang="en-US" dirty="0" smtClean="0"/>
              <a:t>, a == b is never true, even if the objects have </a:t>
            </a:r>
            <a:r>
              <a:rPr lang="en-US" b="1" dirty="0" smtClean="0"/>
              <a:t>identical properties</a:t>
            </a:r>
            <a:r>
              <a:rPr lang="en-US" dirty="0" smtClean="0"/>
              <a:t>. </a:t>
            </a:r>
          </a:p>
          <a:p>
            <a:pPr algn="just"/>
            <a:r>
              <a:rPr lang="en-US" dirty="0" smtClean="0"/>
              <a:t>If a == b is true </a:t>
            </a:r>
            <a:r>
              <a:rPr lang="en-US" b="1" dirty="0" smtClean="0"/>
              <a:t>only if a and b reference the same object</a:t>
            </a:r>
            <a:r>
              <a:rPr lang="en-US" dirty="0" smtClean="0"/>
              <a:t>.</a:t>
            </a:r>
            <a:endParaRPr lang="en-IN" dirty="0" smtClean="0"/>
          </a:p>
          <a:p>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429420"/>
          </a:xfrm>
        </p:spPr>
        <p:txBody>
          <a:bodyPr>
            <a:normAutofit fontScale="77500" lnSpcReduction="20000"/>
          </a:bodyPr>
          <a:lstStyle/>
          <a:p>
            <a:pPr algn="just"/>
            <a:r>
              <a:rPr lang="en-US" dirty="0" smtClean="0"/>
              <a:t>JavaScript has operators for the </a:t>
            </a:r>
            <a:r>
              <a:rPr lang="en-US" b="1" dirty="0" smtClean="0"/>
              <a:t>AND, OR, and NOT </a:t>
            </a:r>
            <a:r>
              <a:rPr lang="en-US" dirty="0" smtClean="0"/>
              <a:t>Boolean operations. </a:t>
            </a:r>
          </a:p>
          <a:p>
            <a:pPr algn="just"/>
            <a:r>
              <a:rPr lang="en-US" dirty="0" smtClean="0"/>
              <a:t>These are </a:t>
            </a:r>
            <a:r>
              <a:rPr lang="en-US" b="1" dirty="0" smtClean="0"/>
              <a:t>&amp;&amp; (AND), || (OR), and ! (NOT). </a:t>
            </a:r>
          </a:p>
          <a:p>
            <a:pPr algn="just"/>
            <a:r>
              <a:rPr lang="en-US" dirty="0" smtClean="0"/>
              <a:t>Both &amp;&amp; and || are </a:t>
            </a:r>
            <a:r>
              <a:rPr lang="en-US" b="1" dirty="0" smtClean="0"/>
              <a:t>short-circuit operators</a:t>
            </a:r>
            <a:r>
              <a:rPr lang="en-US" dirty="0" smtClean="0"/>
              <a:t>, as they are in Java and C++. </a:t>
            </a:r>
          </a:p>
          <a:p>
            <a:pPr algn="just"/>
            <a:r>
              <a:rPr lang="en-US" dirty="0" smtClean="0"/>
              <a:t>This means that if the value of the </a:t>
            </a:r>
            <a:r>
              <a:rPr lang="en-US" b="1" dirty="0" smtClean="0"/>
              <a:t>first operand of either || or &amp;&amp;</a:t>
            </a:r>
            <a:r>
              <a:rPr lang="en-US" dirty="0" smtClean="0"/>
              <a:t> determines the value of the expression, the </a:t>
            </a:r>
            <a:r>
              <a:rPr lang="en-US" b="1" dirty="0" smtClean="0"/>
              <a:t>second operand is not evaluated</a:t>
            </a:r>
            <a:r>
              <a:rPr lang="en-US" dirty="0" smtClean="0"/>
              <a:t> and the Boolean operator does nothing. </a:t>
            </a:r>
          </a:p>
          <a:p>
            <a:pPr algn="just"/>
            <a:r>
              <a:rPr lang="en-US" dirty="0" smtClean="0"/>
              <a:t>The properties of the object Boolean must not be confused with the primitive values </a:t>
            </a:r>
            <a:r>
              <a:rPr lang="en-US" b="1" dirty="0" smtClean="0"/>
              <a:t>true and false</a:t>
            </a:r>
            <a:r>
              <a:rPr lang="en-US" dirty="0" smtClean="0"/>
              <a:t>. </a:t>
            </a:r>
          </a:p>
          <a:p>
            <a:pPr algn="just"/>
            <a:r>
              <a:rPr lang="en-US" dirty="0" smtClean="0"/>
              <a:t>If a Boolean object is used as a conditional expression, it evaluates to true if it has any value other than </a:t>
            </a:r>
            <a:r>
              <a:rPr lang="en-US" b="1" dirty="0" smtClean="0"/>
              <a:t>null or undefined</a:t>
            </a:r>
            <a:r>
              <a:rPr lang="en-US" dirty="0" smtClean="0"/>
              <a:t>. </a:t>
            </a:r>
          </a:p>
          <a:p>
            <a:pPr algn="just"/>
            <a:r>
              <a:rPr lang="en-US" dirty="0" smtClean="0"/>
              <a:t>The </a:t>
            </a:r>
            <a:r>
              <a:rPr lang="en-US" b="1" dirty="0" smtClean="0"/>
              <a:t>Boolean object </a:t>
            </a:r>
            <a:r>
              <a:rPr lang="en-US" dirty="0" smtClean="0"/>
              <a:t>has a method, </a:t>
            </a:r>
            <a:r>
              <a:rPr lang="en-US" b="1" dirty="0" err="1" smtClean="0"/>
              <a:t>toString</a:t>
            </a:r>
            <a:r>
              <a:rPr lang="en-US" b="1" dirty="0" smtClean="0"/>
              <a:t>,</a:t>
            </a:r>
            <a:r>
              <a:rPr lang="en-US" dirty="0" smtClean="0"/>
              <a:t> which it inherits from Object, that converts the value of the object through which it is called to </a:t>
            </a:r>
            <a:r>
              <a:rPr lang="en-US" b="1" dirty="0" smtClean="0"/>
              <a:t>one of the strings "true" and "false“.</a:t>
            </a:r>
            <a:endParaRPr lang="en-IN" b="1"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p:cNvPicPr>
            <a:picLocks noGrp="1" noChangeAspect="1" noChangeArrowheads="1"/>
          </p:cNvPicPr>
          <p:nvPr>
            <p:ph idx="1"/>
          </p:nvPr>
        </p:nvPicPr>
        <p:blipFill>
          <a:blip r:embed="rId2"/>
          <a:srcRect/>
          <a:stretch>
            <a:fillRect/>
          </a:stretch>
        </p:blipFill>
        <p:spPr bwMode="auto">
          <a:xfrm>
            <a:off x="-2214610" y="0"/>
            <a:ext cx="1135861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IN" sz="4000" b="1" dirty="0"/>
              <a:t>Selection Statements</a:t>
            </a:r>
            <a:r>
              <a:rPr lang="en-IN" b="1" dirty="0"/>
              <a:t/>
            </a:r>
            <a:br>
              <a:rPr lang="en-IN" b="1" dirty="0"/>
            </a:br>
            <a:endParaRPr lang="en-IN" dirty="0"/>
          </a:p>
        </p:txBody>
      </p:sp>
      <p:sp>
        <p:nvSpPr>
          <p:cNvPr id="3" name="Content Placeholder 2"/>
          <p:cNvSpPr>
            <a:spLocks noGrp="1"/>
          </p:cNvSpPr>
          <p:nvPr>
            <p:ph idx="1"/>
          </p:nvPr>
        </p:nvSpPr>
        <p:spPr>
          <a:xfrm>
            <a:off x="457200" y="1214422"/>
            <a:ext cx="8229600" cy="5500726"/>
          </a:xfrm>
        </p:spPr>
        <p:txBody>
          <a:bodyPr>
            <a:normAutofit fontScale="92500" lnSpcReduction="20000"/>
          </a:bodyPr>
          <a:lstStyle/>
          <a:p>
            <a:pPr algn="just"/>
            <a:r>
              <a:rPr lang="en-US" dirty="0" smtClean="0"/>
              <a:t>The selection statements </a:t>
            </a:r>
            <a:r>
              <a:rPr lang="en-US" b="1" dirty="0" smtClean="0"/>
              <a:t>(if-then and if-then-else)</a:t>
            </a:r>
            <a:r>
              <a:rPr lang="en-US" dirty="0" smtClean="0"/>
              <a:t> of JavaScript are similar to those of the common programming languages. </a:t>
            </a:r>
          </a:p>
          <a:p>
            <a:pPr algn="just"/>
            <a:r>
              <a:rPr lang="en-US" dirty="0" smtClean="0"/>
              <a:t>Either </a:t>
            </a:r>
            <a:r>
              <a:rPr lang="en-US" b="1" dirty="0" smtClean="0"/>
              <a:t>single statements or compound statements </a:t>
            </a:r>
            <a:r>
              <a:rPr lang="en-US" dirty="0" smtClean="0"/>
              <a:t>can be selected—for example,</a:t>
            </a:r>
            <a:endParaRPr lang="en-IN" dirty="0" smtClean="0"/>
          </a:p>
          <a:p>
            <a:pPr algn="just">
              <a:buNone/>
            </a:pPr>
            <a:r>
              <a:rPr lang="en-IN" b="1" dirty="0" smtClean="0"/>
              <a:t>function </a:t>
            </a:r>
            <a:r>
              <a:rPr lang="en-IN" b="1" dirty="0" err="1" smtClean="0"/>
              <a:t>max_townums_range</a:t>
            </a:r>
            <a:r>
              <a:rPr lang="en-IN" b="1" dirty="0" smtClean="0"/>
              <a:t>(x, y) </a:t>
            </a:r>
          </a:p>
          <a:p>
            <a:pPr algn="just">
              <a:buNone/>
            </a:pPr>
            <a:r>
              <a:rPr lang="en-IN" b="1" dirty="0" smtClean="0"/>
              <a:t>{ if (x &gt;= 40 &amp;&amp; x &lt;= 60 &amp;&amp; y &gt;= 40 &amp;&amp; y &lt;= 60) </a:t>
            </a:r>
          </a:p>
          <a:p>
            <a:pPr algn="just">
              <a:buNone/>
            </a:pPr>
            <a:r>
              <a:rPr lang="en-IN" b="1" dirty="0" smtClean="0"/>
              <a:t>{ if (x === y) </a:t>
            </a:r>
          </a:p>
          <a:p>
            <a:pPr algn="just">
              <a:buNone/>
            </a:pPr>
            <a:r>
              <a:rPr lang="en-IN" b="1" dirty="0" smtClean="0"/>
              <a:t>{ return "Numbers are the same"; } </a:t>
            </a:r>
          </a:p>
          <a:p>
            <a:pPr algn="just">
              <a:buNone/>
            </a:pPr>
            <a:r>
              <a:rPr lang="en-IN" b="1" dirty="0" smtClean="0"/>
              <a:t>else if (x &gt; y) { return x; } </a:t>
            </a:r>
          </a:p>
          <a:p>
            <a:pPr algn="just">
              <a:buNone/>
            </a:pPr>
            <a:r>
              <a:rPr lang="en-IN" b="1" dirty="0" smtClean="0"/>
              <a:t>else { return y; } } </a:t>
            </a:r>
          </a:p>
          <a:p>
            <a:pPr algn="just">
              <a:buNone/>
            </a:pPr>
            <a:r>
              <a:rPr lang="en-IN" b="1" dirty="0" smtClean="0"/>
              <a:t>else { return "Numbers don't fit in range"; } }</a:t>
            </a:r>
          </a:p>
          <a:p>
            <a:pPr algn="just"/>
            <a:endParaRPr lang="en-IN"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IN" sz="2800" b="1" dirty="0"/>
              <a:t>The switch Statement</a:t>
            </a:r>
            <a:br>
              <a:rPr lang="en-IN" sz="2800" b="1" dirty="0"/>
            </a:br>
            <a:endParaRPr lang="en-IN" sz="2800" dirty="0"/>
          </a:p>
        </p:txBody>
      </p:sp>
      <p:sp>
        <p:nvSpPr>
          <p:cNvPr id="3" name="Content Placeholder 2"/>
          <p:cNvSpPr>
            <a:spLocks noGrp="1"/>
          </p:cNvSpPr>
          <p:nvPr>
            <p:ph idx="1"/>
          </p:nvPr>
        </p:nvSpPr>
        <p:spPr>
          <a:xfrm>
            <a:off x="457200" y="1000108"/>
            <a:ext cx="8229600" cy="5857892"/>
          </a:xfrm>
        </p:spPr>
        <p:txBody>
          <a:bodyPr>
            <a:normAutofit fontScale="85000" lnSpcReduction="20000"/>
          </a:bodyPr>
          <a:lstStyle/>
          <a:p>
            <a:r>
              <a:rPr lang="en-US" dirty="0" smtClean="0"/>
              <a:t>JavaScript has </a:t>
            </a:r>
            <a:r>
              <a:rPr lang="en-US" b="1" dirty="0" smtClean="0"/>
              <a:t>a switch statement </a:t>
            </a:r>
            <a:r>
              <a:rPr lang="en-US" dirty="0" smtClean="0"/>
              <a:t>that is similar to that of Java. </a:t>
            </a:r>
          </a:p>
          <a:p>
            <a:r>
              <a:rPr lang="en-US" dirty="0" smtClean="0"/>
              <a:t>The form of this construct is as follows:</a:t>
            </a:r>
            <a:endParaRPr lang="en-IN" dirty="0" smtClean="0"/>
          </a:p>
          <a:p>
            <a:r>
              <a:rPr lang="en-IN" b="1" dirty="0" smtClean="0"/>
              <a:t>switch (</a:t>
            </a:r>
            <a:r>
              <a:rPr lang="en-IN" b="1" i="1" dirty="0" smtClean="0"/>
              <a:t>expression</a:t>
            </a:r>
            <a:r>
              <a:rPr lang="en-IN" b="1" dirty="0" smtClean="0"/>
              <a:t>) </a:t>
            </a:r>
          </a:p>
          <a:p>
            <a:r>
              <a:rPr lang="en-IN" b="1" dirty="0" smtClean="0"/>
              <a:t>{ case </a:t>
            </a:r>
            <a:r>
              <a:rPr lang="en-IN" b="1" i="1" dirty="0" smtClean="0"/>
              <a:t>value_1</a:t>
            </a:r>
            <a:r>
              <a:rPr lang="en-IN" b="1" dirty="0" smtClean="0"/>
              <a:t>:</a:t>
            </a:r>
          </a:p>
          <a:p>
            <a:r>
              <a:rPr lang="en-IN" b="1" dirty="0" smtClean="0"/>
              <a:t>// </a:t>
            </a:r>
            <a:r>
              <a:rPr lang="en-IN" b="1" i="1" dirty="0" smtClean="0"/>
              <a:t>statement(s)</a:t>
            </a:r>
            <a:endParaRPr lang="en-IN" b="1" dirty="0" smtClean="0"/>
          </a:p>
          <a:p>
            <a:r>
              <a:rPr lang="en-IN" b="1" dirty="0" smtClean="0"/>
              <a:t>case </a:t>
            </a:r>
            <a:r>
              <a:rPr lang="en-IN" b="1" i="1" dirty="0" smtClean="0"/>
              <a:t>value_2</a:t>
            </a:r>
            <a:r>
              <a:rPr lang="en-IN" b="1" dirty="0" smtClean="0"/>
              <a:t>:</a:t>
            </a:r>
          </a:p>
          <a:p>
            <a:r>
              <a:rPr lang="en-IN" b="1" dirty="0" smtClean="0"/>
              <a:t>// </a:t>
            </a:r>
            <a:r>
              <a:rPr lang="en-IN" b="1" i="1" dirty="0" smtClean="0"/>
              <a:t>statement(s)</a:t>
            </a:r>
            <a:endParaRPr lang="en-IN" b="1" dirty="0" smtClean="0"/>
          </a:p>
          <a:p>
            <a:r>
              <a:rPr lang="en-IN" b="1" dirty="0" smtClean="0"/>
              <a:t>. . .</a:t>
            </a:r>
          </a:p>
          <a:p>
            <a:r>
              <a:rPr lang="en-IN" b="1" dirty="0" smtClean="0"/>
              <a:t>[default:</a:t>
            </a:r>
          </a:p>
          <a:p>
            <a:r>
              <a:rPr lang="en-IN" b="1" dirty="0" smtClean="0"/>
              <a:t>// </a:t>
            </a:r>
            <a:r>
              <a:rPr lang="en-IN" b="1" i="1" dirty="0" smtClean="0"/>
              <a:t>statement(s)</a:t>
            </a:r>
            <a:r>
              <a:rPr lang="en-IN" b="1" dirty="0" smtClean="0"/>
              <a:t>]</a:t>
            </a:r>
          </a:p>
          <a:p>
            <a:r>
              <a:rPr lang="en-IN" b="1" dirty="0" smtClean="0"/>
              <a:t>}</a:t>
            </a:r>
          </a:p>
          <a:p>
            <a:r>
              <a:rPr lang="en-US" dirty="0" smtClean="0"/>
              <a:t>In any case segment, the statement(s) can be either a </a:t>
            </a:r>
            <a:r>
              <a:rPr lang="en-US" b="1" dirty="0" smtClean="0"/>
              <a:t>sequence of statements or a compound statement</a:t>
            </a:r>
            <a:r>
              <a:rPr lang="en-US" dirty="0" smtClean="0"/>
              <a:t>.</a:t>
            </a:r>
            <a:endParaRPr lang="en-IN" dirty="0" smtClean="0"/>
          </a:p>
          <a:p>
            <a:endParaRPr lang="en-IN"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500858"/>
          </a:xfrm>
        </p:spPr>
        <p:txBody>
          <a:bodyPr>
            <a:normAutofit fontScale="77500" lnSpcReduction="20000"/>
          </a:bodyPr>
          <a:lstStyle/>
          <a:p>
            <a:pPr algn="just"/>
            <a:r>
              <a:rPr lang="en-US" dirty="0" smtClean="0"/>
              <a:t>The </a:t>
            </a:r>
            <a:r>
              <a:rPr lang="en-US" b="1" dirty="0" smtClean="0"/>
              <a:t>semantics of a switch construct </a:t>
            </a:r>
            <a:r>
              <a:rPr lang="en-US" dirty="0" smtClean="0"/>
              <a:t>is as follows: </a:t>
            </a:r>
          </a:p>
          <a:p>
            <a:pPr algn="just"/>
            <a:r>
              <a:rPr lang="en-US" dirty="0" smtClean="0"/>
              <a:t>The expression is evaluated when the switch statement is </a:t>
            </a:r>
            <a:r>
              <a:rPr lang="en-US" b="1" dirty="0" smtClean="0"/>
              <a:t>reached in execution</a:t>
            </a:r>
            <a:r>
              <a:rPr lang="en-US" dirty="0" smtClean="0"/>
              <a:t>. </a:t>
            </a:r>
          </a:p>
          <a:p>
            <a:pPr algn="just"/>
            <a:r>
              <a:rPr lang="en-US" dirty="0" smtClean="0"/>
              <a:t>The </a:t>
            </a:r>
            <a:r>
              <a:rPr lang="en-US" b="1" dirty="0" smtClean="0"/>
              <a:t>value is compared </a:t>
            </a:r>
            <a:r>
              <a:rPr lang="en-US" dirty="0" smtClean="0"/>
              <a:t>with the values in the cases in the construct (those values that immediately follow the case reserved words). </a:t>
            </a:r>
          </a:p>
          <a:p>
            <a:pPr algn="just"/>
            <a:r>
              <a:rPr lang="en-US" dirty="0" smtClean="0"/>
              <a:t>If </a:t>
            </a:r>
            <a:r>
              <a:rPr lang="en-US" b="1" dirty="0" smtClean="0"/>
              <a:t>one matches, control is transferred to the statement immediately following that case value. </a:t>
            </a:r>
          </a:p>
          <a:p>
            <a:pPr algn="just"/>
            <a:r>
              <a:rPr lang="en-US" dirty="0" smtClean="0"/>
              <a:t>Execution then continues through the remainder of the construct. </a:t>
            </a:r>
          </a:p>
          <a:p>
            <a:pPr algn="just"/>
            <a:r>
              <a:rPr lang="en-US" dirty="0" smtClean="0"/>
              <a:t>In the great majority of situations, it is intended that only the statements in one case be executed in each execution of the construct. </a:t>
            </a:r>
          </a:p>
          <a:p>
            <a:pPr algn="just"/>
            <a:r>
              <a:rPr lang="en-US" dirty="0" smtClean="0"/>
              <a:t>To implement this option</a:t>
            </a:r>
            <a:r>
              <a:rPr lang="en-US" b="1" dirty="0" smtClean="0"/>
              <a:t>, a break statement appears as the last statement in each sequence of statements following a case. </a:t>
            </a:r>
          </a:p>
          <a:p>
            <a:pPr algn="just"/>
            <a:r>
              <a:rPr lang="en-US" dirty="0" smtClean="0"/>
              <a:t>The break statement is exactly like the break statement in Java and C++: </a:t>
            </a:r>
            <a:r>
              <a:rPr lang="en-US" b="1" dirty="0" smtClean="0"/>
              <a:t>It transfers control out of the compound statement in which it appears</a:t>
            </a:r>
            <a:r>
              <a:rPr lang="en-US" dirty="0" smtClean="0"/>
              <a:t>.</a:t>
            </a:r>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lstStyle/>
          <a:p>
            <a:pPr algn="just"/>
            <a:r>
              <a:rPr lang="en-US" dirty="0" smtClean="0"/>
              <a:t>The </a:t>
            </a:r>
            <a:r>
              <a:rPr lang="en-US" b="1" dirty="0" smtClean="0"/>
              <a:t>control expression of a switch statement </a:t>
            </a:r>
            <a:r>
              <a:rPr lang="en-US" dirty="0" smtClean="0"/>
              <a:t>could evaluate to </a:t>
            </a:r>
            <a:r>
              <a:rPr lang="en-US" b="1" dirty="0" smtClean="0"/>
              <a:t>a number, a string, or a Boolean value. </a:t>
            </a:r>
          </a:p>
          <a:p>
            <a:pPr algn="just"/>
            <a:r>
              <a:rPr lang="en-US" dirty="0" smtClean="0"/>
              <a:t>Case labels also can be numbers, strings, or Booleans, and </a:t>
            </a:r>
            <a:r>
              <a:rPr lang="en-US" b="1" dirty="0" smtClean="0"/>
              <a:t>different case values can be of different types. </a:t>
            </a:r>
          </a:p>
          <a:p>
            <a:pPr algn="just"/>
            <a:r>
              <a:rPr lang="en-US" dirty="0" smtClean="0"/>
              <a:t>Consider the following script, which includes a switch construct (the HTML file that includes this script is very simple and thus is not shown):</a:t>
            </a:r>
            <a:endParaRPr lang="en-IN" dirty="0" smtClean="0"/>
          </a:p>
          <a:p>
            <a:endParaRPr lang="en-IN"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42852"/>
            <a:ext cx="8543956" cy="6929486"/>
          </a:xfrm>
        </p:spPr>
        <p:txBody>
          <a:bodyPr>
            <a:normAutofit fontScale="62500" lnSpcReduction="20000"/>
          </a:bodyPr>
          <a:lstStyle/>
          <a:p>
            <a:r>
              <a:rPr lang="en-IN" dirty="0" smtClean="0"/>
              <a:t>// borders2.js</a:t>
            </a:r>
          </a:p>
          <a:p>
            <a:r>
              <a:rPr lang="en-IN" dirty="0" smtClean="0"/>
              <a:t>//	An example of a switch statement for table border</a:t>
            </a:r>
          </a:p>
          <a:p>
            <a:r>
              <a:rPr lang="en-IN" dirty="0" smtClean="0"/>
              <a:t>//	size selection</a:t>
            </a:r>
          </a:p>
          <a:p>
            <a:r>
              <a:rPr lang="en-US" dirty="0" smtClean="0"/>
              <a:t> </a:t>
            </a:r>
            <a:endParaRPr lang="en-IN" dirty="0" smtClean="0"/>
          </a:p>
          <a:p>
            <a:r>
              <a:rPr lang="en-IN" dirty="0" err="1" smtClean="0"/>
              <a:t>var</a:t>
            </a:r>
            <a:r>
              <a:rPr lang="en-IN" dirty="0" smtClean="0"/>
              <a:t> </a:t>
            </a:r>
            <a:r>
              <a:rPr lang="en-IN" dirty="0" err="1" smtClean="0"/>
              <a:t>bordersize</a:t>
            </a:r>
            <a:r>
              <a:rPr lang="en-IN" dirty="0" smtClean="0"/>
              <a:t>; </a:t>
            </a:r>
            <a:r>
              <a:rPr lang="en-IN" dirty="0" err="1" smtClean="0"/>
              <a:t>var</a:t>
            </a:r>
            <a:r>
              <a:rPr lang="en-IN" dirty="0" smtClean="0"/>
              <a:t> err = 0;</a:t>
            </a:r>
          </a:p>
          <a:p>
            <a:r>
              <a:rPr lang="en-IN" dirty="0" err="1" smtClean="0"/>
              <a:t>bordersize</a:t>
            </a:r>
            <a:r>
              <a:rPr lang="en-IN" dirty="0" smtClean="0"/>
              <a:t> = prompt("Select a table border size: " +</a:t>
            </a:r>
          </a:p>
          <a:p>
            <a:r>
              <a:rPr lang="en-IN" dirty="0" smtClean="0"/>
              <a:t>"0 (no border), " +</a:t>
            </a:r>
          </a:p>
          <a:p>
            <a:r>
              <a:rPr lang="en-IN" dirty="0" smtClean="0"/>
              <a:t>"1 (1 pixel border), " +</a:t>
            </a:r>
          </a:p>
          <a:p>
            <a:r>
              <a:rPr lang="en-IN" dirty="0" smtClean="0"/>
              <a:t>"4 (4 pixel border), " +</a:t>
            </a:r>
          </a:p>
          <a:p>
            <a:r>
              <a:rPr lang="en-IN" dirty="0" smtClean="0"/>
              <a:t>"8 (8 pixel border), ");</a:t>
            </a:r>
          </a:p>
          <a:p>
            <a:r>
              <a:rPr lang="en-US" dirty="0" smtClean="0"/>
              <a:t> </a:t>
            </a:r>
            <a:endParaRPr lang="en-IN" dirty="0" smtClean="0"/>
          </a:p>
          <a:p>
            <a:r>
              <a:rPr lang="en-IN" dirty="0" smtClean="0"/>
              <a:t>switch (</a:t>
            </a:r>
            <a:r>
              <a:rPr lang="en-IN" dirty="0" err="1" smtClean="0"/>
              <a:t>bordersize</a:t>
            </a:r>
            <a:r>
              <a:rPr lang="en-IN" dirty="0" smtClean="0"/>
              <a:t>) {</a:t>
            </a:r>
          </a:p>
          <a:p>
            <a:r>
              <a:rPr lang="en-IN" dirty="0" smtClean="0"/>
              <a:t>case "0": </a:t>
            </a:r>
            <a:r>
              <a:rPr lang="en-IN" dirty="0" err="1" smtClean="0"/>
              <a:t>document.write</a:t>
            </a:r>
            <a:r>
              <a:rPr lang="en-IN" dirty="0" smtClean="0"/>
              <a:t>("&lt;table&gt;"); break;</a:t>
            </a:r>
          </a:p>
          <a:p>
            <a:r>
              <a:rPr lang="en-IN" dirty="0" smtClean="0"/>
              <a:t>case "1": </a:t>
            </a:r>
            <a:r>
              <a:rPr lang="en-IN" dirty="0" err="1" smtClean="0"/>
              <a:t>document.write</a:t>
            </a:r>
            <a:r>
              <a:rPr lang="en-IN" dirty="0" smtClean="0"/>
              <a:t>("&lt;table border = '1'&gt;"); break;</a:t>
            </a:r>
          </a:p>
          <a:p>
            <a:r>
              <a:rPr lang="en-IN" dirty="0" smtClean="0"/>
              <a:t>case "4": </a:t>
            </a:r>
            <a:r>
              <a:rPr lang="en-IN" dirty="0" err="1" smtClean="0"/>
              <a:t>document.write</a:t>
            </a:r>
            <a:r>
              <a:rPr lang="en-IN" dirty="0" smtClean="0"/>
              <a:t>("&lt;table border = '4'&gt;"); break;</a:t>
            </a:r>
          </a:p>
          <a:p>
            <a:r>
              <a:rPr lang="en-IN" dirty="0" smtClean="0"/>
              <a:t>case "8": </a:t>
            </a:r>
            <a:r>
              <a:rPr lang="en-IN" dirty="0" err="1" smtClean="0"/>
              <a:t>document.write</a:t>
            </a:r>
            <a:r>
              <a:rPr lang="en-IN" dirty="0" smtClean="0"/>
              <a:t>("&lt;table border = '8'&gt;"); break;</a:t>
            </a:r>
          </a:p>
          <a:p>
            <a:r>
              <a:rPr lang="en-IN" dirty="0" smtClean="0"/>
              <a:t>default: {</a:t>
            </a:r>
          </a:p>
          <a:p>
            <a:r>
              <a:rPr lang="en-IN" dirty="0" err="1" smtClean="0"/>
              <a:t>document.write</a:t>
            </a:r>
            <a:r>
              <a:rPr lang="en-IN" dirty="0" smtClean="0"/>
              <a:t>("Error - invalid choice: ",</a:t>
            </a:r>
          </a:p>
          <a:p>
            <a:r>
              <a:rPr lang="en-IN" dirty="0" err="1" smtClean="0"/>
              <a:t>bordersize</a:t>
            </a:r>
            <a:r>
              <a:rPr lang="en-IN" dirty="0" smtClean="0"/>
              <a:t>, "&lt;</a:t>
            </a:r>
            <a:r>
              <a:rPr lang="en-IN" dirty="0" err="1" smtClean="0"/>
              <a:t>br</a:t>
            </a:r>
            <a:r>
              <a:rPr lang="en-IN" dirty="0" smtClean="0"/>
              <a:t> /&gt;");</a:t>
            </a:r>
          </a:p>
          <a:p>
            <a:r>
              <a:rPr lang="en-IN" dirty="0" smtClean="0"/>
              <a:t>err = 1;</a:t>
            </a:r>
          </a:p>
          <a:p>
            <a:r>
              <a:rPr lang="en-IN" dirty="0" smtClean="0"/>
              <a:t>}</a:t>
            </a:r>
          </a:p>
          <a:p>
            <a:r>
              <a:rPr lang="en-IN" dirty="0" smtClean="0"/>
              <a:t>}</a:t>
            </a:r>
          </a:p>
          <a:p>
            <a:endParaRPr lang="en-IN"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643710"/>
          </a:xfrm>
        </p:spPr>
        <p:txBody>
          <a:bodyPr>
            <a:normAutofit fontScale="70000" lnSpcReduction="20000"/>
          </a:bodyPr>
          <a:lstStyle/>
          <a:p>
            <a:r>
              <a:rPr lang="en-IN" dirty="0" smtClean="0"/>
              <a:t>If (err == 0) {</a:t>
            </a:r>
          </a:p>
          <a:p>
            <a:r>
              <a:rPr lang="en-IN" dirty="0" err="1" smtClean="0"/>
              <a:t>document.write</a:t>
            </a:r>
            <a:r>
              <a:rPr lang="en-IN" dirty="0" smtClean="0"/>
              <a:t>("&lt;caption&gt; 2010 NFL Divisional",</a:t>
            </a:r>
          </a:p>
          <a:p>
            <a:r>
              <a:rPr lang="en-IN" dirty="0" smtClean="0"/>
              <a:t>" Winners &lt;/caption&gt;"); </a:t>
            </a:r>
            <a:r>
              <a:rPr lang="en-IN" dirty="0" err="1" smtClean="0"/>
              <a:t>document.write</a:t>
            </a:r>
            <a:r>
              <a:rPr lang="en-IN" dirty="0" smtClean="0"/>
              <a:t>("&lt;</a:t>
            </a:r>
            <a:r>
              <a:rPr lang="en-IN" dirty="0" err="1" smtClean="0"/>
              <a:t>tr</a:t>
            </a:r>
            <a:r>
              <a:rPr lang="en-IN" dirty="0" smtClean="0"/>
              <a:t>&gt;",</a:t>
            </a:r>
          </a:p>
          <a:p>
            <a:r>
              <a:rPr lang="en-IN" dirty="0" smtClean="0"/>
              <a:t>"&lt;</a:t>
            </a:r>
            <a:r>
              <a:rPr lang="en-IN" dirty="0" err="1" smtClean="0"/>
              <a:t>th</a:t>
            </a:r>
            <a:r>
              <a:rPr lang="en-IN" dirty="0" smtClean="0"/>
              <a:t> /&gt;",</a:t>
            </a:r>
          </a:p>
          <a:p>
            <a:r>
              <a:rPr lang="en-IN" dirty="0" smtClean="0"/>
              <a:t>"&lt;</a:t>
            </a:r>
            <a:r>
              <a:rPr lang="en-IN" dirty="0" err="1" smtClean="0"/>
              <a:t>th</a:t>
            </a:r>
            <a:r>
              <a:rPr lang="en-IN" dirty="0" smtClean="0"/>
              <a:t>&gt; American Conference &lt;/</a:t>
            </a:r>
            <a:r>
              <a:rPr lang="en-IN" dirty="0" err="1" smtClean="0"/>
              <a:t>th</a:t>
            </a:r>
            <a:r>
              <a:rPr lang="en-IN" dirty="0" smtClean="0"/>
              <a:t>&gt;", "&lt;</a:t>
            </a:r>
            <a:r>
              <a:rPr lang="en-IN" dirty="0" err="1" smtClean="0"/>
              <a:t>th</a:t>
            </a:r>
            <a:r>
              <a:rPr lang="en-IN" dirty="0" smtClean="0"/>
              <a:t>&gt; National Conference &lt;/</a:t>
            </a:r>
            <a:r>
              <a:rPr lang="en-IN" dirty="0" err="1" smtClean="0"/>
              <a:t>th</a:t>
            </a:r>
            <a:r>
              <a:rPr lang="en-IN" dirty="0" smtClean="0"/>
              <a:t>&gt;", "&lt;/</a:t>
            </a:r>
            <a:r>
              <a:rPr lang="en-IN" dirty="0" err="1" smtClean="0"/>
              <a:t>tr</a:t>
            </a:r>
            <a:r>
              <a:rPr lang="en-IN" dirty="0" smtClean="0"/>
              <a:t>&gt;",</a:t>
            </a:r>
          </a:p>
          <a:p>
            <a:r>
              <a:rPr lang="en-IN" dirty="0" smtClean="0"/>
              <a:t>"&lt;</a:t>
            </a:r>
            <a:r>
              <a:rPr lang="en-IN" dirty="0" err="1" smtClean="0"/>
              <a:t>tr</a:t>
            </a:r>
            <a:r>
              <a:rPr lang="en-IN" dirty="0" smtClean="0"/>
              <a:t>&gt;",</a:t>
            </a:r>
          </a:p>
          <a:p>
            <a:r>
              <a:rPr lang="en-IN" dirty="0" smtClean="0"/>
              <a:t>"&lt;</a:t>
            </a:r>
            <a:r>
              <a:rPr lang="en-IN" dirty="0" err="1" smtClean="0"/>
              <a:t>th</a:t>
            </a:r>
            <a:r>
              <a:rPr lang="en-IN" dirty="0" smtClean="0"/>
              <a:t>&gt; East &lt;/</a:t>
            </a:r>
            <a:r>
              <a:rPr lang="en-IN" dirty="0" err="1" smtClean="0"/>
              <a:t>th</a:t>
            </a:r>
            <a:r>
              <a:rPr lang="en-IN" dirty="0" smtClean="0"/>
              <a:t>&gt;",</a:t>
            </a:r>
          </a:p>
          <a:p>
            <a:r>
              <a:rPr lang="en-IN" dirty="0" smtClean="0"/>
              <a:t>"&lt;td&gt; New England Patriots &lt;/td&gt;", "&lt;td&gt; Philadelphia Eagles &lt;/td&gt;", "&lt;/</a:t>
            </a:r>
            <a:r>
              <a:rPr lang="en-IN" dirty="0" err="1" smtClean="0"/>
              <a:t>tr</a:t>
            </a:r>
            <a:r>
              <a:rPr lang="en-IN" dirty="0" smtClean="0"/>
              <a:t>&gt;",</a:t>
            </a:r>
          </a:p>
          <a:p>
            <a:r>
              <a:rPr lang="en-IN" dirty="0" smtClean="0"/>
              <a:t>"&lt;</a:t>
            </a:r>
            <a:r>
              <a:rPr lang="en-IN" dirty="0" err="1" smtClean="0"/>
              <a:t>tr</a:t>
            </a:r>
            <a:r>
              <a:rPr lang="en-IN" dirty="0" smtClean="0"/>
              <a:t>&gt;",</a:t>
            </a:r>
          </a:p>
          <a:p>
            <a:r>
              <a:rPr lang="en-IN" dirty="0" smtClean="0"/>
              <a:t>"&lt;</a:t>
            </a:r>
            <a:r>
              <a:rPr lang="en-IN" dirty="0" err="1" smtClean="0"/>
              <a:t>th</a:t>
            </a:r>
            <a:r>
              <a:rPr lang="en-IN" dirty="0" smtClean="0"/>
              <a:t>&gt; North &lt;/</a:t>
            </a:r>
            <a:r>
              <a:rPr lang="en-IN" dirty="0" err="1" smtClean="0"/>
              <a:t>th</a:t>
            </a:r>
            <a:r>
              <a:rPr lang="en-IN" dirty="0" smtClean="0"/>
              <a:t>&gt;",</a:t>
            </a:r>
          </a:p>
          <a:p>
            <a:r>
              <a:rPr lang="en-IN" dirty="0" smtClean="0"/>
              <a:t>"&lt;td&gt; Pittsburgh Steelers &lt;/td&gt;", "&lt;td&gt; Chicago Bears &lt;/td&gt;",</a:t>
            </a:r>
          </a:p>
          <a:p>
            <a:r>
              <a:rPr lang="en-IN" dirty="0" smtClean="0"/>
              <a:t>"&lt;/</a:t>
            </a:r>
            <a:r>
              <a:rPr lang="en-IN" dirty="0" err="1" smtClean="0"/>
              <a:t>tr</a:t>
            </a:r>
            <a:r>
              <a:rPr lang="en-IN" dirty="0" smtClean="0"/>
              <a:t>&gt;",</a:t>
            </a:r>
          </a:p>
          <a:p>
            <a:r>
              <a:rPr lang="en-IN" dirty="0" smtClean="0"/>
              <a:t>"&lt;</a:t>
            </a:r>
            <a:r>
              <a:rPr lang="en-IN" dirty="0" err="1" smtClean="0"/>
              <a:t>tr</a:t>
            </a:r>
            <a:r>
              <a:rPr lang="en-IN" dirty="0" smtClean="0"/>
              <a:t>&gt;",</a:t>
            </a:r>
          </a:p>
          <a:p>
            <a:r>
              <a:rPr lang="en-IN" dirty="0" smtClean="0"/>
              <a:t>"&lt;</a:t>
            </a:r>
            <a:r>
              <a:rPr lang="en-IN" dirty="0" err="1" smtClean="0"/>
              <a:t>th</a:t>
            </a:r>
            <a:r>
              <a:rPr lang="en-IN" dirty="0" smtClean="0"/>
              <a:t>&gt; West &lt;/</a:t>
            </a:r>
            <a:r>
              <a:rPr lang="en-IN" dirty="0" err="1" smtClean="0"/>
              <a:t>th</a:t>
            </a:r>
            <a:r>
              <a:rPr lang="en-IN" dirty="0" smtClean="0"/>
              <a:t>&gt;",</a:t>
            </a:r>
          </a:p>
          <a:p>
            <a:r>
              <a:rPr lang="en-IN" dirty="0" smtClean="0"/>
              <a:t>"&lt;td&gt; Kansas City Chiefs &lt;/td&gt;", "&lt;td&gt; Seattle Seahawks &lt;/td&gt;", "&lt;/</a:t>
            </a:r>
            <a:r>
              <a:rPr lang="en-IN" dirty="0" err="1" smtClean="0"/>
              <a:t>tr</a:t>
            </a:r>
            <a:r>
              <a:rPr lang="en-IN" dirty="0" smtClean="0"/>
              <a:t>&gt;",</a:t>
            </a:r>
          </a:p>
          <a:p>
            <a:r>
              <a:rPr lang="en-IN" dirty="0" smtClean="0"/>
              <a:t>"&lt;</a:t>
            </a:r>
            <a:r>
              <a:rPr lang="en-IN" dirty="0" err="1" smtClean="0"/>
              <a:t>tr</a:t>
            </a:r>
            <a:r>
              <a:rPr lang="en-IN" dirty="0" smtClean="0"/>
              <a:t>&gt;",</a:t>
            </a:r>
          </a:p>
          <a:p>
            <a:r>
              <a:rPr lang="en-IN" dirty="0" smtClean="0"/>
              <a:t>"&lt;</a:t>
            </a:r>
            <a:r>
              <a:rPr lang="en-IN" dirty="0" err="1" smtClean="0"/>
              <a:t>th</a:t>
            </a:r>
            <a:r>
              <a:rPr lang="en-IN" dirty="0" smtClean="0"/>
              <a:t>&gt; South &lt;/</a:t>
            </a:r>
            <a:r>
              <a:rPr lang="en-IN" dirty="0" err="1" smtClean="0"/>
              <a:t>th</a:t>
            </a:r>
            <a:r>
              <a:rPr lang="en-IN" dirty="0" smtClean="0"/>
              <a:t>&gt;",</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a:srcRect/>
          <a:stretch>
            <a:fillRect/>
          </a:stretch>
        </p:blipFill>
        <p:spPr bwMode="auto">
          <a:xfrm>
            <a:off x="285720" y="214290"/>
            <a:ext cx="9144064" cy="63579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143668"/>
          </a:xfrm>
        </p:spPr>
        <p:txBody>
          <a:bodyPr>
            <a:normAutofit lnSpcReduction="10000"/>
          </a:bodyPr>
          <a:lstStyle/>
          <a:p>
            <a:pPr algn="just"/>
            <a:r>
              <a:rPr lang="en-US" dirty="0" smtClean="0"/>
              <a:t>The entire table element is produced with calls to write. </a:t>
            </a:r>
          </a:p>
          <a:p>
            <a:pPr algn="just"/>
            <a:r>
              <a:rPr lang="en-US" dirty="0" smtClean="0"/>
              <a:t>Alternatively, we could have given all of the elements of the table, except the &lt;table&gt; and &lt;/table&gt; tags, directly as HTML in the HTML document. </a:t>
            </a:r>
          </a:p>
          <a:p>
            <a:pPr algn="just"/>
            <a:r>
              <a:rPr lang="en-US" dirty="0" smtClean="0"/>
              <a:t>Because &lt;table&gt; is in the content of the script element, the </a:t>
            </a:r>
            <a:r>
              <a:rPr lang="en-US" dirty="0" err="1" smtClean="0"/>
              <a:t>validator</a:t>
            </a:r>
            <a:r>
              <a:rPr lang="en-US" dirty="0" smtClean="0"/>
              <a:t> would not see it.</a:t>
            </a:r>
          </a:p>
          <a:p>
            <a:pPr algn="just"/>
            <a:r>
              <a:rPr lang="en-US" dirty="0" smtClean="0"/>
              <a:t>Therefore, the &lt;/table&gt; tag would also need to be hidden.</a:t>
            </a:r>
            <a:endParaRPr lang="en-IN" dirty="0" smtClean="0"/>
          </a:p>
          <a:p>
            <a:pPr algn="just"/>
            <a:r>
              <a:rPr lang="en-US" dirty="0" smtClean="0"/>
              <a:t>Browser displays of the prompt dialog box and the output of borders2.js</a:t>
            </a:r>
            <a:endParaRPr lang="en-IN" dirty="0" smtClean="0"/>
          </a:p>
          <a:p>
            <a:endParaRPr lang="en-IN"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Screen</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0" y="1785926"/>
            <a:ext cx="9298190" cy="27146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258178" y="285728"/>
            <a:ext cx="8885822" cy="60007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Loop Statements</a:t>
            </a:r>
            <a:br>
              <a:rPr lang="en-IN" b="1" dirty="0"/>
            </a:br>
            <a:endParaRPr lang="en-IN" dirty="0"/>
          </a:p>
        </p:txBody>
      </p:sp>
      <p:sp>
        <p:nvSpPr>
          <p:cNvPr id="3" name="Content Placeholder 2"/>
          <p:cNvSpPr>
            <a:spLocks noGrp="1"/>
          </p:cNvSpPr>
          <p:nvPr>
            <p:ph idx="1"/>
          </p:nvPr>
        </p:nvSpPr>
        <p:spPr>
          <a:xfrm>
            <a:off x="457200" y="1000108"/>
            <a:ext cx="8229600" cy="5857892"/>
          </a:xfrm>
        </p:spPr>
        <p:txBody>
          <a:bodyPr>
            <a:normAutofit fontScale="92500" lnSpcReduction="20000"/>
          </a:bodyPr>
          <a:lstStyle/>
          <a:p>
            <a:pPr algn="just"/>
            <a:r>
              <a:rPr lang="en-US" dirty="0" smtClean="0"/>
              <a:t>The JavaScript </a:t>
            </a:r>
            <a:r>
              <a:rPr lang="en-US" b="1" dirty="0" smtClean="0"/>
              <a:t>while and for statements </a:t>
            </a:r>
            <a:r>
              <a:rPr lang="en-US" dirty="0" smtClean="0"/>
              <a:t>are similar to those of Java and C++. </a:t>
            </a:r>
          </a:p>
          <a:p>
            <a:pPr algn="just"/>
            <a:r>
              <a:rPr lang="en-US" dirty="0" smtClean="0"/>
              <a:t>The general form of the while statement is as follows:</a:t>
            </a:r>
            <a:endParaRPr lang="en-IN" dirty="0" smtClean="0"/>
          </a:p>
          <a:p>
            <a:pPr algn="just"/>
            <a:r>
              <a:rPr lang="en-IN" b="1" dirty="0" smtClean="0"/>
              <a:t>while (</a:t>
            </a:r>
            <a:r>
              <a:rPr lang="en-IN" b="1" i="1" dirty="0" smtClean="0"/>
              <a:t>control expression</a:t>
            </a:r>
            <a:r>
              <a:rPr lang="en-IN" b="1" dirty="0" smtClean="0"/>
              <a:t>) </a:t>
            </a:r>
            <a:r>
              <a:rPr lang="en-IN" b="1" i="1" dirty="0" smtClean="0"/>
              <a:t>statement or compound statement</a:t>
            </a:r>
            <a:endParaRPr lang="en-IN" b="1" dirty="0" smtClean="0"/>
          </a:p>
          <a:p>
            <a:pPr algn="just"/>
            <a:r>
              <a:rPr lang="en-US" dirty="0" smtClean="0"/>
              <a:t>The general form of the for statement is as follows:</a:t>
            </a:r>
            <a:endParaRPr lang="en-IN" dirty="0" smtClean="0"/>
          </a:p>
          <a:p>
            <a:pPr algn="just"/>
            <a:r>
              <a:rPr lang="en-IN" b="1" dirty="0" smtClean="0"/>
              <a:t>for (</a:t>
            </a:r>
            <a:r>
              <a:rPr lang="en-IN" b="1" i="1" dirty="0" smtClean="0"/>
              <a:t>initial expression</a:t>
            </a:r>
            <a:r>
              <a:rPr lang="en-IN" b="1" dirty="0" smtClean="0"/>
              <a:t>; </a:t>
            </a:r>
            <a:r>
              <a:rPr lang="en-IN" b="1" i="1" dirty="0" smtClean="0"/>
              <a:t>control expression</a:t>
            </a:r>
            <a:r>
              <a:rPr lang="en-IN" b="1" dirty="0" smtClean="0"/>
              <a:t>; </a:t>
            </a:r>
            <a:r>
              <a:rPr lang="en-IN" b="1" i="1" dirty="0" smtClean="0"/>
              <a:t>increment expression</a:t>
            </a:r>
            <a:r>
              <a:rPr lang="en-IN" b="1" dirty="0" smtClean="0"/>
              <a:t>) </a:t>
            </a:r>
            <a:r>
              <a:rPr lang="en-IN" b="1" i="1" dirty="0" smtClean="0"/>
              <a:t>statement or compound statement</a:t>
            </a:r>
            <a:endParaRPr lang="en-IN" b="1" dirty="0" smtClean="0"/>
          </a:p>
          <a:p>
            <a:pPr algn="just"/>
            <a:r>
              <a:rPr lang="en-US" dirty="0" smtClean="0"/>
              <a:t>Both the initial expression and the increment expression of the for statement can be </a:t>
            </a:r>
            <a:r>
              <a:rPr lang="en-US" b="1" dirty="0" smtClean="0"/>
              <a:t>multiple expressions separated by commas. </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fontScale="92500" lnSpcReduction="10000"/>
          </a:bodyPr>
          <a:lstStyle/>
          <a:p>
            <a:pPr algn="just"/>
            <a:r>
              <a:rPr lang="en-US" dirty="0" smtClean="0"/>
              <a:t>The initial expression of a for statement can include </a:t>
            </a:r>
            <a:r>
              <a:rPr lang="en-US" b="1" dirty="0" smtClean="0"/>
              <a:t>variable declarations</a:t>
            </a:r>
            <a:r>
              <a:rPr lang="en-US" dirty="0" smtClean="0"/>
              <a:t>. </a:t>
            </a:r>
          </a:p>
          <a:p>
            <a:pPr algn="just"/>
            <a:r>
              <a:rPr lang="en-US" dirty="0" smtClean="0"/>
              <a:t>Such variables are visible in the entire script unless the for statement is in a function definition, in which case the </a:t>
            </a:r>
            <a:r>
              <a:rPr lang="en-US" b="1" dirty="0" smtClean="0"/>
              <a:t>variable is visible in the whole function. </a:t>
            </a:r>
            <a:endParaRPr lang="en-IN" b="1" dirty="0" smtClean="0"/>
          </a:p>
          <a:p>
            <a:pPr algn="just"/>
            <a:r>
              <a:rPr lang="en-US" dirty="0" smtClean="0"/>
              <a:t>The following code illustrates a simple for construct:</a:t>
            </a:r>
            <a:endParaRPr lang="en-IN" dirty="0" smtClean="0"/>
          </a:p>
          <a:p>
            <a:pPr algn="just"/>
            <a:r>
              <a:rPr lang="en-IN" b="1" dirty="0" err="1" smtClean="0"/>
              <a:t>var</a:t>
            </a:r>
            <a:r>
              <a:rPr lang="en-IN" b="1" dirty="0" smtClean="0"/>
              <a:t> sum = 0,</a:t>
            </a:r>
          </a:p>
          <a:p>
            <a:pPr algn="just"/>
            <a:r>
              <a:rPr lang="en-IN" b="1" dirty="0" smtClean="0"/>
              <a:t>count;</a:t>
            </a:r>
          </a:p>
          <a:p>
            <a:pPr algn="just"/>
            <a:r>
              <a:rPr lang="en-IN" b="1" dirty="0" smtClean="0"/>
              <a:t>for (count = 0; count &lt;= 10; count++) sum += count;</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6715148"/>
          </a:xfrm>
        </p:spPr>
        <p:txBody>
          <a:bodyPr>
            <a:normAutofit fontScale="70000" lnSpcReduction="20000"/>
          </a:bodyPr>
          <a:lstStyle/>
          <a:p>
            <a:r>
              <a:rPr lang="en-IN" dirty="0" smtClean="0"/>
              <a:t>The following example illustrates the </a:t>
            </a:r>
            <a:r>
              <a:rPr lang="en-IN" b="1" dirty="0" smtClean="0"/>
              <a:t>Date object and a simple for loop:</a:t>
            </a:r>
          </a:p>
          <a:p>
            <a:r>
              <a:rPr lang="en-IN" dirty="0" smtClean="0"/>
              <a:t>// date.js</a:t>
            </a:r>
          </a:p>
          <a:p>
            <a:r>
              <a:rPr lang="en-IN" dirty="0" smtClean="0"/>
              <a:t>//	Illustrates the use of the Date object by</a:t>
            </a:r>
          </a:p>
          <a:p>
            <a:r>
              <a:rPr lang="en-IN" dirty="0" smtClean="0"/>
              <a:t>//	displaying the parts of a current date and</a:t>
            </a:r>
          </a:p>
          <a:p>
            <a:r>
              <a:rPr lang="en-IN" dirty="0" smtClean="0"/>
              <a:t>//	using two Date objects to time a calculation</a:t>
            </a:r>
          </a:p>
          <a:p>
            <a:r>
              <a:rPr lang="en-IN" dirty="0" smtClean="0"/>
              <a:t> </a:t>
            </a:r>
          </a:p>
          <a:p>
            <a:r>
              <a:rPr lang="en-IN" dirty="0" smtClean="0"/>
              <a:t>// Get the current date </a:t>
            </a:r>
          </a:p>
          <a:p>
            <a:r>
              <a:rPr lang="en-IN" dirty="0" err="1" smtClean="0"/>
              <a:t>var</a:t>
            </a:r>
            <a:r>
              <a:rPr lang="en-IN" dirty="0" smtClean="0"/>
              <a:t> today = new Date();</a:t>
            </a:r>
          </a:p>
          <a:p>
            <a:r>
              <a:rPr lang="en-IN" dirty="0" smtClean="0"/>
              <a:t> </a:t>
            </a:r>
          </a:p>
          <a:p>
            <a:r>
              <a:rPr lang="en-IN" dirty="0" smtClean="0"/>
              <a:t>// Fetch the various parts of the date </a:t>
            </a:r>
          </a:p>
          <a:p>
            <a:r>
              <a:rPr lang="en-IN" dirty="0" err="1" smtClean="0"/>
              <a:t>var</a:t>
            </a:r>
            <a:r>
              <a:rPr lang="en-IN" dirty="0" smtClean="0"/>
              <a:t> </a:t>
            </a:r>
            <a:r>
              <a:rPr lang="en-IN" dirty="0" err="1" smtClean="0"/>
              <a:t>dateString</a:t>
            </a:r>
            <a:r>
              <a:rPr lang="en-IN" dirty="0" smtClean="0"/>
              <a:t> = </a:t>
            </a:r>
            <a:r>
              <a:rPr lang="en-IN" dirty="0" err="1" smtClean="0"/>
              <a:t>today.toLocaleString</a:t>
            </a:r>
            <a:r>
              <a:rPr lang="en-IN" dirty="0" smtClean="0"/>
              <a:t>(); </a:t>
            </a:r>
          </a:p>
          <a:p>
            <a:r>
              <a:rPr lang="en-IN" dirty="0" err="1" smtClean="0"/>
              <a:t>var</a:t>
            </a:r>
            <a:r>
              <a:rPr lang="en-IN" dirty="0" smtClean="0"/>
              <a:t> day = </a:t>
            </a:r>
            <a:r>
              <a:rPr lang="en-IN" dirty="0" err="1" smtClean="0"/>
              <a:t>today.getDay</a:t>
            </a:r>
            <a:r>
              <a:rPr lang="en-IN" dirty="0" smtClean="0"/>
              <a:t>();</a:t>
            </a:r>
          </a:p>
          <a:p>
            <a:r>
              <a:rPr lang="en-IN" dirty="0" err="1" smtClean="0"/>
              <a:t>var</a:t>
            </a:r>
            <a:r>
              <a:rPr lang="en-IN" dirty="0" smtClean="0"/>
              <a:t> month = </a:t>
            </a:r>
            <a:r>
              <a:rPr lang="en-IN" dirty="0" err="1" smtClean="0"/>
              <a:t>today.getMonth</a:t>
            </a:r>
            <a:r>
              <a:rPr lang="en-IN" dirty="0" smtClean="0"/>
              <a:t>(); </a:t>
            </a:r>
          </a:p>
          <a:p>
            <a:r>
              <a:rPr lang="en-IN" dirty="0" err="1" smtClean="0"/>
              <a:t>var</a:t>
            </a:r>
            <a:r>
              <a:rPr lang="en-IN" dirty="0" smtClean="0"/>
              <a:t> year = </a:t>
            </a:r>
            <a:r>
              <a:rPr lang="en-IN" dirty="0" err="1" smtClean="0"/>
              <a:t>today.getFullYear</a:t>
            </a:r>
            <a:r>
              <a:rPr lang="en-IN" dirty="0" smtClean="0"/>
              <a:t>();</a:t>
            </a:r>
          </a:p>
          <a:p>
            <a:r>
              <a:rPr lang="en-IN" dirty="0" err="1" smtClean="0"/>
              <a:t>var</a:t>
            </a:r>
            <a:r>
              <a:rPr lang="en-IN" dirty="0" smtClean="0"/>
              <a:t> </a:t>
            </a:r>
            <a:r>
              <a:rPr lang="en-IN" dirty="0" err="1" smtClean="0"/>
              <a:t>timeMilliseconds</a:t>
            </a:r>
            <a:r>
              <a:rPr lang="en-IN" dirty="0" smtClean="0"/>
              <a:t> = </a:t>
            </a:r>
            <a:r>
              <a:rPr lang="en-IN" dirty="0" err="1" smtClean="0"/>
              <a:t>today.getTime</a:t>
            </a:r>
            <a:r>
              <a:rPr lang="en-IN" dirty="0" smtClean="0"/>
              <a:t>(); </a:t>
            </a:r>
          </a:p>
          <a:p>
            <a:r>
              <a:rPr lang="en-IN" dirty="0" err="1" smtClean="0"/>
              <a:t>var</a:t>
            </a:r>
            <a:r>
              <a:rPr lang="en-IN" dirty="0" smtClean="0"/>
              <a:t> hour = </a:t>
            </a:r>
            <a:r>
              <a:rPr lang="en-IN" dirty="0" err="1" smtClean="0"/>
              <a:t>today.getHours</a:t>
            </a:r>
            <a:r>
              <a:rPr lang="en-IN" dirty="0" smtClean="0"/>
              <a:t>();</a:t>
            </a:r>
          </a:p>
          <a:p>
            <a:r>
              <a:rPr lang="en-IN" dirty="0" err="1" smtClean="0"/>
              <a:t>var</a:t>
            </a:r>
            <a:r>
              <a:rPr lang="en-IN" dirty="0" smtClean="0"/>
              <a:t> minute = </a:t>
            </a:r>
            <a:r>
              <a:rPr lang="en-IN" dirty="0" err="1" smtClean="0"/>
              <a:t>today.getMinutes</a:t>
            </a:r>
            <a:r>
              <a:rPr lang="en-IN" dirty="0" smtClean="0"/>
              <a:t>();</a:t>
            </a:r>
            <a:endParaRPr lang="en-IN"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500834"/>
          </a:xfrm>
        </p:spPr>
        <p:txBody>
          <a:bodyPr>
            <a:normAutofit fontScale="92500" lnSpcReduction="10000"/>
          </a:bodyPr>
          <a:lstStyle/>
          <a:p>
            <a:r>
              <a:rPr lang="en-IN" dirty="0" smtClean="0"/>
              <a:t>"Month: " + month + "&lt;</a:t>
            </a:r>
            <a:r>
              <a:rPr lang="en-IN" dirty="0" err="1" smtClean="0"/>
              <a:t>br</a:t>
            </a:r>
            <a:r>
              <a:rPr lang="en-IN" dirty="0" smtClean="0"/>
              <a:t> /&gt;", "Year: " + year + "&lt;</a:t>
            </a:r>
            <a:r>
              <a:rPr lang="en-IN" dirty="0" err="1" smtClean="0"/>
              <a:t>br</a:t>
            </a:r>
            <a:r>
              <a:rPr lang="en-IN" dirty="0" smtClean="0"/>
              <a:t> /&gt;",</a:t>
            </a:r>
          </a:p>
          <a:p>
            <a:r>
              <a:rPr lang="en-IN" dirty="0" smtClean="0"/>
              <a:t>"Time in milliseconds: " + </a:t>
            </a:r>
            <a:r>
              <a:rPr lang="en-IN" dirty="0" err="1" smtClean="0"/>
              <a:t>timeMilliseconds</a:t>
            </a:r>
            <a:r>
              <a:rPr lang="en-IN" dirty="0" smtClean="0"/>
              <a:t> + "&lt;</a:t>
            </a:r>
            <a:r>
              <a:rPr lang="en-IN" dirty="0" err="1" smtClean="0"/>
              <a:t>br</a:t>
            </a:r>
            <a:r>
              <a:rPr lang="en-IN" dirty="0" smtClean="0"/>
              <a:t> /&gt;", "Hour: " + hour + "&lt;</a:t>
            </a:r>
            <a:r>
              <a:rPr lang="en-IN" dirty="0" err="1" smtClean="0"/>
              <a:t>br</a:t>
            </a:r>
            <a:r>
              <a:rPr lang="en-IN" dirty="0" smtClean="0"/>
              <a:t> /&gt;",</a:t>
            </a:r>
          </a:p>
          <a:p>
            <a:r>
              <a:rPr lang="en-IN" dirty="0" smtClean="0"/>
              <a:t>"Minute: " + minute + "&lt;</a:t>
            </a:r>
            <a:r>
              <a:rPr lang="en-IN" dirty="0" err="1" smtClean="0"/>
              <a:t>br</a:t>
            </a:r>
            <a:r>
              <a:rPr lang="en-IN" dirty="0" smtClean="0"/>
              <a:t> /&gt;", "Second: " + second + "&lt;</a:t>
            </a:r>
            <a:r>
              <a:rPr lang="en-IN" dirty="0" err="1" smtClean="0"/>
              <a:t>br</a:t>
            </a:r>
            <a:r>
              <a:rPr lang="en-IN" dirty="0" smtClean="0"/>
              <a:t> /&gt;",</a:t>
            </a:r>
          </a:p>
          <a:p>
            <a:r>
              <a:rPr lang="en-IN" dirty="0" smtClean="0"/>
              <a:t>"Millisecond: " + millisecond + "&lt;</a:t>
            </a:r>
            <a:r>
              <a:rPr lang="en-IN" dirty="0" err="1" smtClean="0"/>
              <a:t>br</a:t>
            </a:r>
            <a:r>
              <a:rPr lang="en-IN" dirty="0" smtClean="0"/>
              <a:t> /&gt;");</a:t>
            </a:r>
          </a:p>
          <a:p>
            <a:r>
              <a:rPr lang="en-IN" dirty="0" smtClean="0"/>
              <a:t>// Time a loop</a:t>
            </a:r>
          </a:p>
          <a:p>
            <a:r>
              <a:rPr lang="en-IN" dirty="0" err="1" smtClean="0"/>
              <a:t>var</a:t>
            </a:r>
            <a:r>
              <a:rPr lang="en-IN" dirty="0" smtClean="0"/>
              <a:t> dum1 = 1.00149265, product = 1; </a:t>
            </a:r>
            <a:r>
              <a:rPr lang="en-IN" dirty="0" err="1" smtClean="0"/>
              <a:t>var</a:t>
            </a:r>
            <a:r>
              <a:rPr lang="en-IN" dirty="0" smtClean="0"/>
              <a:t> start = new Date();</a:t>
            </a:r>
          </a:p>
          <a:p>
            <a:r>
              <a:rPr lang="en-IN" dirty="0" smtClean="0"/>
              <a:t> </a:t>
            </a:r>
          </a:p>
          <a:p>
            <a:r>
              <a:rPr lang="en-IN" dirty="0" smtClean="0"/>
              <a:t>for (</a:t>
            </a:r>
            <a:r>
              <a:rPr lang="en-IN" dirty="0" err="1" smtClean="0"/>
              <a:t>var</a:t>
            </a:r>
            <a:r>
              <a:rPr lang="en-IN" dirty="0" smtClean="0"/>
              <a:t> count = 0; count &lt; 10000; count++) product = product + 1.000002 * dum1 / 1.00001;</a:t>
            </a:r>
          </a:p>
          <a:p>
            <a:endParaRPr lang="en-IN"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Display produced by date.js</a:t>
            </a:r>
            <a:br>
              <a:rPr lang="en-IN" dirty="0" smtClean="0"/>
            </a:br>
            <a:r>
              <a:rPr lang="en-US" dirty="0" smtClean="0"/>
              <a:t> </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0" y="1071546"/>
            <a:ext cx="9102647" cy="56436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6715148"/>
          </a:xfrm>
        </p:spPr>
        <p:txBody>
          <a:bodyPr>
            <a:normAutofit fontScale="77500" lnSpcReduction="20000"/>
          </a:bodyPr>
          <a:lstStyle/>
          <a:p>
            <a:pPr algn="just"/>
            <a:r>
              <a:rPr lang="en-IN" dirty="0" smtClean="0"/>
              <a:t>In addition to the while and for loop statements, JavaScript has a </a:t>
            </a:r>
            <a:r>
              <a:rPr lang="en-IN" b="1" dirty="0" smtClean="0"/>
              <a:t>do-while </a:t>
            </a:r>
            <a:r>
              <a:rPr lang="en-US" b="1" dirty="0" smtClean="0"/>
              <a:t>statement</a:t>
            </a:r>
            <a:r>
              <a:rPr lang="en-US" dirty="0" smtClean="0"/>
              <a:t>, whose form is as follows:</a:t>
            </a:r>
            <a:endParaRPr lang="en-IN" dirty="0" smtClean="0"/>
          </a:p>
          <a:p>
            <a:pPr algn="just"/>
            <a:r>
              <a:rPr lang="en-IN" b="1" dirty="0" smtClean="0"/>
              <a:t>do </a:t>
            </a:r>
            <a:r>
              <a:rPr lang="en-IN" b="1" i="1" dirty="0" smtClean="0"/>
              <a:t>statement or compound statement</a:t>
            </a:r>
            <a:endParaRPr lang="en-IN" b="1" dirty="0" smtClean="0"/>
          </a:p>
          <a:p>
            <a:pPr algn="just"/>
            <a:r>
              <a:rPr lang="en-IN" b="1" dirty="0" smtClean="0"/>
              <a:t>while (</a:t>
            </a:r>
            <a:r>
              <a:rPr lang="en-IN" b="1" i="1" dirty="0" smtClean="0"/>
              <a:t>control expression</a:t>
            </a:r>
            <a:r>
              <a:rPr lang="en-IN" b="1" dirty="0" smtClean="0"/>
              <a:t>)</a:t>
            </a:r>
          </a:p>
          <a:p>
            <a:pPr algn="just"/>
            <a:r>
              <a:rPr lang="en-US" dirty="0" smtClean="0"/>
              <a:t>The do-while statement is related to the while statement, but the test for completion is logically (and physically) at the end, rather than at the beginning, of the loop construct. </a:t>
            </a:r>
          </a:p>
          <a:p>
            <a:pPr algn="just"/>
            <a:r>
              <a:rPr lang="en-US" b="1" dirty="0" smtClean="0"/>
              <a:t>The body of a do-while construct is always executed at least once. </a:t>
            </a:r>
          </a:p>
          <a:p>
            <a:pPr algn="just"/>
            <a:r>
              <a:rPr lang="en-US" dirty="0" smtClean="0"/>
              <a:t>The following is an example of a do-while construct:</a:t>
            </a:r>
          </a:p>
          <a:p>
            <a:pPr algn="just"/>
            <a:endParaRPr lang="en-IN" dirty="0" smtClean="0"/>
          </a:p>
          <a:p>
            <a:pPr algn="just"/>
            <a:r>
              <a:rPr lang="en-IN" b="1" dirty="0" smtClean="0"/>
              <a:t>do { count++;</a:t>
            </a:r>
          </a:p>
          <a:p>
            <a:pPr algn="just"/>
            <a:r>
              <a:rPr lang="en-IN" b="1" dirty="0" smtClean="0"/>
              <a:t>sum = sum + (sum * count);</a:t>
            </a:r>
          </a:p>
          <a:p>
            <a:pPr algn="just"/>
            <a:r>
              <a:rPr lang="en-IN" b="1" dirty="0" smtClean="0"/>
              <a:t>} while (count &lt;= 50);</a:t>
            </a:r>
          </a:p>
          <a:p>
            <a:pPr algn="just">
              <a:buNone/>
            </a:pPr>
            <a:r>
              <a:rPr lang="en-US" dirty="0" smtClean="0"/>
              <a:t> </a:t>
            </a:r>
            <a:endParaRPr lang="en-IN" dirty="0" smtClean="0"/>
          </a:p>
          <a:p>
            <a:pPr algn="just"/>
            <a:r>
              <a:rPr lang="en-IN" dirty="0" smtClean="0"/>
              <a:t>JavaScript includes </a:t>
            </a:r>
            <a:r>
              <a:rPr lang="en-IN" b="1" dirty="0" smtClean="0"/>
              <a:t>one more loop statement, the for-in statement, which is most often used with objects. </a:t>
            </a:r>
            <a:endParaRPr lang="en-IN" b="1"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The For In Loop</a:t>
            </a:r>
            <a:br>
              <a:rPr lang="en-IN" dirty="0" smtClean="0"/>
            </a:br>
            <a:endParaRPr lang="en-IN" dirty="0"/>
          </a:p>
        </p:txBody>
      </p:sp>
      <p:sp>
        <p:nvSpPr>
          <p:cNvPr id="3" name="Content Placeholder 2"/>
          <p:cNvSpPr>
            <a:spLocks noGrp="1"/>
          </p:cNvSpPr>
          <p:nvPr>
            <p:ph idx="1"/>
          </p:nvPr>
        </p:nvSpPr>
        <p:spPr>
          <a:xfrm>
            <a:off x="457200" y="785794"/>
            <a:ext cx="8229600" cy="6215106"/>
          </a:xfrm>
        </p:spPr>
        <p:txBody>
          <a:bodyPr>
            <a:normAutofit fontScale="77500" lnSpcReduction="20000"/>
          </a:bodyPr>
          <a:lstStyle/>
          <a:p>
            <a:r>
              <a:rPr lang="en-IN" dirty="0" smtClean="0"/>
              <a:t>The JavaScript </a:t>
            </a:r>
            <a:r>
              <a:rPr lang="en-IN" b="1" dirty="0" smtClean="0"/>
              <a:t>for in</a:t>
            </a:r>
            <a:r>
              <a:rPr lang="en-IN" dirty="0" smtClean="0"/>
              <a:t> statement loops through the properties of an Object:</a:t>
            </a:r>
          </a:p>
          <a:p>
            <a:r>
              <a:rPr lang="en-IN" dirty="0" smtClean="0"/>
              <a:t>Syntax :</a:t>
            </a:r>
          </a:p>
          <a:p>
            <a:r>
              <a:rPr lang="en-IN" b="1" dirty="0" smtClean="0"/>
              <a:t>for (key in object) {</a:t>
            </a:r>
            <a:br>
              <a:rPr lang="en-IN" b="1" dirty="0" smtClean="0"/>
            </a:br>
            <a:r>
              <a:rPr lang="en-IN" b="1" dirty="0" smtClean="0"/>
              <a:t>  // </a:t>
            </a:r>
            <a:r>
              <a:rPr lang="en-IN" b="1" i="1" dirty="0" smtClean="0"/>
              <a:t>code block to be executed</a:t>
            </a:r>
            <a:r>
              <a:rPr lang="en-IN" b="1" dirty="0" smtClean="0"/>
              <a:t/>
            </a:r>
            <a:br>
              <a:rPr lang="en-IN" b="1" dirty="0" smtClean="0"/>
            </a:br>
            <a:r>
              <a:rPr lang="en-IN" b="1" dirty="0" smtClean="0"/>
              <a:t>}</a:t>
            </a:r>
          </a:p>
          <a:p>
            <a:r>
              <a:rPr lang="en-IN" dirty="0" smtClean="0"/>
              <a:t>Example :</a:t>
            </a:r>
          </a:p>
          <a:p>
            <a:r>
              <a:rPr lang="en-IN" dirty="0" smtClean="0"/>
              <a:t>const person = {</a:t>
            </a:r>
            <a:r>
              <a:rPr lang="en-IN" dirty="0" err="1" smtClean="0"/>
              <a:t>fname</a:t>
            </a:r>
            <a:r>
              <a:rPr lang="en-IN" dirty="0" smtClean="0"/>
              <a:t>:“</a:t>
            </a:r>
            <a:r>
              <a:rPr lang="en-IN" dirty="0" err="1" smtClean="0"/>
              <a:t>Anu</a:t>
            </a:r>
            <a:r>
              <a:rPr lang="en-IN" dirty="0" smtClean="0"/>
              <a:t>", </a:t>
            </a:r>
            <a:r>
              <a:rPr lang="en-IN" dirty="0" err="1" smtClean="0"/>
              <a:t>lname</a:t>
            </a:r>
            <a:r>
              <a:rPr lang="en-IN" dirty="0" smtClean="0"/>
              <a:t>:“</a:t>
            </a:r>
            <a:r>
              <a:rPr lang="en-IN" dirty="0" err="1" smtClean="0"/>
              <a:t>Radha</a:t>
            </a:r>
            <a:r>
              <a:rPr lang="en-IN" dirty="0" smtClean="0"/>
              <a:t>", age:25};</a:t>
            </a:r>
            <a:br>
              <a:rPr lang="en-IN" dirty="0" smtClean="0"/>
            </a:br>
            <a:r>
              <a:rPr lang="en-IN" dirty="0" smtClean="0"/>
              <a:t/>
            </a:r>
            <a:br>
              <a:rPr lang="en-IN" dirty="0" smtClean="0"/>
            </a:br>
            <a:r>
              <a:rPr lang="en-IN" dirty="0" smtClean="0"/>
              <a:t>let text = "";</a:t>
            </a:r>
            <a:br>
              <a:rPr lang="en-IN" dirty="0" smtClean="0"/>
            </a:br>
            <a:r>
              <a:rPr lang="en-IN" dirty="0" smtClean="0"/>
              <a:t>for (let x in person) {</a:t>
            </a:r>
            <a:br>
              <a:rPr lang="en-IN" dirty="0" smtClean="0"/>
            </a:br>
            <a:r>
              <a:rPr lang="en-IN" dirty="0" smtClean="0"/>
              <a:t>  text += person[x];</a:t>
            </a:r>
            <a:br>
              <a:rPr lang="en-IN" dirty="0" smtClean="0"/>
            </a:br>
            <a:r>
              <a:rPr lang="en-IN" dirty="0" smtClean="0"/>
              <a:t>}</a:t>
            </a:r>
          </a:p>
          <a:p>
            <a:r>
              <a:rPr lang="en-IN" dirty="0" smtClean="0"/>
              <a:t>The </a:t>
            </a:r>
            <a:r>
              <a:rPr lang="en-IN" b="1" dirty="0" smtClean="0"/>
              <a:t>for in</a:t>
            </a:r>
            <a:r>
              <a:rPr lang="en-IN" dirty="0" smtClean="0"/>
              <a:t> loop iterates over a </a:t>
            </a:r>
            <a:r>
              <a:rPr lang="en-IN" b="1" dirty="0" smtClean="0"/>
              <a:t>person</a:t>
            </a:r>
            <a:r>
              <a:rPr lang="en-IN" dirty="0" smtClean="0"/>
              <a:t> object</a:t>
            </a:r>
          </a:p>
          <a:p>
            <a:r>
              <a:rPr lang="en-IN" dirty="0" smtClean="0"/>
              <a:t>Each iteration returns a </a:t>
            </a:r>
            <a:r>
              <a:rPr lang="en-IN" b="1" dirty="0" smtClean="0"/>
              <a:t>key</a:t>
            </a:r>
            <a:r>
              <a:rPr lang="en-IN" dirty="0" smtClean="0"/>
              <a:t> (x)</a:t>
            </a:r>
          </a:p>
          <a:p>
            <a:r>
              <a:rPr lang="en-IN" dirty="0" smtClean="0"/>
              <a:t>The key is used to access the </a:t>
            </a:r>
            <a:r>
              <a:rPr lang="en-IN" b="1" dirty="0" smtClean="0"/>
              <a:t>value</a:t>
            </a:r>
            <a:r>
              <a:rPr lang="en-IN" dirty="0" smtClean="0"/>
              <a:t> of the key</a:t>
            </a:r>
          </a:p>
          <a:p>
            <a:r>
              <a:rPr lang="en-IN" dirty="0" smtClean="0"/>
              <a:t>The value of the key is </a:t>
            </a:r>
            <a:r>
              <a:rPr lang="en-IN" b="1" dirty="0" smtClean="0"/>
              <a:t>person[x]</a:t>
            </a:r>
            <a:endParaRPr lang="en-IN" dirty="0" smtClean="0"/>
          </a:p>
          <a:p>
            <a:pPr>
              <a:buNone/>
            </a:pP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4804</TotalTime>
  <Words>11880</Words>
  <Application>Microsoft Office PowerPoint</Application>
  <PresentationFormat>On-screen Show (4:3)</PresentationFormat>
  <Paragraphs>1133</Paragraphs>
  <Slides>157</Slides>
  <Notes>2</Notes>
  <HiddenSlides>0</HiddenSlides>
  <MMClips>0</MMClips>
  <ScaleCrop>false</ScaleCrop>
  <HeadingPairs>
    <vt:vector size="4" baseType="variant">
      <vt:variant>
        <vt:lpstr>Theme</vt:lpstr>
      </vt:variant>
      <vt:variant>
        <vt:i4>1</vt:i4>
      </vt:variant>
      <vt:variant>
        <vt:lpstr>Slide Titles</vt:lpstr>
      </vt:variant>
      <vt:variant>
        <vt:i4>157</vt:i4>
      </vt:variant>
    </vt:vector>
  </HeadingPairs>
  <TitlesOfParts>
    <vt:vector size="158" baseType="lpstr">
      <vt:lpstr>Office Theme</vt:lpstr>
      <vt:lpstr> The Basics of JavaScript </vt:lpstr>
      <vt:lpstr>JavaScript </vt:lpstr>
      <vt:lpstr> Origins </vt:lpstr>
      <vt:lpstr>Slide 4</vt:lpstr>
      <vt:lpstr>Slide 5</vt:lpstr>
      <vt:lpstr> Benefits of JavaScript </vt:lpstr>
      <vt:lpstr> JavaScript </vt:lpstr>
      <vt:lpstr>Slide 8</vt:lpstr>
      <vt:lpstr>Slide 9</vt:lpstr>
      <vt:lpstr>Browsers and HTML-JavaScript Documents </vt:lpstr>
      <vt:lpstr>Slide 11</vt:lpstr>
      <vt:lpstr>Slide 12</vt:lpstr>
      <vt:lpstr>Object Orientation and JavaScript </vt:lpstr>
      <vt:lpstr>Slide 14</vt:lpstr>
      <vt:lpstr>General Syntactic Characteristics </vt:lpstr>
      <vt:lpstr>Slide 16</vt:lpstr>
      <vt:lpstr>Slide 17</vt:lpstr>
      <vt:lpstr>Slide 18</vt:lpstr>
      <vt:lpstr>Slide 19</vt:lpstr>
      <vt:lpstr>Slide 20</vt:lpstr>
      <vt:lpstr>Slide 21</vt:lpstr>
      <vt:lpstr>Slide 22</vt:lpstr>
      <vt:lpstr> JavaScript Variables and Data types </vt:lpstr>
      <vt:lpstr> Declaring and Initializing the Variables </vt:lpstr>
      <vt:lpstr> Variable Names </vt:lpstr>
      <vt:lpstr>Variable Scope </vt:lpstr>
      <vt:lpstr>Java script Data type </vt:lpstr>
      <vt:lpstr>JavaScript Objects</vt:lpstr>
      <vt:lpstr> Data Type </vt:lpstr>
      <vt:lpstr>Data Type</vt:lpstr>
      <vt:lpstr>Slide 31</vt:lpstr>
      <vt:lpstr>Example</vt:lpstr>
      <vt:lpstr>Slide 33</vt:lpstr>
      <vt:lpstr>Declaring Variables </vt:lpstr>
      <vt:lpstr>Declaring Variables </vt:lpstr>
      <vt:lpstr>Numeric Operators </vt:lpstr>
      <vt:lpstr>Numeric Operators </vt:lpstr>
      <vt:lpstr>Example</vt:lpstr>
      <vt:lpstr>RULES</vt:lpstr>
      <vt:lpstr>Associativity rules</vt:lpstr>
      <vt:lpstr>Precedence level</vt:lpstr>
      <vt:lpstr>Slide 42</vt:lpstr>
      <vt:lpstr>The Math Object </vt:lpstr>
      <vt:lpstr>Properties of Number </vt:lpstr>
      <vt:lpstr>The Number Object </vt:lpstr>
      <vt:lpstr>Slide 46</vt:lpstr>
      <vt:lpstr>The String Catenation Operator </vt:lpstr>
      <vt:lpstr>Implicit Type Conversions </vt:lpstr>
      <vt:lpstr>Example</vt:lpstr>
      <vt:lpstr>Slide 50</vt:lpstr>
      <vt:lpstr>Explicit Type Conversions </vt:lpstr>
      <vt:lpstr>Slide 52</vt:lpstr>
      <vt:lpstr>Slide 53</vt:lpstr>
      <vt:lpstr>String Properties and Methods </vt:lpstr>
      <vt:lpstr>most commonly used String methods </vt:lpstr>
      <vt:lpstr>String Properties and Methods</vt:lpstr>
      <vt:lpstr>The typeof Operator </vt:lpstr>
      <vt:lpstr>Assignment Statements </vt:lpstr>
      <vt:lpstr>Assignment Statements </vt:lpstr>
      <vt:lpstr>Primitives and Objects</vt:lpstr>
      <vt:lpstr>The Date Object </vt:lpstr>
      <vt:lpstr>The Date Object </vt:lpstr>
      <vt:lpstr>Methods for the Date object</vt:lpstr>
      <vt:lpstr>Screen Output and Keyboard Input </vt:lpstr>
      <vt:lpstr>Document object</vt:lpstr>
      <vt:lpstr>Slide 66</vt:lpstr>
      <vt:lpstr>Slide 67</vt:lpstr>
      <vt:lpstr>Slide 68</vt:lpstr>
      <vt:lpstr>Example</vt:lpstr>
      <vt:lpstr>Slide 70</vt:lpstr>
      <vt:lpstr>Figure 4</vt:lpstr>
      <vt:lpstr>Slide 72</vt:lpstr>
      <vt:lpstr>Example</vt:lpstr>
      <vt:lpstr>Slide 74</vt:lpstr>
      <vt:lpstr>Slide 75</vt:lpstr>
      <vt:lpstr>Slide 76</vt:lpstr>
      <vt:lpstr>Control Statements</vt:lpstr>
      <vt:lpstr>Control Statements</vt:lpstr>
      <vt:lpstr>Control Statements</vt:lpstr>
      <vt:lpstr>Control Expressions</vt:lpstr>
      <vt:lpstr>Slide 81</vt:lpstr>
      <vt:lpstr>Slide 82</vt:lpstr>
      <vt:lpstr>Slide 83</vt:lpstr>
      <vt:lpstr>Selection Statements </vt:lpstr>
      <vt:lpstr>The switch Statement </vt:lpstr>
      <vt:lpstr>Slide 86</vt:lpstr>
      <vt:lpstr>Slide 87</vt:lpstr>
      <vt:lpstr>Slide 88</vt:lpstr>
      <vt:lpstr>Slide 89</vt:lpstr>
      <vt:lpstr>Slide 90</vt:lpstr>
      <vt:lpstr>Output Screen</vt:lpstr>
      <vt:lpstr>Slide 92</vt:lpstr>
      <vt:lpstr>Loop Statements </vt:lpstr>
      <vt:lpstr>Slide 94</vt:lpstr>
      <vt:lpstr>Slide 95</vt:lpstr>
      <vt:lpstr>Slide 96</vt:lpstr>
      <vt:lpstr>Display produced by date.js  </vt:lpstr>
      <vt:lpstr>Slide 98</vt:lpstr>
      <vt:lpstr>The For In Loop </vt:lpstr>
      <vt:lpstr>Object Creation and Modification </vt:lpstr>
      <vt:lpstr>Slide 101</vt:lpstr>
      <vt:lpstr>Slide 102</vt:lpstr>
      <vt:lpstr>Slide 103</vt:lpstr>
      <vt:lpstr>Slide 104</vt:lpstr>
      <vt:lpstr>Slide 105</vt:lpstr>
      <vt:lpstr>Arrays </vt:lpstr>
      <vt:lpstr>Slide 107</vt:lpstr>
      <vt:lpstr>Characteristics of Array Objects </vt:lpstr>
      <vt:lpstr>Slide 109</vt:lpstr>
      <vt:lpstr>Slide 110</vt:lpstr>
      <vt:lpstr>Slide 111</vt:lpstr>
      <vt:lpstr>Slide 112</vt:lpstr>
      <vt:lpstr>Slide 113</vt:lpstr>
      <vt:lpstr>Array Methods </vt:lpstr>
      <vt:lpstr>Slide 115</vt:lpstr>
      <vt:lpstr>Slide 116</vt:lpstr>
      <vt:lpstr>Slide 117</vt:lpstr>
      <vt:lpstr>Slide 118</vt:lpstr>
      <vt:lpstr>Slide 119</vt:lpstr>
      <vt:lpstr>Slide 120</vt:lpstr>
      <vt:lpstr>Display of nested_arrays.js </vt:lpstr>
      <vt:lpstr>Functions </vt:lpstr>
      <vt:lpstr>Slide 123</vt:lpstr>
      <vt:lpstr>Slide 124</vt:lpstr>
      <vt:lpstr>Slide 125</vt:lpstr>
      <vt:lpstr>Local Variables </vt:lpstr>
      <vt:lpstr>Slide 127</vt:lpstr>
      <vt:lpstr>Parameters </vt:lpstr>
      <vt:lpstr>Slide 129</vt:lpstr>
      <vt:lpstr>Slide 130</vt:lpstr>
      <vt:lpstr>Constructors </vt:lpstr>
      <vt:lpstr>Slide 132</vt:lpstr>
      <vt:lpstr>Slide 133</vt:lpstr>
      <vt:lpstr>Pattern Matching by Using Regular Expressions </vt:lpstr>
      <vt:lpstr>Slide 135</vt:lpstr>
      <vt:lpstr>Character and Character-Class Patterns </vt:lpstr>
      <vt:lpstr>Slide 137</vt:lpstr>
      <vt:lpstr>Predefined character classes</vt:lpstr>
      <vt:lpstr>Slide 139</vt:lpstr>
      <vt:lpstr>Slide 140</vt:lpstr>
      <vt:lpstr>Slide 141</vt:lpstr>
      <vt:lpstr> Anchors </vt:lpstr>
      <vt:lpstr>Slide 143</vt:lpstr>
      <vt:lpstr>Pattern Modifiers </vt:lpstr>
      <vt:lpstr>Slide 145</vt:lpstr>
      <vt:lpstr>Other Pattern-Matching Methods of String </vt:lpstr>
      <vt:lpstr>Slide 147</vt:lpstr>
      <vt:lpstr>Slide 148</vt:lpstr>
      <vt:lpstr>Slide 149</vt:lpstr>
      <vt:lpstr>Errors in Scripts </vt:lpstr>
      <vt:lpstr>Slide 151</vt:lpstr>
      <vt:lpstr>Example </vt:lpstr>
      <vt:lpstr>Slide 153</vt:lpstr>
      <vt:lpstr>Result of running debugdemo.js with IE9 </vt:lpstr>
      <vt:lpstr>  Display of the FX3 error console after attempting to run debugdemo.js  </vt:lpstr>
      <vt:lpstr>The Chrome error console</vt:lpstr>
      <vt:lpstr>Slide 157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acer</dc:creator>
  <cp:lastModifiedBy>acer</cp:lastModifiedBy>
  <cp:revision>117</cp:revision>
  <dcterms:created xsi:type="dcterms:W3CDTF">2023-07-21T07:07:01Z</dcterms:created>
  <dcterms:modified xsi:type="dcterms:W3CDTF">2023-08-30T10:05:42Z</dcterms:modified>
</cp:coreProperties>
</file>