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6"/>
  </p:notesMasterIdLst>
  <p:sldIdLst>
    <p:sldId id="358" r:id="rId2"/>
    <p:sldId id="359"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95" r:id="rId17"/>
    <p:sldId id="271" r:id="rId18"/>
    <p:sldId id="272" r:id="rId19"/>
    <p:sldId id="273" r:id="rId20"/>
    <p:sldId id="274" r:id="rId21"/>
    <p:sldId id="275" r:id="rId22"/>
    <p:sldId id="277" r:id="rId23"/>
    <p:sldId id="278" r:id="rId24"/>
    <p:sldId id="279" r:id="rId25"/>
    <p:sldId id="280" r:id="rId26"/>
    <p:sldId id="281" r:id="rId27"/>
    <p:sldId id="282" r:id="rId28"/>
    <p:sldId id="283" r:id="rId29"/>
    <p:sldId id="286" r:id="rId30"/>
    <p:sldId id="287" r:id="rId31"/>
    <p:sldId id="288" r:id="rId32"/>
    <p:sldId id="289" r:id="rId33"/>
    <p:sldId id="290" r:id="rId34"/>
    <p:sldId id="360" r:id="rId35"/>
    <p:sldId id="296" r:id="rId36"/>
    <p:sldId id="297" r:id="rId37"/>
    <p:sldId id="298" r:id="rId38"/>
    <p:sldId id="299" r:id="rId39"/>
    <p:sldId id="300" r:id="rId40"/>
    <p:sldId id="301" r:id="rId41"/>
    <p:sldId id="302" r:id="rId42"/>
    <p:sldId id="304" r:id="rId43"/>
    <p:sldId id="305"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334" r:id="rId72"/>
    <p:sldId id="335" r:id="rId73"/>
    <p:sldId id="336" r:id="rId74"/>
    <p:sldId id="337" r:id="rId75"/>
    <p:sldId id="338" r:id="rId76"/>
    <p:sldId id="339" r:id="rId77"/>
    <p:sldId id="340" r:id="rId78"/>
    <p:sldId id="341" r:id="rId79"/>
    <p:sldId id="342" r:id="rId80"/>
    <p:sldId id="343" r:id="rId81"/>
    <p:sldId id="344" r:id="rId82"/>
    <p:sldId id="345" r:id="rId83"/>
    <p:sldId id="346" r:id="rId84"/>
    <p:sldId id="347" r:id="rId85"/>
    <p:sldId id="348" r:id="rId86"/>
    <p:sldId id="349" r:id="rId87"/>
    <p:sldId id="350" r:id="rId88"/>
    <p:sldId id="351" r:id="rId89"/>
    <p:sldId id="352" r:id="rId90"/>
    <p:sldId id="353" r:id="rId91"/>
    <p:sldId id="354" r:id="rId92"/>
    <p:sldId id="355" r:id="rId93"/>
    <p:sldId id="356" r:id="rId94"/>
    <p:sldId id="357"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1" autoAdjust="0"/>
    <p:restoredTop sz="94660"/>
  </p:normalViewPr>
  <p:slideViewPr>
    <p:cSldViewPr snapToGrid="0">
      <p:cViewPr varScale="1">
        <p:scale>
          <a:sx n="85" d="100"/>
          <a:sy n="85" d="100"/>
        </p:scale>
        <p:origin x="-9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7D4F07-8A37-41F1-B532-D09F22E020E4}" type="datetimeFigureOut">
              <a:rPr lang="en-US" smtClean="0"/>
              <a:pPr/>
              <a:t>9/14/2023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BEB680-7BE2-489B-B689-B94249EA551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pPr/>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pPr/>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pPr/>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pPr/>
              <a:t>9/14/2023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5300" b="1" dirty="0" smtClean="0"/>
              <a:t>Dynamic Documents with JavaScript</a:t>
            </a:r>
            <a:r>
              <a:rPr lang="en-IN" sz="5300" b="1" dirty="0" smtClean="0"/>
              <a:t/>
            </a:r>
            <a:br>
              <a:rPr lang="en-IN" sz="5300" b="1" dirty="0" smtClean="0"/>
            </a:br>
            <a:endParaRPr lang="en-IN" sz="5300" b="1" dirty="0"/>
          </a:p>
        </p:txBody>
      </p:sp>
      <p:sp>
        <p:nvSpPr>
          <p:cNvPr id="3" name="Content Placeholder 2"/>
          <p:cNvSpPr>
            <a:spLocks noGrp="1"/>
          </p:cNvSpPr>
          <p:nvPr>
            <p:ph idx="1"/>
          </p:nvPr>
        </p:nvSpPr>
        <p:spPr>
          <a:xfrm>
            <a:off x="838200" y="1605776"/>
            <a:ext cx="10515600" cy="5018047"/>
          </a:xfrm>
        </p:spPr>
        <p:txBody>
          <a:bodyPr>
            <a:normAutofit/>
          </a:bodyPr>
          <a:lstStyle/>
          <a:p>
            <a:pPr lvl="1"/>
            <a:r>
              <a:rPr lang="en-US" sz="2800" b="1" dirty="0" smtClean="0"/>
              <a:t>Introduction</a:t>
            </a:r>
            <a:endParaRPr lang="en-IN" sz="2800" b="1" dirty="0" smtClean="0"/>
          </a:p>
          <a:p>
            <a:pPr lvl="1"/>
            <a:r>
              <a:rPr lang="en-US" sz="2800" b="1" dirty="0" smtClean="0"/>
              <a:t>Positioning Elements</a:t>
            </a:r>
            <a:endParaRPr lang="en-IN" sz="2800" b="1" dirty="0" smtClean="0"/>
          </a:p>
          <a:p>
            <a:pPr lvl="1"/>
            <a:r>
              <a:rPr lang="en-US" sz="2800" b="1" dirty="0" smtClean="0"/>
              <a:t>Moving Elements</a:t>
            </a:r>
            <a:endParaRPr lang="en-IN" sz="2800" b="1" dirty="0" smtClean="0"/>
          </a:p>
          <a:p>
            <a:pPr lvl="1"/>
            <a:r>
              <a:rPr lang="en-US" sz="2800" b="1" dirty="0" smtClean="0"/>
              <a:t>Element Visibility</a:t>
            </a:r>
            <a:endParaRPr lang="en-IN" sz="2800" b="1" dirty="0" smtClean="0"/>
          </a:p>
          <a:p>
            <a:pPr lvl="1"/>
            <a:r>
              <a:rPr lang="en-US" sz="2800" b="1" dirty="0" smtClean="0"/>
              <a:t>Changing Colors and Fonts</a:t>
            </a:r>
            <a:endParaRPr lang="en-IN" sz="2800" b="1" dirty="0" smtClean="0"/>
          </a:p>
          <a:p>
            <a:pPr lvl="1"/>
            <a:r>
              <a:rPr lang="en-US" sz="2800" b="1" dirty="0" smtClean="0"/>
              <a:t>Dynamic Content</a:t>
            </a:r>
            <a:endParaRPr lang="en-IN" sz="2800" b="1" dirty="0" smtClean="0"/>
          </a:p>
          <a:p>
            <a:pPr lvl="1"/>
            <a:r>
              <a:rPr lang="en-US" sz="2800" b="1" dirty="0" smtClean="0"/>
              <a:t>Stacking Elements</a:t>
            </a:r>
            <a:endParaRPr lang="en-IN" sz="2800" b="1" dirty="0" smtClean="0"/>
          </a:p>
          <a:p>
            <a:pPr lvl="1"/>
            <a:r>
              <a:rPr lang="en-US" sz="2800" b="1" dirty="0" smtClean="0"/>
              <a:t>Locating the Mouse Cursor</a:t>
            </a:r>
            <a:endParaRPr lang="en-IN" sz="2800" b="1" dirty="0" smtClean="0"/>
          </a:p>
          <a:p>
            <a:pPr lvl="1"/>
            <a:r>
              <a:rPr lang="en-US" sz="2800" b="1" dirty="0" smtClean="0"/>
              <a:t>Reacting to a Mouse Click</a:t>
            </a:r>
            <a:endParaRPr lang="en-IN" sz="2800" b="1" dirty="0" smtClean="0"/>
          </a:p>
          <a:p>
            <a:pPr lvl="1"/>
            <a:r>
              <a:rPr lang="en-US" sz="2800" b="1" dirty="0" smtClean="0"/>
              <a:t>Slow Movement of Elements</a:t>
            </a:r>
            <a:endParaRPr lang="en-IN" sz="2800" b="1" dirty="0" smtClean="0"/>
          </a:p>
          <a:p>
            <a:pPr lvl="1"/>
            <a:r>
              <a:rPr lang="en-US" sz="2800" b="1" dirty="0" smtClean="0"/>
              <a:t>Dragging and Dropping Elements</a:t>
            </a:r>
            <a:endParaRPr lang="en-IN" sz="2800" b="1" dirty="0" smtClean="0"/>
          </a:p>
          <a:p>
            <a:pPr>
              <a:buNone/>
            </a:pPr>
            <a:endParaRPr lang="en-IN"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0675"/>
            <a:ext cx="10515600" cy="6009005"/>
          </a:xfrm>
        </p:spPr>
        <p:txBody>
          <a:bodyPr>
            <a:noAutofit/>
          </a:bodyPr>
          <a:lstStyle/>
          <a:p>
            <a:pPr marL="0" indent="0">
              <a:buNone/>
            </a:pPr>
            <a:r>
              <a:rPr lang="en-US" sz="2700">
                <a:latin typeface="Times New Roman" panose="02020603050405020304" charset="0"/>
                <a:cs typeface="Times New Roman" panose="02020603050405020304" charset="0"/>
                <a:sym typeface="+mn-ea"/>
              </a:rPr>
              <a:t>/* A style for the text to be absolutely positioned */</a:t>
            </a:r>
            <a:endParaRPr lang="en-US" sz="2700">
              <a:latin typeface="Times New Roman" panose="02020603050405020304" charset="0"/>
              <a:cs typeface="Times New Roman" panose="02020603050405020304" charset="0"/>
            </a:endParaRPr>
          </a:p>
          <a:p>
            <a:pPr marL="0" indent="0">
              <a:buNone/>
            </a:pPr>
            <a:r>
              <a:rPr lang="en-US" sz="2700">
                <a:latin typeface="Times New Roman" panose="02020603050405020304" charset="0"/>
                <a:cs typeface="Times New Roman" panose="02020603050405020304" charset="0"/>
                <a:sym typeface="+mn-ea"/>
              </a:rPr>
              <a:t> .abstext {position: absolute; top: 25px; left: 25px; </a:t>
            </a:r>
            <a:endParaRPr lang="en-US" sz="2700">
              <a:latin typeface="Times New Roman" panose="02020603050405020304" charset="0"/>
              <a:cs typeface="Times New Roman" panose="02020603050405020304" charset="0"/>
            </a:endParaRPr>
          </a:p>
          <a:p>
            <a:pPr marL="0" indent="0">
              <a:buNone/>
            </a:pPr>
            <a:r>
              <a:rPr lang="en-US" sz="2700">
                <a:latin typeface="Times New Roman" panose="02020603050405020304" charset="0"/>
                <a:cs typeface="Times New Roman" panose="02020603050405020304" charset="0"/>
                <a:sym typeface="+mn-ea"/>
              </a:rPr>
              <a:t> font-family: Times; font-size: 1.9em; </a:t>
            </a:r>
            <a:endParaRPr lang="en-US" sz="2700">
              <a:latin typeface="Times New Roman" panose="02020603050405020304" charset="0"/>
              <a:cs typeface="Times New Roman" panose="02020603050405020304" charset="0"/>
            </a:endParaRPr>
          </a:p>
          <a:p>
            <a:pPr marL="0" indent="0">
              <a:buNone/>
            </a:pPr>
            <a:r>
              <a:rPr lang="en-US" sz="2700">
                <a:latin typeface="Times New Roman" panose="02020603050405020304" charset="0"/>
                <a:cs typeface="Times New Roman" panose="02020603050405020304" charset="0"/>
                <a:sym typeface="+mn-ea"/>
              </a:rPr>
              <a:t> font-style: italic; letter-spacing: 1em;</a:t>
            </a:r>
            <a:endParaRPr lang="en-US" sz="2700">
              <a:latin typeface="Times New Roman" panose="02020603050405020304" charset="0"/>
              <a:cs typeface="Times New Roman" panose="02020603050405020304" charset="0"/>
            </a:endParaRPr>
          </a:p>
          <a:p>
            <a:pPr marL="0" indent="0">
              <a:buNone/>
            </a:pPr>
            <a:r>
              <a:rPr lang="en-US" sz="2700">
                <a:latin typeface="Times New Roman" panose="02020603050405020304" charset="0"/>
                <a:cs typeface="Times New Roman" panose="02020603050405020304" charset="0"/>
                <a:sym typeface="+mn-ea"/>
              </a:rPr>
              <a:t> color: rgb(160,160,160); width: 450px;}</a:t>
            </a:r>
            <a:endParaRPr lang="en-US" sz="2700">
              <a:latin typeface="Times New Roman" panose="02020603050405020304" charset="0"/>
              <a:cs typeface="Times New Roman" panose="02020603050405020304" charset="0"/>
            </a:endParaRPr>
          </a:p>
          <a:p>
            <a:pPr marL="0" indent="0">
              <a:buNone/>
            </a:pPr>
            <a:r>
              <a:rPr lang="en-US" sz="2700">
                <a:latin typeface="Times New Roman" panose="02020603050405020304" charset="0"/>
                <a:cs typeface="Times New Roman" panose="02020603050405020304" charset="0"/>
                <a:sym typeface="+mn-ea"/>
              </a:rPr>
              <a:t> &lt;/style&gt;</a:t>
            </a:r>
            <a:endParaRPr lang="en-US" sz="2700">
              <a:latin typeface="Times New Roman" panose="02020603050405020304" charset="0"/>
              <a:cs typeface="Times New Roman" panose="02020603050405020304" charset="0"/>
            </a:endParaRPr>
          </a:p>
          <a:p>
            <a:pPr marL="0" indent="0">
              <a:buNone/>
            </a:pPr>
            <a:r>
              <a:rPr lang="en-US" sz="2700">
                <a:latin typeface="Times New Roman" panose="02020603050405020304" charset="0"/>
                <a:cs typeface="Times New Roman" panose="02020603050405020304" charset="0"/>
                <a:sym typeface="+mn-ea"/>
              </a:rPr>
              <a:t> &lt;/head&gt;</a:t>
            </a:r>
            <a:endParaRPr lang="en-US" sz="2700">
              <a:latin typeface="Times New Roman" panose="02020603050405020304" charset="0"/>
              <a:cs typeface="Times New Roman" panose="02020603050405020304" charset="0"/>
            </a:endParaRPr>
          </a:p>
          <a:p>
            <a:pPr marL="0" indent="0">
              <a:buNone/>
            </a:pPr>
            <a:r>
              <a:rPr lang="en-US" sz="2700">
                <a:latin typeface="Times New Roman" panose="02020603050405020304" charset="0"/>
                <a:cs typeface="Times New Roman" panose="02020603050405020304" charset="0"/>
                <a:sym typeface="+mn-ea"/>
              </a:rPr>
              <a:t> &lt;body&gt;</a:t>
            </a:r>
            <a:endParaRPr lang="en-US" sz="2700">
              <a:latin typeface="Times New Roman" panose="02020603050405020304" charset="0"/>
              <a:cs typeface="Times New Roman" panose="02020603050405020304" charset="0"/>
            </a:endParaRPr>
          </a:p>
          <a:p>
            <a:pPr marL="0" indent="0">
              <a:buNone/>
            </a:pPr>
            <a:r>
              <a:rPr lang="en-US" sz="2700">
                <a:latin typeface="Times New Roman" panose="02020603050405020304" charset="0"/>
                <a:cs typeface="Times New Roman" panose="02020603050405020304" charset="0"/>
                <a:sym typeface="+mn-ea"/>
              </a:rPr>
              <a:t> &lt;p class = "regtext"&gt;</a:t>
            </a:r>
            <a:endParaRPr lang="en-US" sz="2700">
              <a:latin typeface="Times New Roman" panose="02020603050405020304" charset="0"/>
              <a:cs typeface="Times New Roman" panose="02020603050405020304" charset="0"/>
            </a:endParaRPr>
          </a:p>
          <a:p>
            <a:pPr marL="0" indent="0">
              <a:buNone/>
            </a:pPr>
            <a:r>
              <a:rPr lang="en-US" sz="2700">
                <a:latin typeface="Times New Roman" panose="02020603050405020304" charset="0"/>
                <a:cs typeface="Times New Roman" panose="02020603050405020304" charset="0"/>
                <a:sym typeface="+mn-ea"/>
              </a:rPr>
              <a:t> Apple is the common name for any tree of the genus Malus, </a:t>
            </a:r>
            <a:endParaRPr lang="en-US" sz="2700">
              <a:latin typeface="Times New Roman" panose="02020603050405020304" charset="0"/>
              <a:cs typeface="Times New Roman" panose="02020603050405020304" charset="0"/>
            </a:endParaRPr>
          </a:p>
          <a:p>
            <a:pPr marL="0" indent="0">
              <a:buNone/>
            </a:pPr>
            <a:r>
              <a:rPr lang="en-US" sz="2700">
                <a:latin typeface="Times New Roman" panose="02020603050405020304" charset="0"/>
                <a:cs typeface="Times New Roman" panose="02020603050405020304" charset="0"/>
                <a:sym typeface="+mn-ea"/>
              </a:rPr>
              <a:t> of the family Rosaceae. Apple trees grow in any of the </a:t>
            </a:r>
            <a:endParaRPr lang="en-US" sz="2700">
              <a:latin typeface="Times New Roman" panose="02020603050405020304" charset="0"/>
              <a:cs typeface="Times New Roman" panose="02020603050405020304" charset="0"/>
            </a:endParaRPr>
          </a:p>
          <a:p>
            <a:pPr marL="0" indent="0">
              <a:buNone/>
            </a:pPr>
            <a:r>
              <a:rPr lang="en-US" sz="2700">
                <a:latin typeface="Times New Roman" panose="02020603050405020304" charset="0"/>
                <a:cs typeface="Times New Roman" panose="02020603050405020304" charset="0"/>
                <a:sym typeface="+mn-ea"/>
              </a:rPr>
              <a:t> temperate areas of the world. Some apple blossoms are white</a:t>
            </a:r>
            <a:endParaRPr lang="en-US" sz="2700">
              <a:latin typeface="Times New Roman" panose="02020603050405020304" charset="0"/>
              <a:cs typeface="Times New Roman" panose="02020603050405020304" charset="0"/>
            </a:endParaRPr>
          </a:p>
          <a:p>
            <a:pPr marL="0" indent="0">
              <a:buNone/>
            </a:pPr>
            <a:endParaRPr lang="en-US" sz="14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1135"/>
            <a:ext cx="10515600" cy="4351338"/>
          </a:xfrm>
        </p:spPr>
        <p:txBody>
          <a:bodyPr>
            <a:noAutofit/>
          </a:bodyPr>
          <a:lstStyle/>
          <a:p>
            <a:pPr marL="0" indent="0" algn="l">
              <a:buNone/>
            </a:pPr>
            <a:r>
              <a:rPr lang="en-US" sz="2700">
                <a:latin typeface="Times New Roman" panose="02020603050405020304" charset="0"/>
                <a:cs typeface="Times New Roman" panose="02020603050405020304" charset="0"/>
              </a:rPr>
              <a:t> Apples have a firm and fleshy structure that </a:t>
            </a:r>
          </a:p>
          <a:p>
            <a:pPr marL="0" indent="0" algn="l">
              <a:buNone/>
            </a:pPr>
            <a:r>
              <a:rPr lang="en-US" sz="2700">
                <a:latin typeface="Times New Roman" panose="02020603050405020304" charset="0"/>
                <a:cs typeface="Times New Roman" panose="02020603050405020304" charset="0"/>
              </a:rPr>
              <a:t> grows from the blossom. The colors of apples range from</a:t>
            </a:r>
          </a:p>
          <a:p>
            <a:pPr marL="0" indent="0" algn="l">
              <a:buNone/>
            </a:pPr>
            <a:r>
              <a:rPr lang="en-US" sz="2700">
                <a:latin typeface="Times New Roman" panose="02020603050405020304" charset="0"/>
                <a:cs typeface="Times New Roman" panose="02020603050405020304" charset="0"/>
              </a:rPr>
              <a:t> green to very dark red. The wood of apple trees is fine</a:t>
            </a:r>
          </a:p>
          <a:p>
            <a:pPr marL="0" indent="0" algn="l">
              <a:buNone/>
            </a:pPr>
            <a:r>
              <a:rPr lang="en-US" sz="2700">
                <a:latin typeface="Times New Roman" panose="02020603050405020304" charset="0"/>
                <a:cs typeface="Times New Roman" panose="02020603050405020304" charset="0"/>
              </a:rPr>
              <a:t> grained and hard. It is, therefore, good for furniture</a:t>
            </a:r>
          </a:p>
          <a:p>
            <a:pPr marL="0" indent="0" algn="l">
              <a:buNone/>
            </a:pPr>
            <a:r>
              <a:rPr lang="en-US" sz="2700">
                <a:latin typeface="Times New Roman" panose="02020603050405020304" charset="0"/>
                <a:cs typeface="Times New Roman" panose="02020603050405020304" charset="0"/>
              </a:rPr>
              <a:t> construction. Apple trees have been grown for many</a:t>
            </a:r>
          </a:p>
          <a:p>
            <a:pPr marL="0" indent="0" algn="l">
              <a:buNone/>
            </a:pPr>
            <a:r>
              <a:rPr lang="en-US" sz="2700">
                <a:latin typeface="Times New Roman" panose="02020603050405020304" charset="0"/>
                <a:cs typeface="Times New Roman" panose="02020603050405020304" charset="0"/>
              </a:rPr>
              <a:t> centuries. They are propagated by grafting because they</a:t>
            </a:r>
          </a:p>
          <a:p>
            <a:pPr marL="0" indent="0" algn="l">
              <a:buNone/>
            </a:pPr>
            <a:r>
              <a:rPr lang="en-US" sz="2700">
                <a:latin typeface="Times New Roman" panose="02020603050405020304" charset="0"/>
                <a:cs typeface="Times New Roman" panose="02020603050405020304" charset="0"/>
              </a:rPr>
              <a:t> do not reproduce themselves.</a:t>
            </a:r>
          </a:p>
          <a:p>
            <a:pPr marL="0" indent="0" algn="l">
              <a:buNone/>
            </a:pPr>
            <a:r>
              <a:rPr lang="en-US" sz="2700">
                <a:latin typeface="Times New Roman" panose="02020603050405020304" charset="0"/>
                <a:cs typeface="Times New Roman" panose="02020603050405020304" charset="0"/>
              </a:rPr>
              <a:t> &lt;span class = "abstext"&gt;</a:t>
            </a:r>
          </a:p>
          <a:p>
            <a:pPr marL="0" indent="0" algn="l">
              <a:buNone/>
            </a:pPr>
            <a:r>
              <a:rPr lang="en-US" sz="2700">
                <a:latin typeface="Times New Roman" panose="02020603050405020304" charset="0"/>
                <a:cs typeface="Times New Roman" panose="02020603050405020304" charset="0"/>
              </a:rPr>
              <a:t> APPLES ARE GOOD FOR YOU</a:t>
            </a:r>
          </a:p>
          <a:p>
            <a:pPr marL="0" indent="0" algn="l">
              <a:buNone/>
            </a:pPr>
            <a:r>
              <a:rPr lang="en-US" sz="2700">
                <a:latin typeface="Times New Roman" panose="02020603050405020304" charset="0"/>
                <a:cs typeface="Times New Roman" panose="02020603050405020304" charset="0"/>
              </a:rPr>
              <a:t> &lt;/span&gt;</a:t>
            </a:r>
          </a:p>
          <a:p>
            <a:pPr marL="0" indent="0" algn="l">
              <a:buNone/>
            </a:pPr>
            <a:r>
              <a:rPr lang="en-US" sz="2700">
                <a:latin typeface="Times New Roman" panose="02020603050405020304" charset="0"/>
                <a:cs typeface="Times New Roman" panose="02020603050405020304" charset="0"/>
              </a:rPr>
              <a:t> &lt;/p&gt;</a:t>
            </a:r>
          </a:p>
          <a:p>
            <a:pPr marL="0" indent="0" algn="l">
              <a:buNone/>
            </a:pPr>
            <a:r>
              <a:rPr lang="en-US" sz="2700">
                <a:latin typeface="Times New Roman" panose="02020603050405020304" charset="0"/>
                <a:cs typeface="Times New Roman" panose="02020603050405020304" charset="0"/>
              </a:rPr>
              <a:t> &lt;/body&gt;</a:t>
            </a:r>
          </a:p>
          <a:p>
            <a:pPr marL="0" indent="0" algn="l">
              <a:buNone/>
            </a:pPr>
            <a:r>
              <a:rPr lang="en-US" sz="2700">
                <a:latin typeface="Times New Roman" panose="02020603050405020304" charset="0"/>
                <a:cs typeface="Times New Roman" panose="02020603050405020304" charset="0"/>
              </a:rPr>
              <a:t>&lt;/html&gt;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051685" y="300355"/>
            <a:ext cx="8343265" cy="3215005"/>
          </a:xfrm>
          <a:prstGeom prst="rect">
            <a:avLst/>
          </a:prstGeom>
        </p:spPr>
      </p:pic>
      <p:sp>
        <p:nvSpPr>
          <p:cNvPr id="8" name="Text Box 7"/>
          <p:cNvSpPr txBox="1"/>
          <p:nvPr/>
        </p:nvSpPr>
        <p:spPr>
          <a:xfrm>
            <a:off x="506730" y="3580765"/>
            <a:ext cx="10086929" cy="2369880"/>
          </a:xfrm>
          <a:prstGeom prst="rect">
            <a:avLst/>
          </a:prstGeom>
          <a:noFill/>
        </p:spPr>
        <p:txBody>
          <a:bodyPr wrap="square" rtlCol="0">
            <a:spAutoFit/>
          </a:bodyPr>
          <a:lstStyle/>
          <a:p>
            <a:r>
              <a:rPr lang="en-US" sz="3600" b="1" dirty="0">
                <a:latin typeface="Times New Roman" panose="02020603050405020304" charset="0"/>
                <a:cs typeface="Times New Roman" panose="02020603050405020304" charset="0"/>
              </a:rPr>
              <a:t>Relative </a:t>
            </a:r>
            <a:r>
              <a:rPr lang="en-US" sz="3600" b="1" dirty="0" err="1">
                <a:latin typeface="Times New Roman" panose="02020603050405020304" charset="0"/>
                <a:cs typeface="Times New Roman" panose="02020603050405020304" charset="0"/>
              </a:rPr>
              <a:t>Positionin</a:t>
            </a:r>
            <a:r>
              <a:rPr lang="en-IN" altLang="en-US" sz="3600" b="1" dirty="0">
                <a:latin typeface="Times New Roman" panose="02020603050405020304" charset="0"/>
                <a:cs typeface="Times New Roman" panose="02020603050405020304" charset="0"/>
              </a:rPr>
              <a:t>g</a:t>
            </a:r>
          </a:p>
          <a:p>
            <a:endParaRPr lang="en-IN" altLang="en-US" sz="2800" dirty="0">
              <a:latin typeface="Times New Roman" panose="02020603050405020304" charset="0"/>
              <a:cs typeface="Times New Roman" panose="02020603050405020304" charset="0"/>
            </a:endParaRPr>
          </a:p>
          <a:p>
            <a:pPr algn="just"/>
            <a:r>
              <a:rPr lang="en-IN" altLang="en-US" sz="2800" dirty="0">
                <a:latin typeface="Times New Roman" panose="02020603050405020304" charset="0"/>
                <a:cs typeface="Times New Roman" panose="02020603050405020304" charset="0"/>
              </a:rPr>
              <a:t>An element that has the </a:t>
            </a:r>
            <a:r>
              <a:rPr lang="en-IN" altLang="en-US" sz="2800" b="1" dirty="0">
                <a:latin typeface="Times New Roman" panose="02020603050405020304" charset="0"/>
                <a:cs typeface="Times New Roman" panose="02020603050405020304" charset="0"/>
              </a:rPr>
              <a:t>position property set to relative</a:t>
            </a:r>
            <a:r>
              <a:rPr lang="en-IN" altLang="en-US" sz="2800" dirty="0">
                <a:latin typeface="Times New Roman" panose="02020603050405020304" charset="0"/>
                <a:cs typeface="Times New Roman" panose="02020603050405020304" charset="0"/>
              </a:rPr>
              <a:t>, but does not </a:t>
            </a:r>
            <a:r>
              <a:rPr lang="en-IN" altLang="en-US" sz="2800" dirty="0" smtClean="0">
                <a:latin typeface="Times New Roman" panose="02020603050405020304" charset="0"/>
                <a:cs typeface="Times New Roman" panose="02020603050405020304" charset="0"/>
              </a:rPr>
              <a:t>specify </a:t>
            </a:r>
            <a:r>
              <a:rPr lang="en-IN" altLang="en-US" sz="2800" dirty="0">
                <a:latin typeface="Times New Roman" panose="02020603050405020304" charset="0"/>
                <a:cs typeface="Times New Roman" panose="02020603050405020304" charset="0"/>
              </a:rPr>
              <a:t>top and left property values, is placed in the document as if the </a:t>
            </a:r>
            <a:r>
              <a:rPr lang="en-IN" altLang="en-US" sz="2800" dirty="0" smtClean="0">
                <a:latin typeface="Times New Roman" panose="02020603050405020304" charset="0"/>
                <a:cs typeface="Times New Roman" panose="02020603050405020304" charset="0"/>
              </a:rPr>
              <a:t>position </a:t>
            </a:r>
            <a:r>
              <a:rPr lang="en-IN" altLang="en-US" sz="2800" dirty="0">
                <a:latin typeface="Times New Roman" panose="02020603050405020304" charset="0"/>
                <a:cs typeface="Times New Roman" panose="02020603050405020304" charset="0"/>
              </a:rPr>
              <a:t>attribute were not set at all.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8785"/>
            <a:ext cx="10515600" cy="5839352"/>
          </a:xfrm>
        </p:spPr>
        <p:txBody>
          <a:bodyPr>
            <a:normAutofit fontScale="25000" lnSpcReduction="20000"/>
          </a:bodyPr>
          <a:lstStyle/>
          <a:p>
            <a:pPr>
              <a:buFont typeface="Wingdings" panose="05000000000000000000" charset="0"/>
              <a:buChar char="Ø"/>
            </a:pPr>
            <a:r>
              <a:rPr lang="en-US" sz="11200" dirty="0">
                <a:latin typeface="Times New Roman" panose="02020603050405020304" charset="0"/>
                <a:cs typeface="Times New Roman" panose="02020603050405020304" charset="0"/>
              </a:rPr>
              <a:t> top and left properties are given values, they displace the element by the specified amount from the position</a:t>
            </a:r>
            <a:r>
              <a:rPr lang="en-IN" altLang="en-US" sz="11200" dirty="0" smtClean="0">
                <a:latin typeface="Times New Roman" panose="02020603050405020304" charset="0"/>
                <a:cs typeface="Times New Roman" panose="02020603050405020304" charset="0"/>
              </a:rPr>
              <a:t>.</a:t>
            </a:r>
          </a:p>
          <a:p>
            <a:pPr>
              <a:buNone/>
            </a:pPr>
            <a:endParaRPr lang="en-IN" altLang="en-US" sz="11200" dirty="0">
              <a:latin typeface="Times New Roman" panose="02020603050405020304" charset="0"/>
              <a:cs typeface="Times New Roman" panose="02020603050405020304" charset="0"/>
            </a:endParaRPr>
          </a:p>
          <a:p>
            <a:pPr marL="0" indent="0">
              <a:buFont typeface="Wingdings" panose="05000000000000000000" charset="0"/>
              <a:buNone/>
            </a:pPr>
            <a:r>
              <a:rPr lang="en-IN" altLang="en-US" sz="11200" dirty="0">
                <a:latin typeface="Times New Roman" panose="02020603050405020304" charset="0"/>
                <a:cs typeface="Times New Roman" panose="02020603050405020304" charset="0"/>
              </a:rPr>
              <a:t>EXAMPLE</a:t>
            </a:r>
          </a:p>
          <a:p>
            <a:pPr marL="0" indent="0">
              <a:buFont typeface="Wingdings" panose="05000000000000000000" charset="0"/>
              <a:buNone/>
            </a:pPr>
            <a:r>
              <a:rPr lang="en-IN" altLang="en-US" sz="11200" dirty="0">
                <a:latin typeface="Times New Roman" panose="02020603050405020304" charset="0"/>
                <a:cs typeface="Times New Roman" panose="02020603050405020304" charset="0"/>
              </a:rPr>
              <a:t>&lt;!DOCTYPE html&gt;</a:t>
            </a:r>
          </a:p>
          <a:p>
            <a:pPr marL="0" indent="0">
              <a:buFont typeface="Wingdings" panose="05000000000000000000" charset="0"/>
              <a:buNone/>
            </a:pPr>
            <a:r>
              <a:rPr lang="en-IN" altLang="en-US" sz="11200" dirty="0">
                <a:latin typeface="Times New Roman" panose="02020603050405020304" charset="0"/>
                <a:cs typeface="Times New Roman" panose="02020603050405020304" charset="0"/>
              </a:rPr>
              <a:t>&lt;!-- relPos.html</a:t>
            </a:r>
          </a:p>
          <a:p>
            <a:pPr marL="0" indent="0">
              <a:buFont typeface="Wingdings" panose="05000000000000000000" charset="0"/>
              <a:buNone/>
            </a:pPr>
            <a:r>
              <a:rPr lang="en-IN" altLang="en-US" sz="11200" dirty="0">
                <a:latin typeface="Times New Roman" panose="02020603050405020304" charset="0"/>
                <a:cs typeface="Times New Roman" panose="02020603050405020304" charset="0"/>
              </a:rPr>
              <a:t> Illustrates relative positioning of elements</a:t>
            </a:r>
          </a:p>
          <a:p>
            <a:pPr marL="0" indent="0">
              <a:buFont typeface="Wingdings" panose="05000000000000000000" charset="0"/>
              <a:buNone/>
            </a:pPr>
            <a:r>
              <a:rPr lang="en-IN" altLang="en-US" sz="11200" dirty="0">
                <a:latin typeface="Times New Roman" panose="02020603050405020304" charset="0"/>
                <a:cs typeface="Times New Roman" panose="02020603050405020304" charset="0"/>
              </a:rPr>
              <a:t> --&gt;</a:t>
            </a:r>
          </a:p>
          <a:p>
            <a:pPr marL="0" indent="0">
              <a:buFont typeface="Wingdings" panose="05000000000000000000" charset="0"/>
              <a:buNone/>
            </a:pPr>
            <a:r>
              <a:rPr lang="en-IN" altLang="en-US" sz="11200" dirty="0">
                <a:latin typeface="Times New Roman" panose="02020603050405020304" charset="0"/>
                <a:cs typeface="Times New Roman" panose="02020603050405020304" charset="0"/>
              </a:rPr>
              <a:t>&lt;html </a:t>
            </a:r>
            <a:r>
              <a:rPr lang="en-IN" altLang="en-US" sz="11200" dirty="0" err="1">
                <a:latin typeface="Times New Roman" panose="02020603050405020304" charset="0"/>
                <a:cs typeface="Times New Roman" panose="02020603050405020304" charset="0"/>
              </a:rPr>
              <a:t>lang</a:t>
            </a:r>
            <a:r>
              <a:rPr lang="en-IN" altLang="en-US" sz="11200" dirty="0">
                <a:latin typeface="Times New Roman" panose="02020603050405020304" charset="0"/>
                <a:cs typeface="Times New Roman" panose="02020603050405020304" charset="0"/>
              </a:rPr>
              <a:t> = "en"&gt;</a:t>
            </a:r>
          </a:p>
          <a:p>
            <a:pPr marL="0" indent="0">
              <a:buFont typeface="Wingdings" panose="05000000000000000000" charset="0"/>
              <a:buNone/>
            </a:pPr>
            <a:r>
              <a:rPr lang="en-IN" altLang="en-US" sz="11200" dirty="0">
                <a:latin typeface="Times New Roman" panose="02020603050405020304" charset="0"/>
                <a:cs typeface="Times New Roman" panose="02020603050405020304" charset="0"/>
              </a:rPr>
              <a:t> &lt;head&gt;</a:t>
            </a:r>
          </a:p>
          <a:p>
            <a:pPr marL="0" indent="0">
              <a:buFont typeface="Wingdings" panose="05000000000000000000" charset="0"/>
              <a:buNone/>
            </a:pPr>
            <a:r>
              <a:rPr lang="en-IN" altLang="en-US" sz="11200" dirty="0">
                <a:latin typeface="Times New Roman" panose="02020603050405020304" charset="0"/>
                <a:cs typeface="Times New Roman" panose="02020603050405020304" charset="0"/>
              </a:rPr>
              <a:t> &lt;title&gt; Relative positioning &lt;/title&gt;</a:t>
            </a:r>
          </a:p>
          <a:p>
            <a:pPr marL="0" indent="0">
              <a:buFont typeface="Wingdings" panose="05000000000000000000" charset="0"/>
              <a:buNone/>
            </a:pPr>
            <a:r>
              <a:rPr lang="en-IN" altLang="en-US" sz="11200" dirty="0">
                <a:latin typeface="Times New Roman" panose="02020603050405020304" charset="0"/>
                <a:cs typeface="Times New Roman" panose="02020603050405020304" charset="0"/>
              </a:rPr>
              <a:t> &lt;meta </a:t>
            </a:r>
            <a:r>
              <a:rPr lang="en-IN" altLang="en-US" sz="11200" dirty="0" err="1">
                <a:latin typeface="Times New Roman" panose="02020603050405020304" charset="0"/>
                <a:cs typeface="Times New Roman" panose="02020603050405020304" charset="0"/>
              </a:rPr>
              <a:t>charset</a:t>
            </a:r>
            <a:r>
              <a:rPr lang="en-IN" altLang="en-US" sz="11200" dirty="0">
                <a:latin typeface="Times New Roman" panose="02020603050405020304" charset="0"/>
                <a:cs typeface="Times New Roman" panose="02020603050405020304" charset="0"/>
              </a:rPr>
              <a:t> = "utf-8" /&gt;</a:t>
            </a:r>
          </a:p>
          <a:p>
            <a:pPr marL="0" indent="0">
              <a:buFont typeface="Wingdings" panose="05000000000000000000" charset="0"/>
              <a:buNone/>
            </a:pPr>
            <a:r>
              <a:rPr lang="en-IN" altLang="en-US" sz="11200" dirty="0">
                <a:latin typeface="Times New Roman" panose="02020603050405020304" charset="0"/>
                <a:cs typeface="Times New Roman" panose="02020603050405020304" charset="0"/>
              </a:rPr>
              <a:t> &lt;style type = "text/</a:t>
            </a:r>
            <a:r>
              <a:rPr lang="en-IN" altLang="en-US" sz="11200" dirty="0" err="1">
                <a:latin typeface="Times New Roman" panose="02020603050405020304" charset="0"/>
                <a:cs typeface="Times New Roman" panose="02020603050405020304" charset="0"/>
              </a:rPr>
              <a:t>css</a:t>
            </a:r>
            <a:r>
              <a:rPr lang="en-IN" altLang="en-US" sz="11200" dirty="0">
                <a:latin typeface="Times New Roman" panose="02020603050405020304" charset="0"/>
                <a:cs typeface="Times New Roman" panose="02020603050405020304" charset="0"/>
              </a:rPr>
              <a:t>"&gt;</a:t>
            </a:r>
          </a:p>
          <a:p>
            <a:pPr marL="0" indent="0">
              <a:buFont typeface="Wingdings" panose="05000000000000000000" charset="0"/>
              <a:buNone/>
            </a:pPr>
            <a:endParaRPr lang="en-IN" altLang="en-US" sz="11200"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2745"/>
            <a:ext cx="10515600" cy="4351338"/>
          </a:xfrm>
        </p:spPr>
        <p:txBody>
          <a:bodyPr>
            <a:noAutofit/>
          </a:bodyPr>
          <a:lstStyle/>
          <a:p>
            <a:pPr marL="0" indent="0">
              <a:buFont typeface="Wingdings" panose="05000000000000000000" charset="0"/>
              <a:buNone/>
            </a:pPr>
            <a:r>
              <a:rPr lang="en-IN" altLang="en-US" sz="2700">
                <a:latin typeface="Times New Roman" panose="02020603050405020304" charset="0"/>
                <a:cs typeface="Times New Roman" panose="02020603050405020304" charset="0"/>
                <a:sym typeface="+mn-ea"/>
              </a:rPr>
              <a:t> .regtext {font: 2em Times}</a:t>
            </a:r>
            <a:endParaRPr lang="en-IN" altLang="en-US" sz="2700">
              <a:latin typeface="Times New Roman" panose="02020603050405020304" charset="0"/>
              <a:cs typeface="Times New Roman" panose="02020603050405020304" charset="0"/>
            </a:endParaRPr>
          </a:p>
          <a:p>
            <a:pPr marL="0" indent="0">
              <a:buFont typeface="Wingdings" panose="05000000000000000000" charset="0"/>
              <a:buNone/>
            </a:pPr>
            <a:r>
              <a:rPr lang="en-IN" altLang="en-US" sz="2700">
                <a:latin typeface="Times New Roman" panose="02020603050405020304" charset="0"/>
                <a:cs typeface="Times New Roman" panose="02020603050405020304" charset="0"/>
                <a:sym typeface="+mn-ea"/>
              </a:rPr>
              <a:t> .spectext {font: 2em Times; color: red; position: relative; </a:t>
            </a:r>
            <a:endParaRPr lang="en-IN" altLang="en-US" sz="2700">
              <a:latin typeface="Times New Roman" panose="02020603050405020304" charset="0"/>
              <a:cs typeface="Times New Roman" panose="02020603050405020304" charset="0"/>
            </a:endParaRPr>
          </a:p>
          <a:p>
            <a:pPr marL="0" indent="0">
              <a:buFont typeface="Wingdings" panose="05000000000000000000" charset="0"/>
              <a:buNone/>
            </a:pPr>
            <a:r>
              <a:rPr lang="en-IN" altLang="en-US" sz="2700">
                <a:latin typeface="Times New Roman" panose="02020603050405020304" charset="0"/>
                <a:cs typeface="Times New Roman" panose="02020603050405020304" charset="0"/>
                <a:sym typeface="+mn-ea"/>
              </a:rPr>
              <a:t> top: 15px;}</a:t>
            </a:r>
            <a:endParaRPr lang="en-IN" altLang="en-US" sz="2700">
              <a:latin typeface="Times New Roman" panose="02020603050405020304" charset="0"/>
              <a:cs typeface="Times New Roman" panose="02020603050405020304" charset="0"/>
            </a:endParaRPr>
          </a:p>
          <a:p>
            <a:pPr marL="0" indent="0">
              <a:buFont typeface="Wingdings" panose="05000000000000000000" charset="0"/>
              <a:buNone/>
            </a:pPr>
            <a:r>
              <a:rPr lang="en-IN" altLang="en-US" sz="2700">
                <a:latin typeface="Times New Roman" panose="02020603050405020304" charset="0"/>
                <a:cs typeface="Times New Roman" panose="02020603050405020304" charset="0"/>
                <a:sym typeface="+mn-ea"/>
              </a:rPr>
              <a:t> &lt;/style&gt;</a:t>
            </a:r>
            <a:endParaRPr lang="en-IN" altLang="en-US" sz="2700">
              <a:latin typeface="Times New Roman" panose="02020603050405020304" charset="0"/>
              <a:cs typeface="Times New Roman" panose="02020603050405020304" charset="0"/>
            </a:endParaRPr>
          </a:p>
          <a:p>
            <a:pPr marL="0" indent="0">
              <a:buFont typeface="Wingdings" panose="05000000000000000000" charset="0"/>
              <a:buNone/>
            </a:pPr>
            <a:r>
              <a:rPr lang="en-IN" altLang="en-US" sz="2700">
                <a:latin typeface="Times New Roman" panose="02020603050405020304" charset="0"/>
                <a:cs typeface="Times New Roman" panose="02020603050405020304" charset="0"/>
                <a:sym typeface="+mn-ea"/>
              </a:rPr>
              <a:t> &lt;/head&gt;</a:t>
            </a:r>
            <a:endParaRPr lang="en-IN" altLang="en-US" sz="2700">
              <a:latin typeface="Times New Roman" panose="02020603050405020304" charset="0"/>
              <a:cs typeface="Times New Roman" panose="02020603050405020304" charset="0"/>
            </a:endParaRPr>
          </a:p>
          <a:p>
            <a:pPr marL="0" indent="0">
              <a:buFont typeface="Wingdings" panose="05000000000000000000" charset="0"/>
              <a:buNone/>
            </a:pPr>
            <a:r>
              <a:rPr lang="en-IN" altLang="en-US" sz="2700">
                <a:latin typeface="Times New Roman" panose="02020603050405020304" charset="0"/>
                <a:cs typeface="Times New Roman" panose="02020603050405020304" charset="0"/>
                <a:sym typeface="+mn-ea"/>
              </a:rPr>
              <a:t> &lt;body&gt;</a:t>
            </a:r>
            <a:endParaRPr lang="en-IN" altLang="en-US" sz="2700">
              <a:latin typeface="Times New Roman" panose="02020603050405020304" charset="0"/>
              <a:cs typeface="Times New Roman" panose="02020603050405020304" charset="0"/>
            </a:endParaRPr>
          </a:p>
          <a:p>
            <a:pPr marL="0" indent="0">
              <a:buFont typeface="Wingdings" panose="05000000000000000000" charset="0"/>
              <a:buNone/>
            </a:pPr>
            <a:r>
              <a:rPr lang="en-IN" altLang="en-US" sz="2700">
                <a:latin typeface="Times New Roman" panose="02020603050405020304" charset="0"/>
                <a:cs typeface="Times New Roman" panose="02020603050405020304" charset="0"/>
                <a:sym typeface="+mn-ea"/>
              </a:rPr>
              <a:t> &lt;p class = "regtext"&gt;</a:t>
            </a:r>
            <a:endParaRPr lang="en-IN" altLang="en-US" sz="2700">
              <a:latin typeface="Times New Roman" panose="02020603050405020304" charset="0"/>
              <a:cs typeface="Times New Roman" panose="02020603050405020304" charset="0"/>
            </a:endParaRPr>
          </a:p>
          <a:p>
            <a:pPr marL="0" indent="0">
              <a:buFont typeface="Wingdings" panose="05000000000000000000" charset="0"/>
              <a:buNone/>
            </a:pPr>
            <a:r>
              <a:rPr lang="en-IN" altLang="en-US" sz="2700">
                <a:latin typeface="Times New Roman" panose="02020603050405020304" charset="0"/>
                <a:cs typeface="Times New Roman" panose="02020603050405020304" charset="0"/>
                <a:sym typeface="+mn-ea"/>
              </a:rPr>
              <a:t> Apples are</a:t>
            </a:r>
            <a:endParaRPr lang="en-IN" altLang="en-US" sz="2700">
              <a:latin typeface="Times New Roman" panose="02020603050405020304" charset="0"/>
              <a:cs typeface="Times New Roman" panose="02020603050405020304" charset="0"/>
            </a:endParaRPr>
          </a:p>
          <a:p>
            <a:pPr marL="0" indent="0">
              <a:buFont typeface="Wingdings" panose="05000000000000000000" charset="0"/>
              <a:buNone/>
            </a:pPr>
            <a:r>
              <a:rPr lang="en-IN" altLang="en-US" sz="2700">
                <a:latin typeface="Times New Roman" panose="02020603050405020304" charset="0"/>
                <a:cs typeface="Times New Roman" panose="02020603050405020304" charset="0"/>
                <a:sym typeface="+mn-ea"/>
              </a:rPr>
              <a:t> &lt;span class = "spectext"&gt; GOOD &lt;/span&gt; for you.</a:t>
            </a:r>
            <a:endParaRPr lang="en-IN" altLang="en-US" sz="2700">
              <a:latin typeface="Times New Roman" panose="02020603050405020304" charset="0"/>
              <a:cs typeface="Times New Roman" panose="02020603050405020304" charset="0"/>
            </a:endParaRPr>
          </a:p>
          <a:p>
            <a:pPr marL="0" indent="0">
              <a:buFont typeface="Wingdings" panose="05000000000000000000" charset="0"/>
              <a:buNone/>
            </a:pPr>
            <a:r>
              <a:rPr lang="en-IN" altLang="en-US" sz="2700">
                <a:latin typeface="Times New Roman" panose="02020603050405020304" charset="0"/>
                <a:cs typeface="Times New Roman" panose="02020603050405020304" charset="0"/>
                <a:sym typeface="+mn-ea"/>
              </a:rPr>
              <a:t> &lt;/p&gt;</a:t>
            </a:r>
            <a:endParaRPr lang="en-IN" altLang="en-US" sz="2700">
              <a:latin typeface="Times New Roman" panose="02020603050405020304" charset="0"/>
              <a:cs typeface="Times New Roman" panose="02020603050405020304" charset="0"/>
            </a:endParaRPr>
          </a:p>
          <a:p>
            <a:pPr marL="0" indent="0">
              <a:buFont typeface="Wingdings" panose="05000000000000000000" charset="0"/>
              <a:buNone/>
            </a:pPr>
            <a:r>
              <a:rPr lang="en-IN" altLang="en-US" sz="2700">
                <a:latin typeface="Times New Roman" panose="02020603050405020304" charset="0"/>
                <a:cs typeface="Times New Roman" panose="02020603050405020304" charset="0"/>
                <a:sym typeface="+mn-ea"/>
              </a:rPr>
              <a:t> &lt;/body&gt;</a:t>
            </a:r>
            <a:endParaRPr lang="en-IN" altLang="en-US" sz="2700">
              <a:latin typeface="Times New Roman" panose="02020603050405020304" charset="0"/>
              <a:cs typeface="Times New Roman" panose="02020603050405020304" charset="0"/>
            </a:endParaRPr>
          </a:p>
          <a:p>
            <a:pPr marL="0" indent="0">
              <a:buFont typeface="Wingdings" panose="05000000000000000000" charset="0"/>
              <a:buNone/>
            </a:pPr>
            <a:r>
              <a:rPr lang="en-IN" altLang="en-US" sz="2700">
                <a:latin typeface="Times New Roman" panose="02020603050405020304" charset="0"/>
                <a:cs typeface="Times New Roman" panose="02020603050405020304" charset="0"/>
                <a:sym typeface="+mn-ea"/>
              </a:rPr>
              <a:t>&lt;/html&gt;</a:t>
            </a:r>
            <a:endParaRPr lang="en-IN" altLang="en-US" sz="2700">
              <a:latin typeface="Times New Roman" panose="02020603050405020304" charset="0"/>
              <a:cs typeface="Times New Roman" panose="02020603050405020304" charset="0"/>
            </a:endParaRPr>
          </a:p>
          <a:p>
            <a:pPr marL="0" indent="0">
              <a:buNone/>
            </a:pPr>
            <a:endParaRPr lang="en-IN" altLang="en-US" sz="14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3606165" y="413385"/>
            <a:ext cx="5440680" cy="1323340"/>
          </a:xfrm>
          <a:prstGeom prst="rect">
            <a:avLst/>
          </a:prstGeom>
        </p:spPr>
      </p:pic>
      <p:sp>
        <p:nvSpPr>
          <p:cNvPr id="8" name="Text Box 7"/>
          <p:cNvSpPr txBox="1"/>
          <p:nvPr/>
        </p:nvSpPr>
        <p:spPr>
          <a:xfrm>
            <a:off x="472440" y="1940560"/>
            <a:ext cx="11109960" cy="4030980"/>
          </a:xfrm>
          <a:prstGeom prst="rect">
            <a:avLst/>
          </a:prstGeom>
          <a:noFill/>
        </p:spPr>
        <p:txBody>
          <a:bodyPr wrap="square" rtlCol="0">
            <a:spAutoFit/>
          </a:bodyPr>
          <a:lstStyle/>
          <a:p>
            <a:r>
              <a:rPr lang="en-US" sz="3200" b="1" dirty="0">
                <a:latin typeface="Times New Roman" panose="02020603050405020304" charset="0"/>
                <a:cs typeface="Times New Roman" panose="02020603050405020304" charset="0"/>
              </a:rPr>
              <a:t>Static Positioning</a:t>
            </a:r>
          </a:p>
          <a:p>
            <a:pPr marL="457200" indent="-457200" algn="just">
              <a:buFont typeface="Arial" panose="020B0604020202020204" pitchFamily="34" charset="0"/>
              <a:buChar char="•"/>
            </a:pPr>
            <a:r>
              <a:rPr lang="en-US" sz="2800" dirty="0">
                <a:latin typeface="Times New Roman" panose="02020603050405020304" charset="0"/>
                <a:cs typeface="Times New Roman" panose="02020603050405020304" charset="0"/>
              </a:rPr>
              <a:t>The default value for the </a:t>
            </a:r>
            <a:r>
              <a:rPr lang="en-US" sz="2800" b="1" dirty="0">
                <a:latin typeface="Times New Roman" panose="02020603050405020304" charset="0"/>
                <a:cs typeface="Times New Roman" panose="02020603050405020304" charset="0"/>
              </a:rPr>
              <a:t>position property is static</a:t>
            </a:r>
            <a:r>
              <a:rPr lang="en-US" sz="2800" dirty="0">
                <a:latin typeface="Times New Roman" panose="02020603050405020304" charset="0"/>
                <a:cs typeface="Times New Roman" panose="02020603050405020304" charset="0"/>
              </a:rPr>
              <a:t>. A statically positioned element is placed in the document as if it had the position value of relative but no values for top or left were given. </a:t>
            </a:r>
          </a:p>
          <a:p>
            <a:pPr indent="0" algn="just">
              <a:buFont typeface="Arial" panose="020B0604020202020204" pitchFamily="34" charset="0"/>
              <a:buNone/>
            </a:pPr>
            <a:endParaRPr lang="en-US" sz="2800" dirty="0">
              <a:latin typeface="Times New Roman" panose="02020603050405020304" charset="0"/>
              <a:cs typeface="Times New Roman" panose="02020603050405020304" charset="0"/>
            </a:endParaRPr>
          </a:p>
          <a:p>
            <a:pPr marL="457200" indent="-457200" algn="just">
              <a:buFont typeface="Arial" panose="020B0604020202020204" pitchFamily="34" charset="0"/>
              <a:buChar char="•"/>
            </a:pPr>
            <a:r>
              <a:rPr lang="en-US" sz="2800" dirty="0">
                <a:latin typeface="Times New Roman" panose="02020603050405020304" charset="0"/>
                <a:cs typeface="Times New Roman" panose="02020603050405020304" charset="0"/>
              </a:rPr>
              <a:t>The difference is that a </a:t>
            </a:r>
            <a:r>
              <a:rPr lang="en-US" sz="2800" b="1" dirty="0">
                <a:latin typeface="Times New Roman" panose="02020603050405020304" charset="0"/>
                <a:cs typeface="Times New Roman" panose="02020603050405020304" charset="0"/>
              </a:rPr>
              <a:t>statically positioned element cannot have its top or left properties initially set or changed later</a:t>
            </a:r>
            <a:r>
              <a:rPr lang="en-US" sz="2800" dirty="0">
                <a:latin typeface="Times New Roman" panose="02020603050405020304" charset="0"/>
                <a:cs typeface="Times New Roman" panose="02020603050405020304" charset="0"/>
              </a:rPr>
              <a:t>. Therefore, a statically placed element initially cannot be displaced from its normal position and cannot be moved from that position </a:t>
            </a:r>
            <a:r>
              <a:rPr lang="en-US" sz="2800" dirty="0" smtClean="0">
                <a:latin typeface="Times New Roman" panose="02020603050405020304" charset="0"/>
                <a:cs typeface="Times New Roman" panose="02020603050405020304" charset="0"/>
              </a:rPr>
              <a:t>later.</a:t>
            </a:r>
            <a:endParaRPr lang="en-US" sz="2800"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1014"/>
            <a:ext cx="10515600" cy="6266985"/>
          </a:xfrm>
        </p:spPr>
        <p:txBody>
          <a:bodyPr>
            <a:normAutofit/>
          </a:bodyPr>
          <a:lstStyle/>
          <a:p>
            <a:pPr algn="just"/>
            <a:r>
              <a:rPr lang="en-US" sz="3000" dirty="0" smtClean="0"/>
              <a:t>Elements can be </a:t>
            </a:r>
            <a:r>
              <a:rPr lang="en-US" sz="3000" b="1" dirty="0" smtClean="0"/>
              <a:t>positioned at any given location </a:t>
            </a:r>
            <a:r>
              <a:rPr lang="en-US" sz="3000" dirty="0" smtClean="0"/>
              <a:t>in the display of the document if their position property is </a:t>
            </a:r>
            <a:r>
              <a:rPr lang="en-US" sz="3000" b="1" dirty="0" smtClean="0"/>
              <a:t>set to absolute or relative</a:t>
            </a:r>
            <a:r>
              <a:rPr lang="en-US" sz="3000" dirty="0" smtClean="0"/>
              <a:t>.</a:t>
            </a:r>
          </a:p>
          <a:p>
            <a:pPr algn="just"/>
            <a:r>
              <a:rPr lang="en-US" sz="3000" dirty="0" smtClean="0"/>
              <a:t>Absolute positioning uses the </a:t>
            </a:r>
            <a:r>
              <a:rPr lang="en-US" sz="3000" b="1" dirty="0" smtClean="0"/>
              <a:t>left and top properties </a:t>
            </a:r>
            <a:r>
              <a:rPr lang="en-US" sz="3000" dirty="0" smtClean="0"/>
              <a:t>of an element to place the element at a position relative to the upper-left corner of the display of the document. </a:t>
            </a:r>
          </a:p>
          <a:p>
            <a:pPr algn="just"/>
            <a:r>
              <a:rPr lang="en-US" sz="3000" dirty="0" smtClean="0"/>
              <a:t>Relative positioning is used to place an element at a specified offset from the </a:t>
            </a:r>
            <a:r>
              <a:rPr lang="en-US" sz="3000" b="1" dirty="0" smtClean="0"/>
              <a:t>top and left coordinates </a:t>
            </a:r>
            <a:r>
              <a:rPr lang="en-US" sz="3000" dirty="0" smtClean="0"/>
              <a:t>of where it would have gone with the default static positioning. </a:t>
            </a:r>
          </a:p>
          <a:p>
            <a:pPr algn="just"/>
            <a:r>
              <a:rPr lang="en-US" sz="3000" dirty="0" smtClean="0"/>
              <a:t>Relative positioning also allows an element to be moved later. </a:t>
            </a:r>
          </a:p>
          <a:p>
            <a:pPr algn="just">
              <a:buNone/>
            </a:pPr>
            <a:endParaRPr lang="en-IN" sz="3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9895"/>
          </a:xfrm>
        </p:spPr>
        <p:txBody>
          <a:bodyPr>
            <a:normAutofit fontScale="90000"/>
          </a:bodyPr>
          <a:lstStyle/>
          <a:p>
            <a:r>
              <a:rPr lang="en-US" sz="4000" b="1">
                <a:latin typeface="Times New Roman" panose="02020603050405020304" charset="0"/>
                <a:cs typeface="Times New Roman" panose="02020603050405020304" charset="0"/>
              </a:rPr>
              <a:t>Moving Element</a:t>
            </a:r>
            <a:r>
              <a:rPr lang="en-IN" altLang="en-US" sz="4000" b="1">
                <a:latin typeface="Times New Roman" panose="02020603050405020304" charset="0"/>
                <a:cs typeface="Times New Roman" panose="02020603050405020304" charset="0"/>
              </a:rPr>
              <a:t>s</a:t>
            </a:r>
          </a:p>
        </p:txBody>
      </p:sp>
      <p:sp>
        <p:nvSpPr>
          <p:cNvPr id="3" name="Content Placeholder 2"/>
          <p:cNvSpPr>
            <a:spLocks noGrp="1"/>
          </p:cNvSpPr>
          <p:nvPr>
            <p:ph idx="1"/>
          </p:nvPr>
        </p:nvSpPr>
        <p:spPr>
          <a:xfrm>
            <a:off x="838200" y="795020"/>
            <a:ext cx="10515600" cy="5382260"/>
          </a:xfrm>
        </p:spPr>
        <p:txBody>
          <a:bodyPr/>
          <a:lstStyle/>
          <a:p>
            <a:pPr marL="457200" indent="-457200" algn="just">
              <a:buFont typeface="Wingdings" panose="05000000000000000000" charset="0"/>
              <a:buChar char="Ø"/>
            </a:pPr>
            <a:endParaRPr lang="en-US" dirty="0" smtClean="0">
              <a:latin typeface="Times New Roman" panose="02020603050405020304" charset="0"/>
              <a:cs typeface="Times New Roman" panose="02020603050405020304" charset="0"/>
            </a:endParaRPr>
          </a:p>
          <a:p>
            <a:pPr marL="457200" indent="-457200" algn="just">
              <a:buFont typeface="Wingdings" panose="05000000000000000000" charset="0"/>
              <a:buChar char="Ø"/>
            </a:pPr>
            <a:r>
              <a:rPr lang="en-US" dirty="0" smtClean="0">
                <a:latin typeface="Times New Roman" panose="02020603050405020304" charset="0"/>
                <a:cs typeface="Times New Roman" panose="02020603050405020304" charset="0"/>
              </a:rPr>
              <a:t>HTML </a:t>
            </a:r>
            <a:r>
              <a:rPr lang="en-US" dirty="0">
                <a:latin typeface="Times New Roman" panose="02020603050405020304" charset="0"/>
                <a:cs typeface="Times New Roman" panose="02020603050405020304" charset="0"/>
              </a:rPr>
              <a:t>element whose position property is set to either </a:t>
            </a:r>
            <a:r>
              <a:rPr lang="en-US" b="1" dirty="0">
                <a:latin typeface="Times New Roman" panose="02020603050405020304" charset="0"/>
                <a:cs typeface="Times New Roman" panose="02020603050405020304" charset="0"/>
              </a:rPr>
              <a:t>absolute or relative </a:t>
            </a:r>
            <a:r>
              <a:rPr lang="en-US" dirty="0">
                <a:latin typeface="Times New Roman" panose="02020603050405020304" charset="0"/>
                <a:cs typeface="Times New Roman" panose="02020603050405020304" charset="0"/>
              </a:rPr>
              <a:t>can be moved</a:t>
            </a:r>
            <a:r>
              <a:rPr lang="en-IN" altLang="en-US" dirty="0">
                <a:latin typeface="Times New Roman" panose="02020603050405020304" charset="0"/>
                <a:cs typeface="Times New Roman" panose="02020603050405020304" charset="0"/>
              </a:rPr>
              <a:t>.</a:t>
            </a:r>
          </a:p>
          <a:p>
            <a:pPr marL="457200" indent="-457200" algn="just">
              <a:buFont typeface="Wingdings" panose="05000000000000000000" charset="0"/>
              <a:buChar char="Ø"/>
            </a:pPr>
            <a:r>
              <a:rPr lang="en-IN" altLang="en-US" dirty="0">
                <a:latin typeface="Times New Roman" panose="02020603050405020304" charset="0"/>
                <a:cs typeface="Times New Roman" panose="02020603050405020304" charset="0"/>
              </a:rPr>
              <a:t>Changing the top or left property values causes the element to move on the display.</a:t>
            </a:r>
          </a:p>
          <a:p>
            <a:pPr marL="457200" indent="-457200" algn="just">
              <a:buFont typeface="Wingdings" panose="05000000000000000000" charset="0"/>
              <a:buChar char="Ø"/>
            </a:pPr>
            <a:r>
              <a:rPr lang="en-IN" altLang="en-US" dirty="0">
                <a:latin typeface="Times New Roman" panose="02020603050405020304" charset="0"/>
                <a:cs typeface="Times New Roman" panose="02020603050405020304" charset="0"/>
              </a:rPr>
              <a:t> If its position is set to absolute, the element moves to the new values of top and left; if its position is set to relative, it moves from its original position by distances given by the new values of top and left</a:t>
            </a:r>
            <a:r>
              <a:rPr lang="en-IN" altLang="en-US" dirty="0" smtClean="0">
                <a:latin typeface="Times New Roman" panose="02020603050405020304" charset="0"/>
                <a:cs typeface="Times New Roman" panose="02020603050405020304" charset="0"/>
              </a:rPr>
              <a:t>.</a:t>
            </a:r>
          </a:p>
          <a:p>
            <a:pPr marL="457200" indent="-457200" algn="just">
              <a:buFont typeface="Wingdings" panose="05000000000000000000" charset="0"/>
              <a:buChar char="Ø"/>
            </a:pPr>
            <a:r>
              <a:rPr lang="en-US" dirty="0" smtClean="0"/>
              <a:t>Static positioning, which is the default, </a:t>
            </a:r>
            <a:r>
              <a:rPr lang="en-US" b="1" dirty="0" smtClean="0"/>
              <a:t>disallows both specific initial placement and dynamic moving of the element</a:t>
            </a:r>
            <a:r>
              <a:rPr lang="en-US" dirty="0" smtClean="0"/>
              <a:t>.</a:t>
            </a:r>
            <a:endParaRPr lang="en-IN" dirty="0" smtClean="0"/>
          </a:p>
          <a:p>
            <a:pPr marL="457200" indent="-457200" algn="just">
              <a:buNone/>
            </a:pPr>
            <a:endParaRPr lang="en-IN" altLang="en-US"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p:nvPr/>
        </p:nvSpPr>
        <p:spPr>
          <a:xfrm>
            <a:off x="675640" y="401955"/>
            <a:ext cx="10703560" cy="612394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&lt;!DOCTYPE html&gt;</a:t>
            </a:r>
          </a:p>
          <a:p>
            <a:r>
              <a:rPr lang="en-US" sz="2800">
                <a:latin typeface="Times New Roman" panose="02020603050405020304" charset="0"/>
                <a:cs typeface="Times New Roman" panose="02020603050405020304" charset="0"/>
              </a:rPr>
              <a:t>&lt;!-- mover.html</a:t>
            </a:r>
          </a:p>
          <a:p>
            <a:r>
              <a:rPr lang="en-US" sz="2800">
                <a:latin typeface="Times New Roman" panose="02020603050405020304" charset="0"/>
                <a:cs typeface="Times New Roman" panose="02020603050405020304" charset="0"/>
              </a:rPr>
              <a:t> Uses mover.js to move an image within a document</a:t>
            </a:r>
          </a:p>
          <a:p>
            <a:r>
              <a:rPr lang="en-US" sz="2800">
                <a:latin typeface="Times New Roman" panose="02020603050405020304" charset="0"/>
                <a:cs typeface="Times New Roman" panose="02020603050405020304" charset="0"/>
              </a:rPr>
              <a:t> --&gt;</a:t>
            </a:r>
          </a:p>
          <a:p>
            <a:r>
              <a:rPr lang="en-US" sz="2800">
                <a:latin typeface="Times New Roman" panose="02020603050405020304" charset="0"/>
                <a:cs typeface="Times New Roman" panose="02020603050405020304" charset="0"/>
              </a:rPr>
              <a:t>&lt;html lang = "en"&gt;</a:t>
            </a:r>
          </a:p>
          <a:p>
            <a:r>
              <a:rPr lang="en-US" sz="2800">
                <a:latin typeface="Times New Roman" panose="02020603050405020304" charset="0"/>
                <a:cs typeface="Times New Roman" panose="02020603050405020304" charset="0"/>
              </a:rPr>
              <a:t> &lt;head&gt;</a:t>
            </a:r>
          </a:p>
          <a:p>
            <a:r>
              <a:rPr lang="en-US" sz="2800">
                <a:latin typeface="Times New Roman" panose="02020603050405020304" charset="0"/>
                <a:cs typeface="Times New Roman" panose="02020603050405020304" charset="0"/>
              </a:rPr>
              <a:t> &lt;title&gt; Moving elements &lt;/title&gt;</a:t>
            </a:r>
          </a:p>
          <a:p>
            <a:r>
              <a:rPr lang="en-US" sz="2800">
                <a:latin typeface="Times New Roman" panose="02020603050405020304" charset="0"/>
                <a:cs typeface="Times New Roman" panose="02020603050405020304" charset="0"/>
              </a:rPr>
              <a:t> &lt;meta charset = "utf-8" /&gt;</a:t>
            </a:r>
          </a:p>
          <a:p>
            <a:r>
              <a:rPr lang="en-US" sz="2800">
                <a:latin typeface="Times New Roman" panose="02020603050405020304" charset="0"/>
                <a:cs typeface="Times New Roman" panose="02020603050405020304" charset="0"/>
              </a:rPr>
              <a:t> &lt;script type = "text/javascript" src = "mover.js" &gt;</a:t>
            </a:r>
          </a:p>
          <a:p>
            <a:r>
              <a:rPr lang="en-US" sz="2800">
                <a:latin typeface="Times New Roman" panose="02020603050405020304" charset="0"/>
                <a:cs typeface="Times New Roman" panose="02020603050405020304" charset="0"/>
              </a:rPr>
              <a:t> &lt;/script&gt;</a:t>
            </a:r>
          </a:p>
          <a:p>
            <a:r>
              <a:rPr lang="en-US" sz="2800">
                <a:latin typeface="Times New Roman" panose="02020603050405020304" charset="0"/>
                <a:cs typeface="Times New Roman" panose="02020603050405020304" charset="0"/>
              </a:rPr>
              <a:t> &lt;/head&gt;</a:t>
            </a:r>
          </a:p>
          <a:p>
            <a:r>
              <a:rPr lang="en-US" sz="2800">
                <a:latin typeface="Times New Roman" panose="02020603050405020304" charset="0"/>
                <a:cs typeface="Times New Roman" panose="02020603050405020304" charset="0"/>
              </a:rPr>
              <a:t> &lt;body&gt;</a:t>
            </a:r>
          </a:p>
          <a:p>
            <a:r>
              <a:rPr lang="en-US" sz="2800">
                <a:latin typeface="Times New Roman" panose="02020603050405020304" charset="0"/>
                <a:cs typeface="Times New Roman" panose="02020603050405020304" charset="0"/>
              </a:rPr>
              <a:t> &lt;form action = ""&gt;</a:t>
            </a:r>
          </a:p>
          <a:p>
            <a:r>
              <a:rPr lang="en-US" sz="2800">
                <a:latin typeface="Times New Roman" panose="02020603050405020304" charset="0"/>
                <a:cs typeface="Times New Roman" panose="02020603050405020304" charset="0"/>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75640" y="435610"/>
            <a:ext cx="10873105" cy="5262245"/>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sym typeface="+mn-ea"/>
              </a:rPr>
              <a:t>&lt;p&gt;</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 &lt;label&gt;</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 x coordinate: </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 &lt;input type = "text" id = "leftCoord" size = "3" /&gt;</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 &lt;/label&gt;</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 &lt;br /&gt;</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 &lt;label&gt;</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 y coordinate: </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 &lt;input type = "text" id = "topCoord" size = "3" /&gt;</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 &lt;/label&gt;</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 &lt;br /&gt;</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 </a:t>
            </a:r>
            <a:endParaRPr lang="en-US" sz="28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120"/>
            <a:ext cx="9144000" cy="877570"/>
          </a:xfrm>
        </p:spPr>
        <p:txBody>
          <a:bodyPr>
            <a:normAutofit/>
            <a:scene3d>
              <a:camera prst="orthographicFront"/>
              <a:lightRig rig="threePt" dir="t"/>
            </a:scene3d>
          </a:bodyPr>
          <a:lstStyle/>
          <a:p>
            <a:r>
              <a:rPr lang="en-US" sz="4400" b="1" dirty="0" smtClean="0">
                <a:latin typeface="Times New Roman" panose="02020603050405020304" charset="0"/>
                <a:cs typeface="Times New Roman" panose="02020603050405020304" charset="0"/>
              </a:rPr>
              <a:t>Dynamic Documents with JavaScript</a:t>
            </a:r>
            <a:endParaRPr lang="en-US" sz="4400" b="1"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436880" y="1330960"/>
            <a:ext cx="11416030" cy="5031105"/>
          </a:xfrm>
        </p:spPr>
        <p:txBody>
          <a:bodyPr>
            <a:normAutofit fontScale="57500" lnSpcReduction="20000"/>
          </a:bodyPr>
          <a:lstStyle/>
          <a:p>
            <a:pPr algn="just"/>
            <a:r>
              <a:rPr lang="en-US" sz="3600" b="1" dirty="0" smtClean="0">
                <a:latin typeface="Times New Roman" panose="02020603050405020304" charset="0"/>
                <a:cs typeface="Times New Roman" panose="02020603050405020304" charset="0"/>
              </a:rPr>
              <a:t>Introduction</a:t>
            </a:r>
            <a:endParaRPr lang="en-US" sz="3600" b="1" dirty="0">
              <a:latin typeface="Times New Roman" panose="02020603050405020304" charset="0"/>
              <a:cs typeface="Times New Roman" panose="02020603050405020304" charset="0"/>
            </a:endParaRPr>
          </a:p>
          <a:p>
            <a:pPr marL="571500" indent="-571500" algn="just">
              <a:lnSpc>
                <a:spcPct val="150000"/>
              </a:lnSpc>
              <a:buFont typeface="Arial" panose="020B0604020202020204" pitchFamily="34" charset="0"/>
              <a:buChar char="•"/>
            </a:pPr>
            <a:r>
              <a:rPr lang="en-US" sz="3110" dirty="0">
                <a:latin typeface="Times New Roman" panose="02020603050405020304" charset="0"/>
                <a:cs typeface="Times New Roman" panose="02020603050405020304" charset="0"/>
              </a:rPr>
              <a:t>Dynamic HTML is </a:t>
            </a:r>
            <a:r>
              <a:rPr lang="en-US" sz="3110" b="1" dirty="0">
                <a:latin typeface="Times New Roman" panose="02020603050405020304" charset="0"/>
                <a:cs typeface="Times New Roman" panose="02020603050405020304" charset="0"/>
              </a:rPr>
              <a:t>not a new markup language</a:t>
            </a:r>
            <a:r>
              <a:rPr lang="en-US" sz="3110" dirty="0">
                <a:latin typeface="Times New Roman" panose="02020603050405020304" charset="0"/>
                <a:cs typeface="Times New Roman" panose="02020603050405020304" charset="0"/>
              </a:rPr>
              <a:t>. It is a </a:t>
            </a:r>
            <a:r>
              <a:rPr lang="en-US" sz="3110" b="1" dirty="0">
                <a:latin typeface="Times New Roman" panose="02020603050405020304" charset="0"/>
                <a:cs typeface="Times New Roman" panose="02020603050405020304" charset="0"/>
              </a:rPr>
              <a:t>collection of technologies</a:t>
            </a:r>
            <a:r>
              <a:rPr lang="en-US" sz="3110" dirty="0">
                <a:latin typeface="Times New Roman" panose="02020603050405020304" charset="0"/>
                <a:cs typeface="Times New Roman" panose="02020603050405020304" charset="0"/>
              </a:rPr>
              <a:t> that allows dynamic changes to documents defined with </a:t>
            </a:r>
            <a:r>
              <a:rPr lang="en-US" sz="3110" dirty="0" smtClean="0">
                <a:latin typeface="Times New Roman" panose="02020603050405020304" charset="0"/>
                <a:cs typeface="Times New Roman" panose="02020603050405020304" charset="0"/>
              </a:rPr>
              <a:t>HTML.</a:t>
            </a:r>
            <a:endParaRPr lang="en-US" sz="3110" dirty="0">
              <a:latin typeface="Times New Roman" panose="02020603050405020304" charset="0"/>
              <a:cs typeface="Times New Roman" panose="02020603050405020304" charset="0"/>
            </a:endParaRPr>
          </a:p>
          <a:p>
            <a:pPr marL="571500" indent="-571500" algn="just">
              <a:lnSpc>
                <a:spcPct val="150000"/>
              </a:lnSpc>
              <a:buFont typeface="Arial" panose="020B0604020202020204" pitchFamily="34" charset="0"/>
              <a:buChar char="•"/>
            </a:pPr>
            <a:r>
              <a:rPr lang="en-IN" altLang="en-US" sz="3110" dirty="0" smtClean="0">
                <a:latin typeface="Times New Roman" panose="02020603050405020304" charset="0"/>
                <a:cs typeface="Times New Roman" panose="02020603050405020304" charset="0"/>
              </a:rPr>
              <a:t>Dynamic </a:t>
            </a:r>
            <a:r>
              <a:rPr lang="en-IN" altLang="en-US" sz="3110" dirty="0">
                <a:latin typeface="Times New Roman" panose="02020603050405020304" charset="0"/>
                <a:cs typeface="Times New Roman" panose="02020603050405020304" charset="0"/>
              </a:rPr>
              <a:t>HTML document </a:t>
            </a:r>
            <a:r>
              <a:rPr lang="en-IN" altLang="en-US" sz="3110" dirty="0" smtClean="0">
                <a:latin typeface="Times New Roman" panose="02020603050405020304" charset="0"/>
                <a:cs typeface="Times New Roman" panose="02020603050405020304" charset="0"/>
              </a:rPr>
              <a:t>is one whose,</a:t>
            </a:r>
          </a:p>
          <a:p>
            <a:pPr marL="571500" indent="-571500" algn="just">
              <a:lnSpc>
                <a:spcPct val="150000"/>
              </a:lnSpc>
              <a:buFont typeface="Arial" panose="020B0604020202020204" pitchFamily="34" charset="0"/>
              <a:buChar char="•"/>
            </a:pPr>
            <a:r>
              <a:rPr lang="en-IN" altLang="en-US" sz="3110" b="1" dirty="0" smtClean="0">
                <a:latin typeface="Times New Roman" panose="02020603050405020304" charset="0"/>
                <a:cs typeface="Times New Roman" panose="02020603050405020304" charset="0"/>
              </a:rPr>
              <a:t>tag </a:t>
            </a:r>
            <a:r>
              <a:rPr lang="en-IN" altLang="en-US" sz="3110" b="1" dirty="0">
                <a:latin typeface="Times New Roman" panose="02020603050405020304" charset="0"/>
                <a:cs typeface="Times New Roman" panose="02020603050405020304" charset="0"/>
              </a:rPr>
              <a:t>attributes, tag </a:t>
            </a:r>
            <a:r>
              <a:rPr lang="en-IN" altLang="en-US" sz="3110" b="1" dirty="0" smtClean="0">
                <a:latin typeface="Times New Roman" panose="02020603050405020304" charset="0"/>
                <a:cs typeface="Times New Roman" panose="02020603050405020304" charset="0"/>
              </a:rPr>
              <a:t>contents</a:t>
            </a:r>
            <a:r>
              <a:rPr lang="en-IN" altLang="en-US" sz="3110" b="1" dirty="0">
                <a:latin typeface="Times New Roman" panose="02020603050405020304" charset="0"/>
                <a:cs typeface="Times New Roman" panose="02020603050405020304" charset="0"/>
              </a:rPr>
              <a:t>, or element style properties</a:t>
            </a:r>
            <a:r>
              <a:rPr lang="en-IN" altLang="en-US" sz="3110" dirty="0">
                <a:latin typeface="Times New Roman" panose="02020603050405020304" charset="0"/>
                <a:cs typeface="Times New Roman" panose="02020603050405020304" charset="0"/>
              </a:rPr>
              <a:t> </a:t>
            </a:r>
            <a:endParaRPr lang="en-IN" altLang="en-US" sz="3110" dirty="0" smtClean="0">
              <a:latin typeface="Times New Roman" panose="02020603050405020304" charset="0"/>
              <a:cs typeface="Times New Roman" panose="02020603050405020304" charset="0"/>
            </a:endParaRPr>
          </a:p>
          <a:p>
            <a:pPr marL="571500" indent="-571500" algn="just">
              <a:lnSpc>
                <a:spcPct val="150000"/>
              </a:lnSpc>
              <a:buFont typeface="Arial" panose="020B0604020202020204" pitchFamily="34" charset="0"/>
              <a:buChar char="•"/>
            </a:pPr>
            <a:r>
              <a:rPr lang="en-IN" altLang="en-US" sz="3110" dirty="0" smtClean="0">
                <a:latin typeface="Times New Roman" panose="02020603050405020304" charset="0"/>
                <a:cs typeface="Times New Roman" panose="02020603050405020304" charset="0"/>
              </a:rPr>
              <a:t>can </a:t>
            </a:r>
            <a:r>
              <a:rPr lang="en-IN" altLang="en-US" sz="3110" dirty="0">
                <a:latin typeface="Times New Roman" panose="02020603050405020304" charset="0"/>
                <a:cs typeface="Times New Roman" panose="02020603050405020304" charset="0"/>
              </a:rPr>
              <a:t>be changed </a:t>
            </a:r>
            <a:r>
              <a:rPr lang="en-IN" altLang="en-US" sz="3110" dirty="0" smtClean="0">
                <a:latin typeface="Times New Roman" panose="02020603050405020304" charset="0"/>
                <a:cs typeface="Times New Roman" panose="02020603050405020304" charset="0"/>
              </a:rPr>
              <a:t>after the document has been and is still being displayed by a browser.</a:t>
            </a:r>
          </a:p>
          <a:p>
            <a:pPr marL="571500" indent="-571500" algn="just">
              <a:lnSpc>
                <a:spcPct val="150000"/>
              </a:lnSpc>
              <a:buFont typeface="Arial" panose="020B0604020202020204" pitchFamily="34" charset="0"/>
              <a:buChar char="•"/>
            </a:pPr>
            <a:r>
              <a:rPr lang="en-US" altLang="en-US" sz="3100" dirty="0" smtClean="0">
                <a:latin typeface="Times New Roman" panose="02020603050405020304" charset="0"/>
                <a:cs typeface="Times New Roman" panose="02020603050405020304" charset="0"/>
              </a:rPr>
              <a:t>properties can be changed by</a:t>
            </a:r>
            <a:r>
              <a:rPr lang="en-IN" altLang="en-US" sz="3100" dirty="0" smtClean="0">
                <a:latin typeface="Times New Roman" panose="02020603050405020304" charset="0"/>
                <a:cs typeface="Times New Roman" panose="02020603050405020304" charset="0"/>
              </a:rPr>
              <a:t> </a:t>
            </a:r>
            <a:r>
              <a:rPr lang="en-IN" altLang="en-US" sz="3110" b="1" dirty="0">
                <a:latin typeface="Times New Roman" panose="02020603050405020304" charset="0"/>
                <a:cs typeface="Times New Roman" panose="02020603050405020304" charset="0"/>
              </a:rPr>
              <a:t>user interaction </a:t>
            </a:r>
            <a:r>
              <a:rPr lang="en-IN" altLang="en-US" sz="3110" dirty="0">
                <a:latin typeface="Times New Roman" panose="02020603050405020304" charset="0"/>
                <a:cs typeface="Times New Roman" panose="02020603050405020304" charset="0"/>
              </a:rPr>
              <a:t>or the </a:t>
            </a:r>
            <a:r>
              <a:rPr lang="en-IN" altLang="en-US" sz="3110" b="1" dirty="0" smtClean="0">
                <a:latin typeface="Times New Roman" panose="02020603050405020304" charset="0"/>
                <a:cs typeface="Times New Roman" panose="02020603050405020304" charset="0"/>
              </a:rPr>
              <a:t>occurrence </a:t>
            </a:r>
            <a:r>
              <a:rPr lang="en-IN" altLang="en-US" sz="3110" b="1" dirty="0">
                <a:latin typeface="Times New Roman" panose="02020603050405020304" charset="0"/>
                <a:cs typeface="Times New Roman" panose="02020603050405020304" charset="0"/>
              </a:rPr>
              <a:t>of a browser </a:t>
            </a:r>
            <a:r>
              <a:rPr lang="en-IN" altLang="en-US" sz="3110" b="1" dirty="0" smtClean="0">
                <a:latin typeface="Times New Roman" panose="02020603050405020304" charset="0"/>
                <a:cs typeface="Times New Roman" panose="02020603050405020304" charset="0"/>
              </a:rPr>
              <a:t>event</a:t>
            </a:r>
            <a:r>
              <a:rPr lang="en-IN" altLang="en-US" sz="3110" dirty="0" smtClean="0">
                <a:latin typeface="Times New Roman" panose="02020603050405020304" charset="0"/>
                <a:cs typeface="Times New Roman" panose="02020603050405020304" charset="0"/>
              </a:rPr>
              <a:t>.</a:t>
            </a:r>
          </a:p>
          <a:p>
            <a:pPr marL="571500" indent="-571500" algn="just">
              <a:lnSpc>
                <a:spcPct val="150000"/>
              </a:lnSpc>
              <a:buFont typeface="Arial" panose="020B0604020202020204" pitchFamily="34" charset="0"/>
              <a:buChar char="•"/>
            </a:pPr>
            <a:r>
              <a:rPr lang="en-US" altLang="en-US" sz="3110" dirty="0" smtClean="0">
                <a:latin typeface="Times New Roman" panose="02020603050405020304" charset="0"/>
                <a:cs typeface="Times New Roman" panose="02020603050405020304" charset="0"/>
              </a:rPr>
              <a:t>Consider only W3C standard approaches.</a:t>
            </a:r>
          </a:p>
          <a:p>
            <a:pPr marL="571500" indent="-571500" algn="just">
              <a:lnSpc>
                <a:spcPct val="150000"/>
              </a:lnSpc>
              <a:buFont typeface="Arial" panose="020B0604020202020204" pitchFamily="34" charset="0"/>
              <a:buChar char="•"/>
            </a:pPr>
            <a:r>
              <a:rPr lang="en-US" altLang="en-US" sz="3110" dirty="0" smtClean="0">
                <a:latin typeface="Times New Roman" panose="02020603050405020304" charset="0"/>
                <a:cs typeface="Times New Roman" panose="02020603050405020304" charset="0"/>
              </a:rPr>
              <a:t>Example will use DOM 0 event model – work for both IE6 and NS6.</a:t>
            </a:r>
          </a:p>
          <a:p>
            <a:pPr marL="571500" indent="-571500" algn="just">
              <a:lnSpc>
                <a:spcPct val="150000"/>
              </a:lnSpc>
              <a:buFont typeface="Arial" panose="020B0604020202020204" pitchFamily="34" charset="0"/>
              <a:buChar char="•"/>
            </a:pPr>
            <a:r>
              <a:rPr lang="en-US" altLang="en-US" sz="3110" dirty="0" smtClean="0">
                <a:latin typeface="Times New Roman" panose="02020603050405020304" charset="0"/>
                <a:cs typeface="Times New Roman" panose="02020603050405020304" charset="0"/>
              </a:rPr>
              <a:t>Dynamic changes in a document achieved through JavaScript.</a:t>
            </a:r>
          </a:p>
          <a:p>
            <a:pPr marL="571500" indent="-571500" algn="just">
              <a:lnSpc>
                <a:spcPct val="150000"/>
              </a:lnSpc>
              <a:buFont typeface="Arial" panose="020B0604020202020204" pitchFamily="34" charset="0"/>
              <a:buChar char="•"/>
            </a:pPr>
            <a:r>
              <a:rPr lang="en-US" altLang="en-US" sz="3110" dirty="0" smtClean="0">
                <a:latin typeface="Times New Roman" panose="02020603050405020304" charset="0"/>
                <a:cs typeface="Times New Roman" panose="02020603050405020304" charset="0"/>
              </a:rPr>
              <a:t>Scripts address the elements of the document using their DOM addresses.</a:t>
            </a:r>
            <a:endParaRPr lang="en-IN" altLang="en-US" sz="3110" dirty="0" smtClean="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54330" y="351155"/>
            <a:ext cx="11380470" cy="612394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sym typeface="+mn-ea"/>
              </a:rPr>
              <a:t>&lt;input type = "button" value = "Move it"</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 onclick = </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 "moveIt('saturn', </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 document.getElementById('topCoord').value, </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 document.getElementById('leftCoord').value)" /&gt;</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 &lt;/p&gt;</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 &lt;/form&gt;</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 &lt;div id = "saturn" style = "position: absolute;</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 top: 115px; left: 0;"&gt;</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 &lt;img src = "../images/saturn.png" </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 alt = "(Picture of Saturn)" /&gt; </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 &lt;/div&gt;</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 &lt;/body&gt;</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&lt;/html&gt;</a:t>
            </a:r>
            <a:endParaRPr lang="en-US" sz="28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56895" y="215900"/>
            <a:ext cx="11262360" cy="4399915"/>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 mover.js</a:t>
            </a:r>
          </a:p>
          <a:p>
            <a:r>
              <a:rPr lang="en-US" sz="2800">
                <a:latin typeface="Times New Roman" panose="02020603050405020304" charset="0"/>
                <a:cs typeface="Times New Roman" panose="02020603050405020304" charset="0"/>
              </a:rPr>
              <a:t>// Illustrates moving an element within a document</a:t>
            </a:r>
          </a:p>
          <a:p>
            <a:r>
              <a:rPr lang="en-US" sz="2800">
                <a:latin typeface="Times New Roman" panose="02020603050405020304" charset="0"/>
                <a:cs typeface="Times New Roman" panose="02020603050405020304" charset="0"/>
              </a:rPr>
              <a:t>// The event handler function to move an element</a:t>
            </a:r>
          </a:p>
          <a:p>
            <a:r>
              <a:rPr lang="en-US" sz="2800">
                <a:latin typeface="Times New Roman" panose="02020603050405020304" charset="0"/>
                <a:cs typeface="Times New Roman" panose="02020603050405020304" charset="0"/>
              </a:rPr>
              <a:t>function moveIt(movee, newTop, newLeft) {</a:t>
            </a:r>
          </a:p>
          <a:p>
            <a:r>
              <a:rPr lang="en-US" sz="2800">
                <a:latin typeface="Times New Roman" panose="02020603050405020304" charset="0"/>
                <a:cs typeface="Times New Roman" panose="02020603050405020304" charset="0"/>
              </a:rPr>
              <a:t> dom = document.getElementById(movee).style; </a:t>
            </a:r>
          </a:p>
          <a:p>
            <a:r>
              <a:rPr lang="en-US" sz="2800">
                <a:latin typeface="Times New Roman" panose="02020603050405020304" charset="0"/>
                <a:cs typeface="Times New Roman" panose="02020603050405020304" charset="0"/>
              </a:rPr>
              <a:t>// Change the top and left properties to perform the move</a:t>
            </a:r>
          </a:p>
          <a:p>
            <a:r>
              <a:rPr lang="en-US" sz="2800">
                <a:latin typeface="Times New Roman" panose="02020603050405020304" charset="0"/>
                <a:cs typeface="Times New Roman" panose="02020603050405020304" charset="0"/>
              </a:rPr>
              <a:t>// Note the addition of units to the input values </a:t>
            </a:r>
          </a:p>
          <a:p>
            <a:r>
              <a:rPr lang="en-US" sz="2800">
                <a:latin typeface="Times New Roman" panose="02020603050405020304" charset="0"/>
                <a:cs typeface="Times New Roman" panose="02020603050405020304" charset="0"/>
              </a:rPr>
              <a:t> dom.top = newTop + "px";</a:t>
            </a:r>
          </a:p>
          <a:p>
            <a:r>
              <a:rPr lang="en-US" sz="2800">
                <a:latin typeface="Times New Roman" panose="02020603050405020304" charset="0"/>
                <a:cs typeface="Times New Roman" panose="02020603050405020304" charset="0"/>
              </a:rPr>
              <a:t> dom.left = newLeft + "px";</a:t>
            </a:r>
          </a:p>
          <a:p>
            <a:r>
              <a:rPr lang="en-US" sz="2800">
                <a:latin typeface="Times New Roman" panose="02020603050405020304" charset="0"/>
                <a:cs typeface="Times New Roman" panose="02020603050405020304" charset="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stretch>
            <a:fillRect/>
          </a:stretch>
        </p:blipFill>
        <p:spPr>
          <a:xfrm>
            <a:off x="1713230" y="817245"/>
            <a:ext cx="8483600" cy="507301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45995" y="988695"/>
            <a:ext cx="7341235" cy="499681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160" y="-47625"/>
            <a:ext cx="10515600" cy="1325563"/>
          </a:xfrm>
        </p:spPr>
        <p:txBody>
          <a:bodyPr/>
          <a:lstStyle/>
          <a:p>
            <a:r>
              <a:rPr lang="en-US" sz="4000" b="1">
                <a:latin typeface="Times New Roman" panose="02020603050405020304" charset="0"/>
                <a:cs typeface="Times New Roman" panose="02020603050405020304" charset="0"/>
              </a:rPr>
              <a:t>Element Visibility</a:t>
            </a:r>
          </a:p>
        </p:txBody>
      </p:sp>
      <p:sp>
        <p:nvSpPr>
          <p:cNvPr id="3" name="Text Placeholder 2"/>
          <p:cNvSpPr>
            <a:spLocks noGrp="1"/>
          </p:cNvSpPr>
          <p:nvPr>
            <p:ph type="body" idx="1"/>
          </p:nvPr>
        </p:nvSpPr>
        <p:spPr>
          <a:xfrm>
            <a:off x="838200" y="1264285"/>
            <a:ext cx="10515600" cy="4351338"/>
          </a:xfrm>
        </p:spPr>
        <p:txBody>
          <a:bodyPr/>
          <a:lstStyle/>
          <a:p>
            <a:r>
              <a:rPr lang="en-US">
                <a:latin typeface="Times New Roman" panose="02020603050405020304" charset="0"/>
                <a:cs typeface="Times New Roman" panose="02020603050405020304" charset="0"/>
              </a:rPr>
              <a:t>Document elements can be specified to be visible or hidden with the value of their visibility property. </a:t>
            </a:r>
          </a:p>
          <a:p>
            <a:r>
              <a:rPr lang="en-US">
                <a:latin typeface="Times New Roman" panose="02020603050405020304" charset="0"/>
                <a:cs typeface="Times New Roman" panose="02020603050405020304" charset="0"/>
              </a:rPr>
              <a:t>The two possible values for visibility are, quite naturally, visible and hidden. </a:t>
            </a:r>
          </a:p>
          <a:p>
            <a:r>
              <a:rPr lang="en-US">
                <a:latin typeface="Times New Roman" panose="02020603050405020304" charset="0"/>
                <a:cs typeface="Times New Roman" panose="02020603050405020304" charset="0"/>
              </a:rPr>
              <a:t>The appearance or disappearance of an element can be controlled by the user through a widget.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356235"/>
            <a:ext cx="10515600" cy="4351338"/>
          </a:xfrm>
        </p:spPr>
        <p:txBody>
          <a:bodyPr>
            <a:noAutofit/>
          </a:bodyPr>
          <a:lstStyle/>
          <a:p>
            <a:pPr marL="0" indent="0">
              <a:buNone/>
            </a:pPr>
            <a:r>
              <a:rPr lang="en-US" sz="2700">
                <a:latin typeface="Times New Roman" panose="02020603050405020304" charset="0"/>
                <a:cs typeface="Times New Roman" panose="02020603050405020304" charset="0"/>
              </a:rPr>
              <a:t>&lt;!DOCTYPE html&gt;</a:t>
            </a:r>
          </a:p>
          <a:p>
            <a:pPr marL="0" indent="0">
              <a:buNone/>
            </a:pPr>
            <a:r>
              <a:rPr lang="en-US" sz="2700">
                <a:latin typeface="Times New Roman" panose="02020603050405020304" charset="0"/>
                <a:cs typeface="Times New Roman" panose="02020603050405020304" charset="0"/>
              </a:rPr>
              <a:t>&lt;!-- showHide.html</a:t>
            </a:r>
          </a:p>
          <a:p>
            <a:pPr marL="0" indent="0">
              <a:buNone/>
            </a:pPr>
            <a:r>
              <a:rPr lang="en-US" sz="2700">
                <a:latin typeface="Times New Roman" panose="02020603050405020304" charset="0"/>
                <a:cs typeface="Times New Roman" panose="02020603050405020304" charset="0"/>
              </a:rPr>
              <a:t> Uses showHide.js</a:t>
            </a:r>
          </a:p>
          <a:p>
            <a:pPr marL="0" indent="0">
              <a:buNone/>
            </a:pPr>
            <a:r>
              <a:rPr lang="en-US" sz="2700">
                <a:latin typeface="Times New Roman" panose="02020603050405020304" charset="0"/>
                <a:cs typeface="Times New Roman" panose="02020603050405020304" charset="0"/>
              </a:rPr>
              <a:t> Illustrates visibility control of elements</a:t>
            </a:r>
          </a:p>
          <a:p>
            <a:pPr marL="0" indent="0">
              <a:buNone/>
            </a:pPr>
            <a:r>
              <a:rPr lang="en-US" sz="2700">
                <a:latin typeface="Times New Roman" panose="02020603050405020304" charset="0"/>
                <a:cs typeface="Times New Roman" panose="02020603050405020304" charset="0"/>
              </a:rPr>
              <a:t> --&gt;</a:t>
            </a:r>
          </a:p>
          <a:p>
            <a:pPr marL="0" indent="0">
              <a:buNone/>
            </a:pPr>
            <a:r>
              <a:rPr lang="en-US" sz="2700">
                <a:latin typeface="Times New Roman" panose="02020603050405020304" charset="0"/>
                <a:cs typeface="Times New Roman" panose="02020603050405020304" charset="0"/>
              </a:rPr>
              <a:t>&lt;html lang = "en"&gt;</a:t>
            </a:r>
          </a:p>
          <a:p>
            <a:pPr marL="0" indent="0">
              <a:buNone/>
            </a:pPr>
            <a:r>
              <a:rPr lang="en-US" sz="2700">
                <a:latin typeface="Times New Roman" panose="02020603050405020304" charset="0"/>
                <a:cs typeface="Times New Roman" panose="02020603050405020304" charset="0"/>
              </a:rPr>
              <a:t> &lt;head&gt;</a:t>
            </a:r>
          </a:p>
          <a:p>
            <a:pPr marL="0" indent="0">
              <a:buNone/>
            </a:pPr>
            <a:r>
              <a:rPr lang="en-US" sz="2700">
                <a:latin typeface="Times New Roman" panose="02020603050405020304" charset="0"/>
                <a:cs typeface="Times New Roman" panose="02020603050405020304" charset="0"/>
              </a:rPr>
              <a:t> &lt;title&gt; Visibility control &lt;/title&gt;</a:t>
            </a:r>
          </a:p>
          <a:p>
            <a:pPr marL="0" indent="0">
              <a:buNone/>
            </a:pPr>
            <a:r>
              <a:rPr lang="en-US" sz="2700">
                <a:latin typeface="Times New Roman" panose="02020603050405020304" charset="0"/>
                <a:cs typeface="Times New Roman" panose="02020603050405020304" charset="0"/>
              </a:rPr>
              <a:t> &lt;meta charset = "utf-8" /&gt;</a:t>
            </a:r>
          </a:p>
          <a:p>
            <a:pPr marL="0" indent="0">
              <a:buNone/>
            </a:pPr>
            <a:r>
              <a:rPr lang="en-US" sz="2700">
                <a:latin typeface="Times New Roman" panose="02020603050405020304" charset="0"/>
                <a:cs typeface="Times New Roman" panose="02020603050405020304" charset="0"/>
              </a:rPr>
              <a:t> &lt;script type = "text/javascript" src = "showHide.js" &gt;</a:t>
            </a:r>
          </a:p>
          <a:p>
            <a:pPr marL="0" indent="0">
              <a:buNone/>
            </a:pPr>
            <a:r>
              <a:rPr lang="en-US" sz="2700">
                <a:latin typeface="Times New Roman" panose="02020603050405020304" charset="0"/>
                <a:cs typeface="Times New Roman" panose="02020603050405020304" charset="0"/>
              </a:rPr>
              <a:t> &lt;/script&gt;</a:t>
            </a:r>
          </a:p>
          <a:p>
            <a:pPr marL="0" indent="0">
              <a:buNone/>
            </a:pPr>
            <a:r>
              <a:rPr lang="en-US" sz="2700">
                <a:latin typeface="Times New Roman" panose="02020603050405020304" charset="0"/>
                <a:cs typeface="Times New Roman" panose="02020603050405020304" charset="0"/>
              </a:rPr>
              <a:t> &lt;/head&gt;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438785"/>
            <a:ext cx="10515600" cy="4351338"/>
          </a:xfrm>
        </p:spPr>
        <p:txBody>
          <a:bodyPr>
            <a:normAutofit fontScale="25000" lnSpcReduction="20000"/>
          </a:bodyPr>
          <a:lstStyle/>
          <a:p>
            <a:pPr marL="0" indent="0">
              <a:buNone/>
            </a:pPr>
            <a:r>
              <a:rPr lang="en-US" sz="11200">
                <a:latin typeface="Times New Roman" panose="02020603050405020304" charset="0"/>
                <a:cs typeface="Times New Roman" panose="02020603050405020304" charset="0"/>
              </a:rPr>
              <a:t>&lt;body&gt;</a:t>
            </a:r>
          </a:p>
          <a:p>
            <a:pPr marL="0" indent="0">
              <a:buNone/>
            </a:pPr>
            <a:r>
              <a:rPr lang="en-US" sz="11200">
                <a:latin typeface="Times New Roman" panose="02020603050405020304" charset="0"/>
                <a:cs typeface="Times New Roman" panose="02020603050405020304" charset="0"/>
              </a:rPr>
              <a:t> &lt;form action = ""&gt;</a:t>
            </a:r>
          </a:p>
          <a:p>
            <a:pPr marL="0" indent="0">
              <a:buNone/>
            </a:pPr>
            <a:r>
              <a:rPr lang="en-US" sz="11200">
                <a:latin typeface="Times New Roman" panose="02020603050405020304" charset="0"/>
                <a:cs typeface="Times New Roman" panose="02020603050405020304" charset="0"/>
              </a:rPr>
              <a:t> &lt;div id = "saturn" style = "position: relative; </a:t>
            </a:r>
          </a:p>
          <a:p>
            <a:pPr marL="0" indent="0">
              <a:buNone/>
            </a:pPr>
            <a:r>
              <a:rPr lang="en-US" sz="11200">
                <a:latin typeface="Times New Roman" panose="02020603050405020304" charset="0"/>
                <a:cs typeface="Times New Roman" panose="02020603050405020304" charset="0"/>
              </a:rPr>
              <a:t> visibility: visible;"&gt;</a:t>
            </a:r>
          </a:p>
          <a:p>
            <a:pPr marL="0" indent="0">
              <a:buNone/>
            </a:pPr>
            <a:r>
              <a:rPr lang="en-US" sz="11200">
                <a:latin typeface="Times New Roman" panose="02020603050405020304" charset="0"/>
                <a:cs typeface="Times New Roman" panose="02020603050405020304" charset="0"/>
              </a:rPr>
              <a:t> &lt;img src = "../images/saturn.png" </a:t>
            </a:r>
          </a:p>
          <a:p>
            <a:pPr marL="0" indent="0">
              <a:buNone/>
            </a:pPr>
            <a:r>
              <a:rPr lang="en-US" sz="11200">
                <a:latin typeface="Times New Roman" panose="02020603050405020304" charset="0"/>
                <a:cs typeface="Times New Roman" panose="02020603050405020304" charset="0"/>
              </a:rPr>
              <a:t> alt = "(Picture of Saturn)" /&gt;</a:t>
            </a:r>
          </a:p>
          <a:p>
            <a:pPr marL="0" indent="0">
              <a:buNone/>
            </a:pPr>
            <a:r>
              <a:rPr lang="en-US" sz="11200">
                <a:latin typeface="Times New Roman" panose="02020603050405020304" charset="0"/>
                <a:cs typeface="Times New Roman" panose="02020603050405020304" charset="0"/>
              </a:rPr>
              <a:t> &lt;/div&gt;</a:t>
            </a:r>
          </a:p>
          <a:p>
            <a:pPr marL="0" indent="0">
              <a:buNone/>
            </a:pPr>
            <a:r>
              <a:rPr lang="en-US" sz="11200">
                <a:latin typeface="Times New Roman" panose="02020603050405020304" charset="0"/>
                <a:cs typeface="Times New Roman" panose="02020603050405020304" charset="0"/>
              </a:rPr>
              <a:t> &lt;p&gt;</a:t>
            </a:r>
          </a:p>
          <a:p>
            <a:pPr marL="0" indent="0">
              <a:buNone/>
            </a:pPr>
            <a:r>
              <a:rPr lang="en-US" sz="11200">
                <a:latin typeface="Times New Roman" panose="02020603050405020304" charset="0"/>
                <a:cs typeface="Times New Roman" panose="02020603050405020304" charset="0"/>
              </a:rPr>
              <a:t> &lt;br /&gt;</a:t>
            </a:r>
          </a:p>
          <a:p>
            <a:pPr marL="0" indent="0">
              <a:buNone/>
            </a:pPr>
            <a:r>
              <a:rPr lang="en-US" sz="11200">
                <a:latin typeface="Times New Roman" panose="02020603050405020304" charset="0"/>
                <a:cs typeface="Times New Roman" panose="02020603050405020304" charset="0"/>
              </a:rPr>
              <a:t> &lt;input type = "button" value = "Toggle Saturn"</a:t>
            </a:r>
          </a:p>
          <a:p>
            <a:pPr marL="0" indent="0">
              <a:buNone/>
            </a:pPr>
            <a:r>
              <a:rPr lang="en-US" sz="11200">
                <a:latin typeface="Times New Roman" panose="02020603050405020304" charset="0"/>
                <a:cs typeface="Times New Roman" panose="02020603050405020304" charset="0"/>
              </a:rPr>
              <a:t> onclick = "flipImag()" /&gt;</a:t>
            </a:r>
          </a:p>
          <a:p>
            <a:pPr marL="0" indent="0">
              <a:buNone/>
            </a:pPr>
            <a:r>
              <a:rPr lang="en-US" sz="11200">
                <a:latin typeface="Times New Roman" panose="02020603050405020304" charset="0"/>
                <a:cs typeface="Times New Roman" panose="02020603050405020304" charset="0"/>
              </a:rPr>
              <a:t> &lt;/p&gt;</a:t>
            </a:r>
          </a:p>
          <a:p>
            <a:pPr marL="0" indent="0">
              <a:buNone/>
            </a:pPr>
            <a:r>
              <a:rPr lang="en-US" sz="11200">
                <a:latin typeface="Times New Roman" panose="02020603050405020304" charset="0"/>
                <a:cs typeface="Times New Roman" panose="02020603050405020304" charset="0"/>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57175"/>
            <a:ext cx="10515600" cy="4351338"/>
          </a:xfrm>
        </p:spPr>
        <p:txBody>
          <a:bodyPr>
            <a:noAutofit/>
          </a:bodyPr>
          <a:lstStyle/>
          <a:p>
            <a:pPr marL="0" indent="0">
              <a:buNone/>
            </a:pPr>
            <a:r>
              <a:rPr lang="en-US">
                <a:latin typeface="Times New Roman" panose="02020603050405020304" charset="0"/>
                <a:cs typeface="Times New Roman" panose="02020603050405020304" charset="0"/>
                <a:sym typeface="+mn-ea"/>
              </a:rPr>
              <a:t>&lt;/form&gt;</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&lt;/body&gt;</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&lt;/html&gt;</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showHide.js</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Illustrates visibility control of elements</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The event handler function to toggle the visibility </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of the images of Saturn </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function flipImag() {</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dom = document.getElementById("saturn").style; </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Flip the visibility adjective to whatever it is not now</a:t>
            </a:r>
            <a:endParaRPr lang="en-US">
              <a:latin typeface="Times New Roman" panose="02020603050405020304" charset="0"/>
              <a:cs typeface="Times New Roman" panose="02020603050405020304" charset="0"/>
            </a:endParaRPr>
          </a:p>
          <a:p>
            <a:pPr marL="0" indent="0">
              <a:buNone/>
            </a:pPr>
            <a:endParaRPr lang="en-US" sz="21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90195"/>
            <a:ext cx="10515600" cy="4351338"/>
          </a:xfrm>
        </p:spPr>
        <p:txBody>
          <a:bodyPr/>
          <a:lstStyle/>
          <a:p>
            <a:pPr marL="0" indent="0">
              <a:buNone/>
            </a:pPr>
            <a:r>
              <a:rPr lang="en-US">
                <a:latin typeface="Times New Roman" panose="02020603050405020304" charset="0"/>
                <a:cs typeface="Times New Roman" panose="02020603050405020304" charset="0"/>
              </a:rPr>
              <a:t>if (dom.visibility == "visible")</a:t>
            </a:r>
          </a:p>
          <a:p>
            <a:pPr marL="0" indent="0">
              <a:buNone/>
            </a:pPr>
            <a:r>
              <a:rPr lang="en-US">
                <a:latin typeface="Times New Roman" panose="02020603050405020304" charset="0"/>
                <a:cs typeface="Times New Roman" panose="02020603050405020304" charset="0"/>
              </a:rPr>
              <a:t> dom.visibility = "hidden";</a:t>
            </a:r>
          </a:p>
          <a:p>
            <a:pPr marL="0" indent="0">
              <a:buNone/>
            </a:pPr>
            <a:r>
              <a:rPr lang="en-US">
                <a:latin typeface="Times New Roman" panose="02020603050405020304" charset="0"/>
                <a:cs typeface="Times New Roman" panose="02020603050405020304" charset="0"/>
              </a:rPr>
              <a:t> else</a:t>
            </a:r>
          </a:p>
          <a:p>
            <a:pPr marL="0" indent="0">
              <a:buNone/>
            </a:pPr>
            <a:r>
              <a:rPr lang="en-US">
                <a:latin typeface="Times New Roman" panose="02020603050405020304" charset="0"/>
                <a:cs typeface="Times New Roman" panose="02020603050405020304" charset="0"/>
              </a:rPr>
              <a:t> dom.visibility = "visible";</a:t>
            </a:r>
          </a:p>
          <a:p>
            <a:pPr marL="0" indent="0">
              <a:buNone/>
            </a:pPr>
            <a:r>
              <a:rPr lang="en-US">
                <a:latin typeface="Times New Roman" panose="02020603050405020304" charset="0"/>
                <a:cs typeface="Times New Roman" panose="02020603050405020304" charset="0"/>
              </a:rPr>
              <a:t>}</a:t>
            </a:r>
          </a:p>
          <a:p>
            <a:pPr marL="0" indent="0">
              <a:buNone/>
            </a:pPr>
            <a:endParaRPr lang="en-US" sz="4000" b="1">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69875"/>
            <a:ext cx="10515600" cy="6245225"/>
          </a:xfrm>
        </p:spPr>
        <p:txBody>
          <a:bodyPr>
            <a:normAutofit fontScale="42500" lnSpcReduction="20000"/>
          </a:bodyPr>
          <a:lstStyle/>
          <a:p>
            <a:pPr marL="0" indent="0">
              <a:buNone/>
            </a:pPr>
            <a:r>
              <a:rPr lang="en-US" sz="5500" b="1" dirty="0" smtClean="0">
                <a:latin typeface="Times New Roman" panose="02020603050405020304" charset="0"/>
                <a:cs typeface="Times New Roman" panose="02020603050405020304" charset="0"/>
                <a:sym typeface="+mn-ea"/>
              </a:rPr>
              <a:t>     </a:t>
            </a:r>
            <a:r>
              <a:rPr lang="en-US" sz="5500" b="1" u="sng" dirty="0" smtClean="0">
                <a:latin typeface="Times New Roman" panose="02020603050405020304" charset="0"/>
                <a:cs typeface="Times New Roman" panose="02020603050405020304" charset="0"/>
                <a:sym typeface="+mn-ea"/>
              </a:rPr>
              <a:t>Changing </a:t>
            </a:r>
            <a:r>
              <a:rPr lang="en-US" sz="5500" b="1" u="sng" dirty="0">
                <a:latin typeface="Times New Roman" panose="02020603050405020304" charset="0"/>
                <a:cs typeface="Times New Roman" panose="02020603050405020304" charset="0"/>
                <a:sym typeface="+mn-ea"/>
              </a:rPr>
              <a:t>Colors and Fonts</a:t>
            </a:r>
          </a:p>
          <a:p>
            <a:pPr marL="0" indent="457200" algn="just">
              <a:lnSpc>
                <a:spcPct val="170000"/>
              </a:lnSpc>
            </a:pPr>
            <a:r>
              <a:rPr lang="en-US" altLang="en-US" sz="5100" dirty="0">
                <a:latin typeface="Times New Roman" panose="02020603050405020304" charset="0"/>
                <a:cs typeface="Times New Roman" panose="02020603050405020304" charset="0"/>
                <a:sym typeface="+mn-ea"/>
              </a:rPr>
              <a:t>The background and foreground colors of the document display can be dynamically </a:t>
            </a:r>
            <a:r>
              <a:rPr lang="en-US" altLang="en-US" sz="5100" dirty="0" smtClean="0">
                <a:latin typeface="Times New Roman" panose="02020603050405020304" charset="0"/>
                <a:cs typeface="Times New Roman" panose="02020603050405020304" charset="0"/>
                <a:sym typeface="+mn-ea"/>
              </a:rPr>
              <a:t>    changed</a:t>
            </a:r>
            <a:r>
              <a:rPr lang="en-US" altLang="en-US" sz="5100" dirty="0">
                <a:latin typeface="Times New Roman" panose="02020603050405020304" charset="0"/>
                <a:cs typeface="Times New Roman" panose="02020603050405020304" charset="0"/>
                <a:sym typeface="+mn-ea"/>
              </a:rPr>
              <a:t>, as can the font</a:t>
            </a:r>
            <a:r>
              <a:rPr lang="en-IN" altLang="en-US" sz="5100" dirty="0">
                <a:latin typeface="Times New Roman" panose="02020603050405020304" charset="0"/>
                <a:cs typeface="Times New Roman" panose="02020603050405020304" charset="0"/>
                <a:sym typeface="+mn-ea"/>
              </a:rPr>
              <a:t> </a:t>
            </a:r>
            <a:r>
              <a:rPr lang="en-US" altLang="en-US" sz="5100" dirty="0">
                <a:latin typeface="Times New Roman" panose="02020603050405020304" charset="0"/>
                <a:cs typeface="Times New Roman" panose="02020603050405020304" charset="0"/>
                <a:sym typeface="+mn-ea"/>
              </a:rPr>
              <a:t>properties of the</a:t>
            </a:r>
            <a:r>
              <a:rPr lang="en-IN" altLang="en-US" sz="5100" dirty="0">
                <a:latin typeface="Times New Roman" panose="02020603050405020304" charset="0"/>
                <a:cs typeface="Times New Roman" panose="02020603050405020304" charset="0"/>
                <a:sym typeface="+mn-ea"/>
              </a:rPr>
              <a:t> </a:t>
            </a:r>
            <a:r>
              <a:rPr lang="en-IN" altLang="en-US" sz="5100" dirty="0" smtClean="0">
                <a:latin typeface="Times New Roman" panose="02020603050405020304" charset="0"/>
                <a:cs typeface="Times New Roman" panose="02020603050405020304" charset="0"/>
                <a:sym typeface="+mn-ea"/>
              </a:rPr>
              <a:t>text. </a:t>
            </a:r>
          </a:p>
          <a:p>
            <a:pPr marL="0" indent="457200" algn="just">
              <a:lnSpc>
                <a:spcPct val="170000"/>
              </a:lnSpc>
              <a:buNone/>
            </a:pPr>
            <a:r>
              <a:rPr lang="en-IN" altLang="en-US" sz="5500" b="1" u="sng" dirty="0" smtClean="0">
                <a:latin typeface="Times New Roman" panose="02020603050405020304" charset="0"/>
                <a:cs typeface="Times New Roman" panose="02020603050405020304" charset="0"/>
                <a:sym typeface="+mn-ea"/>
              </a:rPr>
              <a:t>Changing </a:t>
            </a:r>
            <a:r>
              <a:rPr lang="en-IN" altLang="en-US" sz="5500" b="1" u="sng" dirty="0" err="1">
                <a:latin typeface="Times New Roman" panose="02020603050405020304" charset="0"/>
                <a:cs typeface="Times New Roman" panose="02020603050405020304" charset="0"/>
                <a:sym typeface="+mn-ea"/>
              </a:rPr>
              <a:t>Colors</a:t>
            </a:r>
            <a:endParaRPr lang="en-IN" altLang="en-US" sz="5500" b="1" u="sng" dirty="0">
              <a:latin typeface="Times New Roman" panose="02020603050405020304" charset="0"/>
              <a:cs typeface="Times New Roman" panose="02020603050405020304" charset="0"/>
              <a:sym typeface="+mn-ea"/>
            </a:endParaRPr>
          </a:p>
          <a:p>
            <a:pPr marL="457200" lvl="1" indent="457200" algn="just">
              <a:lnSpc>
                <a:spcPct val="170000"/>
              </a:lnSpc>
            </a:pPr>
            <a:r>
              <a:rPr lang="en-IN" altLang="en-US" sz="5090" dirty="0">
                <a:latin typeface="Times New Roman" panose="02020603050405020304" charset="0"/>
                <a:cs typeface="Times New Roman" panose="02020603050405020304" charset="0"/>
                <a:sym typeface="+mn-ea"/>
              </a:rPr>
              <a:t>Dynamic changes to </a:t>
            </a:r>
            <a:r>
              <a:rPr lang="en-IN" altLang="en-US" sz="5090" dirty="0" err="1">
                <a:latin typeface="Times New Roman" panose="02020603050405020304" charset="0"/>
                <a:cs typeface="Times New Roman" panose="02020603050405020304" charset="0"/>
                <a:sym typeface="+mn-ea"/>
              </a:rPr>
              <a:t>colors</a:t>
            </a:r>
            <a:r>
              <a:rPr lang="en-IN" altLang="en-US" sz="5090" dirty="0">
                <a:latin typeface="Times New Roman" panose="02020603050405020304" charset="0"/>
                <a:cs typeface="Times New Roman" panose="02020603050405020304" charset="0"/>
                <a:sym typeface="+mn-ea"/>
              </a:rPr>
              <a:t> are relatively simple. In the next example, the user is presented with two text boxes into which </a:t>
            </a:r>
            <a:r>
              <a:rPr lang="en-IN" altLang="en-US" sz="5090" dirty="0" err="1">
                <a:latin typeface="Times New Roman" panose="02020603050405020304" charset="0"/>
                <a:cs typeface="Times New Roman" panose="02020603050405020304" charset="0"/>
                <a:sym typeface="+mn-ea"/>
              </a:rPr>
              <a:t>color</a:t>
            </a:r>
            <a:r>
              <a:rPr lang="en-IN" altLang="en-US" sz="5090" dirty="0">
                <a:latin typeface="Times New Roman" panose="02020603050405020304" charset="0"/>
                <a:cs typeface="Times New Roman" panose="02020603050405020304" charset="0"/>
                <a:sym typeface="+mn-ea"/>
              </a:rPr>
              <a:t> specifications can be typed—one for the document background </a:t>
            </a:r>
            <a:r>
              <a:rPr lang="en-IN" altLang="en-US" sz="5090" dirty="0" err="1">
                <a:latin typeface="Times New Roman" panose="02020603050405020304" charset="0"/>
                <a:cs typeface="Times New Roman" panose="02020603050405020304" charset="0"/>
                <a:sym typeface="+mn-ea"/>
              </a:rPr>
              <a:t>color</a:t>
            </a:r>
            <a:r>
              <a:rPr lang="en-IN" altLang="en-US" sz="5090" dirty="0">
                <a:latin typeface="Times New Roman" panose="02020603050405020304" charset="0"/>
                <a:cs typeface="Times New Roman" panose="02020603050405020304" charset="0"/>
                <a:sym typeface="+mn-ea"/>
              </a:rPr>
              <a:t> and one for the foreground </a:t>
            </a:r>
            <a:r>
              <a:rPr lang="en-IN" altLang="en-US" sz="5090" dirty="0" err="1">
                <a:latin typeface="Times New Roman" panose="02020603050405020304" charset="0"/>
                <a:cs typeface="Times New Roman" panose="02020603050405020304" charset="0"/>
                <a:sym typeface="+mn-ea"/>
              </a:rPr>
              <a:t>color</a:t>
            </a:r>
            <a:r>
              <a:rPr lang="en-IN" altLang="en-US" sz="5090" dirty="0">
                <a:latin typeface="Times New Roman" panose="02020603050405020304" charset="0"/>
                <a:cs typeface="Times New Roman" panose="02020603050405020304" charset="0"/>
                <a:sym typeface="+mn-ea"/>
              </a:rPr>
              <a:t>. The </a:t>
            </a:r>
            <a:r>
              <a:rPr lang="en-IN" altLang="en-US" sz="5090" dirty="0" err="1">
                <a:latin typeface="Times New Roman" panose="02020603050405020304" charset="0"/>
                <a:cs typeface="Times New Roman" panose="02020603050405020304" charset="0"/>
                <a:sym typeface="+mn-ea"/>
              </a:rPr>
              <a:t>colors</a:t>
            </a:r>
            <a:r>
              <a:rPr lang="en-IN" altLang="en-US" sz="5090" dirty="0">
                <a:latin typeface="Times New Roman" panose="02020603050405020304" charset="0"/>
                <a:cs typeface="Times New Roman" panose="02020603050405020304" charset="0"/>
                <a:sym typeface="+mn-ea"/>
              </a:rPr>
              <a:t> can be specified in any of the three ways that </a:t>
            </a:r>
            <a:r>
              <a:rPr lang="en-IN" altLang="en-US" sz="5090" dirty="0" err="1">
                <a:latin typeface="Times New Roman" panose="02020603050405020304" charset="0"/>
                <a:cs typeface="Times New Roman" panose="02020603050405020304" charset="0"/>
                <a:sym typeface="+mn-ea"/>
              </a:rPr>
              <a:t>color</a:t>
            </a:r>
            <a:r>
              <a:rPr lang="en-IN" altLang="en-US" sz="5090" dirty="0">
                <a:latin typeface="Times New Roman" panose="02020603050405020304" charset="0"/>
                <a:cs typeface="Times New Roman" panose="02020603050405020304" charset="0"/>
                <a:sym typeface="+mn-ea"/>
              </a:rPr>
              <a:t> properties can be given in CSS</a:t>
            </a:r>
            <a:r>
              <a:rPr lang="en-IN" altLang="en-US" sz="5090" dirty="0" smtClean="0">
                <a:latin typeface="Times New Roman" panose="02020603050405020304" charset="0"/>
                <a:cs typeface="Times New Roman" panose="02020603050405020304" charset="0"/>
                <a:sym typeface="+mn-ea"/>
              </a:rPr>
              <a:t>.</a:t>
            </a:r>
          </a:p>
          <a:p>
            <a:pPr marL="0" indent="457200" algn="just">
              <a:lnSpc>
                <a:spcPct val="170000"/>
              </a:lnSpc>
            </a:pPr>
            <a:r>
              <a:rPr lang="en-US" altLang="en-US" sz="5100" b="1" dirty="0" smtClean="0">
                <a:latin typeface="Times New Roman" panose="02020603050405020304" charset="0"/>
                <a:cs typeface="Times New Roman" panose="02020603050405020304" charset="0"/>
                <a:sym typeface="+mn-ea"/>
              </a:rPr>
              <a:t>Background color is controlled by the Background color </a:t>
            </a:r>
            <a:r>
              <a:rPr lang="en-IN" altLang="en-US" sz="5100" b="1" dirty="0" smtClean="0">
                <a:latin typeface="Times New Roman" panose="02020603050405020304" charset="0"/>
                <a:cs typeface="Times New Roman" panose="02020603050405020304" charset="0"/>
                <a:sym typeface="+mn-ea"/>
              </a:rPr>
              <a:t>property.</a:t>
            </a:r>
          </a:p>
          <a:p>
            <a:pPr marL="0" indent="457200" algn="just">
              <a:lnSpc>
                <a:spcPct val="170000"/>
              </a:lnSpc>
            </a:pPr>
            <a:r>
              <a:rPr lang="en-US" altLang="en-US" sz="5100" b="1" dirty="0" smtClean="0">
                <a:latin typeface="Times New Roman" panose="02020603050405020304" charset="0"/>
                <a:cs typeface="Times New Roman" panose="02020603050405020304" charset="0"/>
                <a:sym typeface="+mn-ea"/>
              </a:rPr>
              <a:t>Foreground colors is controlled by the color </a:t>
            </a:r>
            <a:r>
              <a:rPr lang="en-IN" altLang="en-US" sz="5100" b="1" dirty="0" smtClean="0">
                <a:latin typeface="Times New Roman" panose="02020603050405020304" charset="0"/>
                <a:cs typeface="Times New Roman" panose="02020603050405020304" charset="0"/>
                <a:sym typeface="+mn-ea"/>
              </a:rPr>
              <a:t>property.</a:t>
            </a:r>
          </a:p>
          <a:p>
            <a:pPr marL="457200" lvl="1" indent="457200" algn="just">
              <a:lnSpc>
                <a:spcPct val="170000"/>
              </a:lnSpc>
              <a:buNone/>
            </a:pPr>
            <a:endParaRPr lang="en-IN" altLang="en-US" sz="5090" dirty="0">
              <a:latin typeface="Times New Roman" panose="02020603050405020304" charset="0"/>
              <a:cs typeface="Times New Roman" panose="02020603050405020304" charset="0"/>
              <a:sym typeface="+mn-ea"/>
            </a:endParaRPr>
          </a:p>
          <a:p>
            <a:pPr marL="0" indent="457200">
              <a:buNone/>
            </a:pPr>
            <a:endParaRPr lang="en-IN" altLang="en-US" sz="5090" dirty="0">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5155" y="441960"/>
            <a:ext cx="10748645" cy="6070352"/>
          </a:xfrm>
        </p:spPr>
        <p:txBody>
          <a:bodyPr>
            <a:normAutofit fontScale="92500" lnSpcReduction="10000"/>
          </a:bodyPr>
          <a:lstStyle/>
          <a:p>
            <a:pPr marL="0" indent="0">
              <a:buNone/>
            </a:pPr>
            <a:r>
              <a:rPr lang="en-US" sz="3600" b="1" dirty="0">
                <a:latin typeface="Times New Roman" panose="02020603050405020304" charset="0"/>
                <a:cs typeface="Times New Roman" panose="02020603050405020304" charset="0"/>
              </a:rPr>
              <a:t>Positioning Elements</a:t>
            </a:r>
          </a:p>
          <a:p>
            <a:pPr lvl="1" algn="just">
              <a:lnSpc>
                <a:spcPct val="150000"/>
              </a:lnSpc>
            </a:pPr>
            <a:r>
              <a:rPr lang="en-IN" altLang="en-US" sz="2800" dirty="0">
                <a:latin typeface="Times New Roman" panose="02020603050405020304" charset="0"/>
                <a:cs typeface="Times New Roman" panose="02020603050405020304" charset="0"/>
              </a:rPr>
              <a:t>Web site authors had little control over </a:t>
            </a:r>
            <a:r>
              <a:rPr lang="en-IN" altLang="en-US" sz="2800" b="1" dirty="0">
                <a:latin typeface="Times New Roman" panose="02020603050405020304" charset="0"/>
                <a:cs typeface="Times New Roman" panose="02020603050405020304" charset="0"/>
              </a:rPr>
              <a:t>how HTML elements were arranged</a:t>
            </a:r>
            <a:r>
              <a:rPr lang="en-IN" altLang="en-US" sz="2800" dirty="0">
                <a:latin typeface="Times New Roman" panose="02020603050405020304" charset="0"/>
                <a:cs typeface="Times New Roman" panose="02020603050405020304" charset="0"/>
              </a:rPr>
              <a:t> in documents.</a:t>
            </a:r>
          </a:p>
          <a:p>
            <a:pPr lvl="1" algn="just">
              <a:lnSpc>
                <a:spcPct val="150000"/>
              </a:lnSpc>
            </a:pPr>
            <a:r>
              <a:rPr lang="en-IN" altLang="en-US" sz="2800" dirty="0">
                <a:latin typeface="Times New Roman" panose="02020603050405020304" charset="0"/>
                <a:cs typeface="Times New Roman" panose="02020603050405020304" charset="0"/>
              </a:rPr>
              <a:t>lack of powerful and efficient element placement control ended when </a:t>
            </a:r>
            <a:r>
              <a:rPr lang="en-IN" altLang="en-US" sz="2800" b="1" dirty="0">
                <a:latin typeface="Times New Roman" panose="02020603050405020304" charset="0"/>
                <a:cs typeface="Times New Roman" panose="02020603050405020304" charset="0"/>
              </a:rPr>
              <a:t>Cascading Style Sheets–Positioning (CSS-P) was released by the W3C in </a:t>
            </a:r>
            <a:r>
              <a:rPr lang="en-IN" altLang="en-US" sz="2800" b="1" dirty="0" smtClean="0">
                <a:latin typeface="Times New Roman" panose="02020603050405020304" charset="0"/>
                <a:cs typeface="Times New Roman" panose="02020603050405020304" charset="0"/>
              </a:rPr>
              <a:t>1997.</a:t>
            </a:r>
            <a:endParaRPr lang="en-IN" altLang="en-US" sz="2800" b="1" dirty="0">
              <a:latin typeface="Times New Roman" panose="02020603050405020304" charset="0"/>
              <a:cs typeface="Times New Roman" panose="02020603050405020304" charset="0"/>
            </a:endParaRPr>
          </a:p>
          <a:p>
            <a:pPr lvl="1" algn="just">
              <a:lnSpc>
                <a:spcPct val="150000"/>
              </a:lnSpc>
            </a:pPr>
            <a:r>
              <a:rPr lang="en-IN" altLang="en-US" sz="2800" dirty="0">
                <a:latin typeface="Times New Roman" panose="02020603050405020304" charset="0"/>
                <a:cs typeface="Times New Roman" panose="02020603050405020304" charset="0"/>
              </a:rPr>
              <a:t>CSS-P is completely supported by </a:t>
            </a:r>
            <a:r>
              <a:rPr lang="en-IN" altLang="en-US" sz="2800" b="1" dirty="0">
                <a:latin typeface="Times New Roman" panose="02020603050405020304" charset="0"/>
                <a:cs typeface="Times New Roman" panose="02020603050405020304" charset="0"/>
              </a:rPr>
              <a:t>IE8, </a:t>
            </a:r>
            <a:r>
              <a:rPr lang="en-IN" altLang="en-US" sz="2800" b="1" dirty="0" smtClean="0">
                <a:latin typeface="Times New Roman" panose="02020603050405020304" charset="0"/>
                <a:cs typeface="Times New Roman" panose="02020603050405020304" charset="0"/>
              </a:rPr>
              <a:t>IE9 </a:t>
            </a:r>
            <a:r>
              <a:rPr lang="en-IN" altLang="en-US" sz="2800" b="1" dirty="0">
                <a:latin typeface="Times New Roman" panose="02020603050405020304" charset="0"/>
                <a:cs typeface="Times New Roman" panose="02020603050405020304" charset="0"/>
              </a:rPr>
              <a:t>and </a:t>
            </a:r>
            <a:r>
              <a:rPr lang="en-IN" altLang="en-US" sz="2800" b="1" dirty="0" smtClean="0">
                <a:latin typeface="Times New Roman" panose="02020603050405020304" charset="0"/>
                <a:cs typeface="Times New Roman" panose="02020603050405020304" charset="0"/>
              </a:rPr>
              <a:t>FX3</a:t>
            </a:r>
            <a:r>
              <a:rPr lang="en-IN" altLang="en-US" sz="2800" dirty="0" smtClean="0">
                <a:latin typeface="Times New Roman" panose="02020603050405020304" charset="0"/>
                <a:cs typeface="Times New Roman" panose="02020603050405020304" charset="0"/>
              </a:rPr>
              <a:t>.</a:t>
            </a:r>
            <a:endParaRPr lang="en-IN" altLang="en-US" sz="2800" dirty="0">
              <a:latin typeface="Times New Roman" panose="02020603050405020304" charset="0"/>
              <a:cs typeface="Times New Roman" panose="02020603050405020304" charset="0"/>
            </a:endParaRPr>
          </a:p>
          <a:p>
            <a:pPr lvl="1" algn="just">
              <a:lnSpc>
                <a:spcPct val="150000"/>
              </a:lnSpc>
            </a:pPr>
            <a:r>
              <a:rPr lang="en-IN" altLang="en-US" sz="2800" dirty="0">
                <a:latin typeface="Times New Roman" panose="02020603050405020304" charset="0"/>
                <a:cs typeface="Times New Roman" panose="02020603050405020304" charset="0"/>
              </a:rPr>
              <a:t>JavaScript </a:t>
            </a:r>
            <a:r>
              <a:rPr lang="en-IN" altLang="en-US" sz="2800" b="1" dirty="0">
                <a:latin typeface="Times New Roman" panose="02020603050405020304" charset="0"/>
                <a:cs typeface="Times New Roman" panose="02020603050405020304" charset="0"/>
              </a:rPr>
              <a:t>to change the positioning style properties </a:t>
            </a:r>
            <a:r>
              <a:rPr lang="en-IN" altLang="en-US" sz="2800" dirty="0">
                <a:latin typeface="Times New Roman" panose="02020603050405020304" charset="0"/>
                <a:cs typeface="Times New Roman" panose="02020603050405020304" charset="0"/>
              </a:rPr>
              <a:t>of the element</a:t>
            </a:r>
            <a:r>
              <a:rPr lang="en-IN" altLang="en-US" sz="2800" dirty="0" smtClean="0">
                <a:latin typeface="Times New Roman" panose="02020603050405020304" charset="0"/>
                <a:cs typeface="Times New Roman" panose="02020603050405020304" charset="0"/>
              </a:rPr>
              <a:t>.</a:t>
            </a:r>
          </a:p>
          <a:p>
            <a:pPr lvl="1" algn="just">
              <a:lnSpc>
                <a:spcPct val="150000"/>
              </a:lnSpc>
            </a:pPr>
            <a:r>
              <a:rPr lang="en-US" sz="2800" dirty="0" smtClean="0">
                <a:latin typeface="Times New Roman" panose="02020603050405020304" charset="0"/>
                <a:cs typeface="Times New Roman" panose="02020603050405020304" charset="0"/>
              </a:rPr>
              <a:t>The position</a:t>
            </a:r>
            <a:r>
              <a:rPr lang="en-IN" altLang="en-US" sz="2800" dirty="0" smtClean="0">
                <a:latin typeface="Times New Roman" panose="02020603050405020304" charset="0"/>
                <a:cs typeface="Times New Roman" panose="02020603050405020304" charset="0"/>
              </a:rPr>
              <a:t> </a:t>
            </a:r>
            <a:r>
              <a:rPr lang="en-US" sz="2800" dirty="0" smtClean="0">
                <a:latin typeface="Times New Roman" panose="02020603050405020304" charset="0"/>
                <a:cs typeface="Times New Roman" panose="02020603050405020304" charset="0"/>
              </a:rPr>
              <a:t>property has three possible values: </a:t>
            </a:r>
            <a:r>
              <a:rPr lang="en-US" sz="2800" b="1" dirty="0" smtClean="0">
                <a:latin typeface="Times New Roman" panose="02020603050405020304" charset="0"/>
                <a:cs typeface="Times New Roman" panose="02020603050405020304" charset="0"/>
              </a:rPr>
              <a:t>absolute, relative, and static.</a:t>
            </a:r>
          </a:p>
          <a:p>
            <a:pPr lvl="1" algn="just">
              <a:lnSpc>
                <a:spcPct val="150000"/>
              </a:lnSpc>
              <a:buNone/>
            </a:pPr>
            <a:endParaRPr lang="en-IN" altLang="en-US" sz="2800" dirty="0">
              <a:latin typeface="Times New Roman" panose="02020603050405020304" charset="0"/>
              <a:cs typeface="Times New Roman" panose="02020603050405020304" charset="0"/>
            </a:endParaRPr>
          </a:p>
          <a:p>
            <a:pPr marL="0" indent="0">
              <a:lnSpc>
                <a:spcPct val="150000"/>
              </a:lnSpc>
              <a:buNone/>
            </a:pPr>
            <a:endParaRPr lang="en-IN" altLang="en-US" sz="2800"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69875"/>
            <a:ext cx="10515600" cy="6228715"/>
          </a:xfrm>
        </p:spPr>
        <p:txBody>
          <a:bodyPr>
            <a:noAutofit/>
          </a:bodyPr>
          <a:lstStyle/>
          <a:p>
            <a:pPr marL="0" indent="0">
              <a:buNone/>
            </a:pPr>
            <a:r>
              <a:rPr lang="en-US">
                <a:latin typeface="Times New Roman" panose="02020603050405020304" charset="0"/>
                <a:cs typeface="Times New Roman" panose="02020603050405020304" charset="0"/>
              </a:rPr>
              <a:t>&lt;!DOCTYPE html&gt;</a:t>
            </a:r>
          </a:p>
          <a:p>
            <a:pPr marL="0" indent="0">
              <a:buNone/>
            </a:pPr>
            <a:r>
              <a:rPr lang="en-US">
                <a:latin typeface="Times New Roman" panose="02020603050405020304" charset="0"/>
                <a:cs typeface="Times New Roman" panose="02020603050405020304" charset="0"/>
              </a:rPr>
              <a:t>&lt;!-- dynColors.html</a:t>
            </a:r>
          </a:p>
          <a:p>
            <a:pPr marL="0" indent="0">
              <a:buNone/>
            </a:pPr>
            <a:r>
              <a:rPr lang="en-US">
                <a:latin typeface="Times New Roman" panose="02020603050405020304" charset="0"/>
                <a:cs typeface="Times New Roman" panose="02020603050405020304" charset="0"/>
              </a:rPr>
              <a:t> Uses dynColors.js</a:t>
            </a:r>
          </a:p>
          <a:p>
            <a:pPr marL="0" indent="0">
              <a:buNone/>
            </a:pPr>
            <a:r>
              <a:rPr lang="en-US">
                <a:latin typeface="Times New Roman" panose="02020603050405020304" charset="0"/>
                <a:cs typeface="Times New Roman" panose="02020603050405020304" charset="0"/>
              </a:rPr>
              <a:t> Illustrates dynamic foreground and background colors</a:t>
            </a:r>
          </a:p>
          <a:p>
            <a:pPr marL="0" indent="0">
              <a:buNone/>
            </a:pPr>
            <a:r>
              <a:rPr lang="en-US">
                <a:latin typeface="Times New Roman" panose="02020603050405020304" charset="0"/>
                <a:cs typeface="Times New Roman" panose="02020603050405020304" charset="0"/>
              </a:rPr>
              <a:t> --&gt;</a:t>
            </a:r>
          </a:p>
          <a:p>
            <a:pPr marL="0" indent="0">
              <a:buNone/>
            </a:pPr>
            <a:r>
              <a:rPr lang="en-US">
                <a:latin typeface="Times New Roman" panose="02020603050405020304" charset="0"/>
                <a:cs typeface="Times New Roman" panose="02020603050405020304" charset="0"/>
              </a:rPr>
              <a:t>&lt;html lang = "en"&gt;</a:t>
            </a:r>
          </a:p>
          <a:p>
            <a:pPr marL="0" indent="0">
              <a:buNone/>
            </a:pPr>
            <a:r>
              <a:rPr lang="en-US">
                <a:latin typeface="Times New Roman" panose="02020603050405020304" charset="0"/>
                <a:cs typeface="Times New Roman" panose="02020603050405020304" charset="0"/>
              </a:rPr>
              <a:t> &lt;head&gt;</a:t>
            </a:r>
          </a:p>
          <a:p>
            <a:pPr marL="0" indent="0">
              <a:buNone/>
            </a:pPr>
            <a:r>
              <a:rPr lang="en-US">
                <a:latin typeface="Times New Roman" panose="02020603050405020304" charset="0"/>
                <a:cs typeface="Times New Roman" panose="02020603050405020304" charset="0"/>
              </a:rPr>
              <a:t> &lt;title&gt; Dynamic colors &lt;/title&gt;</a:t>
            </a:r>
          </a:p>
          <a:p>
            <a:pPr marL="0" indent="0">
              <a:buNone/>
            </a:pPr>
            <a:r>
              <a:rPr lang="en-US">
                <a:latin typeface="Times New Roman" panose="02020603050405020304" charset="0"/>
                <a:cs typeface="Times New Roman" panose="02020603050405020304" charset="0"/>
              </a:rPr>
              <a:t> &lt;meta charset = "utf-8" /&gt;</a:t>
            </a:r>
          </a:p>
          <a:p>
            <a:pPr marL="0" indent="0">
              <a:buNone/>
            </a:pPr>
            <a:r>
              <a:rPr lang="en-US">
                <a:latin typeface="Times New Roman" panose="02020603050405020304" charset="0"/>
                <a:cs typeface="Times New Roman" panose="02020603050405020304" charset="0"/>
              </a:rPr>
              <a:t> &lt;script type = "text/javascript" src = "dynColors.js" &gt;</a:t>
            </a:r>
          </a:p>
          <a:p>
            <a:pPr marL="0" indent="0">
              <a:buNone/>
            </a:pPr>
            <a:r>
              <a:rPr lang="en-US">
                <a:latin typeface="Times New Roman" panose="02020603050405020304" charset="0"/>
                <a:cs typeface="Times New Roman" panose="02020603050405020304" charset="0"/>
              </a:rPr>
              <a:t> &lt;/script&gt;</a:t>
            </a:r>
          </a:p>
          <a:p>
            <a:pPr marL="0" indent="0">
              <a:buNone/>
            </a:pPr>
            <a:r>
              <a:rPr lang="en-US">
                <a:latin typeface="Times New Roman" panose="02020603050405020304" charset="0"/>
                <a:cs typeface="Times New Roman" panose="02020603050405020304" charset="0"/>
              </a:rPr>
              <a:t> &lt;/head&gt;</a:t>
            </a:r>
          </a:p>
          <a:p>
            <a:pPr marL="0" indent="0">
              <a:buNone/>
            </a:pPr>
            <a:r>
              <a:rPr lang="en-US">
                <a:latin typeface="Times New Roman" panose="02020603050405020304" charset="0"/>
                <a:cs typeface="Times New Roman" panose="02020603050405020304" charset="0"/>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24155"/>
            <a:ext cx="10515600" cy="4351338"/>
          </a:xfrm>
        </p:spPr>
        <p:txBody>
          <a:bodyPr>
            <a:noAutofit/>
          </a:bodyPr>
          <a:lstStyle/>
          <a:p>
            <a:pPr marL="0" indent="0">
              <a:buNone/>
            </a:pPr>
            <a:r>
              <a:rPr lang="en-US">
                <a:latin typeface="Times New Roman" panose="02020603050405020304" charset="0"/>
                <a:cs typeface="Times New Roman" panose="02020603050405020304" charset="0"/>
                <a:sym typeface="+mn-ea"/>
              </a:rPr>
              <a:t>&lt;body&gt;</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&lt;p style = "font-family: Times; font-style: italic; </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font-size: 2em;" &gt; </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This small page illustrates dynamic setting of the</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foreground and background colors for a document</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&lt;/p&gt;</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&lt;form action = ""&gt;</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sym typeface="+mn-ea"/>
              </a:rPr>
              <a:t> &lt;p&gt;</a:t>
            </a:r>
          </a:p>
          <a:p>
            <a:pPr marL="0" indent="0">
              <a:buNone/>
            </a:pPr>
            <a:r>
              <a:rPr lang="en-US">
                <a:latin typeface="Times New Roman" panose="02020603050405020304" charset="0"/>
                <a:cs typeface="Times New Roman" panose="02020603050405020304" charset="0"/>
              </a:rPr>
              <a:t>&lt;label&gt;</a:t>
            </a:r>
          </a:p>
          <a:p>
            <a:pPr marL="0" indent="0">
              <a:buNone/>
            </a:pPr>
            <a:r>
              <a:rPr lang="en-US">
                <a:latin typeface="Times New Roman" panose="02020603050405020304" charset="0"/>
                <a:cs typeface="Times New Roman" panose="02020603050405020304" charset="0"/>
              </a:rPr>
              <a:t> Background color: </a:t>
            </a:r>
          </a:p>
          <a:p>
            <a:pPr marL="0" indent="0">
              <a:buNone/>
            </a:pPr>
            <a:r>
              <a:rPr lang="en-US">
                <a:latin typeface="Times New Roman" panose="02020603050405020304" charset="0"/>
                <a:cs typeface="Times New Roman" panose="02020603050405020304" charset="0"/>
              </a:rPr>
              <a:t> &lt;input type = "text" name = "background" size = "10"</a:t>
            </a:r>
          </a:p>
          <a:p>
            <a:pPr marL="0" indent="0">
              <a:buNone/>
            </a:pPr>
            <a:r>
              <a:rPr lang="en-US">
                <a:latin typeface="Times New Roman" panose="02020603050405020304" charset="0"/>
                <a:cs typeface="Times New Roman" panose="02020603050405020304" charset="0"/>
              </a:rPr>
              <a:t> onchange = "setColor('background', this.value)" /&gt;</a:t>
            </a:r>
          </a:p>
          <a:p>
            <a:pPr marL="0" indent="0">
              <a:buNone/>
            </a:pPr>
            <a:r>
              <a:rPr lang="en-US">
                <a:latin typeface="Times New Roman" panose="02020603050405020304" charset="0"/>
                <a:cs typeface="Times New Roman" panose="02020603050405020304" charset="0"/>
              </a:rPr>
              <a:t> &lt;/label&gt;</a:t>
            </a:r>
          </a:p>
          <a:p>
            <a:pPr marL="0" indent="0">
              <a:buNone/>
            </a:pPr>
            <a:endParaRPr 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36220"/>
            <a:ext cx="10515600" cy="4351338"/>
          </a:xfrm>
        </p:spPr>
        <p:txBody>
          <a:bodyPr>
            <a:noAutofit/>
          </a:bodyPr>
          <a:lstStyle/>
          <a:p>
            <a:pPr marL="0" indent="0">
              <a:buNone/>
            </a:pPr>
            <a:r>
              <a:rPr lang="en-US">
                <a:latin typeface="Times New Roman" panose="02020603050405020304" charset="0"/>
                <a:cs typeface="Times New Roman" panose="02020603050405020304" charset="0"/>
              </a:rPr>
              <a:t>&lt;br /&gt;</a:t>
            </a:r>
          </a:p>
          <a:p>
            <a:pPr marL="0" indent="0">
              <a:buNone/>
            </a:pPr>
            <a:r>
              <a:rPr lang="en-US">
                <a:latin typeface="Times New Roman" panose="02020603050405020304" charset="0"/>
                <a:cs typeface="Times New Roman" panose="02020603050405020304" charset="0"/>
              </a:rPr>
              <a:t> &lt;label&gt;</a:t>
            </a:r>
          </a:p>
          <a:p>
            <a:pPr marL="0" indent="0">
              <a:buNone/>
            </a:pPr>
            <a:r>
              <a:rPr lang="en-US">
                <a:latin typeface="Times New Roman" panose="02020603050405020304" charset="0"/>
                <a:cs typeface="Times New Roman" panose="02020603050405020304" charset="0"/>
              </a:rPr>
              <a:t> Foreground color: </a:t>
            </a:r>
          </a:p>
          <a:p>
            <a:pPr marL="0" indent="0">
              <a:buNone/>
            </a:pPr>
            <a:r>
              <a:rPr lang="en-US">
                <a:latin typeface="Times New Roman" panose="02020603050405020304" charset="0"/>
                <a:cs typeface="Times New Roman" panose="02020603050405020304" charset="0"/>
              </a:rPr>
              <a:t> &lt;input type = "text" name = "foreground" size = "10"</a:t>
            </a:r>
          </a:p>
          <a:p>
            <a:pPr marL="0" indent="0">
              <a:buNone/>
            </a:pPr>
            <a:r>
              <a:rPr lang="en-US">
                <a:latin typeface="Times New Roman" panose="02020603050405020304" charset="0"/>
                <a:cs typeface="Times New Roman" panose="02020603050405020304" charset="0"/>
              </a:rPr>
              <a:t> onchange = "setColor('foreground', this.value)" /&gt;</a:t>
            </a:r>
          </a:p>
          <a:p>
            <a:pPr marL="0" indent="0">
              <a:buNone/>
            </a:pPr>
            <a:r>
              <a:rPr lang="en-US">
                <a:latin typeface="Times New Roman" panose="02020603050405020304" charset="0"/>
                <a:cs typeface="Times New Roman" panose="02020603050405020304" charset="0"/>
              </a:rPr>
              <a:t> &lt;/label&gt;</a:t>
            </a:r>
          </a:p>
          <a:p>
            <a:pPr marL="0" indent="0">
              <a:buNone/>
            </a:pPr>
            <a:r>
              <a:rPr lang="en-US">
                <a:latin typeface="Times New Roman" panose="02020603050405020304" charset="0"/>
                <a:cs typeface="Times New Roman" panose="02020603050405020304" charset="0"/>
              </a:rPr>
              <a:t> &lt;br /&gt;</a:t>
            </a:r>
          </a:p>
          <a:p>
            <a:pPr marL="0" indent="0">
              <a:buNone/>
            </a:pPr>
            <a:r>
              <a:rPr lang="en-US">
                <a:latin typeface="Times New Roman" panose="02020603050405020304" charset="0"/>
                <a:cs typeface="Times New Roman" panose="02020603050405020304" charset="0"/>
              </a:rPr>
              <a:t> &lt;/p&gt;</a:t>
            </a:r>
          </a:p>
          <a:p>
            <a:pPr marL="0" indent="0">
              <a:buNone/>
            </a:pPr>
            <a:r>
              <a:rPr lang="en-US">
                <a:latin typeface="Times New Roman" panose="02020603050405020304" charset="0"/>
                <a:cs typeface="Times New Roman" panose="02020603050405020304" charset="0"/>
              </a:rPr>
              <a:t> &lt;/form&gt;</a:t>
            </a:r>
          </a:p>
          <a:p>
            <a:pPr marL="0" indent="0">
              <a:buNone/>
            </a:pPr>
            <a:r>
              <a:rPr lang="en-US">
                <a:latin typeface="Times New Roman" panose="02020603050405020304" charset="0"/>
                <a:cs typeface="Times New Roman" panose="02020603050405020304" charset="0"/>
              </a:rPr>
              <a:t> &lt;/body&gt;</a:t>
            </a:r>
          </a:p>
          <a:p>
            <a:pPr marL="0" indent="0">
              <a:buNone/>
            </a:pPr>
            <a:r>
              <a:rPr lang="en-US">
                <a:latin typeface="Times New Roman" panose="02020603050405020304" charset="0"/>
                <a:cs typeface="Times New Roman" panose="02020603050405020304" charset="0"/>
              </a:rPr>
              <a:t>&lt;/html&gt;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19710"/>
            <a:ext cx="10515600" cy="4351338"/>
          </a:xfrm>
        </p:spPr>
        <p:txBody>
          <a:bodyPr>
            <a:normAutofit fontScale="92500" lnSpcReduction="20000"/>
          </a:bodyPr>
          <a:lstStyle/>
          <a:p>
            <a:pPr marL="0" indent="0">
              <a:buNone/>
            </a:pPr>
            <a:r>
              <a:rPr lang="en-US" dirty="0">
                <a:latin typeface="Times New Roman" panose="02020603050405020304" charset="0"/>
                <a:cs typeface="Times New Roman" panose="02020603050405020304" charset="0"/>
              </a:rPr>
              <a:t>// dynColors.js</a:t>
            </a:r>
          </a:p>
          <a:p>
            <a:pPr marL="0" indent="0">
              <a:buNone/>
            </a:pPr>
            <a:r>
              <a:rPr lang="en-US" dirty="0">
                <a:latin typeface="Times New Roman" panose="02020603050405020304" charset="0"/>
                <a:cs typeface="Times New Roman" panose="02020603050405020304" charset="0"/>
              </a:rPr>
              <a:t>// Illustrates dynamic foreground and background colors</a:t>
            </a:r>
          </a:p>
          <a:p>
            <a:pPr marL="0" indent="0">
              <a:buNone/>
            </a:pPr>
            <a:r>
              <a:rPr lang="en-US" dirty="0">
                <a:latin typeface="Times New Roman" panose="02020603050405020304" charset="0"/>
                <a:cs typeface="Times New Roman" panose="02020603050405020304" charset="0"/>
              </a:rPr>
              <a:t>// The event handler function to dynamically set the </a:t>
            </a:r>
          </a:p>
          <a:p>
            <a:pPr marL="0" indent="0">
              <a:buNone/>
            </a:pPr>
            <a:r>
              <a:rPr lang="en-US" dirty="0">
                <a:latin typeface="Times New Roman" panose="02020603050405020304" charset="0"/>
                <a:cs typeface="Times New Roman" panose="02020603050405020304" charset="0"/>
              </a:rPr>
              <a:t>// color of background or foreground</a:t>
            </a:r>
          </a:p>
          <a:p>
            <a:pPr marL="0" indent="0">
              <a:buNone/>
            </a:pPr>
            <a:r>
              <a:rPr lang="en-US" dirty="0">
                <a:latin typeface="Times New Roman" panose="02020603050405020304" charset="0"/>
                <a:cs typeface="Times New Roman" panose="02020603050405020304" charset="0"/>
              </a:rPr>
              <a:t>function </a:t>
            </a:r>
            <a:r>
              <a:rPr lang="en-US" dirty="0" err="1">
                <a:latin typeface="Times New Roman" panose="02020603050405020304" charset="0"/>
                <a:cs typeface="Times New Roman" panose="02020603050405020304" charset="0"/>
              </a:rPr>
              <a:t>setColor</a:t>
            </a:r>
            <a:r>
              <a:rPr lang="en-US" dirty="0">
                <a:latin typeface="Times New Roman" panose="02020603050405020304" charset="0"/>
                <a:cs typeface="Times New Roman" panose="02020603050405020304" charset="0"/>
              </a:rPr>
              <a:t>(where, </a:t>
            </a:r>
            <a:r>
              <a:rPr lang="en-US" dirty="0" err="1">
                <a:latin typeface="Times New Roman" panose="02020603050405020304" charset="0"/>
                <a:cs typeface="Times New Roman" panose="02020603050405020304" charset="0"/>
              </a:rPr>
              <a:t>newColor</a:t>
            </a:r>
            <a:r>
              <a:rPr lang="en-US" dirty="0">
                <a:latin typeface="Times New Roman" panose="02020603050405020304" charset="0"/>
                <a:cs typeface="Times New Roman" panose="02020603050405020304" charset="0"/>
              </a:rPr>
              <a:t>) {</a:t>
            </a:r>
          </a:p>
          <a:p>
            <a:pPr marL="0" indent="0">
              <a:buNone/>
            </a:pPr>
            <a:r>
              <a:rPr lang="en-US" dirty="0">
                <a:latin typeface="Times New Roman" panose="02020603050405020304" charset="0"/>
                <a:cs typeface="Times New Roman" panose="02020603050405020304" charset="0"/>
              </a:rPr>
              <a:t> if (where == "background")</a:t>
            </a:r>
          </a:p>
          <a:p>
            <a:pPr marL="0" indent="0">
              <a:buNone/>
            </a:pP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document.body.style.backgroundColor</a:t>
            </a:r>
            <a:r>
              <a:rPr lang="en-US" dirty="0">
                <a:latin typeface="Times New Roman" panose="02020603050405020304" charset="0"/>
                <a:cs typeface="Times New Roman" panose="02020603050405020304" charset="0"/>
              </a:rPr>
              <a:t> = </a:t>
            </a:r>
            <a:r>
              <a:rPr lang="en-US" dirty="0" err="1">
                <a:latin typeface="Times New Roman" panose="02020603050405020304" charset="0"/>
                <a:cs typeface="Times New Roman" panose="02020603050405020304" charset="0"/>
              </a:rPr>
              <a:t>newColor</a:t>
            </a:r>
            <a:r>
              <a:rPr lang="en-US" dirty="0">
                <a:latin typeface="Times New Roman" panose="02020603050405020304" charset="0"/>
                <a:cs typeface="Times New Roman" panose="02020603050405020304" charset="0"/>
              </a:rPr>
              <a:t>;</a:t>
            </a:r>
          </a:p>
          <a:p>
            <a:pPr marL="0" indent="0">
              <a:buNone/>
            </a:pPr>
            <a:r>
              <a:rPr lang="en-US" dirty="0">
                <a:latin typeface="Times New Roman" panose="02020603050405020304" charset="0"/>
                <a:cs typeface="Times New Roman" panose="02020603050405020304" charset="0"/>
              </a:rPr>
              <a:t> else</a:t>
            </a:r>
          </a:p>
          <a:p>
            <a:pPr marL="0" indent="0">
              <a:buNone/>
            </a:pP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document.body.style.color</a:t>
            </a:r>
            <a:r>
              <a:rPr lang="en-US" dirty="0">
                <a:latin typeface="Times New Roman" panose="02020603050405020304" charset="0"/>
                <a:cs typeface="Times New Roman" panose="02020603050405020304" charset="0"/>
              </a:rPr>
              <a:t> = </a:t>
            </a:r>
            <a:r>
              <a:rPr lang="en-US" dirty="0" err="1">
                <a:latin typeface="Times New Roman" panose="02020603050405020304" charset="0"/>
                <a:cs typeface="Times New Roman" panose="02020603050405020304" charset="0"/>
              </a:rPr>
              <a:t>newColor</a:t>
            </a:r>
            <a:r>
              <a:rPr lang="en-US" dirty="0">
                <a:latin typeface="Times New Roman" panose="02020603050405020304" charset="0"/>
                <a:cs typeface="Times New Roman" panose="02020603050405020304" charset="0"/>
              </a:rPr>
              <a:t>;</a:t>
            </a:r>
          </a:p>
          <a:p>
            <a:pPr marL="0" indent="0">
              <a:buNone/>
            </a:pPr>
            <a:r>
              <a:rPr lang="en-US" dirty="0">
                <a:latin typeface="Times New Roman" panose="02020603050405020304" charset="0"/>
                <a:cs typeface="Times New Roman" panose="02020603050405020304" charset="0"/>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charset="0"/>
                <a:cs typeface="Times New Roman" panose="02020603050405020304" charset="0"/>
              </a:rPr>
              <a:t>Set background and foreground color</a:t>
            </a:r>
            <a:endParaRPr lang="en-IN" dirty="0"/>
          </a:p>
        </p:txBody>
      </p:sp>
      <p:sp>
        <p:nvSpPr>
          <p:cNvPr id="3" name="Text Placeholder 2"/>
          <p:cNvSpPr>
            <a:spLocks noGrp="1"/>
          </p:cNvSpPr>
          <p:nvPr>
            <p:ph type="body" idx="1"/>
          </p:nvPr>
        </p:nvSpPr>
        <p:spPr/>
        <p:txBody>
          <a:bodyPr/>
          <a:lstStyle/>
          <a:p>
            <a:endParaRPr lang="en-IN" dirty="0"/>
          </a:p>
        </p:txBody>
      </p:sp>
      <p:pic>
        <p:nvPicPr>
          <p:cNvPr id="1026" name="Picture 2"/>
          <p:cNvPicPr>
            <a:picLocks noChangeAspect="1" noChangeArrowheads="1"/>
          </p:cNvPicPr>
          <p:nvPr/>
        </p:nvPicPr>
        <p:blipFill>
          <a:blip r:embed="rId2"/>
          <a:srcRect/>
          <a:stretch>
            <a:fillRect/>
          </a:stretch>
        </p:blipFill>
        <p:spPr bwMode="auto">
          <a:xfrm>
            <a:off x="845401" y="1878167"/>
            <a:ext cx="10618906" cy="43107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2234" y="144966"/>
            <a:ext cx="11641873" cy="6452386"/>
          </a:xfrm>
        </p:spPr>
        <p:txBody>
          <a:bodyPr>
            <a:normAutofit lnSpcReduction="10000"/>
          </a:bodyPr>
          <a:lstStyle/>
          <a:p>
            <a:pPr algn="l"/>
            <a:r>
              <a:rPr lang="en-US" b="1" u="sng" dirty="0" smtClean="0">
                <a:solidFill>
                  <a:schemeClr val="tx1"/>
                </a:solidFill>
                <a:latin typeface="Times New Roman" panose="02020603050405020304" pitchFamily="18" charset="0"/>
                <a:cs typeface="Times New Roman" panose="02020603050405020304" pitchFamily="18" charset="0"/>
              </a:rPr>
              <a:t>Changing Fonts</a:t>
            </a:r>
          </a:p>
          <a:p>
            <a:pPr algn="just">
              <a:lnSpc>
                <a:spcPct val="150000"/>
              </a:lnSpc>
              <a:buFont typeface="Wingdings" panose="05000000000000000000" pitchFamily="2" charset="2"/>
              <a:buChar char="v"/>
            </a:pPr>
            <a:r>
              <a:rPr lang="en-US" sz="2800" dirty="0" smtClean="0">
                <a:solidFill>
                  <a:schemeClr val="tx1"/>
                </a:solidFill>
                <a:latin typeface="Times New Roman" panose="02020603050405020304" pitchFamily="18" charset="0"/>
                <a:cs typeface="Times New Roman" panose="02020603050405020304" pitchFamily="18" charset="0"/>
              </a:rPr>
              <a:t>Web users are accustomed to having links in documents change color when the cursor is placed over them.</a:t>
            </a:r>
          </a:p>
          <a:p>
            <a:pPr algn="just">
              <a:lnSpc>
                <a:spcPct val="150000"/>
              </a:lnSpc>
              <a:buFont typeface="Wingdings" panose="05000000000000000000" pitchFamily="2" charset="2"/>
              <a:buChar char="v"/>
            </a:pPr>
            <a:r>
              <a:rPr lang="en-US" sz="2800" dirty="0" smtClean="0">
                <a:solidFill>
                  <a:schemeClr val="tx1"/>
                </a:solidFill>
                <a:latin typeface="Times New Roman" panose="02020603050405020304" pitchFamily="18" charset="0"/>
                <a:cs typeface="Times New Roman" panose="02020603050405020304" pitchFamily="18" charset="0"/>
              </a:rPr>
              <a:t> Use of the </a:t>
            </a:r>
            <a:r>
              <a:rPr lang="en-US" sz="2800" b="1" dirty="0" err="1" smtClean="0">
                <a:solidFill>
                  <a:schemeClr val="tx1"/>
                </a:solidFill>
                <a:latin typeface="Times New Roman" panose="02020603050405020304" pitchFamily="18" charset="0"/>
                <a:cs typeface="Times New Roman" panose="02020603050405020304" pitchFamily="18" charset="0"/>
              </a:rPr>
              <a:t>mouseover</a:t>
            </a:r>
            <a:r>
              <a:rPr lang="en-US" sz="2800" b="1" dirty="0" smtClean="0">
                <a:solidFill>
                  <a:schemeClr val="tx1"/>
                </a:solidFill>
                <a:latin typeface="Times New Roman" panose="02020603050405020304" pitchFamily="18" charset="0"/>
                <a:cs typeface="Times New Roman" panose="02020603050405020304" pitchFamily="18" charset="0"/>
              </a:rPr>
              <a:t> event </a:t>
            </a:r>
            <a:r>
              <a:rPr lang="en-US" sz="2800" dirty="0" smtClean="0">
                <a:solidFill>
                  <a:schemeClr val="tx1"/>
                </a:solidFill>
                <a:latin typeface="Times New Roman" panose="02020603050405020304" pitchFamily="18" charset="0"/>
                <a:cs typeface="Times New Roman" panose="02020603050405020304" pitchFamily="18" charset="0"/>
              </a:rPr>
              <a:t>to trigger a JavaScript event handler allows us to change any property of any element in a document, including text, when the mouse cursor is placed over it.</a:t>
            </a:r>
          </a:p>
          <a:p>
            <a:pPr algn="just">
              <a:lnSpc>
                <a:spcPct val="150000"/>
              </a:lnSpc>
              <a:buFont typeface="Wingdings" panose="05000000000000000000" pitchFamily="2" charset="2"/>
              <a:buChar char="v"/>
            </a:pPr>
            <a:r>
              <a:rPr lang="en-US" sz="2800" dirty="0" smtClean="0">
                <a:solidFill>
                  <a:schemeClr val="tx1"/>
                </a:solidFill>
                <a:latin typeface="Times New Roman" panose="02020603050405020304" pitchFamily="18" charset="0"/>
                <a:cs typeface="Times New Roman" panose="02020603050405020304" pitchFamily="18" charset="0"/>
              </a:rPr>
              <a:t> Thus, the </a:t>
            </a:r>
            <a:r>
              <a:rPr lang="en-US" sz="2800" b="1" dirty="0" smtClean="0">
                <a:solidFill>
                  <a:schemeClr val="tx1"/>
                </a:solidFill>
                <a:latin typeface="Times New Roman" panose="02020603050405020304" pitchFamily="18" charset="0"/>
                <a:cs typeface="Times New Roman" panose="02020603050405020304" pitchFamily="18" charset="0"/>
              </a:rPr>
              <a:t>font style and font size</a:t>
            </a:r>
            <a:r>
              <a:rPr lang="en-US" sz="2800" dirty="0" smtClean="0">
                <a:solidFill>
                  <a:schemeClr val="tx1"/>
                </a:solidFill>
                <a:latin typeface="Times New Roman" panose="02020603050405020304" pitchFamily="18" charset="0"/>
                <a:cs typeface="Times New Roman" panose="02020603050405020304" pitchFamily="18" charset="0"/>
              </a:rPr>
              <a:t>, as well as the </a:t>
            </a:r>
            <a:r>
              <a:rPr lang="en-US" sz="2800" b="1" dirty="0" smtClean="0">
                <a:solidFill>
                  <a:schemeClr val="tx1"/>
                </a:solidFill>
                <a:latin typeface="Times New Roman" panose="02020603050405020304" pitchFamily="18" charset="0"/>
                <a:cs typeface="Times New Roman" panose="02020603050405020304" pitchFamily="18" charset="0"/>
              </a:rPr>
              <a:t>color and background color of text</a:t>
            </a:r>
            <a:r>
              <a:rPr lang="en-US" sz="2800" dirty="0" smtClean="0">
                <a:solidFill>
                  <a:schemeClr val="tx1"/>
                </a:solidFill>
                <a:latin typeface="Times New Roman" panose="02020603050405020304" pitchFamily="18" charset="0"/>
                <a:cs typeface="Times New Roman" panose="02020603050405020304" pitchFamily="18" charset="0"/>
              </a:rPr>
              <a:t>, can be changed when the cursor is placed over the text</a:t>
            </a:r>
            <a:r>
              <a:rPr lang="en-US" sz="2800" dirty="0" smtClean="0">
                <a:solidFill>
                  <a:schemeClr val="tx1"/>
                </a:solidFill>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v"/>
            </a:pPr>
            <a:r>
              <a:rPr lang="en-US" sz="2800" b="1" dirty="0" smtClean="0">
                <a:latin typeface="Times New Roman" panose="02020603050405020304" pitchFamily="18" charset="0"/>
                <a:cs typeface="Times New Roman" panose="02020603050405020304" pitchFamily="18" charset="0"/>
              </a:rPr>
              <a:t>Change font properties of a link by using the </a:t>
            </a:r>
            <a:r>
              <a:rPr lang="en-US" sz="2800" b="1" dirty="0" err="1" smtClean="0">
                <a:latin typeface="Times New Roman" panose="02020603050405020304" pitchFamily="18" charset="0"/>
                <a:cs typeface="Times New Roman" panose="02020603050405020304" pitchFamily="18" charset="0"/>
              </a:rPr>
              <a:t>mouseover</a:t>
            </a:r>
            <a:r>
              <a:rPr lang="en-US" sz="2800" b="1" dirty="0" smtClean="0">
                <a:latin typeface="Times New Roman" panose="02020603050405020304" pitchFamily="18" charset="0"/>
                <a:cs typeface="Times New Roman" panose="02020603050405020304" pitchFamily="18" charset="0"/>
              </a:rPr>
              <a:t> and </a:t>
            </a:r>
            <a:r>
              <a:rPr lang="en-US" sz="2800" b="1" dirty="0" err="1" smtClean="0">
                <a:latin typeface="Times New Roman" panose="02020603050405020304" pitchFamily="18" charset="0"/>
                <a:cs typeface="Times New Roman" panose="02020603050405020304" pitchFamily="18" charset="0"/>
              </a:rPr>
              <a:t>mouseout</a:t>
            </a:r>
            <a:r>
              <a:rPr lang="en-US" sz="2800" b="1" dirty="0" smtClean="0">
                <a:latin typeface="Times New Roman" panose="02020603050405020304" pitchFamily="18" charset="0"/>
                <a:cs typeface="Times New Roman" panose="02020603050405020304" pitchFamily="18" charset="0"/>
              </a:rPr>
              <a:t> event to trigger a script that makes the changes.</a:t>
            </a:r>
            <a:endParaRPr lang="en-US" sz="2800" b="1" dirty="0" smtClean="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endParaRPr 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392" y="620688"/>
            <a:ext cx="10972800" cy="5688632"/>
          </a:xfrm>
        </p:spPr>
        <p:txBody>
          <a:bodyPr>
            <a:normAutofit/>
          </a:bodyPr>
          <a:lstStyle/>
          <a:p>
            <a:pPr algn="just">
              <a:lnSpc>
                <a:spcPct val="150000"/>
              </a:lnSpc>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The text can be changed back to its original form when an event handler is triggered with the </a:t>
            </a:r>
            <a:r>
              <a:rPr lang="en-US" sz="2400" b="1" dirty="0" err="1" smtClean="0">
                <a:solidFill>
                  <a:schemeClr val="tx1"/>
                </a:solidFill>
                <a:latin typeface="Times New Roman" panose="02020603050405020304" pitchFamily="18" charset="0"/>
                <a:cs typeface="Times New Roman" panose="02020603050405020304" pitchFamily="18" charset="0"/>
              </a:rPr>
              <a:t>mouseout</a:t>
            </a:r>
            <a:r>
              <a:rPr lang="en-US" sz="2400" dirty="0" smtClean="0">
                <a:solidFill>
                  <a:schemeClr val="tx1"/>
                </a:solidFill>
                <a:latin typeface="Times New Roman" panose="02020603050405020304" pitchFamily="18" charset="0"/>
                <a:cs typeface="Times New Roman" panose="02020603050405020304" pitchFamily="18" charset="0"/>
              </a:rPr>
              <a:t> event.</a:t>
            </a: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For CSS attribute names that are single words without hyphens, the associated JavaScript property names are the same as the attribute names. But when an attribute name includes a hyphen, as in font-size, the associated property name must be different.</a:t>
            </a: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The convention is that when an attribute name has a hyphen, the hyphen is deleted.</a:t>
            </a:r>
          </a:p>
          <a:p>
            <a:pPr algn="just">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letter that follows is capitalized in its associated property name. So, the property name associated with the attribute font-size is </a:t>
            </a:r>
            <a:r>
              <a:rPr lang="en-US" sz="2400" b="1" dirty="0" err="1" smtClean="0">
                <a:latin typeface="Times New Roman" panose="02020603050405020304" pitchFamily="18" charset="0"/>
                <a:cs typeface="Times New Roman" panose="02020603050405020304" pitchFamily="18" charset="0"/>
              </a:rPr>
              <a:t>fontSize</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381" y="332656"/>
            <a:ext cx="10972800" cy="6048672"/>
          </a:xfrm>
        </p:spPr>
        <p:txBody>
          <a:bodyPr>
            <a:noAutofit/>
          </a:bodyPr>
          <a:lstStyle/>
          <a:p>
            <a:pPr>
              <a:buNone/>
            </a:pPr>
            <a:endParaRPr lang="en-US" sz="2700" dirty="0" smtClean="0">
              <a:latin typeface="Times New Roman" panose="02020603050405020304" pitchFamily="18" charset="0"/>
              <a:cs typeface="Times New Roman" panose="02020603050405020304" pitchFamily="18" charset="0"/>
            </a:endParaRPr>
          </a:p>
          <a:p>
            <a:pPr>
              <a:buNone/>
            </a:pPr>
            <a:r>
              <a:rPr lang="en-IN" sz="2700" dirty="0" smtClean="0">
                <a:latin typeface="Times New Roman" panose="02020603050405020304" pitchFamily="18" charset="0"/>
                <a:cs typeface="Times New Roman" panose="02020603050405020304" pitchFamily="18" charset="0"/>
              </a:rPr>
              <a:t>Example:</a:t>
            </a:r>
          </a:p>
          <a:p>
            <a:pPr>
              <a:buNone/>
            </a:pPr>
            <a:r>
              <a:rPr lang="en-US" sz="2700" dirty="0">
                <a:latin typeface="Times New Roman" panose="02020603050405020304" pitchFamily="18" charset="0"/>
                <a:cs typeface="Times New Roman" panose="02020603050405020304" pitchFamily="18" charset="0"/>
              </a:rPr>
              <a:t>&lt;!DOCTYPE html&gt;</a:t>
            </a:r>
          </a:p>
          <a:p>
            <a:pPr>
              <a:buNone/>
            </a:pPr>
            <a:r>
              <a:rPr lang="en-US" sz="2700" dirty="0">
                <a:latin typeface="Times New Roman" panose="02020603050405020304" pitchFamily="18" charset="0"/>
                <a:cs typeface="Times New Roman" panose="02020603050405020304" pitchFamily="18" charset="0"/>
              </a:rPr>
              <a:t>&lt;!-- dynFont.html</a:t>
            </a:r>
          </a:p>
          <a:p>
            <a:pPr>
              <a:buNone/>
            </a:pPr>
            <a:r>
              <a:rPr lang="en-US" sz="2700" dirty="0">
                <a:latin typeface="Times New Roman" panose="02020603050405020304" pitchFamily="18" charset="0"/>
                <a:cs typeface="Times New Roman" panose="02020603050405020304" pitchFamily="18" charset="0"/>
              </a:rPr>
              <a:t> Illustrates dynamic font styles and colors</a:t>
            </a:r>
          </a:p>
          <a:p>
            <a:pPr>
              <a:buNone/>
            </a:pPr>
            <a:r>
              <a:rPr lang="en-US" sz="2700" dirty="0">
                <a:latin typeface="Times New Roman" panose="02020603050405020304" pitchFamily="18" charset="0"/>
                <a:cs typeface="Times New Roman" panose="02020603050405020304" pitchFamily="18" charset="0"/>
              </a:rPr>
              <a:t> --&gt;</a:t>
            </a:r>
          </a:p>
          <a:p>
            <a:pPr>
              <a:buNone/>
            </a:pPr>
            <a:r>
              <a:rPr lang="en-US" sz="2700" dirty="0">
                <a:latin typeface="Times New Roman" panose="02020603050405020304" pitchFamily="18" charset="0"/>
                <a:cs typeface="Times New Roman" panose="02020603050405020304" pitchFamily="18" charset="0"/>
              </a:rPr>
              <a:t>&lt;html lang = "en"&gt;</a:t>
            </a:r>
          </a:p>
          <a:p>
            <a:pPr>
              <a:buNone/>
            </a:pPr>
            <a:r>
              <a:rPr lang="en-US" sz="2700" dirty="0">
                <a:latin typeface="Times New Roman" panose="02020603050405020304" pitchFamily="18" charset="0"/>
                <a:cs typeface="Times New Roman" panose="02020603050405020304" pitchFamily="18" charset="0"/>
              </a:rPr>
              <a:t> &lt;head&gt;</a:t>
            </a:r>
          </a:p>
          <a:p>
            <a:pPr>
              <a:buNone/>
            </a:pPr>
            <a:r>
              <a:rPr lang="en-US" sz="2700" dirty="0">
                <a:latin typeface="Times New Roman" panose="02020603050405020304" pitchFamily="18" charset="0"/>
                <a:cs typeface="Times New Roman" panose="02020603050405020304" pitchFamily="18" charset="0"/>
              </a:rPr>
              <a:t> &lt;title&gt; Dynamic fonts &lt;/title&gt;</a:t>
            </a:r>
          </a:p>
          <a:p>
            <a:pPr>
              <a:buNone/>
            </a:pPr>
            <a:r>
              <a:rPr lang="en-US" sz="2700" dirty="0">
                <a:latin typeface="Times New Roman" panose="02020603050405020304" pitchFamily="18" charset="0"/>
                <a:cs typeface="Times New Roman" panose="02020603050405020304" pitchFamily="18" charset="0"/>
              </a:rPr>
              <a:t> &lt;meta charset = "utf-8" /&gt;</a:t>
            </a:r>
          </a:p>
          <a:p>
            <a:pPr>
              <a:buNone/>
            </a:pPr>
            <a:r>
              <a:rPr lang="en-US" sz="2700" dirty="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473" y="332741"/>
            <a:ext cx="10972800" cy="6208395"/>
          </a:xfrm>
        </p:spPr>
        <p:txBody>
          <a:bodyPr>
            <a:normAutofit/>
          </a:bodyPr>
          <a:lstStyle/>
          <a:p>
            <a:pPr>
              <a:buNone/>
            </a:pPr>
            <a:r>
              <a:rPr lang="en-US" sz="2800" dirty="0">
                <a:latin typeface="Times New Roman" panose="02020603050405020304" pitchFamily="18" charset="0"/>
                <a:cs typeface="Times New Roman" panose="02020603050405020304" pitchFamily="18" charset="0"/>
                <a:sym typeface="+mn-ea"/>
              </a:rPr>
              <a:t>&lt;style type = "text/css"&gt;</a:t>
            </a:r>
            <a:endParaRPr lang="en-US" sz="2800" dirty="0">
              <a:latin typeface="Times New Roman" panose="02020603050405020304" pitchFamily="18" charset="0"/>
              <a:cs typeface="Times New Roman" panose="02020603050405020304" pitchFamily="18" charset="0"/>
            </a:endParaRPr>
          </a:p>
          <a:p>
            <a:pPr>
              <a:buNone/>
            </a:pPr>
            <a:r>
              <a:rPr lang="en-US" sz="2800" dirty="0">
                <a:latin typeface="Times New Roman" panose="02020603050405020304" pitchFamily="18" charset="0"/>
                <a:cs typeface="Times New Roman" panose="02020603050405020304" pitchFamily="18" charset="0"/>
                <a:sym typeface="+mn-ea"/>
              </a:rPr>
              <a:t> .regText {font: 1.1em 'Times New Roman';}</a:t>
            </a:r>
            <a:endParaRPr lang="en-US" sz="2800" dirty="0">
              <a:latin typeface="Times New Roman" panose="02020603050405020304" pitchFamily="18" charset="0"/>
              <a:cs typeface="Times New Roman" panose="02020603050405020304" pitchFamily="18" charset="0"/>
            </a:endParaRPr>
          </a:p>
          <a:p>
            <a:pPr>
              <a:buNone/>
            </a:pPr>
            <a:r>
              <a:rPr lang="en-US" sz="2800" dirty="0">
                <a:latin typeface="Times New Roman" panose="02020603050405020304" pitchFamily="18" charset="0"/>
                <a:cs typeface="Times New Roman" panose="02020603050405020304" pitchFamily="18" charset="0"/>
                <a:sym typeface="+mn-ea"/>
              </a:rPr>
              <a:t> .wordText {color: blue;}</a:t>
            </a:r>
            <a:endParaRPr lang="en-US" sz="2800" dirty="0">
              <a:latin typeface="Times New Roman" panose="02020603050405020304" pitchFamily="18" charset="0"/>
              <a:cs typeface="Times New Roman" panose="02020603050405020304" pitchFamily="18" charset="0"/>
            </a:endParaRPr>
          </a:p>
          <a:p>
            <a:pPr>
              <a:buNone/>
            </a:pPr>
            <a:r>
              <a:rPr lang="en-US" sz="2800" dirty="0">
                <a:latin typeface="Times New Roman" panose="02020603050405020304" pitchFamily="18" charset="0"/>
                <a:cs typeface="Times New Roman" panose="02020603050405020304" pitchFamily="18" charset="0"/>
                <a:sym typeface="+mn-ea"/>
              </a:rPr>
              <a:t> &lt;/style&gt;</a:t>
            </a:r>
            <a:endParaRPr lang="en-US" sz="2800" dirty="0">
              <a:latin typeface="Times New Roman" panose="02020603050405020304" pitchFamily="18" charset="0"/>
              <a:cs typeface="Times New Roman" panose="02020603050405020304" pitchFamily="18" charset="0"/>
            </a:endParaRPr>
          </a:p>
          <a:p>
            <a:pPr>
              <a:buNone/>
            </a:pPr>
            <a:r>
              <a:rPr lang="en-US" sz="2800" dirty="0">
                <a:latin typeface="Times New Roman" panose="02020603050405020304" pitchFamily="18" charset="0"/>
                <a:cs typeface="Times New Roman" panose="02020603050405020304" pitchFamily="18" charset="0"/>
                <a:sym typeface="+mn-ea"/>
              </a:rPr>
              <a:t> &lt;/head&gt;</a:t>
            </a:r>
            <a:endParaRPr lang="en-US" sz="2800" dirty="0">
              <a:latin typeface="Times New Roman" panose="02020603050405020304" pitchFamily="18" charset="0"/>
              <a:cs typeface="Times New Roman" panose="02020603050405020304" pitchFamily="18" charset="0"/>
            </a:endParaRPr>
          </a:p>
          <a:p>
            <a:pPr>
              <a:buNone/>
            </a:pPr>
            <a:r>
              <a:rPr lang="en-US" sz="2800" dirty="0">
                <a:latin typeface="Times New Roman" panose="02020603050405020304" pitchFamily="18" charset="0"/>
                <a:cs typeface="Times New Roman" panose="02020603050405020304" pitchFamily="18" charset="0"/>
                <a:sym typeface="+mn-ea"/>
              </a:rPr>
              <a:t> &lt;body&gt;</a:t>
            </a:r>
            <a:endParaRPr lang="en-US" sz="2800" dirty="0">
              <a:latin typeface="Times New Roman" panose="02020603050405020304" pitchFamily="18" charset="0"/>
              <a:cs typeface="Times New Roman" panose="02020603050405020304" pitchFamily="18" charset="0"/>
            </a:endParaRPr>
          </a:p>
          <a:p>
            <a:pPr>
              <a:buNone/>
            </a:pPr>
            <a:r>
              <a:rPr lang="en-US" sz="2800" dirty="0">
                <a:latin typeface="Times New Roman" panose="02020603050405020304" pitchFamily="18" charset="0"/>
                <a:cs typeface="Times New Roman" panose="02020603050405020304" pitchFamily="18" charset="0"/>
                <a:sym typeface="+mn-ea"/>
              </a:rPr>
              <a:t> &lt;p class = "regText"&gt; </a:t>
            </a:r>
            <a:endParaRPr lang="en-US" sz="2800" dirty="0">
              <a:latin typeface="Times New Roman" panose="02020603050405020304" pitchFamily="18" charset="0"/>
              <a:cs typeface="Times New Roman" panose="02020603050405020304" pitchFamily="18" charset="0"/>
            </a:endParaRPr>
          </a:p>
          <a:p>
            <a:pPr>
              <a:buNone/>
            </a:pPr>
            <a:r>
              <a:rPr lang="en-US" sz="2800" dirty="0">
                <a:latin typeface="Times New Roman" panose="02020603050405020304" pitchFamily="18" charset="0"/>
                <a:cs typeface="Times New Roman" panose="02020603050405020304" pitchFamily="18" charset="0"/>
                <a:sym typeface="+mn-ea"/>
              </a:rPr>
              <a:t> The state of </a:t>
            </a:r>
            <a:endParaRPr lang="en-US" sz="2800" dirty="0">
              <a:latin typeface="Times New Roman" panose="02020603050405020304" pitchFamily="18" charset="0"/>
              <a:cs typeface="Times New Roman" panose="02020603050405020304" pitchFamily="18" charset="0"/>
            </a:endParaRPr>
          </a:p>
          <a:p>
            <a:pPr>
              <a:buNone/>
            </a:pPr>
            <a:r>
              <a:rPr lang="en-US" sz="2800" dirty="0">
                <a:latin typeface="Times New Roman" panose="02020603050405020304" pitchFamily="18" charset="0"/>
                <a:cs typeface="Times New Roman" panose="02020603050405020304" pitchFamily="18" charset="0"/>
                <a:sym typeface="+mn-ea"/>
              </a:rPr>
              <a:t> &lt;span class = "wordText";</a:t>
            </a:r>
            <a:endParaRPr lang="en-US" sz="2800" dirty="0">
              <a:latin typeface="Times New Roman" panose="02020603050405020304" pitchFamily="18" charset="0"/>
              <a:cs typeface="Times New Roman" panose="02020603050405020304" pitchFamily="18" charset="0"/>
            </a:endParaRPr>
          </a:p>
          <a:p>
            <a:pPr>
              <a:buNone/>
            </a:pPr>
            <a:r>
              <a:rPr lang="en-US" sz="2800" dirty="0">
                <a:latin typeface="Times New Roman" panose="02020603050405020304" pitchFamily="18" charset="0"/>
                <a:cs typeface="Times New Roman" panose="02020603050405020304" pitchFamily="18" charset="0"/>
                <a:sym typeface="+mn-ea"/>
              </a:rPr>
              <a:t> onmouseover = "this.style.color = 'red';</a:t>
            </a:r>
            <a:endParaRPr lang="en-US" sz="2800" dirty="0">
              <a:latin typeface="Times New Roman" panose="02020603050405020304" pitchFamily="18" charset="0"/>
              <a:cs typeface="Times New Roman" panose="02020603050405020304" pitchFamily="18" charset="0"/>
            </a:endParaRPr>
          </a:p>
          <a:p>
            <a:pPr marL="0" indent="0">
              <a:buNone/>
            </a:pPr>
            <a:endParaRPr lang="en-US" sz="28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36856"/>
            <a:ext cx="10972800" cy="6089015"/>
          </a:xfrm>
        </p:spPr>
        <p:txBody>
          <a:bodyPr>
            <a:normAutofit/>
          </a:bodyPr>
          <a:lstStyle/>
          <a:p>
            <a:pPr marL="0" indent="0">
              <a:buNone/>
            </a:pPr>
            <a:r>
              <a:rPr lang="en-US" sz="2800" dirty="0" err="1">
                <a:latin typeface="Times New Roman" panose="02020603050405020304" pitchFamily="18" charset="0"/>
                <a:cs typeface="Times New Roman" panose="02020603050405020304" pitchFamily="18" charset="0"/>
              </a:rPr>
              <a:t>this.style.fontStyle</a:t>
            </a:r>
            <a:r>
              <a:rPr lang="en-US" sz="2800" dirty="0">
                <a:latin typeface="Times New Roman" panose="02020603050405020304" pitchFamily="18" charset="0"/>
                <a:cs typeface="Times New Roman" panose="02020603050405020304" pitchFamily="18" charset="0"/>
              </a:rPr>
              <a:t> = 'italic';</a:t>
            </a:r>
          </a:p>
          <a:p>
            <a:pPr marL="0" indent="0">
              <a:buNone/>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this.style.fontSize</a:t>
            </a:r>
            <a:r>
              <a:rPr lang="en-US" sz="2800" dirty="0">
                <a:latin typeface="Times New Roman" panose="02020603050405020304" pitchFamily="18" charset="0"/>
                <a:cs typeface="Times New Roman" panose="02020603050405020304" pitchFamily="18" charset="0"/>
              </a:rPr>
              <a:t> = '2em';";</a:t>
            </a:r>
          </a:p>
          <a:p>
            <a:pPr marL="0" indent="0">
              <a:buNone/>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onmouseout</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this.style.color</a:t>
            </a:r>
            <a:r>
              <a:rPr lang="en-US" sz="2800" dirty="0">
                <a:latin typeface="Times New Roman" panose="02020603050405020304" pitchFamily="18" charset="0"/>
                <a:cs typeface="Times New Roman" panose="02020603050405020304" pitchFamily="18" charset="0"/>
              </a:rPr>
              <a:t> = 'blue';</a:t>
            </a:r>
          </a:p>
          <a:p>
            <a:pPr marL="0" indent="0">
              <a:buNone/>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this.style.fontStyle</a:t>
            </a:r>
            <a:r>
              <a:rPr lang="en-US" sz="2800" dirty="0">
                <a:latin typeface="Times New Roman" panose="02020603050405020304" pitchFamily="18" charset="0"/>
                <a:cs typeface="Times New Roman" panose="02020603050405020304" pitchFamily="18" charset="0"/>
              </a:rPr>
              <a:t> = 'normal';</a:t>
            </a:r>
          </a:p>
          <a:p>
            <a:pPr marL="0" indent="0">
              <a:buNone/>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this.style.fontSize</a:t>
            </a:r>
            <a:r>
              <a:rPr lang="en-US" sz="2800" dirty="0">
                <a:latin typeface="Times New Roman" panose="02020603050405020304" pitchFamily="18" charset="0"/>
                <a:cs typeface="Times New Roman" panose="02020603050405020304" pitchFamily="18" charset="0"/>
              </a:rPr>
              <a:t> = '1.1em';";&gt;</a:t>
            </a:r>
          </a:p>
          <a:p>
            <a:pPr marL="0" indent="0">
              <a:buNone/>
            </a:pPr>
            <a:r>
              <a:rPr lang="en-US" sz="2800" dirty="0">
                <a:latin typeface="Times New Roman" panose="02020603050405020304" pitchFamily="18" charset="0"/>
                <a:cs typeface="Times New Roman" panose="02020603050405020304" pitchFamily="18" charset="0"/>
              </a:rPr>
              <a:t> Washington</a:t>
            </a:r>
          </a:p>
          <a:p>
            <a:pPr marL="0" indent="0">
              <a:buNone/>
            </a:pPr>
            <a:r>
              <a:rPr lang="en-US" sz="2800" dirty="0">
                <a:latin typeface="Times New Roman" panose="02020603050405020304" pitchFamily="18" charset="0"/>
                <a:cs typeface="Times New Roman" panose="02020603050405020304" pitchFamily="18" charset="0"/>
              </a:rPr>
              <a:t> &lt;/span&gt;</a:t>
            </a:r>
          </a:p>
          <a:p>
            <a:pPr marL="0" indent="0">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The female incubates while the male bring her food. </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&lt;/p&gt;</a:t>
            </a:r>
          </a:p>
          <a:p>
            <a:pPr marL="0" indent="0">
              <a:buNone/>
            </a:pPr>
            <a:r>
              <a:rPr lang="en-US" sz="2800" dirty="0">
                <a:latin typeface="Times New Roman" panose="02020603050405020304" pitchFamily="18" charset="0"/>
                <a:cs typeface="Times New Roman" panose="02020603050405020304" pitchFamily="18" charset="0"/>
              </a:rPr>
              <a:t> &lt;/body&gt;</a:t>
            </a:r>
          </a:p>
          <a:p>
            <a:pPr marL="0" indent="0">
              <a:buNone/>
            </a:pPr>
            <a:r>
              <a:rPr lang="en-US" sz="2800" dirty="0">
                <a:latin typeface="Times New Roman" panose="02020603050405020304" pitchFamily="18" charset="0"/>
                <a:cs typeface="Times New Roman" panose="02020603050405020304" pitchFamily="18" charset="0"/>
              </a:rPr>
              <a:t>&lt;/html</a:t>
            </a:r>
            <a:r>
              <a:rPr lang="en-IN" altLang="en-US" sz="2800" dirty="0">
                <a:latin typeface="Times New Roman" panose="02020603050405020304" pitchFamily="18" charset="0"/>
                <a:cs typeface="Times New Roman" panose="02020603050405020304" pitchFamily="18" charset="0"/>
              </a:rPr>
              <a:t>&gt;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8315"/>
            <a:ext cx="10515600" cy="6235870"/>
          </a:xfrm>
        </p:spPr>
        <p:txBody>
          <a:bodyPr>
            <a:noAutofit/>
          </a:bodyPr>
          <a:lstStyle/>
          <a:p>
            <a:pPr marL="0" indent="0">
              <a:lnSpc>
                <a:spcPct val="170000"/>
              </a:lnSpc>
              <a:buNone/>
            </a:pPr>
            <a:r>
              <a:rPr lang="en-US" b="1" dirty="0" smtClean="0">
                <a:latin typeface="Times New Roman" panose="02020603050405020304" charset="0"/>
                <a:cs typeface="Times New Roman" panose="02020603050405020304" charset="0"/>
              </a:rPr>
              <a:t>Absolute </a:t>
            </a:r>
            <a:r>
              <a:rPr lang="en-US" b="1" dirty="0">
                <a:latin typeface="Times New Roman" panose="02020603050405020304" charset="0"/>
                <a:cs typeface="Times New Roman" panose="02020603050405020304" charset="0"/>
              </a:rPr>
              <a:t>Positioning</a:t>
            </a:r>
          </a:p>
          <a:p>
            <a:pPr lvl="1" algn="just">
              <a:lnSpc>
                <a:spcPct val="170000"/>
              </a:lnSpc>
              <a:buFont typeface="Wingdings" panose="05000000000000000000" charset="0"/>
              <a:buChar char="Ø"/>
            </a:pPr>
            <a:r>
              <a:rPr lang="en-US" sz="2800" dirty="0">
                <a:latin typeface="Times New Roman" panose="02020603050405020304" charset="0"/>
                <a:cs typeface="Times New Roman" panose="02020603050405020304" charset="0"/>
              </a:rPr>
              <a:t>The absolute value for position is specified when the element is to be placed at a </a:t>
            </a:r>
            <a:r>
              <a:rPr lang="en-US" sz="2800" b="1" dirty="0">
                <a:latin typeface="Times New Roman" panose="02020603050405020304" charset="0"/>
                <a:cs typeface="Times New Roman" panose="02020603050405020304" charset="0"/>
              </a:rPr>
              <a:t>specific location </a:t>
            </a:r>
            <a:r>
              <a:rPr lang="en-US" sz="2800" dirty="0">
                <a:latin typeface="Times New Roman" panose="02020603050405020304" charset="0"/>
                <a:cs typeface="Times New Roman" panose="02020603050405020304" charset="0"/>
              </a:rPr>
              <a:t>in the document display without regard to the positions of other elements.</a:t>
            </a:r>
          </a:p>
          <a:p>
            <a:pPr lvl="1" algn="just">
              <a:lnSpc>
                <a:spcPct val="170000"/>
              </a:lnSpc>
              <a:buFont typeface="Wingdings" panose="05000000000000000000" charset="0"/>
              <a:buChar char="Ø"/>
            </a:pPr>
            <a:r>
              <a:rPr lang="en-US" sz="2800" dirty="0">
                <a:latin typeface="Times New Roman" panose="02020603050405020304" charset="0"/>
                <a:cs typeface="Times New Roman" panose="02020603050405020304" charset="0"/>
              </a:rPr>
              <a:t>For example, if a paragraph of </a:t>
            </a:r>
            <a:r>
              <a:rPr lang="en-US" sz="2800" b="1" dirty="0">
                <a:latin typeface="Times New Roman" panose="02020603050405020304" charset="0"/>
                <a:cs typeface="Times New Roman" panose="02020603050405020304" charset="0"/>
              </a:rPr>
              <a:t>text is to appear 100 pixels from </a:t>
            </a:r>
            <a:r>
              <a:rPr lang="en-US" sz="2800" b="1" dirty="0" smtClean="0">
                <a:latin typeface="Times New Roman" panose="02020603050405020304" charset="0"/>
                <a:cs typeface="Times New Roman" panose="02020603050405020304" charset="0"/>
              </a:rPr>
              <a:t>the   left </a:t>
            </a:r>
            <a:r>
              <a:rPr lang="en-US" sz="2800" b="1" dirty="0">
                <a:latin typeface="Times New Roman" panose="02020603050405020304" charset="0"/>
                <a:cs typeface="Times New Roman" panose="02020603050405020304" charset="0"/>
              </a:rPr>
              <a:t>edge and 200 pixels from the top </a:t>
            </a:r>
            <a:r>
              <a:rPr lang="en-US" sz="2800" dirty="0">
                <a:latin typeface="Times New Roman" panose="02020603050405020304" charset="0"/>
                <a:cs typeface="Times New Roman" panose="02020603050405020304" charset="0"/>
              </a:rPr>
              <a:t>of the display window</a:t>
            </a:r>
            <a:r>
              <a:rPr lang="en-IN" altLang="en-US" sz="2800" dirty="0">
                <a:latin typeface="Times New Roman" panose="02020603050405020304" charset="0"/>
                <a:cs typeface="Times New Roman" panose="02020603050405020304" charset="0"/>
              </a:rPr>
              <a:t>.</a:t>
            </a:r>
          </a:p>
          <a:p>
            <a:pPr marL="457200" lvl="1" indent="0" algn="just">
              <a:lnSpc>
                <a:spcPct val="170000"/>
              </a:lnSpc>
              <a:buFont typeface="Wingdings" panose="05000000000000000000" charset="0"/>
              <a:buNone/>
            </a:pPr>
            <a:r>
              <a:rPr lang="en-IN" altLang="en-US" sz="2800" b="1" dirty="0" smtClean="0">
                <a:latin typeface="Times New Roman" panose="02020603050405020304" charset="0"/>
                <a:cs typeface="Times New Roman" panose="02020603050405020304" charset="0"/>
              </a:rPr>
              <a:t>&lt;</a:t>
            </a:r>
            <a:r>
              <a:rPr lang="en-IN" altLang="en-US" sz="2800" b="1" dirty="0">
                <a:latin typeface="Times New Roman" panose="02020603050405020304" charset="0"/>
                <a:cs typeface="Times New Roman" panose="02020603050405020304" charset="0"/>
              </a:rPr>
              <a:t>p style = "position: absolute; left: 100px; top: 200px"&gt;</a:t>
            </a:r>
          </a:p>
          <a:p>
            <a:pPr marL="457200" lvl="1" indent="0" algn="just">
              <a:lnSpc>
                <a:spcPct val="170000"/>
              </a:lnSpc>
              <a:buFont typeface="Wingdings" panose="05000000000000000000" charset="0"/>
              <a:buNone/>
            </a:pPr>
            <a:r>
              <a:rPr lang="en-IN" altLang="en-US" sz="2800" b="1" dirty="0">
                <a:latin typeface="Times New Roman" panose="02020603050405020304" charset="0"/>
                <a:cs typeface="Times New Roman" panose="02020603050405020304" charset="0"/>
              </a:rPr>
              <a:t> -- text </a:t>
            </a:r>
            <a:r>
              <a:rPr lang="en-IN" altLang="en-US" sz="2800" b="1" dirty="0" smtClean="0">
                <a:latin typeface="Times New Roman" panose="02020603050405020304" charset="0"/>
                <a:cs typeface="Times New Roman" panose="02020603050405020304" charset="0"/>
              </a:rPr>
              <a:t>--		&lt;/</a:t>
            </a:r>
            <a:r>
              <a:rPr lang="en-IN" altLang="en-US" sz="2800" b="1" dirty="0">
                <a:latin typeface="Times New Roman" panose="02020603050405020304" charset="0"/>
                <a:cs typeface="Times New Roman" panose="02020603050405020304" charset="0"/>
              </a:rPr>
              <a:t>p&gt;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94053" y="635620"/>
            <a:ext cx="11091342" cy="53082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932" y="0"/>
            <a:ext cx="11716214" cy="6857999"/>
          </a:xfrm>
        </p:spPr>
        <p:txBody>
          <a:bodyPr>
            <a:noAutofit/>
          </a:bodyPr>
          <a:lstStyle/>
          <a:p>
            <a:pPr marL="0" indent="0">
              <a:buNone/>
            </a:pPr>
            <a:r>
              <a:rPr lang="en-US" sz="2800" b="1" dirty="0">
                <a:latin typeface="Times New Roman" panose="02020603050405020304" pitchFamily="18" charset="0"/>
                <a:cs typeface="Times New Roman" panose="02020603050405020304" pitchFamily="18" charset="0"/>
              </a:rPr>
              <a:t> Dynamic Content</a:t>
            </a:r>
          </a:p>
          <a:p>
            <a:pPr marL="914400" lvl="1" indent="-457200" algn="just">
              <a:lnSpc>
                <a:spcPct val="150000"/>
              </a:lnSpc>
              <a:buFont typeface="Wingdings" panose="05000000000000000000" charset="0"/>
              <a:buChar char="Ø"/>
            </a:pPr>
            <a:r>
              <a:rPr lang="en-IN" altLang="en-US" sz="2000" dirty="0">
                <a:latin typeface="Times New Roman" panose="02020603050405020304" pitchFamily="18" charset="0"/>
                <a:cs typeface="Times New Roman" panose="02020603050405020304" pitchFamily="18" charset="0"/>
              </a:rPr>
              <a:t>E</a:t>
            </a:r>
            <a:r>
              <a:rPr lang="en-US" sz="2000" dirty="0" err="1">
                <a:latin typeface="Times New Roman" panose="02020603050405020304" pitchFamily="18" charset="0"/>
                <a:cs typeface="Times New Roman" panose="02020603050405020304" pitchFamily="18" charset="0"/>
              </a:rPr>
              <a:t>xplored</a:t>
            </a:r>
            <a:r>
              <a:rPr lang="en-US" sz="2000" dirty="0">
                <a:latin typeface="Times New Roman" panose="02020603050405020304" pitchFamily="18" charset="0"/>
                <a:cs typeface="Times New Roman" panose="02020603050405020304" pitchFamily="18" charset="0"/>
              </a:rPr>
              <a:t> the options of dynamically changing the positions of elements, their visibility, colors, background colors, and the styles of text fonts.</a:t>
            </a:r>
          </a:p>
          <a:p>
            <a:pPr marL="914400" lvl="1" indent="-457200" algn="just">
              <a:lnSpc>
                <a:spcPct val="150000"/>
              </a:lnSpc>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section investigates changing the content of HTML elements. The content of an element is accessed through the value property of its associated JavaScript object.</a:t>
            </a:r>
          </a:p>
          <a:p>
            <a:pPr marL="914400" lvl="1" indent="-457200" algn="just">
              <a:lnSpc>
                <a:spcPct val="150000"/>
              </a:lnSpc>
              <a:buFont typeface="Wingdings" panose="05000000000000000000" charset="0"/>
              <a:buChar char="Ø"/>
            </a:pPr>
            <a:r>
              <a:rPr lang="en-IN" altLang="en-US" sz="2000" dirty="0" smtClean="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hanging the content of an element is not essentially different from </a:t>
            </a:r>
            <a:r>
              <a:rPr lang="en-US" sz="2000" b="1" dirty="0">
                <a:latin typeface="Times New Roman" panose="02020603050405020304" pitchFamily="18" charset="0"/>
                <a:cs typeface="Times New Roman" panose="02020603050405020304" pitchFamily="18" charset="0"/>
              </a:rPr>
              <a:t>changing the style properties of the element. </a:t>
            </a:r>
          </a:p>
          <a:p>
            <a:pPr marL="914400" lvl="1" indent="-457200" algn="just">
              <a:lnSpc>
                <a:spcPct val="15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Assistance to a browser user filling out a form can be provided with an associated text </a:t>
            </a:r>
            <a:r>
              <a:rPr lang="en-US" sz="2000" dirty="0" smtClean="0">
                <a:latin typeface="Times New Roman" panose="02020603050405020304" pitchFamily="18" charset="0"/>
                <a:cs typeface="Times New Roman" panose="02020603050405020304" pitchFamily="18" charset="0"/>
              </a:rPr>
              <a:t>area</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sym typeface="+mn-ea"/>
              </a:rPr>
              <a:t>often called a </a:t>
            </a:r>
            <a:r>
              <a:rPr lang="en-US" sz="2000" b="1" dirty="0" smtClean="0">
                <a:latin typeface="Times New Roman" panose="02020603050405020304" pitchFamily="18" charset="0"/>
                <a:cs typeface="Times New Roman" panose="02020603050405020304" pitchFamily="18" charset="0"/>
                <a:sym typeface="+mn-ea"/>
              </a:rPr>
              <a:t>help box</a:t>
            </a:r>
            <a:r>
              <a:rPr lang="en-US" sz="2000" dirty="0" smtClean="0">
                <a:latin typeface="Times New Roman" panose="02020603050405020304" pitchFamily="18" charset="0"/>
                <a:cs typeface="Times New Roman" panose="02020603050405020304" pitchFamily="18" charset="0"/>
                <a:sym typeface="+mn-ea"/>
              </a:rPr>
              <a:t>. The content of the help box can change, </a:t>
            </a:r>
            <a:r>
              <a:rPr lang="en-US" sz="2000" b="1" dirty="0" smtClean="0">
                <a:latin typeface="Times New Roman" panose="02020603050405020304" pitchFamily="18" charset="0"/>
                <a:cs typeface="Times New Roman" panose="02020603050405020304" pitchFamily="18" charset="0"/>
                <a:sym typeface="+mn-ea"/>
              </a:rPr>
              <a:t>depending on the placement of the mouse cursor. </a:t>
            </a:r>
            <a:endParaRPr lang="en-US" sz="2000" b="1" dirty="0" smtClean="0">
              <a:latin typeface="Times New Roman" panose="02020603050405020304" pitchFamily="18" charset="0"/>
              <a:cs typeface="Times New Roman" panose="02020603050405020304" pitchFamily="18" charset="0"/>
              <a:sym typeface="+mn-ea"/>
            </a:endParaRPr>
          </a:p>
          <a:p>
            <a:pPr marL="914400" lvl="1" indent="-457200" algn="just">
              <a:lnSpc>
                <a:spcPct val="150000"/>
              </a:lnSpc>
              <a:buFont typeface="Wingdings" panose="05000000000000000000" charset="0"/>
              <a:buChar char="Ø"/>
            </a:pPr>
            <a:r>
              <a:rPr lang="en-US" sz="1800" b="1" dirty="0" smtClean="0">
                <a:latin typeface="Times New Roman" panose="02020603050405020304" pitchFamily="18" charset="0"/>
                <a:cs typeface="Times New Roman" panose="02020603050405020304" pitchFamily="18" charset="0"/>
              </a:rPr>
              <a:t>The content of an HTML element is addressed with the </a:t>
            </a:r>
            <a:r>
              <a:rPr lang="en-US" sz="1800" b="1" u="sng" dirty="0" smtClean="0">
                <a:latin typeface="Times New Roman" panose="02020603050405020304" pitchFamily="18" charset="0"/>
                <a:cs typeface="Times New Roman" panose="02020603050405020304" pitchFamily="18" charset="0"/>
              </a:rPr>
              <a:t>Value property </a:t>
            </a:r>
            <a:r>
              <a:rPr lang="en-US" sz="1800" b="1" dirty="0" smtClean="0">
                <a:latin typeface="Times New Roman" panose="02020603050405020304" pitchFamily="18" charset="0"/>
                <a:cs typeface="Times New Roman" panose="02020603050405020304" pitchFamily="18" charset="0"/>
              </a:rPr>
              <a:t>of its associated JavaScript object.</a:t>
            </a:r>
            <a:endParaRPr lang="en-US" sz="18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36856"/>
            <a:ext cx="10972800" cy="6254115"/>
          </a:xfrm>
        </p:spPr>
        <p:txBody>
          <a:bodyPr>
            <a:normAutofit fontScale="25000" lnSpcReduction="20000"/>
          </a:bodyPr>
          <a:lstStyle/>
          <a:p>
            <a:pPr marL="0" indent="0">
              <a:buNone/>
            </a:pPr>
            <a:r>
              <a:rPr lang="en-IN" altLang="en-US" sz="11200">
                <a:latin typeface="Times New Roman" panose="02020603050405020304" pitchFamily="18" charset="0"/>
                <a:cs typeface="Times New Roman" panose="02020603050405020304" pitchFamily="18" charset="0"/>
              </a:rPr>
              <a:t>Example</a:t>
            </a:r>
          </a:p>
          <a:p>
            <a:pPr marL="0" indent="0">
              <a:buNone/>
            </a:pPr>
            <a:r>
              <a:rPr lang="en-IN" altLang="en-US" sz="11200">
                <a:latin typeface="Times New Roman" panose="02020603050405020304" pitchFamily="18" charset="0"/>
                <a:cs typeface="Times New Roman" panose="02020603050405020304" pitchFamily="18" charset="0"/>
              </a:rPr>
              <a:t>&lt;!DOCTYPE html&gt;</a:t>
            </a:r>
          </a:p>
          <a:p>
            <a:pPr marL="0" indent="0">
              <a:buNone/>
            </a:pPr>
            <a:r>
              <a:rPr lang="en-IN" altLang="en-US" sz="11200">
                <a:latin typeface="Times New Roman" panose="02020603050405020304" pitchFamily="18" charset="0"/>
                <a:cs typeface="Times New Roman" panose="02020603050405020304" pitchFamily="18" charset="0"/>
              </a:rPr>
              <a:t>&lt;!-- dynValue.html</a:t>
            </a:r>
          </a:p>
          <a:p>
            <a:pPr marL="0" indent="0">
              <a:buNone/>
            </a:pPr>
            <a:r>
              <a:rPr lang="en-IN" altLang="en-US" sz="11200">
                <a:latin typeface="Times New Roman" panose="02020603050405020304" pitchFamily="18" charset="0"/>
                <a:cs typeface="Times New Roman" panose="02020603050405020304" pitchFamily="18" charset="0"/>
              </a:rPr>
              <a:t> Illustrates dynamic values</a:t>
            </a:r>
          </a:p>
          <a:p>
            <a:pPr marL="0" indent="0">
              <a:buNone/>
            </a:pPr>
            <a:r>
              <a:rPr lang="en-IN" altLang="en-US" sz="11200">
                <a:latin typeface="Times New Roman" panose="02020603050405020304" pitchFamily="18" charset="0"/>
                <a:cs typeface="Times New Roman" panose="02020603050405020304" pitchFamily="18" charset="0"/>
              </a:rPr>
              <a:t> --&gt;</a:t>
            </a:r>
          </a:p>
          <a:p>
            <a:pPr marL="0" indent="0">
              <a:buNone/>
            </a:pPr>
            <a:r>
              <a:rPr lang="en-IN" altLang="en-US" sz="11200">
                <a:latin typeface="Times New Roman" panose="02020603050405020304" pitchFamily="18" charset="0"/>
                <a:cs typeface="Times New Roman" panose="02020603050405020304" pitchFamily="18" charset="0"/>
              </a:rPr>
              <a:t>&lt;html lang = "en"&gt;</a:t>
            </a:r>
          </a:p>
          <a:p>
            <a:pPr marL="0" indent="0">
              <a:buNone/>
            </a:pPr>
            <a:r>
              <a:rPr lang="en-IN" altLang="en-US" sz="11200">
                <a:latin typeface="Times New Roman" panose="02020603050405020304" pitchFamily="18" charset="0"/>
                <a:cs typeface="Times New Roman" panose="02020603050405020304" pitchFamily="18" charset="0"/>
              </a:rPr>
              <a:t> &lt;head&gt;</a:t>
            </a:r>
          </a:p>
          <a:p>
            <a:pPr marL="0" indent="0">
              <a:buNone/>
            </a:pPr>
            <a:r>
              <a:rPr lang="en-IN" altLang="en-US" sz="11200">
                <a:latin typeface="Times New Roman" panose="02020603050405020304" pitchFamily="18" charset="0"/>
                <a:cs typeface="Times New Roman" panose="02020603050405020304" pitchFamily="18" charset="0"/>
              </a:rPr>
              <a:t> &lt;title&gt; Dynamic values &lt;/title&gt;</a:t>
            </a:r>
          </a:p>
          <a:p>
            <a:pPr marL="0" indent="0">
              <a:buNone/>
            </a:pPr>
            <a:r>
              <a:rPr lang="en-IN" altLang="en-US" sz="11200">
                <a:latin typeface="Times New Roman" panose="02020603050405020304" pitchFamily="18" charset="0"/>
                <a:cs typeface="Times New Roman" panose="02020603050405020304" pitchFamily="18" charset="0"/>
              </a:rPr>
              <a:t> &lt;meta charset = "utf-8" /&gt;</a:t>
            </a:r>
          </a:p>
          <a:p>
            <a:pPr marL="0" indent="0">
              <a:buNone/>
            </a:pPr>
            <a:r>
              <a:rPr lang="en-IN" altLang="en-US" sz="11200">
                <a:latin typeface="Times New Roman" panose="02020603050405020304" pitchFamily="18" charset="0"/>
                <a:cs typeface="Times New Roman" panose="02020603050405020304" pitchFamily="18" charset="0"/>
              </a:rPr>
              <a:t> &lt;script type = "text/javascript" src = "dynValue.js" &gt;</a:t>
            </a:r>
          </a:p>
          <a:p>
            <a:pPr marL="0" indent="0">
              <a:buNone/>
            </a:pPr>
            <a:r>
              <a:rPr lang="en-IN" altLang="en-US" sz="11200">
                <a:latin typeface="Times New Roman" panose="02020603050405020304" pitchFamily="18" charset="0"/>
                <a:cs typeface="Times New Roman" panose="02020603050405020304" pitchFamily="18" charset="0"/>
              </a:rPr>
              <a:t> &lt;/script&gt;</a:t>
            </a:r>
          </a:p>
          <a:p>
            <a:pPr marL="0" indent="0">
              <a:buNone/>
            </a:pPr>
            <a:r>
              <a:rPr lang="en-IN" altLang="en-US" sz="11200">
                <a:latin typeface="Times New Roman" panose="02020603050405020304" pitchFamily="18" charset="0"/>
                <a:cs typeface="Times New Roman" panose="02020603050405020304" pitchFamily="18" charset="0"/>
              </a:rPr>
              <a:t> &lt;style type = "text/css"&gt;</a:t>
            </a:r>
          </a:p>
          <a:p>
            <a:pPr marL="0" indent="0">
              <a:buNone/>
            </a:pPr>
            <a:r>
              <a:rPr lang="en-IN" altLang="en-US" sz="11200">
                <a:latin typeface="Times New Roman" panose="02020603050405020304" pitchFamily="18" charset="0"/>
                <a:cs typeface="Times New Roman" panose="02020603050405020304" pitchFamily="18" charset="0"/>
              </a:rPr>
              <a:t> </a:t>
            </a:r>
            <a:endParaRPr lang="en-IN" altLang="en-US" sz="112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993" y="260986"/>
            <a:ext cx="10972800" cy="6311265"/>
          </a:xfrm>
        </p:spPr>
        <p:txBody>
          <a:bodyPr>
            <a:normAutofit/>
          </a:bodyPr>
          <a:lstStyle/>
          <a:p>
            <a:pPr marL="0" indent="0">
              <a:buNone/>
            </a:pPr>
            <a:r>
              <a:rPr lang="en-IN" altLang="en-US" sz="2800">
                <a:latin typeface="Times New Roman" panose="02020603050405020304" pitchFamily="18" charset="0"/>
                <a:cs typeface="Times New Roman" panose="02020603050405020304" pitchFamily="18" charset="0"/>
                <a:sym typeface="+mn-ea"/>
              </a:rPr>
              <a:t> textarea {position: absolute; left: 250px; top: 0px;}</a:t>
            </a:r>
            <a:endParaRPr lang="en-IN" altLang="en-US" sz="2800">
              <a:latin typeface="Times New Roman" panose="02020603050405020304" pitchFamily="18" charset="0"/>
              <a:cs typeface="Times New Roman" panose="02020603050405020304" pitchFamily="18" charset="0"/>
            </a:endParaRPr>
          </a:p>
          <a:p>
            <a:pPr marL="0" indent="0">
              <a:buNone/>
            </a:pPr>
            <a:r>
              <a:rPr lang="en-IN" altLang="en-US" sz="2800">
                <a:latin typeface="Times New Roman" panose="02020603050405020304" pitchFamily="18" charset="0"/>
                <a:cs typeface="Times New Roman" panose="02020603050405020304" pitchFamily="18" charset="0"/>
                <a:sym typeface="+mn-ea"/>
              </a:rPr>
              <a:t> span {font-style: italic;}</a:t>
            </a:r>
            <a:endParaRPr lang="en-IN" altLang="en-US" sz="2800">
              <a:latin typeface="Times New Roman" panose="02020603050405020304" pitchFamily="18" charset="0"/>
              <a:cs typeface="Times New Roman" panose="02020603050405020304" pitchFamily="18" charset="0"/>
            </a:endParaRPr>
          </a:p>
          <a:p>
            <a:pPr marL="0" indent="0">
              <a:buNone/>
            </a:pPr>
            <a:r>
              <a:rPr lang="en-IN" altLang="en-US" sz="2800">
                <a:latin typeface="Times New Roman" panose="02020603050405020304" pitchFamily="18" charset="0"/>
                <a:cs typeface="Times New Roman" panose="02020603050405020304" pitchFamily="18" charset="0"/>
                <a:sym typeface="+mn-ea"/>
              </a:rPr>
              <a:t> p {font-weight: bold;}</a:t>
            </a:r>
            <a:endParaRPr lang="en-IN" altLang="en-US" sz="2800">
              <a:latin typeface="Times New Roman" panose="02020603050405020304" pitchFamily="18" charset="0"/>
              <a:cs typeface="Times New Roman" panose="02020603050405020304" pitchFamily="18" charset="0"/>
            </a:endParaRPr>
          </a:p>
          <a:p>
            <a:pPr marL="0" indent="0">
              <a:buNone/>
            </a:pPr>
            <a:r>
              <a:rPr lang="en-IN" altLang="en-US" sz="2800">
                <a:latin typeface="Times New Roman" panose="02020603050405020304" pitchFamily="18" charset="0"/>
                <a:cs typeface="Times New Roman" panose="02020603050405020304" pitchFamily="18" charset="0"/>
                <a:sym typeface="+mn-ea"/>
              </a:rPr>
              <a:t> &lt;/style&gt;</a:t>
            </a:r>
          </a:p>
          <a:p>
            <a:pPr marL="0" indent="0">
              <a:buNone/>
            </a:pPr>
            <a:r>
              <a:rPr lang="en-IN" altLang="en-US" sz="2800">
                <a:latin typeface="Times New Roman" panose="02020603050405020304" pitchFamily="18" charset="0"/>
                <a:cs typeface="Times New Roman" panose="02020603050405020304" pitchFamily="18" charset="0"/>
              </a:rPr>
              <a:t>&lt;/label&gt;</a:t>
            </a:r>
          </a:p>
          <a:p>
            <a:pPr marL="0" indent="0">
              <a:buNone/>
            </a:pPr>
            <a:r>
              <a:rPr lang="en-IN" altLang="en-US" sz="2800">
                <a:latin typeface="Times New Roman" panose="02020603050405020304" pitchFamily="18" charset="0"/>
                <a:cs typeface="Times New Roman" panose="02020603050405020304" pitchFamily="18" charset="0"/>
              </a:rPr>
              <a:t> &lt;br /&gt;</a:t>
            </a:r>
          </a:p>
          <a:p>
            <a:pPr marL="0" indent="0">
              <a:buNone/>
            </a:pPr>
            <a:r>
              <a:rPr lang="en-IN" altLang="en-US" sz="2800">
                <a:latin typeface="Times New Roman" panose="02020603050405020304" pitchFamily="18" charset="0"/>
                <a:cs typeface="Times New Roman" panose="02020603050405020304" pitchFamily="18" charset="0"/>
              </a:rPr>
              <a:t> &lt;label&gt;</a:t>
            </a:r>
          </a:p>
          <a:p>
            <a:pPr marL="0" indent="0">
              <a:buNone/>
            </a:pPr>
            <a:r>
              <a:rPr lang="en-IN" altLang="en-US" sz="2800">
                <a:latin typeface="Times New Roman" panose="02020603050405020304" pitchFamily="18" charset="0"/>
                <a:cs typeface="Times New Roman" panose="02020603050405020304" pitchFamily="18" charset="0"/>
              </a:rPr>
              <a:t> Email: </a:t>
            </a:r>
          </a:p>
          <a:p>
            <a:pPr marL="0" indent="0">
              <a:buNone/>
            </a:pPr>
            <a:r>
              <a:rPr lang="en-IN" altLang="en-US" sz="2800">
                <a:latin typeface="Times New Roman" panose="02020603050405020304" pitchFamily="18" charset="0"/>
                <a:cs typeface="Times New Roman" panose="02020603050405020304" pitchFamily="18" charset="0"/>
              </a:rPr>
              <a:t> &lt;input type = "text" onmouseover = "messages(1)"</a:t>
            </a:r>
          </a:p>
          <a:p>
            <a:pPr marL="0" indent="0">
              <a:buNone/>
            </a:pPr>
            <a:r>
              <a:rPr lang="en-IN" altLang="en-US" sz="2800">
                <a:latin typeface="Times New Roman" panose="02020603050405020304" pitchFamily="18" charset="0"/>
                <a:cs typeface="Times New Roman" panose="02020603050405020304" pitchFamily="18" charset="0"/>
              </a:rPr>
              <a:t> onmouseout = "messages(4)" /&gt;</a:t>
            </a:r>
          </a:p>
          <a:p>
            <a:pPr marL="0" indent="0">
              <a:buNone/>
            </a:pPr>
            <a:r>
              <a:rPr lang="en-IN" altLang="en-US" sz="2800">
                <a:latin typeface="Times New Roman" panose="02020603050405020304" pitchFamily="18" charset="0"/>
                <a:cs typeface="Times New Roman" panose="02020603050405020304" pitchFamily="18" charset="0"/>
              </a:rPr>
              <a:t> &lt;/label&gt;</a:t>
            </a:r>
          </a:p>
          <a:p>
            <a:pPr marL="0" indent="0">
              <a:buNone/>
            </a:pPr>
            <a:r>
              <a:rPr lang="en-IN" altLang="en-US" sz="2800">
                <a:latin typeface="Times New Roman" panose="02020603050405020304" pitchFamily="18" charset="0"/>
                <a:cs typeface="Times New Roman" panose="02020603050405020304" pitchFamily="18" charset="0"/>
              </a:rPr>
              <a:t> &lt;br /&gt; &lt;br /&gt;</a:t>
            </a:r>
          </a:p>
          <a:p>
            <a:pPr marL="0" indent="0">
              <a:buNone/>
            </a:pPr>
            <a:endParaRPr lang="en-US" sz="28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83473" y="299085"/>
            <a:ext cx="8991395" cy="5756027"/>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68935"/>
            <a:ext cx="10972800" cy="6212840"/>
          </a:xfrm>
        </p:spPr>
        <p:txBody>
          <a:bodyPr>
            <a:normAutofit/>
          </a:bodyPr>
          <a:lstStyle/>
          <a:p>
            <a:pPr marL="0" indent="0">
              <a:buNone/>
            </a:pPr>
            <a:r>
              <a:rPr lang="en-US" sz="2800">
                <a:latin typeface="Times New Roman" panose="02020603050405020304" pitchFamily="18" charset="0"/>
                <a:cs typeface="Times New Roman" panose="02020603050405020304" pitchFamily="18" charset="0"/>
              </a:rPr>
              <a:t>&lt;span&gt;</a:t>
            </a:r>
          </a:p>
          <a:p>
            <a:pPr marL="0" indent="0">
              <a:buNone/>
            </a:pPr>
            <a:r>
              <a:rPr lang="en-US" sz="2800">
                <a:latin typeface="Times New Roman" panose="02020603050405020304" pitchFamily="18" charset="0"/>
                <a:cs typeface="Times New Roman" panose="02020603050405020304" pitchFamily="18" charset="0"/>
              </a:rPr>
              <a:t> To create an account, provide the following:</a:t>
            </a:r>
          </a:p>
          <a:p>
            <a:pPr marL="0" indent="0">
              <a:buNone/>
            </a:pPr>
            <a:r>
              <a:rPr lang="en-US" sz="2800">
                <a:latin typeface="Times New Roman" panose="02020603050405020304" pitchFamily="18" charset="0"/>
                <a:cs typeface="Times New Roman" panose="02020603050405020304" pitchFamily="18" charset="0"/>
              </a:rPr>
              <a:t> &lt;/span&gt;</a:t>
            </a:r>
          </a:p>
          <a:p>
            <a:pPr marL="0" indent="0">
              <a:buNone/>
            </a:pPr>
            <a:r>
              <a:rPr lang="en-US" sz="2800">
                <a:latin typeface="Times New Roman" panose="02020603050405020304" pitchFamily="18" charset="0"/>
                <a:cs typeface="Times New Roman" panose="02020603050405020304" pitchFamily="18" charset="0"/>
              </a:rPr>
              <a:t> &lt;br /&gt; &lt;br /&gt;</a:t>
            </a:r>
          </a:p>
          <a:p>
            <a:pPr marL="0" indent="0">
              <a:buNone/>
            </a:pPr>
            <a:r>
              <a:rPr lang="en-US" sz="2800">
                <a:latin typeface="Times New Roman" panose="02020603050405020304" pitchFamily="18" charset="0"/>
                <a:cs typeface="Times New Roman" panose="02020603050405020304" pitchFamily="18" charset="0"/>
              </a:rPr>
              <a:t> &lt;label&gt;</a:t>
            </a:r>
          </a:p>
          <a:p>
            <a:pPr marL="0" indent="0">
              <a:buNone/>
            </a:pPr>
            <a:r>
              <a:rPr lang="en-US" sz="2800">
                <a:latin typeface="Times New Roman" panose="02020603050405020304" pitchFamily="18" charset="0"/>
                <a:cs typeface="Times New Roman" panose="02020603050405020304" pitchFamily="18" charset="0"/>
              </a:rPr>
              <a:t> User ID: </a:t>
            </a:r>
          </a:p>
          <a:p>
            <a:pPr marL="0" indent="0">
              <a:buNone/>
            </a:pPr>
            <a:r>
              <a:rPr lang="en-US" sz="2800">
                <a:latin typeface="Times New Roman" panose="02020603050405020304" pitchFamily="18" charset="0"/>
                <a:cs typeface="Times New Roman" panose="02020603050405020304" pitchFamily="18" charset="0"/>
              </a:rPr>
              <a:t> &lt;input type = "text" onmouseover = "messages(2)"</a:t>
            </a:r>
          </a:p>
          <a:p>
            <a:pPr marL="0" indent="0">
              <a:buNone/>
            </a:pPr>
            <a:r>
              <a:rPr lang="en-US" sz="2800">
                <a:latin typeface="Times New Roman" panose="02020603050405020304" pitchFamily="18" charset="0"/>
                <a:cs typeface="Times New Roman" panose="02020603050405020304" pitchFamily="18" charset="0"/>
              </a:rPr>
              <a:t> onmouseout = "messages(4)" /&gt;</a:t>
            </a:r>
          </a:p>
          <a:p>
            <a:pPr marL="0" indent="0">
              <a:buNone/>
            </a:pPr>
            <a:r>
              <a:rPr lang="en-US" sz="2800">
                <a:latin typeface="Times New Roman" panose="02020603050405020304" pitchFamily="18" charset="0"/>
                <a:cs typeface="Times New Roman" panose="02020603050405020304" pitchFamily="18" charset="0"/>
              </a:rPr>
              <a:t> &lt;/label&gt;</a:t>
            </a:r>
          </a:p>
          <a:p>
            <a:pPr marL="0" indent="0">
              <a:buNone/>
            </a:pPr>
            <a:r>
              <a:rPr lang="en-US" sz="2800">
                <a:latin typeface="Times New Roman" panose="02020603050405020304" pitchFamily="18" charset="0"/>
                <a:cs typeface="Times New Roman" panose="02020603050405020304" pitchFamily="18" charset="0"/>
              </a:rPr>
              <a:t> &lt;br /&gt;</a:t>
            </a:r>
          </a:p>
          <a:p>
            <a:pPr marL="0" indent="0">
              <a:buNone/>
            </a:pPr>
            <a:endParaRPr lang="en-US" sz="2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80341"/>
            <a:ext cx="10972800" cy="6443345"/>
          </a:xfrm>
        </p:spPr>
        <p:txBody>
          <a:bodyPr>
            <a:noAutofit/>
          </a:bodyPr>
          <a:lstStyle/>
          <a:p>
            <a:pPr marL="0" indent="0">
              <a:buNone/>
            </a:pPr>
            <a:r>
              <a:rPr lang="en-US" sz="2700">
                <a:latin typeface="Times New Roman" panose="02020603050405020304" pitchFamily="18" charset="0"/>
                <a:cs typeface="Times New Roman" panose="02020603050405020304" pitchFamily="18" charset="0"/>
              </a:rPr>
              <a:t>&lt;label&gt;</a:t>
            </a:r>
          </a:p>
          <a:p>
            <a:pPr marL="0" indent="0">
              <a:buNone/>
            </a:pPr>
            <a:r>
              <a:rPr lang="en-US" sz="2700">
                <a:latin typeface="Times New Roman" panose="02020603050405020304" pitchFamily="18" charset="0"/>
                <a:cs typeface="Times New Roman" panose="02020603050405020304" pitchFamily="18" charset="0"/>
              </a:rPr>
              <a:t> Password: </a:t>
            </a:r>
          </a:p>
          <a:p>
            <a:pPr marL="0" indent="0">
              <a:buNone/>
            </a:pPr>
            <a:r>
              <a:rPr lang="en-US" sz="2700">
                <a:latin typeface="Times New Roman" panose="02020603050405020304" pitchFamily="18" charset="0"/>
                <a:cs typeface="Times New Roman" panose="02020603050405020304" pitchFamily="18" charset="0"/>
              </a:rPr>
              <a:t> &lt;input type = "password" </a:t>
            </a:r>
          </a:p>
          <a:p>
            <a:pPr marL="0" indent="0">
              <a:buNone/>
            </a:pPr>
            <a:r>
              <a:rPr lang="en-US" sz="2700">
                <a:latin typeface="Times New Roman" panose="02020603050405020304" pitchFamily="18" charset="0"/>
                <a:cs typeface="Times New Roman" panose="02020603050405020304" pitchFamily="18" charset="0"/>
              </a:rPr>
              <a:t> onmouseover = "messages(3)"</a:t>
            </a:r>
          </a:p>
          <a:p>
            <a:pPr marL="0" indent="0">
              <a:buNone/>
            </a:pPr>
            <a:r>
              <a:rPr lang="en-US" sz="2700">
                <a:latin typeface="Times New Roman" panose="02020603050405020304" pitchFamily="18" charset="0"/>
                <a:cs typeface="Times New Roman" panose="02020603050405020304" pitchFamily="18" charset="0"/>
              </a:rPr>
              <a:t> onmouseout = "messages(4)" /&gt;</a:t>
            </a:r>
          </a:p>
          <a:p>
            <a:pPr marL="0" indent="0">
              <a:buNone/>
            </a:pPr>
            <a:r>
              <a:rPr lang="en-US" sz="2700">
                <a:latin typeface="Times New Roman" panose="02020603050405020304" pitchFamily="18" charset="0"/>
                <a:cs typeface="Times New Roman" panose="02020603050405020304" pitchFamily="18" charset="0"/>
              </a:rPr>
              <a:t> &lt;/label&gt;</a:t>
            </a:r>
          </a:p>
          <a:p>
            <a:pPr marL="0" indent="0">
              <a:buNone/>
            </a:pPr>
            <a:r>
              <a:rPr lang="en-US" sz="2700">
                <a:latin typeface="Times New Roman" panose="02020603050405020304" pitchFamily="18" charset="0"/>
                <a:cs typeface="Times New Roman" panose="02020603050405020304" pitchFamily="18" charset="0"/>
              </a:rPr>
              <a:t> &lt;br /&gt;</a:t>
            </a:r>
          </a:p>
          <a:p>
            <a:pPr marL="0" indent="0">
              <a:buNone/>
            </a:pPr>
            <a:r>
              <a:rPr lang="en-US" sz="2700">
                <a:latin typeface="Times New Roman" panose="02020603050405020304" pitchFamily="18" charset="0"/>
                <a:cs typeface="Times New Roman" panose="02020603050405020304" pitchFamily="18" charset="0"/>
              </a:rPr>
              <a:t> &lt;/p&gt;</a:t>
            </a:r>
          </a:p>
          <a:p>
            <a:pPr marL="0" indent="0">
              <a:buNone/>
            </a:pPr>
            <a:r>
              <a:rPr lang="en-US" sz="2700">
                <a:latin typeface="Times New Roman" panose="02020603050405020304" pitchFamily="18" charset="0"/>
                <a:cs typeface="Times New Roman" panose="02020603050405020304" pitchFamily="18" charset="0"/>
              </a:rPr>
              <a:t> &lt;textarea id = "adviceBox" rows = "3" cols = "50"&gt;</a:t>
            </a:r>
          </a:p>
          <a:p>
            <a:pPr marL="0" indent="0">
              <a:buNone/>
            </a:pPr>
            <a:r>
              <a:rPr lang="en-US" sz="2700">
                <a:latin typeface="Times New Roman" panose="02020603050405020304" pitchFamily="18" charset="0"/>
                <a:cs typeface="Times New Roman" panose="02020603050405020304" pitchFamily="18" charset="0"/>
              </a:rPr>
              <a:t> This box provides advice on filling out the form</a:t>
            </a:r>
          </a:p>
          <a:p>
            <a:pPr marL="0" indent="0">
              <a:buNone/>
            </a:pPr>
            <a:r>
              <a:rPr lang="en-US" sz="2700">
                <a:latin typeface="Times New Roman" panose="02020603050405020304" pitchFamily="18" charset="0"/>
                <a:cs typeface="Times New Roman" panose="02020603050405020304" pitchFamily="18" charset="0"/>
              </a:rPr>
              <a:t> on this page. Put the mouse cursor over any input</a:t>
            </a:r>
          </a:p>
          <a:p>
            <a:pPr marL="0" indent="0">
              <a:buNone/>
            </a:pPr>
            <a:r>
              <a:rPr lang="en-US" sz="2700">
                <a:latin typeface="Times New Roman" panose="02020603050405020304" pitchFamily="18" charset="0"/>
                <a:cs typeface="Times New Roman" panose="02020603050405020304" pitchFamily="18" charset="0"/>
              </a:rPr>
              <a:t> field to get advice.</a:t>
            </a:r>
          </a:p>
          <a:p>
            <a:pPr marL="0" indent="0">
              <a:buNone/>
            </a:pPr>
            <a:r>
              <a:rPr lang="en-US" sz="2700">
                <a:latin typeface="Times New Roman" panose="02020603050405020304" pitchFamily="18" charset="0"/>
                <a:cs typeface="Times New Roman" panose="02020603050405020304" pitchFamily="18" charset="0"/>
              </a:rPr>
              <a:t> &lt;/textarea&gt;</a:t>
            </a:r>
          </a:p>
          <a:p>
            <a:pPr marL="0" indent="0">
              <a:buNone/>
            </a:pPr>
            <a:r>
              <a:rPr lang="en-US" sz="270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60986"/>
            <a:ext cx="10972800" cy="6296025"/>
          </a:xfrm>
        </p:spPr>
        <p:txBody>
          <a:bodyPr/>
          <a:lstStyle/>
          <a:p>
            <a:pPr marL="0" indent="0">
              <a:buNone/>
            </a:pPr>
            <a:r>
              <a:rPr lang="en-US">
                <a:latin typeface="Times New Roman" panose="02020603050405020304" pitchFamily="18" charset="0"/>
                <a:cs typeface="Times New Roman" panose="02020603050405020304" pitchFamily="18" charset="0"/>
                <a:sym typeface="+mn-ea"/>
              </a:rPr>
              <a:t>&lt;br /&gt;&lt;br /&gt;</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&lt;input type = "submit" value = "Submit" /&gt;</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&lt;input type = "reset" value = "Reset" /&gt;</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&lt;/form&gt;</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&lt;/body&gt;</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&lt;/html&gt;</a:t>
            </a:r>
            <a:endParaRPr lang="en-US">
              <a:latin typeface="Times New Roman" panose="02020603050405020304" pitchFamily="18" charset="0"/>
              <a:cs typeface="Times New Roman" panose="02020603050405020304" pitchFamily="18" charset="0"/>
            </a:endParaRPr>
          </a:p>
          <a:p>
            <a:pPr marL="0" indent="0">
              <a:buNone/>
            </a:pP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39090"/>
            <a:ext cx="10972800" cy="6113780"/>
          </a:xfrm>
        </p:spPr>
        <p:txBody>
          <a:bodyPr>
            <a:noAutofit/>
          </a:bodyPr>
          <a:lstStyle/>
          <a:p>
            <a:pPr marL="0" indent="0">
              <a:buNone/>
            </a:pPr>
            <a:r>
              <a:rPr lang="en-US" sz="2700">
                <a:latin typeface="Times New Roman" panose="02020603050405020304" pitchFamily="18" charset="0"/>
                <a:cs typeface="Times New Roman" panose="02020603050405020304" pitchFamily="18" charset="0"/>
              </a:rPr>
              <a:t>// dynValue.js</a:t>
            </a:r>
          </a:p>
          <a:p>
            <a:pPr marL="0" indent="0">
              <a:buNone/>
            </a:pPr>
            <a:r>
              <a:rPr lang="en-US" sz="2700">
                <a:latin typeface="Times New Roman" panose="02020603050405020304" pitchFamily="18" charset="0"/>
                <a:cs typeface="Times New Roman" panose="02020603050405020304" pitchFamily="18" charset="0"/>
              </a:rPr>
              <a:t>// Illustrates dynamic values</a:t>
            </a:r>
          </a:p>
          <a:p>
            <a:pPr marL="0" indent="0">
              <a:buNone/>
            </a:pPr>
            <a:r>
              <a:rPr lang="en-US" sz="2700">
                <a:latin typeface="Times New Roman" panose="02020603050405020304" pitchFamily="18" charset="0"/>
                <a:cs typeface="Times New Roman" panose="02020603050405020304" pitchFamily="18" charset="0"/>
              </a:rPr>
              <a:t>var helpers = ["Your name must be in the form: \n \</a:t>
            </a:r>
          </a:p>
          <a:p>
            <a:pPr marL="0" indent="0">
              <a:buNone/>
            </a:pPr>
            <a:r>
              <a:rPr lang="en-US" sz="2700">
                <a:latin typeface="Times New Roman" panose="02020603050405020304" pitchFamily="18" charset="0"/>
                <a:cs typeface="Times New Roman" panose="02020603050405020304" pitchFamily="18" charset="0"/>
              </a:rPr>
              <a:t> first name, middle initial., last name",</a:t>
            </a:r>
          </a:p>
          <a:p>
            <a:pPr marL="0" indent="0">
              <a:buNone/>
            </a:pPr>
            <a:r>
              <a:rPr lang="en-US" sz="2700">
                <a:latin typeface="Times New Roman" panose="02020603050405020304" pitchFamily="18" charset="0"/>
                <a:cs typeface="Times New Roman" panose="02020603050405020304" pitchFamily="18" charset="0"/>
              </a:rPr>
              <a:t> "Your email address must have the form: \</a:t>
            </a:r>
          </a:p>
          <a:p>
            <a:pPr marL="0" indent="0">
              <a:buNone/>
            </a:pPr>
            <a:r>
              <a:rPr lang="en-US" sz="2700">
                <a:latin typeface="Times New Roman" panose="02020603050405020304" pitchFamily="18" charset="0"/>
                <a:cs typeface="Times New Roman" panose="02020603050405020304" pitchFamily="18" charset="0"/>
              </a:rPr>
              <a:t> user@domain",</a:t>
            </a:r>
          </a:p>
          <a:p>
            <a:pPr marL="0" indent="0">
              <a:buNone/>
            </a:pPr>
            <a:r>
              <a:rPr lang="en-US" sz="2700">
                <a:latin typeface="Times New Roman" panose="02020603050405020304" pitchFamily="18" charset="0"/>
                <a:cs typeface="Times New Roman" panose="02020603050405020304" pitchFamily="18" charset="0"/>
              </a:rPr>
              <a:t> "Your user ID must have at least six characters",</a:t>
            </a:r>
          </a:p>
          <a:p>
            <a:pPr marL="0" indent="0">
              <a:buNone/>
            </a:pPr>
            <a:r>
              <a:rPr lang="en-US" sz="2700">
                <a:latin typeface="Times New Roman" panose="02020603050405020304" pitchFamily="18" charset="0"/>
                <a:cs typeface="Times New Roman" panose="02020603050405020304" pitchFamily="18" charset="0"/>
              </a:rPr>
              <a:t> "Your password must have at least six \</a:t>
            </a:r>
          </a:p>
          <a:p>
            <a:pPr marL="0" indent="0">
              <a:buNone/>
            </a:pPr>
            <a:r>
              <a:rPr lang="en-US" sz="2700">
                <a:latin typeface="Times New Roman" panose="02020603050405020304" pitchFamily="18" charset="0"/>
                <a:cs typeface="Times New Roman" panose="02020603050405020304" pitchFamily="18" charset="0"/>
              </a:rPr>
              <a:t> characters and it must include one digit",</a:t>
            </a:r>
          </a:p>
          <a:p>
            <a:pPr marL="0" indent="0">
              <a:buNone/>
            </a:pPr>
            <a:r>
              <a:rPr lang="en-US" sz="2700">
                <a:latin typeface="Times New Roman" panose="02020603050405020304" pitchFamily="18" charset="0"/>
                <a:cs typeface="Times New Roman" panose="02020603050405020304" pitchFamily="18" charset="0"/>
              </a:rPr>
              <a:t> "This box provides advice on filling out\</a:t>
            </a:r>
          </a:p>
          <a:p>
            <a:pPr marL="0" indent="0">
              <a:buNone/>
            </a:pPr>
            <a:r>
              <a:rPr lang="en-US" sz="2700">
                <a:latin typeface="Times New Roman" panose="02020603050405020304" pitchFamily="18" charset="0"/>
                <a:cs typeface="Times New Roman" panose="02020603050405020304" pitchFamily="18" charset="0"/>
              </a:rPr>
              <a:t> the form on this page. Put the mouse cursor over any \</a:t>
            </a:r>
          </a:p>
          <a:p>
            <a:pPr marL="0" indent="0">
              <a:buNone/>
            </a:pPr>
            <a:r>
              <a:rPr lang="en-US" sz="2700">
                <a:latin typeface="Times New Roman" panose="02020603050405020304" pitchFamily="18" charset="0"/>
                <a:cs typeface="Times New Roman" panose="02020603050405020304" pitchFamily="18" charset="0"/>
              </a:rPr>
              <a:t> input field to get advice"]</a:t>
            </a:r>
          </a:p>
          <a:p>
            <a:pPr marL="0" indent="0">
              <a:buNone/>
            </a:pPr>
            <a:endParaRPr lang="en-US" sz="27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3346"/>
            <a:ext cx="10972800" cy="5161915"/>
          </a:xfrm>
        </p:spPr>
        <p:txBody>
          <a:bodyPr>
            <a:normAutofit fontScale="97500"/>
          </a:bodyPr>
          <a:lstStyle/>
          <a:p>
            <a:pPr marL="0" indent="0">
              <a:buNone/>
            </a:pPr>
            <a:r>
              <a:rPr lang="en-US">
                <a:latin typeface="Times New Roman" panose="02020603050405020304" pitchFamily="18" charset="0"/>
                <a:cs typeface="Times New Roman" panose="02020603050405020304" pitchFamily="18" charset="0"/>
                <a:sym typeface="+mn-ea"/>
              </a:rPr>
              <a:t>// *********************************************************** </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The event handler function to change the value of the </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textarea</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function messages(adviceNumber) {</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document.getElementById("adviceBox").value = </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helpers[adviceNumber];</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a:t>
            </a:r>
            <a:endParaRPr lang="en-US">
              <a:latin typeface="Times New Roman" panose="02020603050405020304" pitchFamily="18" charset="0"/>
              <a:cs typeface="Times New Roman" panose="02020603050405020304" pitchFamily="18" charset="0"/>
            </a:endParaRPr>
          </a:p>
          <a:p>
            <a:pPr marL="0" indent="0">
              <a:buNone/>
            </a:pP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6420" y="537845"/>
            <a:ext cx="11059795" cy="5782310"/>
          </a:xfrm>
        </p:spPr>
        <p:txBody>
          <a:bodyPr/>
          <a:lstStyle/>
          <a:p>
            <a:pPr marL="0" indent="0">
              <a:buNone/>
            </a:pPr>
            <a:r>
              <a:rPr lang="en-US"/>
              <a:t>&lt;!DOCTYPE html&gt;</a:t>
            </a:r>
          </a:p>
          <a:p>
            <a:pPr marL="0" indent="0">
              <a:buNone/>
            </a:pPr>
            <a:r>
              <a:rPr lang="en-US"/>
              <a:t>&lt;!-- absPos.html</a:t>
            </a:r>
          </a:p>
          <a:p>
            <a:pPr marL="0" indent="0">
              <a:buNone/>
            </a:pPr>
            <a:r>
              <a:rPr lang="en-US"/>
              <a:t> Illustrates absolute positioning of elements</a:t>
            </a:r>
          </a:p>
          <a:p>
            <a:pPr marL="0" indent="0">
              <a:buNone/>
            </a:pPr>
            <a:r>
              <a:rPr lang="en-US"/>
              <a:t> --&gt;</a:t>
            </a:r>
          </a:p>
          <a:p>
            <a:pPr marL="0" indent="0">
              <a:buNone/>
            </a:pPr>
            <a:r>
              <a:rPr lang="en-US"/>
              <a:t>&lt;html lang = "en"&gt;</a:t>
            </a:r>
          </a:p>
          <a:p>
            <a:pPr marL="0" indent="0">
              <a:buNone/>
            </a:pPr>
            <a:r>
              <a:rPr lang="en-US"/>
              <a:t> &lt;head&gt;</a:t>
            </a:r>
          </a:p>
          <a:p>
            <a:pPr marL="0" indent="0">
              <a:buNone/>
            </a:pPr>
            <a:r>
              <a:rPr lang="en-US"/>
              <a:t> &lt;title&gt; Absolute positioning &lt;/title&gt;</a:t>
            </a:r>
          </a:p>
          <a:p>
            <a:pPr marL="0" indent="0">
              <a:buNone/>
            </a:pPr>
            <a:r>
              <a:rPr lang="en-US"/>
              <a:t> &lt;meta charset = "utf-8" /&gt;</a:t>
            </a:r>
          </a:p>
          <a:p>
            <a:pPr marL="0" indent="0">
              <a:buNone/>
            </a:pPr>
            <a:r>
              <a:rPr lang="en-US"/>
              <a:t> &lt;style type = "text/css"&gt;</a:t>
            </a:r>
          </a:p>
          <a:p>
            <a:pPr marL="0" indent="0">
              <a:buNone/>
            </a:pPr>
            <a:r>
              <a:rPr lang="en-US"/>
              <a:t>/* A style for a paragraph of text */</a:t>
            </a:r>
          </a:p>
          <a:p>
            <a:pPr marL="0" indent="0">
              <a:buNone/>
            </a:pPr>
            <a:r>
              <a:rPr lang="en-US"/>
              <a:t> .regtext {font-family: Times; font-size: 1.2em; width: 500px}</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22302"/>
            <a:ext cx="11615551" cy="6545766"/>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4840" y="332740"/>
            <a:ext cx="10972800" cy="6162040"/>
          </a:xfrm>
        </p:spPr>
        <p:txBody>
          <a:bodyPr>
            <a:normAutofit fontScale="97500"/>
          </a:bodyPr>
          <a:lstStyle/>
          <a:p>
            <a:pPr marL="0" indent="0">
              <a:buNone/>
            </a:pPr>
            <a:r>
              <a:rPr lang="en-US" b="1" dirty="0">
                <a:latin typeface="Times New Roman" panose="02020603050405020304" pitchFamily="18" charset="0"/>
                <a:cs typeface="Times New Roman" panose="02020603050405020304" pitchFamily="18" charset="0"/>
              </a:rPr>
              <a:t>Stacking Elements</a:t>
            </a:r>
          </a:p>
          <a:p>
            <a:pPr algn="just">
              <a:buFont typeface="Wingdings" panose="05000000000000000000" charset="0"/>
              <a:buChar char="Ø"/>
            </a:pPr>
            <a:r>
              <a:rPr lang="en-US" sz="3110" dirty="0">
                <a:latin typeface="Times New Roman" panose="02020603050405020304" pitchFamily="18" charset="0"/>
                <a:cs typeface="Times New Roman" panose="02020603050405020304" pitchFamily="18" charset="0"/>
              </a:rPr>
              <a:t>The </a:t>
            </a:r>
            <a:r>
              <a:rPr lang="en-US" sz="3110" b="1" dirty="0">
                <a:latin typeface="Times New Roman" panose="02020603050405020304" pitchFamily="18" charset="0"/>
                <a:cs typeface="Times New Roman" panose="02020603050405020304" pitchFamily="18" charset="0"/>
              </a:rPr>
              <a:t>top and left properties </a:t>
            </a:r>
            <a:r>
              <a:rPr lang="en-US" sz="3110" dirty="0">
                <a:latin typeface="Times New Roman" panose="02020603050405020304" pitchFamily="18" charset="0"/>
                <a:cs typeface="Times New Roman" panose="02020603050405020304" pitchFamily="18" charset="0"/>
              </a:rPr>
              <a:t>allow the placement of an element anywhere in the </a:t>
            </a:r>
            <a:r>
              <a:rPr lang="en-US" sz="3110" b="1" dirty="0">
                <a:latin typeface="Times New Roman" panose="02020603050405020304" pitchFamily="18" charset="0"/>
                <a:cs typeface="Times New Roman" panose="02020603050405020304" pitchFamily="18" charset="0"/>
              </a:rPr>
              <a:t>two dimensions of the display of a document</a:t>
            </a:r>
            <a:r>
              <a:rPr lang="en-US" sz="3110" dirty="0">
                <a:latin typeface="Times New Roman" panose="02020603050405020304" pitchFamily="18" charset="0"/>
                <a:cs typeface="Times New Roman" panose="02020603050405020304" pitchFamily="18" charset="0"/>
              </a:rPr>
              <a:t>.</a:t>
            </a:r>
          </a:p>
          <a:p>
            <a:pPr algn="just">
              <a:buFont typeface="Wingdings" panose="05000000000000000000" charset="0"/>
              <a:buChar char="Ø"/>
            </a:pPr>
            <a:r>
              <a:rPr lang="en-US" sz="3110" dirty="0">
                <a:latin typeface="Times New Roman" panose="02020603050405020304" pitchFamily="18" charset="0"/>
                <a:cs typeface="Times New Roman" panose="02020603050405020304" pitchFamily="18" charset="0"/>
              </a:rPr>
              <a:t> Although the display is restricted to two physical dimensions, the effect of a </a:t>
            </a:r>
            <a:r>
              <a:rPr lang="en-US" sz="3110" b="1" dirty="0">
                <a:latin typeface="Times New Roman" panose="02020603050405020304" pitchFamily="18" charset="0"/>
                <a:cs typeface="Times New Roman" panose="02020603050405020304" pitchFamily="18" charset="0"/>
              </a:rPr>
              <a:t>third dimension is possible </a:t>
            </a:r>
            <a:r>
              <a:rPr lang="en-US" sz="3110" dirty="0">
                <a:latin typeface="Times New Roman" panose="02020603050405020304" pitchFamily="18" charset="0"/>
                <a:cs typeface="Times New Roman" panose="02020603050405020304" pitchFamily="18" charset="0"/>
              </a:rPr>
              <a:t>through the simple concept of stacked elements, such as that used to stack windows in </a:t>
            </a:r>
            <a:r>
              <a:rPr lang="en-US" sz="3110" b="1" dirty="0">
                <a:latin typeface="Times New Roman" panose="02020603050405020304" pitchFamily="18" charset="0"/>
                <a:cs typeface="Times New Roman" panose="02020603050405020304" pitchFamily="18" charset="0"/>
              </a:rPr>
              <a:t>graphical user interfaces.</a:t>
            </a:r>
          </a:p>
          <a:p>
            <a:pPr algn="just">
              <a:buFont typeface="Wingdings" panose="05000000000000000000" charset="0"/>
              <a:buChar char="Ø"/>
            </a:pPr>
            <a:r>
              <a:rPr lang="en-US" sz="3110" dirty="0">
                <a:latin typeface="Times New Roman" panose="02020603050405020304" pitchFamily="18" charset="0"/>
                <a:cs typeface="Times New Roman" panose="02020603050405020304" pitchFamily="18" charset="0"/>
              </a:rPr>
              <a:t>Although multiple elements can occupy the same space in the document, one is considered to be on top and is displayed. The top element hides the parts of the lower elements on which it is </a:t>
            </a:r>
            <a:r>
              <a:rPr lang="en-US" sz="3110" dirty="0" smtClean="0">
                <a:latin typeface="Times New Roman" panose="02020603050405020304" pitchFamily="18" charset="0"/>
                <a:cs typeface="Times New Roman" panose="02020603050405020304" pitchFamily="18" charset="0"/>
              </a:rPr>
              <a:t>superimposed.</a:t>
            </a:r>
            <a:endParaRPr lang="en-US" sz="3110" dirty="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3110" b="1" dirty="0">
                <a:latin typeface="Times New Roman" panose="02020603050405020304" pitchFamily="18" charset="0"/>
                <a:cs typeface="Times New Roman" panose="02020603050405020304" pitchFamily="18" charset="0"/>
              </a:rPr>
              <a:t>The placement of elements in this third dimension is controlled by the z-index attribute of the element</a:t>
            </a:r>
            <a:r>
              <a:rPr lang="en-US" sz="3110"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96240"/>
            <a:ext cx="10972800" cy="6145530"/>
          </a:xfrm>
        </p:spPr>
        <p:txBody>
          <a:bodyPr>
            <a:normAutofit fontScale="85000" lnSpcReduction="10000"/>
          </a:bodyPr>
          <a:lstStyle/>
          <a:p>
            <a:pPr algn="just">
              <a:lnSpc>
                <a:spcPct val="150000"/>
              </a:lnSpc>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 An element whose z-index is greater than that of an element in the same space will be displayed over the other element, </a:t>
            </a:r>
            <a:r>
              <a:rPr lang="en-US" sz="2800" b="1" dirty="0">
                <a:latin typeface="Times New Roman" panose="02020603050405020304" pitchFamily="18" charset="0"/>
                <a:cs typeface="Times New Roman" panose="02020603050405020304" pitchFamily="18" charset="0"/>
              </a:rPr>
              <a:t>effectively hiding the element with the smaller z-index value. </a:t>
            </a:r>
          </a:p>
          <a:p>
            <a:pPr algn="just">
              <a:lnSpc>
                <a:spcPct val="150000"/>
              </a:lnSpc>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The JavaScript </a:t>
            </a:r>
            <a:r>
              <a:rPr lang="en-US" sz="2800" b="1" dirty="0">
                <a:latin typeface="Times New Roman" panose="02020603050405020304" pitchFamily="18" charset="0"/>
                <a:cs typeface="Times New Roman" panose="02020603050405020304" pitchFamily="18" charset="0"/>
              </a:rPr>
              <a:t>style property associated with the z-index attribute </a:t>
            </a:r>
            <a:r>
              <a:rPr lang="en-US" sz="2800" dirty="0">
                <a:latin typeface="Times New Roman" panose="02020603050405020304" pitchFamily="18" charset="0"/>
                <a:cs typeface="Times New Roman" panose="02020603050405020304" pitchFamily="18" charset="0"/>
              </a:rPr>
              <a:t>is </a:t>
            </a:r>
            <a:r>
              <a:rPr lang="en-US" sz="2800" dirty="0" smtClean="0">
                <a:latin typeface="Times New Roman" panose="02020603050405020304" pitchFamily="18" charset="0"/>
                <a:cs typeface="Times New Roman" panose="02020603050405020304" pitchFamily="18" charset="0"/>
              </a:rPr>
              <a:t>z-Index.</a:t>
            </a:r>
          </a:p>
          <a:p>
            <a:pPr algn="just">
              <a:lnSpc>
                <a:spcPct val="150000"/>
              </a:lnSpc>
              <a:buFont typeface="Wingdings" panose="05000000000000000000" charset="0"/>
              <a:buChar char="Ø"/>
            </a:pPr>
            <a:r>
              <a:rPr lang="en-US" b="1" dirty="0" smtClean="0">
                <a:latin typeface="Times New Roman" panose="02020603050405020304" pitchFamily="18" charset="0"/>
                <a:cs typeface="Times New Roman" panose="02020603050405020304" pitchFamily="18" charset="0"/>
              </a:rPr>
              <a:t>The top and left property determine the position of an element on the display screen, which is a two dimensional device.</a:t>
            </a:r>
          </a:p>
          <a:p>
            <a:pPr algn="just">
              <a:lnSpc>
                <a:spcPct val="150000"/>
              </a:lnSpc>
              <a:buFont typeface="Wingdings" panose="05000000000000000000" charset="0"/>
              <a:buChar char="Ø"/>
            </a:pPr>
            <a:r>
              <a:rPr lang="en-US" sz="2800" b="1" dirty="0" smtClean="0">
                <a:latin typeface="Times New Roman" panose="02020603050405020304" pitchFamily="18" charset="0"/>
                <a:cs typeface="Times New Roman" panose="02020603050405020304" pitchFamily="18" charset="0"/>
              </a:rPr>
              <a:t>Create the appearance of a third dimensional by having overlapping elements.</a:t>
            </a:r>
          </a:p>
          <a:p>
            <a:pPr algn="just">
              <a:lnSpc>
                <a:spcPct val="150000"/>
              </a:lnSpc>
              <a:buFont typeface="Wingdings" panose="05000000000000000000" charset="0"/>
              <a:buChar char="Ø"/>
            </a:pPr>
            <a:r>
              <a:rPr lang="en-US" b="1" dirty="0" smtClean="0">
                <a:latin typeface="Times New Roman" panose="02020603050405020304" pitchFamily="18" charset="0"/>
                <a:cs typeface="Times New Roman" panose="02020603050405020304" pitchFamily="18" charset="0"/>
              </a:rPr>
              <a:t>Done with the z-index property which cover by the </a:t>
            </a:r>
            <a:r>
              <a:rPr lang="en-US" b="1" u="sng" dirty="0" smtClean="0">
                <a:latin typeface="Times New Roman" panose="02020603050405020304" pitchFamily="18" charset="0"/>
                <a:cs typeface="Times New Roman" panose="02020603050405020304" pitchFamily="18" charset="0"/>
              </a:rPr>
              <a:t>front element</a:t>
            </a:r>
            <a:r>
              <a:rPr lang="en-US" b="1"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charset="0"/>
              <a:buChar char="Ø"/>
            </a:pPr>
            <a:r>
              <a:rPr lang="en-US" sz="2800" b="1" dirty="0" smtClean="0">
                <a:latin typeface="Times New Roman" panose="02020603050405020304" pitchFamily="18" charset="0"/>
                <a:cs typeface="Times New Roman" panose="02020603050405020304" pitchFamily="18" charset="0"/>
              </a:rPr>
              <a:t>Dynamic changes done in when mouse click.</a:t>
            </a: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67360"/>
            <a:ext cx="10972800" cy="6029960"/>
          </a:xfrm>
        </p:spPr>
        <p:txBody>
          <a:bodyPr>
            <a:noAutofit/>
          </a:bodyPr>
          <a:lstStyle/>
          <a:p>
            <a:pPr marL="0" indent="0">
              <a:buNone/>
            </a:pPr>
            <a:r>
              <a:rPr lang="en-US" sz="2700">
                <a:latin typeface="Times New Roman" panose="02020603050405020304" pitchFamily="18" charset="0"/>
                <a:cs typeface="Times New Roman" panose="02020603050405020304" pitchFamily="18" charset="0"/>
              </a:rPr>
              <a:t>&lt;!DOCTYPE html&gt;</a:t>
            </a:r>
          </a:p>
          <a:p>
            <a:pPr marL="0" indent="0">
              <a:buNone/>
            </a:pPr>
            <a:r>
              <a:rPr lang="en-US" sz="2700">
                <a:latin typeface="Times New Roman" panose="02020603050405020304" pitchFamily="18" charset="0"/>
                <a:cs typeface="Times New Roman" panose="02020603050405020304" pitchFamily="18" charset="0"/>
              </a:rPr>
              <a:t>&lt;!-- stacking.html</a:t>
            </a:r>
          </a:p>
          <a:p>
            <a:pPr marL="0" indent="0">
              <a:buNone/>
            </a:pPr>
            <a:r>
              <a:rPr lang="en-US" sz="2700">
                <a:latin typeface="Times New Roman" panose="02020603050405020304" pitchFamily="18" charset="0"/>
                <a:cs typeface="Times New Roman" panose="02020603050405020304" pitchFamily="18" charset="0"/>
              </a:rPr>
              <a:t> Uses stacking.js</a:t>
            </a:r>
          </a:p>
          <a:p>
            <a:pPr marL="0" indent="0">
              <a:buNone/>
            </a:pPr>
            <a:r>
              <a:rPr lang="en-US" sz="2700">
                <a:latin typeface="Times New Roman" panose="02020603050405020304" pitchFamily="18" charset="0"/>
                <a:cs typeface="Times New Roman" panose="02020603050405020304" pitchFamily="18" charset="0"/>
              </a:rPr>
              <a:t> Illustrates dynamic stacking of images.</a:t>
            </a:r>
          </a:p>
          <a:p>
            <a:pPr marL="0" indent="0">
              <a:buNone/>
            </a:pPr>
            <a:r>
              <a:rPr lang="en-US" sz="2700">
                <a:latin typeface="Times New Roman" panose="02020603050405020304" pitchFamily="18" charset="0"/>
                <a:cs typeface="Times New Roman" panose="02020603050405020304" pitchFamily="18" charset="0"/>
              </a:rPr>
              <a:t> --&gt;</a:t>
            </a:r>
          </a:p>
          <a:p>
            <a:pPr marL="0" indent="0">
              <a:buNone/>
            </a:pPr>
            <a:r>
              <a:rPr lang="en-US" sz="2700">
                <a:latin typeface="Times New Roman" panose="02020603050405020304" pitchFamily="18" charset="0"/>
                <a:cs typeface="Times New Roman" panose="02020603050405020304" pitchFamily="18" charset="0"/>
              </a:rPr>
              <a:t>&lt;html lang = "en"&gt;</a:t>
            </a:r>
          </a:p>
          <a:p>
            <a:pPr marL="0" indent="0">
              <a:buNone/>
            </a:pPr>
            <a:r>
              <a:rPr lang="en-US" sz="2700">
                <a:latin typeface="Times New Roman" panose="02020603050405020304" pitchFamily="18" charset="0"/>
                <a:cs typeface="Times New Roman" panose="02020603050405020304" pitchFamily="18" charset="0"/>
              </a:rPr>
              <a:t> &lt;head&gt;</a:t>
            </a:r>
          </a:p>
          <a:p>
            <a:pPr marL="0" indent="0">
              <a:buNone/>
            </a:pPr>
            <a:r>
              <a:rPr lang="en-US" sz="2700">
                <a:latin typeface="Times New Roman" panose="02020603050405020304" pitchFamily="18" charset="0"/>
                <a:cs typeface="Times New Roman" panose="02020603050405020304" pitchFamily="18" charset="0"/>
              </a:rPr>
              <a:t> &lt;title&gt; Dynamic stacking of images &lt;/title&gt;</a:t>
            </a:r>
          </a:p>
          <a:p>
            <a:pPr marL="0" indent="0">
              <a:buNone/>
            </a:pPr>
            <a:r>
              <a:rPr lang="en-US" sz="2700">
                <a:latin typeface="Times New Roman" panose="02020603050405020304" pitchFamily="18" charset="0"/>
                <a:cs typeface="Times New Roman" panose="02020603050405020304" pitchFamily="18" charset="0"/>
              </a:rPr>
              <a:t> &lt;meta charset = "utf-8" /&gt;</a:t>
            </a:r>
          </a:p>
          <a:p>
            <a:pPr marL="0" indent="0">
              <a:buNone/>
            </a:pPr>
            <a:r>
              <a:rPr lang="en-US" sz="2700">
                <a:latin typeface="Times New Roman" panose="02020603050405020304" pitchFamily="18" charset="0"/>
                <a:cs typeface="Times New Roman" panose="02020603050405020304" pitchFamily="18" charset="0"/>
              </a:rPr>
              <a:t> &lt;script type = "text/javascript" src = "stacking.js" &gt;</a:t>
            </a:r>
          </a:p>
          <a:p>
            <a:pPr marL="0" indent="0">
              <a:buNone/>
            </a:pPr>
            <a:r>
              <a:rPr lang="en-US" sz="2700">
                <a:latin typeface="Times New Roman" panose="02020603050405020304" pitchFamily="18" charset="0"/>
                <a:cs typeface="Times New Roman" panose="02020603050405020304" pitchFamily="18" charset="0"/>
              </a:rPr>
              <a:t> &lt;/script&gt;</a:t>
            </a:r>
          </a:p>
          <a:p>
            <a:pPr marL="0" indent="0">
              <a:buNone/>
            </a:pPr>
            <a:endParaRPr lang="en-US" sz="27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66090"/>
            <a:ext cx="10972800" cy="5944870"/>
          </a:xfrm>
        </p:spPr>
        <p:txBody>
          <a:bodyPr>
            <a:normAutofit/>
          </a:bodyPr>
          <a:lstStyle/>
          <a:p>
            <a:pPr marL="0" indent="0">
              <a:buNone/>
            </a:pPr>
            <a:r>
              <a:rPr lang="en-US">
                <a:latin typeface="Times New Roman" panose="02020603050405020304" pitchFamily="18" charset="0"/>
                <a:cs typeface="Times New Roman" panose="02020603050405020304" pitchFamily="18" charset="0"/>
                <a:sym typeface="+mn-ea"/>
              </a:rPr>
              <a:t> &lt;style type = "text/css"&gt;</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.plane1 {position: absolute; top: 0; left: 0; </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z-index: 0;}</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.plane2 {position: absolute; top: 50px; left: 110px; </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z-index: 0;}</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.plane3 {position: absolute; top: 100px; left: 220px; </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z-index: 0;}</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&lt;/style&gt;</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&lt;/head&gt;</a:t>
            </a:r>
            <a:endParaRPr lang="en-US">
              <a:latin typeface="Times New Roman" panose="02020603050405020304" pitchFamily="18" charset="0"/>
              <a:cs typeface="Times New Roman" panose="02020603050405020304" pitchFamily="18" charset="0"/>
            </a:endParaRPr>
          </a:p>
          <a:p>
            <a:pPr marL="0" indent="0">
              <a:buNone/>
            </a:pP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41325"/>
            <a:ext cx="10972800" cy="6066790"/>
          </a:xfrm>
        </p:spPr>
        <p:txBody>
          <a:bodyPr>
            <a:noAutofit/>
          </a:bodyPr>
          <a:lstStyle/>
          <a:p>
            <a:pPr marL="0" indent="0">
              <a:buNone/>
            </a:pPr>
            <a:r>
              <a:rPr lang="en-US" sz="2700">
                <a:latin typeface="Times New Roman" panose="02020603050405020304" pitchFamily="18" charset="0"/>
                <a:cs typeface="Times New Roman" panose="02020603050405020304" pitchFamily="18" charset="0"/>
              </a:rPr>
              <a:t>&lt;body&gt;</a:t>
            </a:r>
          </a:p>
          <a:p>
            <a:pPr marL="0" indent="0">
              <a:buNone/>
            </a:pPr>
            <a:r>
              <a:rPr lang="en-US" sz="2700">
                <a:latin typeface="Times New Roman" panose="02020603050405020304" pitchFamily="18" charset="0"/>
                <a:cs typeface="Times New Roman" panose="02020603050405020304" pitchFamily="18" charset="0"/>
              </a:rPr>
              <a:t> &lt;p&gt;</a:t>
            </a:r>
          </a:p>
          <a:p>
            <a:pPr marL="0" indent="0">
              <a:buNone/>
            </a:pPr>
            <a:r>
              <a:rPr lang="en-US" sz="2700">
                <a:latin typeface="Times New Roman" panose="02020603050405020304" pitchFamily="18" charset="0"/>
                <a:cs typeface="Times New Roman" panose="02020603050405020304" pitchFamily="18" charset="0"/>
              </a:rPr>
              <a:t> &lt;img class = "plane1" id = "airplane1"</a:t>
            </a:r>
          </a:p>
          <a:p>
            <a:pPr marL="0" indent="0">
              <a:buNone/>
            </a:pPr>
            <a:r>
              <a:rPr lang="en-US" sz="2700">
                <a:latin typeface="Times New Roman" panose="02020603050405020304" pitchFamily="18" charset="0"/>
                <a:cs typeface="Times New Roman" panose="02020603050405020304" pitchFamily="18" charset="0"/>
              </a:rPr>
              <a:t> src = "../images/airplane1.png" </a:t>
            </a:r>
          </a:p>
          <a:p>
            <a:pPr marL="0" indent="0">
              <a:buNone/>
            </a:pPr>
            <a:r>
              <a:rPr lang="en-US" sz="2700">
                <a:latin typeface="Times New Roman" panose="02020603050405020304" pitchFamily="18" charset="0"/>
                <a:cs typeface="Times New Roman" panose="02020603050405020304" pitchFamily="18" charset="0"/>
              </a:rPr>
              <a:t> alt = "(Picture of an airplane)" </a:t>
            </a:r>
          </a:p>
          <a:p>
            <a:pPr marL="0" indent="0">
              <a:buNone/>
            </a:pPr>
            <a:r>
              <a:rPr lang="en-US" sz="2700">
                <a:latin typeface="Times New Roman" panose="02020603050405020304" pitchFamily="18" charset="0"/>
                <a:cs typeface="Times New Roman" panose="02020603050405020304" pitchFamily="18" charset="0"/>
              </a:rPr>
              <a:t> onclick = "toTop('airplane1')" /&gt;</a:t>
            </a:r>
          </a:p>
          <a:p>
            <a:pPr marL="0" indent="0">
              <a:buNone/>
            </a:pPr>
            <a:r>
              <a:rPr lang="en-US" sz="2700">
                <a:latin typeface="Times New Roman" panose="02020603050405020304" pitchFamily="18" charset="0"/>
                <a:cs typeface="Times New Roman" panose="02020603050405020304" pitchFamily="18" charset="0"/>
              </a:rPr>
              <a:t> &lt;img class = "plane2" id = "airplane2"</a:t>
            </a:r>
          </a:p>
          <a:p>
            <a:pPr marL="0" indent="0">
              <a:buNone/>
            </a:pPr>
            <a:r>
              <a:rPr lang="en-US" sz="2700">
                <a:latin typeface="Times New Roman" panose="02020603050405020304" pitchFamily="18" charset="0"/>
                <a:cs typeface="Times New Roman" panose="02020603050405020304" pitchFamily="18" charset="0"/>
              </a:rPr>
              <a:t> src = "../images/airplane2.png"</a:t>
            </a:r>
          </a:p>
          <a:p>
            <a:pPr marL="0" indent="0">
              <a:buNone/>
            </a:pPr>
            <a:r>
              <a:rPr lang="en-US" sz="2700">
                <a:latin typeface="Times New Roman" panose="02020603050405020304" pitchFamily="18" charset="0"/>
                <a:cs typeface="Times New Roman" panose="02020603050405020304" pitchFamily="18" charset="0"/>
              </a:rPr>
              <a:t> alt = "(Picture of an airplane)"</a:t>
            </a:r>
          </a:p>
          <a:p>
            <a:pPr marL="0" indent="0">
              <a:buNone/>
            </a:pPr>
            <a:r>
              <a:rPr lang="en-US" sz="2700">
                <a:latin typeface="Times New Roman" panose="02020603050405020304" pitchFamily="18" charset="0"/>
                <a:cs typeface="Times New Roman" panose="02020603050405020304" pitchFamily="18" charset="0"/>
              </a:rPr>
              <a:t> onclick = "toTop('airplane2')" /&gt;</a:t>
            </a:r>
          </a:p>
          <a:p>
            <a:pPr marL="0" indent="0">
              <a:buNone/>
            </a:pPr>
            <a:r>
              <a:rPr lang="en-US" sz="2700">
                <a:latin typeface="Times New Roman" panose="02020603050405020304" pitchFamily="18" charset="0"/>
                <a:cs typeface="Times New Roman" panose="02020603050405020304" pitchFamily="18" charset="0"/>
              </a:rPr>
              <a:t> &lt;img class = "plane3" id = "airplane3"</a:t>
            </a:r>
          </a:p>
          <a:p>
            <a:pPr marL="0" indent="0">
              <a:buNone/>
            </a:pPr>
            <a:r>
              <a:rPr lang="en-US" sz="2700">
                <a:latin typeface="Times New Roman" panose="02020603050405020304" pitchFamily="18" charset="0"/>
                <a:cs typeface="Times New Roman" panose="02020603050405020304" pitchFamily="18" charset="0"/>
              </a:rPr>
              <a:t> src = "../images/airplane3.png"</a:t>
            </a:r>
          </a:p>
          <a:p>
            <a:pPr marL="0" indent="0">
              <a:buNone/>
            </a:pPr>
            <a:endParaRPr lang="en-US" sz="27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67031"/>
            <a:ext cx="10972800" cy="6216015"/>
          </a:xfrm>
        </p:spPr>
        <p:txBody>
          <a:bodyPr/>
          <a:lstStyle/>
          <a:p>
            <a:pPr marL="0" indent="0">
              <a:buNone/>
            </a:pPr>
            <a:r>
              <a:rPr lang="en-US">
                <a:latin typeface="Times New Roman" panose="02020603050405020304" pitchFamily="18" charset="0"/>
                <a:cs typeface="Times New Roman" panose="02020603050405020304" pitchFamily="18" charset="0"/>
                <a:sym typeface="+mn-ea"/>
              </a:rPr>
              <a:t> alt = "(Picture of an airplane)"</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onclick = "toTop('airplane3')" /&gt;</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&lt;/p&gt;</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&lt;/body&gt;</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&lt;/html&gt;</a:t>
            </a:r>
            <a:endParaRPr lang="en-US">
              <a:latin typeface="Times New Roman" panose="02020603050405020304" pitchFamily="18" charset="0"/>
              <a:cs typeface="Times New Roman" panose="02020603050405020304" pitchFamily="18" charset="0"/>
            </a:endParaRPr>
          </a:p>
          <a:p>
            <a:pPr marL="0" indent="0">
              <a:buNone/>
            </a:pP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5426"/>
            <a:ext cx="10972800" cy="6284595"/>
          </a:xfrm>
        </p:spPr>
        <p:txBody>
          <a:bodyPr>
            <a:noAutofit/>
          </a:bodyPr>
          <a:lstStyle/>
          <a:p>
            <a:pPr marL="0" indent="0">
              <a:buNone/>
            </a:pPr>
            <a:r>
              <a:rPr lang="en-US" sz="2700">
                <a:latin typeface="Times New Roman" panose="02020603050405020304" pitchFamily="18" charset="0"/>
                <a:cs typeface="Times New Roman" panose="02020603050405020304" pitchFamily="18" charset="0"/>
              </a:rPr>
              <a:t>// stacking.js</a:t>
            </a:r>
          </a:p>
          <a:p>
            <a:pPr marL="0" indent="0">
              <a:buNone/>
            </a:pPr>
            <a:r>
              <a:rPr lang="en-US" sz="2700">
                <a:latin typeface="Times New Roman" panose="02020603050405020304" pitchFamily="18" charset="0"/>
                <a:cs typeface="Times New Roman" panose="02020603050405020304" pitchFamily="18" charset="0"/>
              </a:rPr>
              <a:t>// Illustrates dynamic stacking of images</a:t>
            </a:r>
          </a:p>
          <a:p>
            <a:pPr marL="0" indent="0">
              <a:buNone/>
            </a:pPr>
            <a:r>
              <a:rPr lang="en-US" sz="2700">
                <a:latin typeface="Times New Roman" panose="02020603050405020304" pitchFamily="18" charset="0"/>
                <a:cs typeface="Times New Roman" panose="02020603050405020304" pitchFamily="18" charset="0"/>
              </a:rPr>
              <a:t>var topp = "airplane1";</a:t>
            </a:r>
          </a:p>
          <a:p>
            <a:pPr marL="0" indent="0">
              <a:buNone/>
            </a:pPr>
            <a:r>
              <a:rPr lang="en-US" sz="2700">
                <a:latin typeface="Times New Roman" panose="02020603050405020304" pitchFamily="18" charset="0"/>
                <a:cs typeface="Times New Roman" panose="02020603050405020304" pitchFamily="18" charset="0"/>
              </a:rPr>
              <a:t>// The event handler function to move the given element</a:t>
            </a:r>
          </a:p>
          <a:p>
            <a:pPr marL="0" indent="0">
              <a:buNone/>
            </a:pPr>
            <a:r>
              <a:rPr lang="en-US" sz="2700">
                <a:latin typeface="Times New Roman" panose="02020603050405020304" pitchFamily="18" charset="0"/>
                <a:cs typeface="Times New Roman" panose="02020603050405020304" pitchFamily="18" charset="0"/>
              </a:rPr>
              <a:t>// to the top of the display stack</a:t>
            </a:r>
          </a:p>
          <a:p>
            <a:pPr marL="0" indent="0">
              <a:buNone/>
            </a:pPr>
            <a:r>
              <a:rPr lang="en-US" sz="2700">
                <a:latin typeface="Times New Roman" panose="02020603050405020304" pitchFamily="18" charset="0"/>
                <a:cs typeface="Times New Roman" panose="02020603050405020304" pitchFamily="18" charset="0"/>
              </a:rPr>
              <a:t>function toTop(newTop) {</a:t>
            </a:r>
          </a:p>
          <a:p>
            <a:pPr marL="0" indent="0">
              <a:buNone/>
            </a:pPr>
            <a:r>
              <a:rPr lang="en-US" sz="2700">
                <a:latin typeface="Times New Roman" panose="02020603050405020304" pitchFamily="18" charset="0"/>
                <a:cs typeface="Times New Roman" panose="02020603050405020304" pitchFamily="18" charset="0"/>
              </a:rPr>
              <a:t>// Set the two dom addresses, one for the old top </a:t>
            </a:r>
          </a:p>
          <a:p>
            <a:pPr marL="0" indent="0">
              <a:buNone/>
            </a:pPr>
            <a:r>
              <a:rPr lang="en-US" sz="2700">
                <a:latin typeface="Times New Roman" panose="02020603050405020304" pitchFamily="18" charset="0"/>
                <a:cs typeface="Times New Roman" panose="02020603050405020304" pitchFamily="18" charset="0"/>
              </a:rPr>
              <a:t>// element and one for the new top element </a:t>
            </a:r>
          </a:p>
          <a:p>
            <a:pPr marL="0" indent="0">
              <a:buNone/>
            </a:pPr>
            <a:r>
              <a:rPr lang="en-US" sz="2700">
                <a:latin typeface="Times New Roman" panose="02020603050405020304" pitchFamily="18" charset="0"/>
                <a:cs typeface="Times New Roman" panose="02020603050405020304" pitchFamily="18" charset="0"/>
              </a:rPr>
              <a:t> domTop = document.getElementById(topp).style;</a:t>
            </a:r>
          </a:p>
          <a:p>
            <a:pPr marL="0" indent="0">
              <a:buNone/>
            </a:pPr>
            <a:r>
              <a:rPr lang="en-US" sz="2700">
                <a:latin typeface="Times New Roman" panose="02020603050405020304" pitchFamily="18" charset="0"/>
                <a:cs typeface="Times New Roman" panose="02020603050405020304" pitchFamily="18" charset="0"/>
              </a:rPr>
              <a:t> domNew = document.getElementById(newTop).style;</a:t>
            </a:r>
          </a:p>
          <a:p>
            <a:pPr marL="0" indent="0">
              <a:buNone/>
            </a:pPr>
            <a:r>
              <a:rPr lang="en-US" sz="2700">
                <a:latin typeface="Times New Roman" panose="02020603050405020304" pitchFamily="18" charset="0"/>
                <a:cs typeface="Times New Roman" panose="02020603050405020304" pitchFamily="18" charset="0"/>
              </a:rPr>
              <a:t>// Set the zIndex properties of the two elements, and</a:t>
            </a:r>
          </a:p>
          <a:p>
            <a:pPr marL="0" indent="0">
              <a:buNone/>
            </a:pPr>
            <a:r>
              <a:rPr lang="en-US" sz="2700">
                <a:latin typeface="Times New Roman" panose="02020603050405020304" pitchFamily="18" charset="0"/>
                <a:cs typeface="Times New Roman" panose="02020603050405020304" pitchFamily="18" charset="0"/>
              </a:rPr>
              <a:t>// reset topp to the new top</a:t>
            </a:r>
          </a:p>
          <a:p>
            <a:pPr marL="0" indent="0">
              <a:buNone/>
            </a:pPr>
            <a:r>
              <a:rPr lang="en-US" sz="270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65761"/>
            <a:ext cx="10972800" cy="6156325"/>
          </a:xfrm>
        </p:spPr>
        <p:txBody>
          <a:bodyPr/>
          <a:lstStyle/>
          <a:p>
            <a:pPr marL="0" indent="0">
              <a:buNone/>
            </a:pPr>
            <a:r>
              <a:rPr lang="en-US">
                <a:latin typeface="Times New Roman" panose="02020603050405020304" pitchFamily="18" charset="0"/>
                <a:cs typeface="Times New Roman" panose="02020603050405020304" pitchFamily="18" charset="0"/>
                <a:sym typeface="+mn-ea"/>
              </a:rPr>
              <a:t>domTop.zIndex = "0";</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domNew.zIndex = "10";</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topp = newTop;</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a:t>
            </a:r>
            <a:endParaRPr lang="en-US">
              <a:latin typeface="Times New Roman" panose="02020603050405020304" pitchFamily="18" charset="0"/>
              <a:cs typeface="Times New Roman" panose="02020603050405020304" pitchFamily="18" charset="0"/>
            </a:endParaRPr>
          </a:p>
          <a:p>
            <a:pPr marL="0" indent="0">
              <a:buNone/>
            </a:pP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34701" y="410348"/>
            <a:ext cx="10817240" cy="594584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1545" y="410845"/>
            <a:ext cx="10515600" cy="5936615"/>
          </a:xfrm>
        </p:spPr>
        <p:txBody>
          <a:bodyPr>
            <a:normAutofit fontScale="25000" lnSpcReduction="20000"/>
          </a:bodyPr>
          <a:lstStyle/>
          <a:p>
            <a:pPr marL="0" indent="0">
              <a:buNone/>
            </a:pPr>
            <a:r>
              <a:rPr lang="en-US" sz="11200" dirty="0"/>
              <a:t>/* A style for the text to be absolutely positioned </a:t>
            </a:r>
            <a:r>
              <a:rPr lang="en-US" sz="11200" dirty="0" smtClean="0"/>
              <a:t>*/</a:t>
            </a:r>
          </a:p>
          <a:p>
            <a:pPr marL="0" indent="0">
              <a:buNone/>
            </a:pPr>
            <a:endParaRPr lang="en-US" sz="11200" dirty="0"/>
          </a:p>
          <a:p>
            <a:pPr marL="0" indent="0">
              <a:buNone/>
            </a:pPr>
            <a:r>
              <a:rPr lang="en-US" sz="11200" dirty="0"/>
              <a:t> .</a:t>
            </a:r>
            <a:r>
              <a:rPr lang="en-US" sz="11200" dirty="0" err="1"/>
              <a:t>abstext</a:t>
            </a:r>
            <a:r>
              <a:rPr lang="en-US" sz="11200" dirty="0"/>
              <a:t> </a:t>
            </a:r>
            <a:endParaRPr lang="en-US" sz="11200" dirty="0" smtClean="0"/>
          </a:p>
          <a:p>
            <a:pPr marL="0" indent="0">
              <a:buNone/>
            </a:pPr>
            <a:r>
              <a:rPr lang="en-US" sz="11200" dirty="0" smtClean="0"/>
              <a:t>{</a:t>
            </a:r>
          </a:p>
          <a:p>
            <a:pPr marL="0" indent="0">
              <a:buNone/>
            </a:pPr>
            <a:r>
              <a:rPr lang="en-US" sz="11200" dirty="0" smtClean="0"/>
              <a:t>position</a:t>
            </a:r>
            <a:r>
              <a:rPr lang="en-US" sz="11200" dirty="0"/>
              <a:t>: absolute; top: 25px; left: 25px; </a:t>
            </a:r>
          </a:p>
          <a:p>
            <a:pPr marL="0" indent="0">
              <a:buNone/>
            </a:pPr>
            <a:r>
              <a:rPr lang="en-US" sz="11200" dirty="0"/>
              <a:t> font-family: Times; font-size: 1.9em;</a:t>
            </a:r>
          </a:p>
          <a:p>
            <a:pPr marL="0" indent="0">
              <a:buNone/>
            </a:pPr>
            <a:r>
              <a:rPr lang="en-US" sz="11200" dirty="0"/>
              <a:t> font-style: italic; letter-spacing: 1em; </a:t>
            </a:r>
            <a:endParaRPr lang="en-US" sz="11200" dirty="0" smtClean="0"/>
          </a:p>
          <a:p>
            <a:pPr marL="0" indent="0">
              <a:buNone/>
            </a:pPr>
            <a:r>
              <a:rPr lang="en-US" sz="11200" dirty="0" smtClean="0"/>
              <a:t>color</a:t>
            </a:r>
            <a:r>
              <a:rPr lang="en-US" sz="11200" dirty="0"/>
              <a:t>: </a:t>
            </a:r>
            <a:r>
              <a:rPr lang="en-US" sz="11200" dirty="0" err="1"/>
              <a:t>rgb</a:t>
            </a:r>
            <a:r>
              <a:rPr lang="en-US" sz="11200" dirty="0"/>
              <a:t>(160,160,160); width: </a:t>
            </a:r>
            <a:r>
              <a:rPr lang="en-US" sz="11200" dirty="0" smtClean="0"/>
              <a:t>450px</a:t>
            </a:r>
          </a:p>
          <a:p>
            <a:pPr marL="0" indent="0">
              <a:buNone/>
            </a:pPr>
            <a:r>
              <a:rPr lang="en-US" sz="11200" dirty="0" smtClean="0"/>
              <a:t>}</a:t>
            </a:r>
          </a:p>
          <a:p>
            <a:pPr marL="0" indent="0">
              <a:buNone/>
            </a:pPr>
            <a:endParaRPr lang="en-US" sz="11200" dirty="0"/>
          </a:p>
          <a:p>
            <a:pPr marL="0" indent="0">
              <a:buNone/>
            </a:pPr>
            <a:r>
              <a:rPr lang="en-US" sz="11200" dirty="0"/>
              <a:t> &lt;/style&gt;</a:t>
            </a:r>
          </a:p>
          <a:p>
            <a:pPr marL="0" indent="0">
              <a:buNone/>
            </a:pPr>
            <a:r>
              <a:rPr lang="en-US" sz="11200" dirty="0"/>
              <a:t> &lt;/head&gt;</a:t>
            </a:r>
          </a:p>
          <a:p>
            <a:pPr marL="0" indent="0">
              <a:buNone/>
            </a:pPr>
            <a:r>
              <a:rPr lang="en-US" sz="11200" dirty="0"/>
              <a:t> &lt;body&gt;</a:t>
            </a:r>
          </a:p>
          <a:p>
            <a:pPr marL="0" indent="0">
              <a:buNone/>
            </a:pPr>
            <a:r>
              <a:rPr lang="en-US" sz="11200" dirty="0"/>
              <a:t>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45322" y="167021"/>
            <a:ext cx="11106615" cy="6205184"/>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5296"/>
            <a:ext cx="10972800" cy="6402704"/>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Locating the Mouse Cursor</a:t>
            </a:r>
            <a:r>
              <a:rPr lang="en-IN" altLang="en-US" b="1" dirty="0">
                <a:latin typeface="Times New Roman" panose="02020603050405020304" pitchFamily="18" charset="0"/>
                <a:cs typeface="Times New Roman" panose="02020603050405020304" pitchFamily="18" charset="0"/>
              </a:rPr>
              <a:t>:</a:t>
            </a:r>
          </a:p>
          <a:p>
            <a:pPr algn="just">
              <a:buFont typeface="Wingdings" panose="05000000000000000000" charset="0"/>
              <a:buChar char="Ø"/>
            </a:pPr>
            <a:r>
              <a:rPr lang="en-IN" altLang="en-US" sz="2800" b="1" dirty="0">
                <a:latin typeface="Times New Roman" panose="02020603050405020304" pitchFamily="18" charset="0"/>
                <a:cs typeface="Times New Roman" panose="02020603050405020304" pitchFamily="18" charset="0"/>
              </a:rPr>
              <a:t>Every event that occurs while an HTML document is being displayed creates an event object. </a:t>
            </a:r>
          </a:p>
          <a:p>
            <a:pPr algn="just">
              <a:buFont typeface="Wingdings" panose="05000000000000000000" charset="0"/>
              <a:buChar char="Ø"/>
            </a:pPr>
            <a:r>
              <a:rPr lang="en-IN" altLang="en-US" sz="2800" dirty="0">
                <a:latin typeface="Times New Roman" panose="02020603050405020304" pitchFamily="18" charset="0"/>
                <a:cs typeface="Times New Roman" panose="02020603050405020304" pitchFamily="18" charset="0"/>
              </a:rPr>
              <a:t>This object includes some information about the event. </a:t>
            </a:r>
            <a:r>
              <a:rPr lang="en-IN" altLang="en-US" sz="2800" b="1" dirty="0">
                <a:latin typeface="Times New Roman" panose="02020603050405020304" pitchFamily="18" charset="0"/>
                <a:cs typeface="Times New Roman" panose="02020603050405020304" pitchFamily="18" charset="0"/>
              </a:rPr>
              <a:t>A mouse click event is an implementation of the Mouse-Event interface</a:t>
            </a:r>
            <a:r>
              <a:rPr lang="en-IN" altLang="en-US" sz="2800" dirty="0">
                <a:latin typeface="Times New Roman" panose="02020603050405020304" pitchFamily="18" charset="0"/>
                <a:cs typeface="Times New Roman" panose="02020603050405020304" pitchFamily="18" charset="0"/>
              </a:rPr>
              <a:t>, which defines </a:t>
            </a:r>
            <a:r>
              <a:rPr lang="en-IN" altLang="en-US" sz="2800" b="1" dirty="0">
                <a:latin typeface="Times New Roman" panose="02020603050405020304" pitchFamily="18" charset="0"/>
                <a:cs typeface="Times New Roman" panose="02020603050405020304" pitchFamily="18" charset="0"/>
              </a:rPr>
              <a:t>two pairs of properties </a:t>
            </a:r>
            <a:r>
              <a:rPr lang="en-IN" altLang="en-US" sz="2800" dirty="0">
                <a:latin typeface="Times New Roman" panose="02020603050405020304" pitchFamily="18" charset="0"/>
                <a:cs typeface="Times New Roman" panose="02020603050405020304" pitchFamily="18" charset="0"/>
              </a:rPr>
              <a:t>that provide </a:t>
            </a:r>
            <a:r>
              <a:rPr lang="en-IN" altLang="en-US" sz="2800" b="1" dirty="0">
                <a:latin typeface="Times New Roman" panose="02020603050405020304" pitchFamily="18" charset="0"/>
                <a:cs typeface="Times New Roman" panose="02020603050405020304" pitchFamily="18" charset="0"/>
              </a:rPr>
              <a:t>geometric coordinates </a:t>
            </a:r>
            <a:r>
              <a:rPr lang="en-IN" altLang="en-US" sz="2800" dirty="0">
                <a:latin typeface="Times New Roman" panose="02020603050405020304" pitchFamily="18" charset="0"/>
                <a:cs typeface="Times New Roman" panose="02020603050405020304" pitchFamily="18" charset="0"/>
              </a:rPr>
              <a:t>of the position of the element in the display that </a:t>
            </a:r>
            <a:r>
              <a:rPr lang="en-IN" altLang="en-US" sz="2800" b="1" dirty="0">
                <a:latin typeface="Times New Roman" panose="02020603050405020304" pitchFamily="18" charset="0"/>
                <a:cs typeface="Times New Roman" panose="02020603050405020304" pitchFamily="18" charset="0"/>
              </a:rPr>
              <a:t>created the event</a:t>
            </a:r>
            <a:r>
              <a:rPr lang="en-IN" altLang="en-US" sz="2800" dirty="0">
                <a:latin typeface="Times New Roman" panose="02020603050405020304" pitchFamily="18" charset="0"/>
                <a:cs typeface="Times New Roman" panose="02020603050405020304" pitchFamily="18" charset="0"/>
              </a:rPr>
              <a:t>.</a:t>
            </a:r>
          </a:p>
          <a:p>
            <a:pPr algn="just">
              <a:buFont typeface="Wingdings" panose="05000000000000000000" charset="0"/>
              <a:buChar char="Ø"/>
            </a:pPr>
            <a:r>
              <a:rPr lang="en-IN" altLang="en-US" sz="2800" dirty="0">
                <a:latin typeface="Times New Roman" panose="02020603050405020304" pitchFamily="18" charset="0"/>
                <a:cs typeface="Times New Roman" panose="02020603050405020304" pitchFamily="18" charset="0"/>
              </a:rPr>
              <a:t>One of these pairs, </a:t>
            </a:r>
            <a:r>
              <a:rPr lang="en-IN" altLang="en-US" sz="2800" b="1" dirty="0" err="1">
                <a:latin typeface="Times New Roman" panose="02020603050405020304" pitchFamily="18" charset="0"/>
                <a:cs typeface="Times New Roman" panose="02020603050405020304" pitchFamily="18" charset="0"/>
              </a:rPr>
              <a:t>clientX</a:t>
            </a:r>
            <a:r>
              <a:rPr lang="en-IN" altLang="en-US" sz="2800" b="1" dirty="0">
                <a:latin typeface="Times New Roman" panose="02020603050405020304" pitchFamily="18" charset="0"/>
                <a:cs typeface="Times New Roman" panose="02020603050405020304" pitchFamily="18" charset="0"/>
              </a:rPr>
              <a:t> and </a:t>
            </a:r>
            <a:r>
              <a:rPr lang="en-IN" altLang="en-US" sz="2800" b="1" dirty="0" err="1">
                <a:latin typeface="Times New Roman" panose="02020603050405020304" pitchFamily="18" charset="0"/>
                <a:cs typeface="Times New Roman" panose="02020603050405020304" pitchFamily="18" charset="0"/>
              </a:rPr>
              <a:t>clientY</a:t>
            </a:r>
            <a:r>
              <a:rPr lang="en-IN" altLang="en-US" sz="2800" dirty="0">
                <a:latin typeface="Times New Roman" panose="02020603050405020304" pitchFamily="18" charset="0"/>
                <a:cs typeface="Times New Roman" panose="02020603050405020304" pitchFamily="18" charset="0"/>
              </a:rPr>
              <a:t>, gives the coordinates of the element relative to the </a:t>
            </a:r>
            <a:r>
              <a:rPr lang="en-IN" altLang="en-US" sz="2800" b="1" dirty="0">
                <a:latin typeface="Times New Roman" panose="02020603050405020304" pitchFamily="18" charset="0"/>
                <a:cs typeface="Times New Roman" panose="02020603050405020304" pitchFamily="18" charset="0"/>
              </a:rPr>
              <a:t>upper-left corner </a:t>
            </a:r>
            <a:r>
              <a:rPr lang="en-IN" altLang="en-US" sz="2800" dirty="0">
                <a:latin typeface="Times New Roman" panose="02020603050405020304" pitchFamily="18" charset="0"/>
                <a:cs typeface="Times New Roman" panose="02020603050405020304" pitchFamily="18" charset="0"/>
              </a:rPr>
              <a:t>of the browser display window, in pixels</a:t>
            </a:r>
            <a:r>
              <a:rPr lang="en-IN" altLang="en-US" sz="2800" dirty="0" smtClean="0">
                <a:latin typeface="Times New Roman" panose="02020603050405020304" pitchFamily="18" charset="0"/>
                <a:cs typeface="Times New Roman" panose="02020603050405020304" pitchFamily="18" charset="0"/>
              </a:rPr>
              <a:t>.</a:t>
            </a:r>
          </a:p>
          <a:p>
            <a:pPr algn="just">
              <a:buFont typeface="Wingdings" panose="05000000000000000000" charset="0"/>
              <a:buChar char="Ø"/>
            </a:pPr>
            <a:r>
              <a:rPr lang="en-IN" altLang="en-US" b="1" dirty="0" err="1" smtClean="0">
                <a:latin typeface="Times New Roman" panose="02020603050405020304" pitchFamily="18" charset="0"/>
                <a:cs typeface="Times New Roman" panose="02020603050405020304" pitchFamily="18" charset="0"/>
              </a:rPr>
              <a:t>ClientX</a:t>
            </a:r>
            <a:r>
              <a:rPr lang="en-IN" altLang="en-US" b="1" dirty="0" smtClean="0">
                <a:latin typeface="Times New Roman" panose="02020603050405020304" pitchFamily="18" charset="0"/>
                <a:cs typeface="Times New Roman" panose="02020603050405020304" pitchFamily="18" charset="0"/>
              </a:rPr>
              <a:t> </a:t>
            </a:r>
            <a:r>
              <a:rPr lang="en-IN" altLang="en-US" b="1" dirty="0" smtClean="0">
                <a:latin typeface="Times New Roman" panose="02020603050405020304" pitchFamily="18" charset="0"/>
                <a:cs typeface="Times New Roman" panose="02020603050405020304" pitchFamily="18" charset="0"/>
              </a:rPr>
              <a:t>and </a:t>
            </a:r>
            <a:r>
              <a:rPr lang="en-IN" altLang="en-US" b="1" dirty="0" err="1" smtClean="0">
                <a:latin typeface="Times New Roman" panose="02020603050405020304" pitchFamily="18" charset="0"/>
                <a:cs typeface="Times New Roman" panose="02020603050405020304" pitchFamily="18" charset="0"/>
              </a:rPr>
              <a:t>clientY</a:t>
            </a:r>
            <a:r>
              <a:rPr lang="en-IN" altLang="en-US" b="1" dirty="0" smtClean="0">
                <a:latin typeface="Times New Roman" panose="02020603050405020304" pitchFamily="18" charset="0"/>
                <a:cs typeface="Times New Roman" panose="02020603050405020304" pitchFamily="18" charset="0"/>
              </a:rPr>
              <a:t> property.</a:t>
            </a:r>
          </a:p>
          <a:p>
            <a:pPr algn="just">
              <a:buFont typeface="Wingdings" panose="05000000000000000000" charset="0"/>
              <a:buChar char="Ø"/>
            </a:pPr>
            <a:r>
              <a:rPr lang="en-US" altLang="en-US" b="1" dirty="0" smtClean="0">
                <a:latin typeface="Times New Roman" panose="02020603050405020304" pitchFamily="18" charset="0"/>
                <a:cs typeface="Times New Roman" panose="02020603050405020304" pitchFamily="18" charset="0"/>
              </a:rPr>
              <a:t>When </a:t>
            </a:r>
            <a:r>
              <a:rPr lang="en-US" altLang="en-US" b="1" u="sng" dirty="0" err="1" smtClean="0">
                <a:latin typeface="Times New Roman" panose="02020603050405020304" pitchFamily="18" charset="0"/>
                <a:cs typeface="Times New Roman" panose="02020603050405020304" pitchFamily="18" charset="0"/>
              </a:rPr>
              <a:t>mouseclick</a:t>
            </a:r>
            <a:r>
              <a:rPr lang="en-US" altLang="en-US" b="1" dirty="0" smtClean="0">
                <a:latin typeface="Times New Roman" panose="02020603050405020304" pitchFamily="18" charset="0"/>
                <a:cs typeface="Times New Roman" panose="02020603050405020304" pitchFamily="18" charset="0"/>
              </a:rPr>
              <a:t> the corresponding coordinate will displayed, using </a:t>
            </a:r>
            <a:r>
              <a:rPr lang="en-US" altLang="en-US" b="1" u="sng" dirty="0" smtClean="0">
                <a:latin typeface="Times New Roman" panose="02020603050405020304" pitchFamily="18" charset="0"/>
                <a:cs typeface="Times New Roman" panose="02020603050405020304" pitchFamily="18" charset="0"/>
              </a:rPr>
              <a:t>click event</a:t>
            </a:r>
            <a:r>
              <a:rPr lang="en-US" altLang="en-US" b="1" dirty="0" smtClean="0">
                <a:latin typeface="Times New Roman" panose="02020603050405020304" pitchFamily="18" charset="0"/>
                <a:cs typeface="Times New Roman" panose="02020603050405020304" pitchFamily="18" charset="0"/>
              </a:rPr>
              <a:t>.</a:t>
            </a:r>
            <a:endParaRPr lang="en-IN" altLang="en-US" sz="28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70536"/>
            <a:ext cx="10972800" cy="5826125"/>
          </a:xfrm>
        </p:spPr>
        <p:txBody>
          <a:bodyPr/>
          <a:lstStyle/>
          <a:p>
            <a:pPr>
              <a:buFont typeface="Wingdings" panose="05000000000000000000" charset="0"/>
              <a:buChar char="Ø"/>
            </a:pPr>
            <a:r>
              <a:rPr lang="en-US" sz="2800">
                <a:latin typeface="Times New Roman" panose="02020603050405020304" pitchFamily="18" charset="0"/>
                <a:cs typeface="Times New Roman" panose="02020603050405020304" pitchFamily="18" charset="0"/>
              </a:rPr>
              <a:t>The other pair, screenX and screenY, also gives coordinates of the element, but relative to the client computer’s screen. </a:t>
            </a:r>
          </a:p>
          <a:p>
            <a:pPr marL="0" indent="0">
              <a:buFont typeface="Wingdings" panose="05000000000000000000" charset="0"/>
              <a:buNone/>
            </a:pPr>
            <a:r>
              <a:rPr lang="en-IN" altLang="en-US" sz="2800">
                <a:latin typeface="Times New Roman" panose="02020603050405020304" pitchFamily="18" charset="0"/>
                <a:cs typeface="Times New Roman" panose="02020603050405020304" pitchFamily="18" charset="0"/>
              </a:rPr>
              <a:t>example:</a:t>
            </a:r>
          </a:p>
          <a:p>
            <a:pPr marL="0" indent="0">
              <a:buFont typeface="Wingdings" panose="05000000000000000000" charset="0"/>
              <a:buNone/>
            </a:pPr>
            <a:r>
              <a:rPr lang="en-IN" altLang="en-US" sz="2800">
                <a:latin typeface="Times New Roman" panose="02020603050405020304" pitchFamily="18" charset="0"/>
                <a:cs typeface="Times New Roman" panose="02020603050405020304" pitchFamily="18" charset="0"/>
              </a:rPr>
              <a:t>&lt;!DOCTYPE html&gt;</a:t>
            </a:r>
          </a:p>
          <a:p>
            <a:pPr marL="0" indent="0">
              <a:buFont typeface="Wingdings" panose="05000000000000000000" charset="0"/>
              <a:buNone/>
            </a:pPr>
            <a:r>
              <a:rPr lang="en-IN" altLang="en-US" sz="2800">
                <a:latin typeface="Times New Roman" panose="02020603050405020304" pitchFamily="18" charset="0"/>
                <a:cs typeface="Times New Roman" panose="02020603050405020304" pitchFamily="18" charset="0"/>
              </a:rPr>
              <a:t>&lt;!-- where.html</a:t>
            </a:r>
          </a:p>
          <a:p>
            <a:pPr marL="0" indent="0">
              <a:buFont typeface="Wingdings" panose="05000000000000000000" charset="0"/>
              <a:buNone/>
            </a:pPr>
            <a:r>
              <a:rPr lang="en-IN" altLang="en-US" sz="2800">
                <a:latin typeface="Times New Roman" panose="02020603050405020304" pitchFamily="18" charset="0"/>
                <a:cs typeface="Times New Roman" panose="02020603050405020304" pitchFamily="18" charset="0"/>
              </a:rPr>
              <a:t> Uses where.js</a:t>
            </a:r>
          </a:p>
          <a:p>
            <a:pPr marL="0" indent="0">
              <a:buFont typeface="Wingdings" panose="05000000000000000000" charset="0"/>
              <a:buNone/>
            </a:pPr>
            <a:r>
              <a:rPr lang="en-IN" altLang="en-US" sz="2800">
                <a:latin typeface="Times New Roman" panose="02020603050405020304" pitchFamily="18" charset="0"/>
                <a:cs typeface="Times New Roman" panose="02020603050405020304" pitchFamily="18" charset="0"/>
              </a:rPr>
              <a:t> Illustrates x- and y-coordinates of the mouse cursor</a:t>
            </a:r>
          </a:p>
          <a:p>
            <a:pPr marL="0" indent="0">
              <a:buFont typeface="Wingdings" panose="05000000000000000000" charset="0"/>
              <a:buNone/>
            </a:pPr>
            <a:r>
              <a:rPr lang="en-IN" altLang="en-US" sz="2800">
                <a:latin typeface="Times New Roman" panose="02020603050405020304" pitchFamily="18" charset="0"/>
                <a:cs typeface="Times New Roman" panose="02020603050405020304" pitchFamily="18" charset="0"/>
              </a:rPr>
              <a:t> --&gt;</a:t>
            </a:r>
          </a:p>
          <a:p>
            <a:pPr marL="0" indent="0">
              <a:buFont typeface="Wingdings" panose="05000000000000000000" charset="0"/>
              <a:buNone/>
            </a:pPr>
            <a:r>
              <a:rPr lang="en-IN" altLang="en-US" sz="2800">
                <a:latin typeface="Times New Roman" panose="02020603050405020304" pitchFamily="18" charset="0"/>
                <a:cs typeface="Times New Roman" panose="02020603050405020304" pitchFamily="18" charset="0"/>
              </a:rPr>
              <a:t>&lt;html lang = "en"&gt;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10185"/>
            <a:ext cx="10972800" cy="6240780"/>
          </a:xfrm>
        </p:spPr>
        <p:txBody>
          <a:bodyPr/>
          <a:lstStyle/>
          <a:p>
            <a:pPr marL="0" indent="0">
              <a:buNone/>
            </a:pPr>
            <a:r>
              <a:rPr lang="en-US" sz="2800">
                <a:latin typeface="Times New Roman" panose="02020603050405020304" pitchFamily="18" charset="0"/>
                <a:cs typeface="Times New Roman" panose="02020603050405020304" pitchFamily="18" charset="0"/>
              </a:rPr>
              <a:t>&lt;head&gt;</a:t>
            </a:r>
          </a:p>
          <a:p>
            <a:pPr marL="0" indent="0">
              <a:buNone/>
            </a:pPr>
            <a:r>
              <a:rPr lang="en-US" sz="2800">
                <a:latin typeface="Times New Roman" panose="02020603050405020304" pitchFamily="18" charset="0"/>
                <a:cs typeface="Times New Roman" panose="02020603050405020304" pitchFamily="18" charset="0"/>
              </a:rPr>
              <a:t> &lt;title&gt; Where is the cursor? &lt;/title&gt;</a:t>
            </a:r>
          </a:p>
          <a:p>
            <a:pPr marL="0" indent="0">
              <a:buNone/>
            </a:pPr>
            <a:r>
              <a:rPr lang="en-US" sz="2800">
                <a:latin typeface="Times New Roman" panose="02020603050405020304" pitchFamily="18" charset="0"/>
                <a:cs typeface="Times New Roman" panose="02020603050405020304" pitchFamily="18" charset="0"/>
              </a:rPr>
              <a:t> &lt;meta charset = "utf-8" /&gt;</a:t>
            </a:r>
          </a:p>
          <a:p>
            <a:pPr marL="0" indent="0">
              <a:buNone/>
            </a:pPr>
            <a:r>
              <a:rPr lang="en-US" sz="2800">
                <a:latin typeface="Times New Roman" panose="02020603050405020304" pitchFamily="18" charset="0"/>
                <a:cs typeface="Times New Roman" panose="02020603050405020304" pitchFamily="18" charset="0"/>
              </a:rPr>
              <a:t> &lt;script type = "text/javascript" src = "where.js" &gt;</a:t>
            </a:r>
          </a:p>
          <a:p>
            <a:pPr marL="0" indent="0">
              <a:buNone/>
            </a:pPr>
            <a:r>
              <a:rPr lang="en-US" sz="2800">
                <a:latin typeface="Times New Roman" panose="02020603050405020304" pitchFamily="18" charset="0"/>
                <a:cs typeface="Times New Roman" panose="02020603050405020304" pitchFamily="18" charset="0"/>
              </a:rPr>
              <a:t> &lt;/script&gt;</a:t>
            </a:r>
          </a:p>
          <a:p>
            <a:pPr marL="0" indent="0">
              <a:buNone/>
            </a:pPr>
            <a:r>
              <a:rPr lang="en-US" sz="2800">
                <a:latin typeface="Times New Roman" panose="02020603050405020304" pitchFamily="18" charset="0"/>
                <a:cs typeface="Times New Roman" panose="02020603050405020304" pitchFamily="18" charset="0"/>
              </a:rPr>
              <a:t> &lt;/head&gt;</a:t>
            </a:r>
          </a:p>
          <a:p>
            <a:pPr marL="0" indent="0">
              <a:buNone/>
            </a:pPr>
            <a:r>
              <a:rPr lang="en-US" sz="2800">
                <a:latin typeface="Times New Roman" panose="02020603050405020304" pitchFamily="18" charset="0"/>
                <a:cs typeface="Times New Roman" panose="02020603050405020304" pitchFamily="18" charset="0"/>
              </a:rPr>
              <a:t>&lt;body onclick = "findIt(event)"&gt;</a:t>
            </a:r>
          </a:p>
          <a:p>
            <a:pPr marL="0" indent="0">
              <a:buNone/>
            </a:pPr>
            <a:r>
              <a:rPr lang="en-US" sz="2800">
                <a:latin typeface="Times New Roman" panose="02020603050405020304" pitchFamily="18" charset="0"/>
                <a:cs typeface="Times New Roman" panose="02020603050405020304" pitchFamily="18" charset="0"/>
              </a:rPr>
              <a:t> &lt;form action = ""&gt;</a:t>
            </a:r>
          </a:p>
          <a:p>
            <a:pPr marL="0" indent="0">
              <a:buNone/>
            </a:pPr>
            <a:endParaRPr lang="en-US" sz="2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54636"/>
            <a:ext cx="10972800" cy="6268085"/>
          </a:xfrm>
        </p:spPr>
        <p:txBody>
          <a:bodyPr>
            <a:noAutofit/>
          </a:bodyPr>
          <a:lstStyle/>
          <a:p>
            <a:pPr marL="0" indent="0">
              <a:buNone/>
            </a:pPr>
            <a:r>
              <a:rPr lang="en-US" sz="2700">
                <a:latin typeface="Times New Roman" panose="02020603050405020304" pitchFamily="18" charset="0"/>
                <a:cs typeface="Times New Roman" panose="02020603050405020304" pitchFamily="18" charset="0"/>
              </a:rPr>
              <a:t>&lt;p&gt; </a:t>
            </a:r>
          </a:p>
          <a:p>
            <a:pPr marL="0" indent="0">
              <a:buNone/>
            </a:pPr>
            <a:r>
              <a:rPr lang="en-US" sz="2700">
                <a:latin typeface="Times New Roman" panose="02020603050405020304" pitchFamily="18" charset="0"/>
                <a:cs typeface="Times New Roman" panose="02020603050405020304" pitchFamily="18" charset="0"/>
              </a:rPr>
              <a:t> Within the client area: &lt;br /&gt;</a:t>
            </a:r>
          </a:p>
          <a:p>
            <a:pPr marL="0" indent="0">
              <a:buNone/>
            </a:pPr>
            <a:r>
              <a:rPr lang="en-US" sz="2700">
                <a:latin typeface="Times New Roman" panose="02020603050405020304" pitchFamily="18" charset="0"/>
                <a:cs typeface="Times New Roman" panose="02020603050405020304" pitchFamily="18" charset="0"/>
              </a:rPr>
              <a:t> x:</a:t>
            </a:r>
          </a:p>
          <a:p>
            <a:pPr marL="0" indent="0">
              <a:buNone/>
            </a:pPr>
            <a:r>
              <a:rPr lang="en-US" sz="2700">
                <a:latin typeface="Times New Roman" panose="02020603050405020304" pitchFamily="18" charset="0"/>
                <a:cs typeface="Times New Roman" panose="02020603050405020304" pitchFamily="18" charset="0"/>
              </a:rPr>
              <a:t> &lt;input type = "text" id = "xcoor1" size = "4" /&gt;</a:t>
            </a:r>
          </a:p>
          <a:p>
            <a:pPr marL="0" indent="0">
              <a:buNone/>
            </a:pPr>
            <a:r>
              <a:rPr lang="en-US" sz="2700">
                <a:latin typeface="Times New Roman" panose="02020603050405020304" pitchFamily="18" charset="0"/>
                <a:cs typeface="Times New Roman" panose="02020603050405020304" pitchFamily="18" charset="0"/>
              </a:rPr>
              <a:t> y:</a:t>
            </a:r>
          </a:p>
          <a:p>
            <a:pPr marL="0" indent="0">
              <a:buNone/>
            </a:pPr>
            <a:r>
              <a:rPr lang="en-US" sz="2700">
                <a:latin typeface="Times New Roman" panose="02020603050405020304" pitchFamily="18" charset="0"/>
                <a:cs typeface="Times New Roman" panose="02020603050405020304" pitchFamily="18" charset="0"/>
              </a:rPr>
              <a:t> &lt;input type = "text" id = "ycoor1" size = "4" /&gt;</a:t>
            </a:r>
          </a:p>
          <a:p>
            <a:pPr marL="0" indent="0">
              <a:buNone/>
            </a:pPr>
            <a:r>
              <a:rPr lang="en-US" sz="2700">
                <a:latin typeface="Times New Roman" panose="02020603050405020304" pitchFamily="18" charset="0"/>
                <a:cs typeface="Times New Roman" panose="02020603050405020304" pitchFamily="18" charset="0"/>
              </a:rPr>
              <a:t> &lt;br /&gt;&lt;br /&gt;</a:t>
            </a:r>
          </a:p>
          <a:p>
            <a:pPr marL="0" indent="0">
              <a:buNone/>
            </a:pPr>
            <a:r>
              <a:rPr lang="en-US" sz="2700">
                <a:latin typeface="Times New Roman" panose="02020603050405020304" pitchFamily="18" charset="0"/>
                <a:cs typeface="Times New Roman" panose="02020603050405020304" pitchFamily="18" charset="0"/>
              </a:rPr>
              <a:t> Relative to the origin of the screen coordinate system:</a:t>
            </a:r>
          </a:p>
          <a:p>
            <a:pPr marL="0" indent="0">
              <a:buNone/>
            </a:pPr>
            <a:r>
              <a:rPr lang="en-US" sz="2700">
                <a:latin typeface="Times New Roman" panose="02020603050405020304" pitchFamily="18" charset="0"/>
                <a:cs typeface="Times New Roman" panose="02020603050405020304" pitchFamily="18" charset="0"/>
              </a:rPr>
              <a:t> &lt;br /&gt;</a:t>
            </a:r>
          </a:p>
          <a:p>
            <a:pPr marL="0" indent="0">
              <a:buNone/>
            </a:pPr>
            <a:r>
              <a:rPr lang="en-US" sz="2700">
                <a:latin typeface="Times New Roman" panose="02020603050405020304" pitchFamily="18" charset="0"/>
                <a:cs typeface="Times New Roman" panose="02020603050405020304" pitchFamily="18" charset="0"/>
              </a:rPr>
              <a:t> x:</a:t>
            </a:r>
          </a:p>
          <a:p>
            <a:pPr marL="0" indent="0">
              <a:buNone/>
            </a:pPr>
            <a:r>
              <a:rPr lang="en-US" sz="2700">
                <a:latin typeface="Times New Roman" panose="02020603050405020304" pitchFamily="18" charset="0"/>
                <a:cs typeface="Times New Roman" panose="02020603050405020304" pitchFamily="18" charset="0"/>
              </a:rPr>
              <a:t> &lt;input type = "text" id = "xcoor2" size = "4" /&gt;</a:t>
            </a:r>
          </a:p>
          <a:p>
            <a:pPr marL="0" indent="0">
              <a:buNone/>
            </a:pPr>
            <a:r>
              <a:rPr lang="en-US" sz="2700">
                <a:latin typeface="Times New Roman" panose="02020603050405020304" pitchFamily="18" charset="0"/>
                <a:cs typeface="Times New Roman" panose="02020603050405020304" pitchFamily="18" charset="0"/>
              </a:rPr>
              <a:t> y:</a:t>
            </a:r>
          </a:p>
          <a:p>
            <a:pPr marL="0" indent="0">
              <a:buNone/>
            </a:pPr>
            <a:r>
              <a:rPr lang="en-US" sz="270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13386"/>
            <a:ext cx="10972800" cy="6054725"/>
          </a:xfrm>
        </p:spPr>
        <p:txBody>
          <a:bodyPr/>
          <a:lstStyle/>
          <a:p>
            <a:pPr marL="0" indent="0">
              <a:buNone/>
            </a:pPr>
            <a:r>
              <a:rPr lang="en-US" sz="2800">
                <a:latin typeface="Times New Roman" panose="02020603050405020304" pitchFamily="18" charset="0"/>
                <a:cs typeface="Times New Roman" panose="02020603050405020304" pitchFamily="18" charset="0"/>
                <a:sym typeface="+mn-ea"/>
              </a:rPr>
              <a:t>&lt;input type = "text" id = "ycoor2" size = "4" /&gt;</a:t>
            </a:r>
            <a:endParaRPr lang="en-US" sz="2800">
              <a:latin typeface="Times New Roman" panose="02020603050405020304" pitchFamily="18" charset="0"/>
              <a:cs typeface="Times New Roman" panose="02020603050405020304" pitchFamily="18" charset="0"/>
            </a:endParaRPr>
          </a:p>
          <a:p>
            <a:pPr marL="0" indent="0">
              <a:buNone/>
            </a:pPr>
            <a:r>
              <a:rPr lang="en-US" sz="2800">
                <a:latin typeface="Times New Roman" panose="02020603050405020304" pitchFamily="18" charset="0"/>
                <a:cs typeface="Times New Roman" panose="02020603050405020304" pitchFamily="18" charset="0"/>
                <a:sym typeface="+mn-ea"/>
              </a:rPr>
              <a:t> &lt;/p&gt;</a:t>
            </a:r>
            <a:endParaRPr lang="en-US" sz="2800">
              <a:latin typeface="Times New Roman" panose="02020603050405020304" pitchFamily="18" charset="0"/>
              <a:cs typeface="Times New Roman" panose="02020603050405020304" pitchFamily="18" charset="0"/>
            </a:endParaRPr>
          </a:p>
          <a:p>
            <a:pPr marL="0" indent="0">
              <a:buNone/>
            </a:pPr>
            <a:r>
              <a:rPr lang="en-US" sz="2800">
                <a:latin typeface="Times New Roman" panose="02020603050405020304" pitchFamily="18" charset="0"/>
                <a:cs typeface="Times New Roman" panose="02020603050405020304" pitchFamily="18" charset="0"/>
                <a:sym typeface="+mn-ea"/>
              </a:rPr>
              <a:t> &lt;/form&gt;</a:t>
            </a:r>
            <a:endParaRPr lang="en-US" sz="2800">
              <a:latin typeface="Times New Roman" panose="02020603050405020304" pitchFamily="18" charset="0"/>
              <a:cs typeface="Times New Roman" panose="02020603050405020304" pitchFamily="18" charset="0"/>
            </a:endParaRPr>
          </a:p>
          <a:p>
            <a:pPr marL="0" indent="0">
              <a:buNone/>
            </a:pPr>
            <a:r>
              <a:rPr lang="en-US" sz="2800">
                <a:latin typeface="Times New Roman" panose="02020603050405020304" pitchFamily="18" charset="0"/>
                <a:cs typeface="Times New Roman" panose="02020603050405020304" pitchFamily="18" charset="0"/>
                <a:sym typeface="+mn-ea"/>
              </a:rPr>
              <a:t> &lt;p&gt;</a:t>
            </a:r>
            <a:endParaRPr lang="en-US" sz="2800">
              <a:latin typeface="Times New Roman" panose="02020603050405020304" pitchFamily="18" charset="0"/>
              <a:cs typeface="Times New Roman" panose="02020603050405020304" pitchFamily="18" charset="0"/>
            </a:endParaRPr>
          </a:p>
          <a:p>
            <a:pPr marL="0" indent="0">
              <a:buNone/>
            </a:pPr>
            <a:r>
              <a:rPr lang="en-US" sz="2800">
                <a:latin typeface="Times New Roman" panose="02020603050405020304" pitchFamily="18" charset="0"/>
                <a:cs typeface="Times New Roman" panose="02020603050405020304" pitchFamily="18" charset="0"/>
                <a:sym typeface="+mn-ea"/>
              </a:rPr>
              <a:t> &lt;img src = "../images/airplane1.png" alt = "(Picture of an </a:t>
            </a:r>
            <a:endParaRPr lang="en-US" sz="2800">
              <a:latin typeface="Times New Roman" panose="02020603050405020304" pitchFamily="18" charset="0"/>
              <a:cs typeface="Times New Roman" panose="02020603050405020304" pitchFamily="18" charset="0"/>
            </a:endParaRPr>
          </a:p>
          <a:p>
            <a:pPr marL="0" indent="0">
              <a:buNone/>
            </a:pPr>
            <a:r>
              <a:rPr lang="en-US" sz="2800">
                <a:latin typeface="Times New Roman" panose="02020603050405020304" pitchFamily="18" charset="0"/>
                <a:cs typeface="Times New Roman" panose="02020603050405020304" pitchFamily="18" charset="0"/>
                <a:sym typeface="+mn-ea"/>
              </a:rPr>
              <a:t> airplane)" /&gt;</a:t>
            </a:r>
            <a:endParaRPr lang="en-US" sz="2800">
              <a:latin typeface="Times New Roman" panose="02020603050405020304" pitchFamily="18" charset="0"/>
              <a:cs typeface="Times New Roman" panose="02020603050405020304" pitchFamily="18" charset="0"/>
            </a:endParaRPr>
          </a:p>
          <a:p>
            <a:pPr marL="0" indent="0">
              <a:buNone/>
            </a:pPr>
            <a:r>
              <a:rPr lang="en-US" sz="2800">
                <a:latin typeface="Times New Roman" panose="02020603050405020304" pitchFamily="18" charset="0"/>
                <a:cs typeface="Times New Roman" panose="02020603050405020304" pitchFamily="18" charset="0"/>
              </a:rPr>
              <a:t>&lt;/p&gt;</a:t>
            </a:r>
          </a:p>
          <a:p>
            <a:pPr marL="0" indent="0">
              <a:buNone/>
            </a:pPr>
            <a:r>
              <a:rPr lang="en-US" sz="2800">
                <a:latin typeface="Times New Roman" panose="02020603050405020304" pitchFamily="18" charset="0"/>
                <a:cs typeface="Times New Roman" panose="02020603050405020304" pitchFamily="18" charset="0"/>
              </a:rPr>
              <a:t> &lt;/body&gt;</a:t>
            </a:r>
          </a:p>
          <a:p>
            <a:pPr marL="0" indent="0">
              <a:buNone/>
            </a:pPr>
            <a:r>
              <a:rPr lang="en-US" sz="2800">
                <a:latin typeface="Times New Roman" panose="02020603050405020304" pitchFamily="18" charset="0"/>
                <a:cs typeface="Times New Roman" panose="02020603050405020304" pitchFamily="18" charset="0"/>
              </a:rPr>
              <a:t>&lt;/html&gt;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23851"/>
            <a:ext cx="10972800" cy="6072505"/>
          </a:xfrm>
        </p:spPr>
        <p:txBody>
          <a:bodyPr>
            <a:noAutofit/>
          </a:bodyPr>
          <a:lstStyle/>
          <a:p>
            <a:pPr marL="0" indent="0">
              <a:buNone/>
            </a:pPr>
            <a:r>
              <a:rPr lang="en-US" sz="2400">
                <a:latin typeface="Times New Roman" panose="02020603050405020304" pitchFamily="18" charset="0"/>
                <a:cs typeface="Times New Roman" panose="02020603050405020304" pitchFamily="18" charset="0"/>
              </a:rPr>
              <a:t>// where.js</a:t>
            </a:r>
          </a:p>
          <a:p>
            <a:pPr marL="0" indent="0">
              <a:buNone/>
            </a:pPr>
            <a:r>
              <a:rPr lang="en-US" sz="2400">
                <a:latin typeface="Times New Roman" panose="02020603050405020304" pitchFamily="18" charset="0"/>
                <a:cs typeface="Times New Roman" panose="02020603050405020304" pitchFamily="18" charset="0"/>
              </a:rPr>
              <a:t>// Show the coordinates of the mouse cursor position </a:t>
            </a:r>
          </a:p>
          <a:p>
            <a:pPr marL="0" indent="0">
              <a:buNone/>
            </a:pPr>
            <a:r>
              <a:rPr lang="en-US" sz="2400">
                <a:latin typeface="Times New Roman" panose="02020603050405020304" pitchFamily="18" charset="0"/>
                <a:cs typeface="Times New Roman" panose="02020603050405020304" pitchFamily="18" charset="0"/>
              </a:rPr>
              <a:t>// in an image and anywhere on the screen when the mouse</a:t>
            </a:r>
          </a:p>
          <a:p>
            <a:pPr marL="0" indent="0">
              <a:buNone/>
            </a:pPr>
            <a:r>
              <a:rPr lang="en-US" sz="2400">
                <a:latin typeface="Times New Roman" panose="02020603050405020304" pitchFamily="18" charset="0"/>
                <a:cs typeface="Times New Roman" panose="02020603050405020304" pitchFamily="18" charset="0"/>
              </a:rPr>
              <a:t>// is clicked</a:t>
            </a:r>
          </a:p>
          <a:p>
            <a:pPr marL="0" indent="0">
              <a:buNone/>
            </a:pPr>
            <a:r>
              <a:rPr lang="en-US" sz="2400">
                <a:latin typeface="Times New Roman" panose="02020603050405020304" pitchFamily="18" charset="0"/>
                <a:cs typeface="Times New Roman" panose="02020603050405020304" pitchFamily="18" charset="0"/>
              </a:rPr>
              <a:t>// The event handler function to get and display the </a:t>
            </a:r>
          </a:p>
          <a:p>
            <a:pPr marL="0" indent="0">
              <a:buNone/>
            </a:pPr>
            <a:r>
              <a:rPr lang="en-US" sz="2400">
                <a:latin typeface="Times New Roman" panose="02020603050405020304" pitchFamily="18" charset="0"/>
                <a:cs typeface="Times New Roman" panose="02020603050405020304" pitchFamily="18" charset="0"/>
              </a:rPr>
              <a:t>// coordinates of the cursor, both in an element and </a:t>
            </a:r>
          </a:p>
          <a:p>
            <a:pPr marL="0" indent="0">
              <a:buNone/>
            </a:pPr>
            <a:r>
              <a:rPr lang="en-US" sz="2400">
                <a:latin typeface="Times New Roman" panose="02020603050405020304" pitchFamily="18" charset="0"/>
                <a:cs typeface="Times New Roman" panose="02020603050405020304" pitchFamily="18" charset="0"/>
              </a:rPr>
              <a:t>// on the screen</a:t>
            </a:r>
          </a:p>
          <a:p>
            <a:pPr marL="0" indent="0">
              <a:buNone/>
            </a:pPr>
            <a:r>
              <a:rPr lang="en-US" sz="2400">
                <a:latin typeface="Times New Roman" panose="02020603050405020304" pitchFamily="18" charset="0"/>
                <a:cs typeface="Times New Roman" panose="02020603050405020304" pitchFamily="18" charset="0"/>
              </a:rPr>
              <a:t>function findIt(evt) {</a:t>
            </a:r>
          </a:p>
          <a:p>
            <a:pPr marL="0" indent="0">
              <a:buNone/>
            </a:pPr>
            <a:r>
              <a:rPr lang="en-US" sz="2400">
                <a:latin typeface="Times New Roman" panose="02020603050405020304" pitchFamily="18" charset="0"/>
                <a:cs typeface="Times New Roman" panose="02020603050405020304" pitchFamily="18" charset="0"/>
              </a:rPr>
              <a:t> document.getElementById("xcoor1").value = evt.clientX;</a:t>
            </a:r>
          </a:p>
          <a:p>
            <a:pPr marL="0" indent="0">
              <a:buNone/>
            </a:pPr>
            <a:r>
              <a:rPr lang="en-US" sz="2400">
                <a:latin typeface="Times New Roman" panose="02020603050405020304" pitchFamily="18" charset="0"/>
                <a:cs typeface="Times New Roman" panose="02020603050405020304" pitchFamily="18" charset="0"/>
              </a:rPr>
              <a:t> document.getElementById("ycoor1").value = evt.clientY;</a:t>
            </a:r>
          </a:p>
          <a:p>
            <a:pPr marL="0" indent="0">
              <a:buNone/>
            </a:pPr>
            <a:r>
              <a:rPr lang="en-US" sz="2400">
                <a:latin typeface="Times New Roman" panose="02020603050405020304" pitchFamily="18" charset="0"/>
                <a:cs typeface="Times New Roman" panose="02020603050405020304" pitchFamily="18" charset="0"/>
              </a:rPr>
              <a:t> document.getElementById("xcoor2").value = evt.screenX;</a:t>
            </a:r>
          </a:p>
          <a:p>
            <a:pPr marL="0" indent="0">
              <a:buNone/>
            </a:pPr>
            <a:r>
              <a:rPr lang="en-US" sz="2400">
                <a:latin typeface="Times New Roman" panose="02020603050405020304" pitchFamily="18" charset="0"/>
                <a:cs typeface="Times New Roman" panose="02020603050405020304" pitchFamily="18" charset="0"/>
              </a:rPr>
              <a:t> document.getElementById("ycoor2").value = evt.screenY;</a:t>
            </a:r>
          </a:p>
          <a:p>
            <a:pPr marL="0" indent="0">
              <a:buNone/>
            </a:pPr>
            <a:r>
              <a:rPr lang="en-US" sz="240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8813" y="334537"/>
            <a:ext cx="11942536" cy="5954751"/>
          </a:xfrm>
          <a:prstGeom prst="rect">
            <a:avLst/>
          </a:prstGeo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69876"/>
            <a:ext cx="10972800" cy="6185535"/>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Reacting to a Mouse Click</a:t>
            </a:r>
          </a:p>
          <a:p>
            <a:pPr algn="just">
              <a:lnSpc>
                <a:spcPct val="150000"/>
              </a:lnSpc>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The next example is another one related to reacting to mouse clicks. In this case, </a:t>
            </a:r>
            <a:r>
              <a:rPr lang="en-US" sz="2800" b="1" dirty="0">
                <a:latin typeface="Times New Roman" panose="02020603050405020304" pitchFamily="18" charset="0"/>
                <a:cs typeface="Times New Roman" panose="02020603050405020304" pitchFamily="18" charset="0"/>
              </a:rPr>
              <a:t>the </a:t>
            </a:r>
            <a:r>
              <a:rPr lang="en-US" sz="2800" b="1" dirty="0" err="1">
                <a:latin typeface="Times New Roman" panose="02020603050405020304" pitchFamily="18" charset="0"/>
                <a:cs typeface="Times New Roman" panose="02020603050405020304" pitchFamily="18" charset="0"/>
              </a:rPr>
              <a:t>mousedown</a:t>
            </a:r>
            <a:r>
              <a:rPr lang="en-US" sz="2800" b="1" dirty="0">
                <a:latin typeface="Times New Roman" panose="02020603050405020304" pitchFamily="18" charset="0"/>
                <a:cs typeface="Times New Roman" panose="02020603050405020304" pitchFamily="18" charset="0"/>
              </a:rPr>
              <a:t> and </a:t>
            </a:r>
            <a:r>
              <a:rPr lang="en-US" sz="2800" b="1" dirty="0" err="1">
                <a:latin typeface="Times New Roman" panose="02020603050405020304" pitchFamily="18" charset="0"/>
                <a:cs typeface="Times New Roman" panose="02020603050405020304" pitchFamily="18" charset="0"/>
              </a:rPr>
              <a:t>mouseup</a:t>
            </a:r>
            <a:r>
              <a:rPr lang="en-US" sz="2800" b="1" dirty="0">
                <a:latin typeface="Times New Roman" panose="02020603050405020304" pitchFamily="18" charset="0"/>
                <a:cs typeface="Times New Roman" panose="02020603050405020304" pitchFamily="18" charset="0"/>
              </a:rPr>
              <a:t> events are used</a:t>
            </a:r>
            <a:r>
              <a:rPr lang="en-US" sz="2800" dirty="0">
                <a:latin typeface="Times New Roman" panose="02020603050405020304" pitchFamily="18" charset="0"/>
                <a:cs typeface="Times New Roman" panose="02020603050405020304" pitchFamily="18" charset="0"/>
              </a:rPr>
              <a:t>, respectively, </a:t>
            </a:r>
            <a:r>
              <a:rPr lang="en-US" sz="2800" b="1" dirty="0">
                <a:latin typeface="Times New Roman" panose="02020603050405020304" pitchFamily="18" charset="0"/>
                <a:cs typeface="Times New Roman" panose="02020603050405020304" pitchFamily="18" charset="0"/>
              </a:rPr>
              <a:t>to show and hide the message “Please don’t click here!” </a:t>
            </a:r>
            <a:r>
              <a:rPr lang="en-US" sz="2800" dirty="0">
                <a:latin typeface="Times New Roman" panose="02020603050405020304" pitchFamily="18" charset="0"/>
                <a:cs typeface="Times New Roman" panose="02020603050405020304" pitchFamily="18" charset="0"/>
              </a:rPr>
              <a:t>on the display under the mouse cursor when</a:t>
            </a:r>
            <a:r>
              <a:rPr lang="en-IN" alt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ever the mouse button is clicked, regardless of where the cursor is at the time. </a:t>
            </a:r>
          </a:p>
          <a:p>
            <a:pPr algn="just">
              <a:lnSpc>
                <a:spcPct val="150000"/>
              </a:lnSpc>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The offsets (-130 for left and -25 for top) modify the actual cursor </a:t>
            </a:r>
            <a:r>
              <a:rPr lang="en-US" sz="2800" dirty="0" smtClean="0">
                <a:latin typeface="Times New Roman" panose="02020603050405020304" pitchFamily="18" charset="0"/>
                <a:cs typeface="Times New Roman" panose="02020603050405020304" pitchFamily="18" charset="0"/>
              </a:rPr>
              <a:t>position.</a:t>
            </a:r>
          </a:p>
          <a:p>
            <a:pPr algn="just">
              <a:lnSpc>
                <a:spcPct val="150000"/>
              </a:lnSpc>
              <a:buFont typeface="Wingdings" panose="05000000000000000000" charset="0"/>
              <a:buChar char="Ø"/>
            </a:pPr>
            <a:r>
              <a:rPr lang="en-US" b="1" dirty="0" smtClean="0">
                <a:latin typeface="Times New Roman" panose="02020603050405020304" pitchFamily="18" charset="0"/>
                <a:cs typeface="Times New Roman" panose="02020603050405020304" pitchFamily="18" charset="0"/>
              </a:rPr>
              <a:t>A mouse click can be used to trigger an action.</a:t>
            </a:r>
          </a:p>
          <a:p>
            <a:pPr algn="just">
              <a:lnSpc>
                <a:spcPct val="150000"/>
              </a:lnSpc>
              <a:buFont typeface="Wingdings" panose="05000000000000000000" charset="0"/>
              <a:buChar char="Ø"/>
            </a:pPr>
            <a:r>
              <a:rPr lang="en-US" sz="2800" b="1" dirty="0" smtClean="0">
                <a:latin typeface="Times New Roman" panose="02020603050405020304" pitchFamily="18" charset="0"/>
                <a:cs typeface="Times New Roman" panose="02020603050405020304" pitchFamily="18" charset="0"/>
              </a:rPr>
              <a:t>Use event handlers for </a:t>
            </a:r>
            <a:r>
              <a:rPr lang="en-US" sz="2800" b="1" u="sng" dirty="0" err="1" smtClean="0">
                <a:latin typeface="Times New Roman" panose="02020603050405020304" pitchFamily="18" charset="0"/>
                <a:cs typeface="Times New Roman" panose="02020603050405020304" pitchFamily="18" charset="0"/>
              </a:rPr>
              <a:t>onmouse</a:t>
            </a:r>
            <a:r>
              <a:rPr lang="en-US" b="1" u="sng" dirty="0" err="1" smtClean="0">
                <a:latin typeface="Times New Roman" panose="02020603050405020304" pitchFamily="18" charset="0"/>
                <a:cs typeface="Times New Roman" panose="02020603050405020304" pitchFamily="18" charset="0"/>
              </a:rPr>
              <a:t>down</a:t>
            </a:r>
            <a:r>
              <a:rPr lang="en-US" b="1" u="sng"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and </a:t>
            </a:r>
            <a:r>
              <a:rPr lang="en-US" b="1" u="sng" dirty="0" err="1" smtClean="0">
                <a:latin typeface="Times New Roman" panose="02020603050405020304" pitchFamily="18" charset="0"/>
                <a:cs typeface="Times New Roman" panose="02020603050405020304" pitchFamily="18" charset="0"/>
              </a:rPr>
              <a:t>onmouseup</a:t>
            </a:r>
            <a:r>
              <a:rPr lang="en-US" b="1" dirty="0" smtClean="0">
                <a:latin typeface="Times New Roman" panose="02020603050405020304" pitchFamily="18" charset="0"/>
                <a:cs typeface="Times New Roman" panose="02020603050405020304" pitchFamily="18" charset="0"/>
              </a:rPr>
              <a:t> that change the visibility attributes of the message</a:t>
            </a:r>
            <a:r>
              <a:rPr lang="en-US"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96240"/>
            <a:ext cx="10972800" cy="5911850"/>
          </a:xfrm>
        </p:spPr>
        <p:txBody>
          <a:bodyPr>
            <a:noAutofit/>
          </a:bodyPr>
          <a:lstStyle/>
          <a:p>
            <a:pPr marL="0" indent="0">
              <a:buNone/>
            </a:pPr>
            <a:r>
              <a:rPr lang="en-US" sz="2700">
                <a:latin typeface="Times New Roman" panose="02020603050405020304" pitchFamily="18" charset="0"/>
                <a:cs typeface="Times New Roman" panose="02020603050405020304" pitchFamily="18" charset="0"/>
              </a:rPr>
              <a:t>&lt;!DOCTYPE html&gt;</a:t>
            </a:r>
          </a:p>
          <a:p>
            <a:pPr marL="0" indent="0">
              <a:buNone/>
            </a:pPr>
            <a:r>
              <a:rPr lang="en-US" sz="2700">
                <a:latin typeface="Times New Roman" panose="02020603050405020304" pitchFamily="18" charset="0"/>
                <a:cs typeface="Times New Roman" panose="02020603050405020304" pitchFamily="18" charset="0"/>
              </a:rPr>
              <a:t>&lt;!-- anywhere.html</a:t>
            </a:r>
          </a:p>
          <a:p>
            <a:pPr marL="0" indent="0">
              <a:buNone/>
            </a:pPr>
            <a:r>
              <a:rPr lang="en-US" sz="2700">
                <a:latin typeface="Times New Roman" panose="02020603050405020304" pitchFamily="18" charset="0"/>
                <a:cs typeface="Times New Roman" panose="02020603050405020304" pitchFamily="18" charset="0"/>
              </a:rPr>
              <a:t> Uses anywhere.js</a:t>
            </a:r>
          </a:p>
          <a:p>
            <a:pPr marL="0" indent="0">
              <a:buNone/>
            </a:pPr>
            <a:r>
              <a:rPr lang="en-US" sz="2700">
                <a:latin typeface="Times New Roman" panose="02020603050405020304" pitchFamily="18" charset="0"/>
                <a:cs typeface="Times New Roman" panose="02020603050405020304" pitchFamily="18" charset="0"/>
              </a:rPr>
              <a:t> Display a message when the mouse button is pressed,</a:t>
            </a:r>
          </a:p>
          <a:p>
            <a:pPr marL="0" indent="0">
              <a:buNone/>
            </a:pPr>
            <a:r>
              <a:rPr lang="en-US" sz="2700">
                <a:latin typeface="Times New Roman" panose="02020603050405020304" pitchFamily="18" charset="0"/>
                <a:cs typeface="Times New Roman" panose="02020603050405020304" pitchFamily="18" charset="0"/>
              </a:rPr>
              <a:t> no matter where it is on the screen </a:t>
            </a:r>
          </a:p>
          <a:p>
            <a:pPr marL="0" indent="0">
              <a:buNone/>
            </a:pPr>
            <a:r>
              <a:rPr lang="en-US" sz="2700">
                <a:latin typeface="Times New Roman" panose="02020603050405020304" pitchFamily="18" charset="0"/>
                <a:cs typeface="Times New Roman" panose="02020603050405020304" pitchFamily="18" charset="0"/>
              </a:rPr>
              <a:t> --&gt;</a:t>
            </a:r>
          </a:p>
          <a:p>
            <a:pPr marL="0" indent="0">
              <a:buNone/>
            </a:pPr>
            <a:r>
              <a:rPr lang="en-US" sz="2700">
                <a:latin typeface="Times New Roman" panose="02020603050405020304" pitchFamily="18" charset="0"/>
                <a:cs typeface="Times New Roman" panose="02020603050405020304" pitchFamily="18" charset="0"/>
              </a:rPr>
              <a:t>&lt;html lang = "en"&gt;</a:t>
            </a:r>
          </a:p>
          <a:p>
            <a:pPr marL="0" indent="0">
              <a:buNone/>
            </a:pPr>
            <a:r>
              <a:rPr lang="en-US" sz="2700">
                <a:latin typeface="Times New Roman" panose="02020603050405020304" pitchFamily="18" charset="0"/>
                <a:cs typeface="Times New Roman" panose="02020603050405020304" pitchFamily="18" charset="0"/>
              </a:rPr>
              <a:t> &lt;head&gt;</a:t>
            </a:r>
          </a:p>
          <a:p>
            <a:pPr marL="0" indent="0">
              <a:buNone/>
            </a:pPr>
            <a:r>
              <a:rPr lang="en-US" sz="2700">
                <a:latin typeface="Times New Roman" panose="02020603050405020304" pitchFamily="18" charset="0"/>
                <a:cs typeface="Times New Roman" panose="02020603050405020304" pitchFamily="18" charset="0"/>
              </a:rPr>
              <a:t> &lt;title&gt; Sense events anywhere &lt;/title&gt;</a:t>
            </a:r>
          </a:p>
          <a:p>
            <a:pPr marL="0" indent="0">
              <a:buNone/>
            </a:pPr>
            <a:r>
              <a:rPr lang="en-US" sz="2700">
                <a:latin typeface="Times New Roman" panose="02020603050405020304" pitchFamily="18" charset="0"/>
                <a:cs typeface="Times New Roman" panose="02020603050405020304" pitchFamily="18" charset="0"/>
              </a:rPr>
              <a:t> &lt;meta charset = "utf-8" /&gt;</a:t>
            </a:r>
          </a:p>
          <a:p>
            <a:pPr marL="0" indent="0">
              <a:buNone/>
            </a:pPr>
            <a:r>
              <a:rPr lang="en-US" sz="2700">
                <a:latin typeface="Times New Roman" panose="02020603050405020304" pitchFamily="18" charset="0"/>
                <a:cs typeface="Times New Roman" panose="02020603050405020304" pitchFamily="18" charset="0"/>
              </a:rPr>
              <a:t> &lt;script type = "text/javascript" src = "anywhere.js" &gt;</a:t>
            </a:r>
          </a:p>
          <a:p>
            <a:pPr marL="0" indent="0">
              <a:buNone/>
            </a:pPr>
            <a:r>
              <a:rPr lang="en-US" sz="2700">
                <a:latin typeface="Times New Roman" panose="02020603050405020304" pitchFamily="18" charset="0"/>
                <a:cs typeface="Times New Roman" panose="02020603050405020304" pitchFamily="18" charset="0"/>
              </a:rPr>
              <a:t> &lt;/script&gt;</a:t>
            </a:r>
          </a:p>
          <a:p>
            <a:pPr marL="0" indent="0">
              <a:buNone/>
            </a:pPr>
            <a:endParaRPr lang="en-US" sz="27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9141"/>
            <a:ext cx="10515600" cy="6478859"/>
          </a:xfrm>
        </p:spPr>
        <p:txBody>
          <a:bodyPr>
            <a:normAutofit fontScale="25000" lnSpcReduction="20000"/>
          </a:bodyPr>
          <a:lstStyle/>
          <a:p>
            <a:pPr marL="0" indent="0">
              <a:buNone/>
            </a:pPr>
            <a:r>
              <a:rPr lang="en-US" sz="11200" dirty="0">
                <a:latin typeface="Times New Roman" panose="02020603050405020304" charset="0"/>
                <a:cs typeface="Times New Roman" panose="02020603050405020304" charset="0"/>
                <a:sym typeface="+mn-ea"/>
              </a:rPr>
              <a:t>&lt;p class = "</a:t>
            </a:r>
            <a:r>
              <a:rPr lang="en-US" sz="11200" dirty="0" err="1">
                <a:latin typeface="Times New Roman" panose="02020603050405020304" charset="0"/>
                <a:cs typeface="Times New Roman" panose="02020603050405020304" charset="0"/>
                <a:sym typeface="+mn-ea"/>
              </a:rPr>
              <a:t>regtext</a:t>
            </a:r>
            <a:r>
              <a:rPr lang="en-US" sz="11200" dirty="0">
                <a:latin typeface="Times New Roman" panose="02020603050405020304" charset="0"/>
                <a:cs typeface="Times New Roman" panose="02020603050405020304" charset="0"/>
                <a:sym typeface="+mn-ea"/>
              </a:rPr>
              <a:t>"&gt;</a:t>
            </a:r>
            <a:endParaRPr lang="en-US" sz="11200" dirty="0">
              <a:latin typeface="Times New Roman" panose="02020603050405020304" charset="0"/>
              <a:cs typeface="Times New Roman" panose="02020603050405020304" charset="0"/>
            </a:endParaRPr>
          </a:p>
          <a:p>
            <a:pPr marL="0" indent="0">
              <a:buNone/>
            </a:pPr>
            <a:r>
              <a:rPr lang="en-US" sz="11200" dirty="0">
                <a:latin typeface="Times New Roman" panose="02020603050405020304" charset="0"/>
                <a:cs typeface="Times New Roman" panose="02020603050405020304" charset="0"/>
                <a:sym typeface="+mn-ea"/>
              </a:rPr>
              <a:t> Apple is the common name for any tree of the genus </a:t>
            </a:r>
            <a:r>
              <a:rPr lang="en-US" sz="11200" dirty="0" err="1">
                <a:latin typeface="Times New Roman" panose="02020603050405020304" charset="0"/>
                <a:cs typeface="Times New Roman" panose="02020603050405020304" charset="0"/>
                <a:sym typeface="+mn-ea"/>
              </a:rPr>
              <a:t>Malus</a:t>
            </a:r>
            <a:r>
              <a:rPr lang="en-US" sz="11200" dirty="0">
                <a:latin typeface="Times New Roman" panose="02020603050405020304" charset="0"/>
                <a:cs typeface="Times New Roman" panose="02020603050405020304" charset="0"/>
                <a:sym typeface="+mn-ea"/>
              </a:rPr>
              <a:t>, </a:t>
            </a:r>
            <a:endParaRPr lang="en-US" sz="11200" dirty="0">
              <a:latin typeface="Times New Roman" panose="02020603050405020304" charset="0"/>
              <a:cs typeface="Times New Roman" panose="02020603050405020304" charset="0"/>
            </a:endParaRPr>
          </a:p>
          <a:p>
            <a:pPr marL="0" indent="0">
              <a:buNone/>
            </a:pPr>
            <a:r>
              <a:rPr lang="en-US" sz="11200" dirty="0">
                <a:latin typeface="Times New Roman" panose="02020603050405020304" charset="0"/>
                <a:cs typeface="Times New Roman" panose="02020603050405020304" charset="0"/>
                <a:sym typeface="+mn-ea"/>
              </a:rPr>
              <a:t> of the family </a:t>
            </a:r>
            <a:r>
              <a:rPr lang="en-US" sz="11200" dirty="0" err="1">
                <a:latin typeface="Times New Roman" panose="02020603050405020304" charset="0"/>
                <a:cs typeface="Times New Roman" panose="02020603050405020304" charset="0"/>
                <a:sym typeface="+mn-ea"/>
              </a:rPr>
              <a:t>Rosaceae</a:t>
            </a:r>
            <a:r>
              <a:rPr lang="en-US" sz="11200" dirty="0">
                <a:latin typeface="Times New Roman" panose="02020603050405020304" charset="0"/>
                <a:cs typeface="Times New Roman" panose="02020603050405020304" charset="0"/>
                <a:sym typeface="+mn-ea"/>
              </a:rPr>
              <a:t>. Apple trees grow in any of the </a:t>
            </a:r>
            <a:endParaRPr lang="en-US" sz="11200" dirty="0">
              <a:latin typeface="Times New Roman" panose="02020603050405020304" charset="0"/>
              <a:cs typeface="Times New Roman" panose="02020603050405020304" charset="0"/>
            </a:endParaRPr>
          </a:p>
          <a:p>
            <a:pPr marL="0" indent="0">
              <a:buNone/>
            </a:pPr>
            <a:r>
              <a:rPr lang="en-US" sz="11200" dirty="0">
                <a:latin typeface="Times New Roman" panose="02020603050405020304" charset="0"/>
                <a:cs typeface="Times New Roman" panose="02020603050405020304" charset="0"/>
                <a:sym typeface="+mn-ea"/>
              </a:rPr>
              <a:t> temperate areas of the world. Some apple blossoms are white,</a:t>
            </a:r>
            <a:endParaRPr lang="en-US" sz="11200" dirty="0">
              <a:latin typeface="Times New Roman" panose="02020603050405020304" charset="0"/>
              <a:cs typeface="Times New Roman" panose="02020603050405020304" charset="0"/>
            </a:endParaRPr>
          </a:p>
          <a:p>
            <a:pPr marL="0" indent="0">
              <a:buNone/>
            </a:pPr>
            <a:r>
              <a:rPr lang="en-US" sz="11200" dirty="0">
                <a:latin typeface="Times New Roman" panose="02020603050405020304" charset="0"/>
                <a:cs typeface="Times New Roman" panose="02020603050405020304" charset="0"/>
                <a:sym typeface="+mn-ea"/>
              </a:rPr>
              <a:t> but most have stripes or tints of rose. Some apple blossoms</a:t>
            </a:r>
            <a:endParaRPr lang="en-US" sz="11200" dirty="0">
              <a:latin typeface="Times New Roman" panose="02020603050405020304" charset="0"/>
              <a:cs typeface="Times New Roman" panose="02020603050405020304" charset="0"/>
            </a:endParaRPr>
          </a:p>
          <a:p>
            <a:pPr marL="0" indent="0">
              <a:buNone/>
            </a:pPr>
            <a:r>
              <a:rPr lang="en-US" sz="11200" dirty="0">
                <a:latin typeface="Times New Roman" panose="02020603050405020304" charset="0"/>
                <a:cs typeface="Times New Roman" panose="02020603050405020304" charset="0"/>
                <a:sym typeface="+mn-ea"/>
              </a:rPr>
              <a:t> are bright red. Apples have a firm and fleshy structure that</a:t>
            </a:r>
            <a:endParaRPr lang="en-US" sz="11200" dirty="0">
              <a:latin typeface="Times New Roman" panose="02020603050405020304" charset="0"/>
              <a:cs typeface="Times New Roman" panose="02020603050405020304" charset="0"/>
            </a:endParaRPr>
          </a:p>
          <a:p>
            <a:pPr marL="0" indent="0">
              <a:buNone/>
            </a:pPr>
            <a:r>
              <a:rPr lang="en-US" sz="11200" dirty="0">
                <a:latin typeface="Times New Roman" panose="02020603050405020304" charset="0"/>
                <a:cs typeface="Times New Roman" panose="02020603050405020304" charset="0"/>
                <a:sym typeface="+mn-ea"/>
              </a:rPr>
              <a:t> grows from the blossom. The colors of apples range from </a:t>
            </a:r>
            <a:endParaRPr lang="en-US" sz="11200" dirty="0">
              <a:latin typeface="Times New Roman" panose="02020603050405020304" charset="0"/>
              <a:cs typeface="Times New Roman" panose="02020603050405020304" charset="0"/>
            </a:endParaRPr>
          </a:p>
          <a:p>
            <a:pPr marL="0" indent="0">
              <a:buNone/>
            </a:pPr>
            <a:r>
              <a:rPr lang="en-US" sz="11200" dirty="0">
                <a:latin typeface="Times New Roman" panose="02020603050405020304" charset="0"/>
                <a:cs typeface="Times New Roman" panose="02020603050405020304" charset="0"/>
                <a:sym typeface="+mn-ea"/>
              </a:rPr>
              <a:t> green to very dark red. </a:t>
            </a:r>
            <a:r>
              <a:rPr lang="en-US" sz="11200" dirty="0" smtClean="0">
                <a:latin typeface="Times New Roman" panose="02020603050405020304" charset="0"/>
                <a:cs typeface="Times New Roman" panose="02020603050405020304" charset="0"/>
                <a:sym typeface="+mn-ea"/>
              </a:rPr>
              <a:t>The wood of apple trees is fine </a:t>
            </a:r>
          </a:p>
          <a:p>
            <a:pPr marL="0" indent="0">
              <a:buNone/>
            </a:pPr>
            <a:r>
              <a:rPr lang="en-US" sz="11200" dirty="0" smtClean="0">
                <a:latin typeface="Times New Roman" panose="02020603050405020304" charset="0"/>
                <a:cs typeface="Times New Roman" panose="02020603050405020304" charset="0"/>
                <a:sym typeface="+mn-ea"/>
              </a:rPr>
              <a:t> grained and hard. It is, therefore, good for furniture</a:t>
            </a:r>
          </a:p>
          <a:p>
            <a:pPr marL="0" indent="0">
              <a:buNone/>
            </a:pPr>
            <a:r>
              <a:rPr lang="en-US" sz="11200" dirty="0" smtClean="0">
                <a:latin typeface="Times New Roman" panose="02020603050405020304" charset="0"/>
                <a:cs typeface="Times New Roman" panose="02020603050405020304" charset="0"/>
                <a:sym typeface="+mn-ea"/>
              </a:rPr>
              <a:t> construction. Apple trees have been grown for many</a:t>
            </a:r>
          </a:p>
          <a:p>
            <a:pPr marL="0" indent="0">
              <a:buNone/>
            </a:pPr>
            <a:r>
              <a:rPr lang="en-US" sz="11200" dirty="0" smtClean="0">
                <a:latin typeface="Times New Roman" panose="02020603050405020304" charset="0"/>
                <a:cs typeface="Times New Roman" panose="02020603050405020304" charset="0"/>
                <a:sym typeface="+mn-ea"/>
              </a:rPr>
              <a:t> centuries. They are propagated by grafting because they</a:t>
            </a:r>
          </a:p>
          <a:p>
            <a:pPr marL="0" indent="0">
              <a:buNone/>
            </a:pPr>
            <a:r>
              <a:rPr lang="en-US" sz="11200" dirty="0" smtClean="0">
                <a:latin typeface="Times New Roman" panose="02020603050405020304" charset="0"/>
                <a:cs typeface="Times New Roman" panose="02020603050405020304" charset="0"/>
                <a:sym typeface="+mn-ea"/>
              </a:rPr>
              <a:t> do not reproduce themselves.</a:t>
            </a:r>
          </a:p>
          <a:p>
            <a:pPr marL="0" indent="0">
              <a:buNone/>
            </a:pPr>
            <a:r>
              <a:rPr lang="en-US" sz="11200" dirty="0" smtClean="0">
                <a:latin typeface="Times New Roman" panose="02020603050405020304" charset="0"/>
                <a:cs typeface="Times New Roman" panose="02020603050405020304" charset="0"/>
                <a:sym typeface="+mn-ea"/>
              </a:rPr>
              <a:t> &lt;span class = "</a:t>
            </a:r>
            <a:r>
              <a:rPr lang="en-US" sz="11200" dirty="0" err="1" smtClean="0">
                <a:latin typeface="Times New Roman" panose="02020603050405020304" charset="0"/>
                <a:cs typeface="Times New Roman" panose="02020603050405020304" charset="0"/>
                <a:sym typeface="+mn-ea"/>
              </a:rPr>
              <a:t>abstext</a:t>
            </a:r>
            <a:r>
              <a:rPr lang="en-US" sz="11200" dirty="0" smtClean="0">
                <a:latin typeface="Times New Roman" panose="02020603050405020304" charset="0"/>
                <a:cs typeface="Times New Roman" panose="02020603050405020304" charset="0"/>
                <a:sym typeface="+mn-ea"/>
              </a:rPr>
              <a:t>"&gt;</a:t>
            </a:r>
          </a:p>
          <a:p>
            <a:pPr marL="0" indent="0">
              <a:buNone/>
            </a:pPr>
            <a:r>
              <a:rPr lang="en-US" sz="11200" dirty="0" smtClean="0">
                <a:latin typeface="Times New Roman" panose="02020603050405020304" charset="0"/>
                <a:cs typeface="Times New Roman" panose="02020603050405020304" charset="0"/>
                <a:sym typeface="+mn-ea"/>
              </a:rPr>
              <a:t> APPLES ARE GOOD FOR YOU</a:t>
            </a:r>
          </a:p>
          <a:p>
            <a:pPr marL="0" indent="0">
              <a:buNone/>
            </a:pPr>
            <a:r>
              <a:rPr lang="en-US" sz="11200" dirty="0" smtClean="0">
                <a:latin typeface="Times New Roman" panose="02020603050405020304" charset="0"/>
                <a:cs typeface="Times New Roman" panose="02020603050405020304" charset="0"/>
                <a:sym typeface="+mn-ea"/>
              </a:rPr>
              <a:t> &lt;/span&gt;	 &lt;/p&gt;	 &lt;/body&gt;	&lt;/html&gt;</a:t>
            </a:r>
          </a:p>
          <a:p>
            <a:pPr marL="0" indent="0">
              <a:buNone/>
            </a:pPr>
            <a:endParaRPr lang="en-US" sz="11200"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96546"/>
            <a:ext cx="10972800" cy="6199505"/>
          </a:xfrm>
        </p:spPr>
        <p:txBody>
          <a:bodyPr>
            <a:noAutofit/>
          </a:bodyPr>
          <a:lstStyle/>
          <a:p>
            <a:pPr marL="0" indent="0">
              <a:buNone/>
            </a:pPr>
            <a:r>
              <a:rPr lang="en-US" sz="2700">
                <a:latin typeface="Times New Roman" panose="02020603050405020304" pitchFamily="18" charset="0"/>
                <a:cs typeface="Times New Roman" panose="02020603050405020304" pitchFamily="18" charset="0"/>
                <a:sym typeface="+mn-ea"/>
              </a:rPr>
              <a:t> &lt;/head&gt;</a:t>
            </a:r>
            <a:endParaRPr lang="en-US" sz="2700">
              <a:latin typeface="Times New Roman" panose="02020603050405020304" pitchFamily="18" charset="0"/>
              <a:cs typeface="Times New Roman" panose="02020603050405020304" pitchFamily="18" charset="0"/>
            </a:endParaRPr>
          </a:p>
          <a:p>
            <a:pPr marL="0" indent="0">
              <a:buNone/>
            </a:pPr>
            <a:r>
              <a:rPr lang="en-US" sz="2700">
                <a:latin typeface="Times New Roman" panose="02020603050405020304" pitchFamily="18" charset="0"/>
                <a:cs typeface="Times New Roman" panose="02020603050405020304" pitchFamily="18" charset="0"/>
                <a:sym typeface="+mn-ea"/>
              </a:rPr>
              <a:t> &lt;body onmousedown = "displayIt(event);"</a:t>
            </a:r>
            <a:endParaRPr lang="en-US" sz="2700">
              <a:latin typeface="Times New Roman" panose="02020603050405020304" pitchFamily="18" charset="0"/>
              <a:cs typeface="Times New Roman" panose="02020603050405020304" pitchFamily="18" charset="0"/>
            </a:endParaRPr>
          </a:p>
          <a:p>
            <a:pPr marL="0" indent="0">
              <a:buNone/>
            </a:pPr>
            <a:r>
              <a:rPr lang="en-US" sz="2700">
                <a:latin typeface="Times New Roman" panose="02020603050405020304" pitchFamily="18" charset="0"/>
                <a:cs typeface="Times New Roman" panose="02020603050405020304" pitchFamily="18" charset="0"/>
                <a:sym typeface="+mn-ea"/>
              </a:rPr>
              <a:t> onmouseup = "hideIt();"&gt;</a:t>
            </a:r>
            <a:endParaRPr lang="en-US" sz="2700">
              <a:latin typeface="Times New Roman" panose="02020603050405020304" pitchFamily="18" charset="0"/>
              <a:cs typeface="Times New Roman" panose="02020603050405020304" pitchFamily="18" charset="0"/>
            </a:endParaRPr>
          </a:p>
          <a:p>
            <a:pPr marL="0" indent="0">
              <a:buNone/>
            </a:pPr>
            <a:r>
              <a:rPr lang="en-US" sz="2700">
                <a:latin typeface="Times New Roman" panose="02020603050405020304" pitchFamily="18" charset="0"/>
                <a:cs typeface="Times New Roman" panose="02020603050405020304" pitchFamily="18" charset="0"/>
              </a:rPr>
              <a:t>&lt;p&gt;</a:t>
            </a:r>
          </a:p>
          <a:p>
            <a:pPr marL="0" indent="0">
              <a:buNone/>
            </a:pPr>
            <a:r>
              <a:rPr lang="en-US" sz="2700">
                <a:latin typeface="Times New Roman" panose="02020603050405020304" pitchFamily="18" charset="0"/>
                <a:cs typeface="Times New Roman" panose="02020603050405020304" pitchFamily="18" charset="0"/>
              </a:rPr>
              <a:t> &lt;span id= "message" </a:t>
            </a:r>
          </a:p>
          <a:p>
            <a:pPr marL="0" indent="0">
              <a:buNone/>
            </a:pPr>
            <a:r>
              <a:rPr lang="en-US" sz="2700">
                <a:latin typeface="Times New Roman" panose="02020603050405020304" pitchFamily="18" charset="0"/>
                <a:cs typeface="Times New Roman" panose="02020603050405020304" pitchFamily="18" charset="0"/>
              </a:rPr>
              <a:t> style = "color: red; visibility: hidden;</a:t>
            </a:r>
          </a:p>
          <a:p>
            <a:pPr marL="0" indent="0">
              <a:buNone/>
            </a:pPr>
            <a:r>
              <a:rPr lang="en-US" sz="2700">
                <a:latin typeface="Times New Roman" panose="02020603050405020304" pitchFamily="18" charset="0"/>
                <a:cs typeface="Times New Roman" panose="02020603050405020304" pitchFamily="18" charset="0"/>
              </a:rPr>
              <a:t> position: relative;</a:t>
            </a:r>
          </a:p>
          <a:p>
            <a:pPr marL="0" indent="0">
              <a:buNone/>
            </a:pPr>
            <a:r>
              <a:rPr lang="en-US" sz="2700">
                <a:latin typeface="Times New Roman" panose="02020603050405020304" pitchFamily="18" charset="0"/>
                <a:cs typeface="Times New Roman" panose="02020603050405020304" pitchFamily="18" charset="0"/>
              </a:rPr>
              <a:t> font-size: 1.7em; font-style: italic;</a:t>
            </a:r>
          </a:p>
          <a:p>
            <a:pPr marL="0" indent="0">
              <a:buNone/>
            </a:pPr>
            <a:r>
              <a:rPr lang="en-US" sz="2700">
                <a:latin typeface="Times New Roman" panose="02020603050405020304" pitchFamily="18" charset="0"/>
                <a:cs typeface="Times New Roman" panose="02020603050405020304" pitchFamily="18" charset="0"/>
              </a:rPr>
              <a:t> font-weight: bold;"&gt;</a:t>
            </a:r>
          </a:p>
          <a:p>
            <a:pPr marL="0" indent="0">
              <a:buNone/>
            </a:pPr>
            <a:r>
              <a:rPr lang="en-US" sz="2700">
                <a:latin typeface="Times New Roman" panose="02020603050405020304" pitchFamily="18" charset="0"/>
                <a:cs typeface="Times New Roman" panose="02020603050405020304" pitchFamily="18" charset="0"/>
              </a:rPr>
              <a:t> Please don't click here! </a:t>
            </a:r>
          </a:p>
          <a:p>
            <a:pPr marL="0" indent="0">
              <a:buNone/>
            </a:pPr>
            <a:r>
              <a:rPr lang="en-US" sz="2700">
                <a:latin typeface="Times New Roman" panose="02020603050405020304" pitchFamily="18" charset="0"/>
                <a:cs typeface="Times New Roman" panose="02020603050405020304" pitchFamily="18" charset="0"/>
              </a:rPr>
              <a:t> &lt;/span&gt;</a:t>
            </a:r>
          </a:p>
          <a:p>
            <a:pPr marL="0" indent="0">
              <a:buNone/>
            </a:pPr>
            <a:r>
              <a:rPr lang="en-US" sz="2700">
                <a:latin typeface="Times New Roman" panose="02020603050405020304" pitchFamily="18" charset="0"/>
                <a:cs typeface="Times New Roman" panose="02020603050405020304" pitchFamily="18" charset="0"/>
              </a:rPr>
              <a:t> &lt;br /&gt;&lt;br /&gt;&lt;br /&gt;&lt;br /&gt;&lt;br /&gt;&lt;br /&gt;&lt;br /&gt;&lt;br /&gt;</a:t>
            </a:r>
          </a:p>
          <a:p>
            <a:pPr marL="0" indent="0">
              <a:buNone/>
            </a:pPr>
            <a:r>
              <a:rPr lang="en-US" sz="270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13385"/>
            <a:ext cx="10972800" cy="6042660"/>
          </a:xfrm>
        </p:spPr>
        <p:txBody>
          <a:bodyPr/>
          <a:lstStyle/>
          <a:p>
            <a:pPr marL="0" indent="0">
              <a:buNone/>
            </a:pPr>
            <a:r>
              <a:rPr lang="en-US">
                <a:latin typeface="Times New Roman" panose="02020603050405020304" pitchFamily="18" charset="0"/>
                <a:cs typeface="Times New Roman" panose="02020603050405020304" pitchFamily="18" charset="0"/>
                <a:sym typeface="+mn-ea"/>
              </a:rPr>
              <a:t>&lt;br /&gt;&lt;br /&gt;&lt;br /&gt;&lt;br /&gt;&lt;br /&gt;&lt;br /&gt;&lt;br /&gt;&lt;br /&gt;</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&lt;/p&gt;</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&lt;/body&gt;</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&lt;/html&gt;</a:t>
            </a:r>
            <a:endParaRPr lang="en-US">
              <a:latin typeface="Times New Roman" panose="02020603050405020304" pitchFamily="18" charset="0"/>
              <a:cs typeface="Times New Roman" panose="02020603050405020304" pitchFamily="18" charset="0"/>
            </a:endParaRPr>
          </a:p>
          <a:p>
            <a:pPr marL="0" indent="0">
              <a:buNone/>
            </a:pP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68936"/>
            <a:ext cx="10972800" cy="5939155"/>
          </a:xfrm>
        </p:spPr>
        <p:txBody>
          <a:bodyPr>
            <a:normAutofit/>
          </a:bodyPr>
          <a:lstStyle/>
          <a:p>
            <a:pPr marL="0" indent="0">
              <a:buNone/>
            </a:pPr>
            <a:r>
              <a:rPr lang="en-US" sz="3110">
                <a:latin typeface="Times New Roman" panose="02020603050405020304" pitchFamily="18" charset="0"/>
                <a:cs typeface="Times New Roman" panose="02020603050405020304" pitchFamily="18" charset="0"/>
              </a:rPr>
              <a:t>// anywhere.js</a:t>
            </a:r>
          </a:p>
          <a:p>
            <a:pPr marL="0" indent="0">
              <a:buNone/>
            </a:pPr>
            <a:r>
              <a:rPr lang="en-US" sz="3110">
                <a:latin typeface="Times New Roman" panose="02020603050405020304" pitchFamily="18" charset="0"/>
                <a:cs typeface="Times New Roman" panose="02020603050405020304" pitchFamily="18" charset="0"/>
              </a:rPr>
              <a:t>// Display a message when the mouse button is pressed,</a:t>
            </a:r>
          </a:p>
          <a:p>
            <a:pPr marL="0" indent="0">
              <a:buNone/>
            </a:pPr>
            <a:r>
              <a:rPr lang="en-US" sz="3110">
                <a:latin typeface="Times New Roman" panose="02020603050405020304" pitchFamily="18" charset="0"/>
                <a:cs typeface="Times New Roman" panose="02020603050405020304" pitchFamily="18" charset="0"/>
              </a:rPr>
              <a:t>// no matter where it is on the screen </a:t>
            </a:r>
          </a:p>
          <a:p>
            <a:pPr marL="0" indent="0">
              <a:buNone/>
            </a:pPr>
            <a:r>
              <a:rPr lang="en-US" sz="3110">
                <a:latin typeface="Times New Roman" panose="02020603050405020304" pitchFamily="18" charset="0"/>
                <a:cs typeface="Times New Roman" panose="02020603050405020304" pitchFamily="18" charset="0"/>
              </a:rPr>
              <a:t>// The event handler function to display the message</a:t>
            </a:r>
          </a:p>
          <a:p>
            <a:pPr marL="0" indent="0">
              <a:buNone/>
            </a:pPr>
            <a:r>
              <a:rPr lang="en-US" sz="3110">
                <a:latin typeface="Times New Roman" panose="02020603050405020304" pitchFamily="18" charset="0"/>
                <a:cs typeface="Times New Roman" panose="02020603050405020304" pitchFamily="18" charset="0"/>
              </a:rPr>
              <a:t>function displayIt(evt) {</a:t>
            </a:r>
          </a:p>
          <a:p>
            <a:pPr marL="0" indent="0">
              <a:buNone/>
            </a:pPr>
            <a:r>
              <a:rPr lang="en-US" sz="3110">
                <a:latin typeface="Times New Roman" panose="02020603050405020304" pitchFamily="18" charset="0"/>
                <a:cs typeface="Times New Roman" panose="02020603050405020304" pitchFamily="18" charset="0"/>
              </a:rPr>
              <a:t> var dom = document.getElementById("message");</a:t>
            </a:r>
          </a:p>
          <a:p>
            <a:pPr marL="0" indent="0">
              <a:buNone/>
            </a:pPr>
            <a:r>
              <a:rPr lang="en-US" sz="3110">
                <a:latin typeface="Times New Roman" panose="02020603050405020304" pitchFamily="18" charset="0"/>
                <a:cs typeface="Times New Roman" panose="02020603050405020304" pitchFamily="18" charset="0"/>
              </a:rPr>
              <a:t> dom.style.left = (evt.clientX - 130) + "px";</a:t>
            </a:r>
          </a:p>
          <a:p>
            <a:pPr marL="0" indent="0">
              <a:buNone/>
            </a:pPr>
            <a:r>
              <a:rPr lang="en-US" sz="3110">
                <a:latin typeface="Times New Roman" panose="02020603050405020304" pitchFamily="18" charset="0"/>
                <a:cs typeface="Times New Roman" panose="02020603050405020304" pitchFamily="18" charset="0"/>
              </a:rPr>
              <a:t> dom.style.top = (evt.clientY - 25) + "px";</a:t>
            </a:r>
          </a:p>
          <a:p>
            <a:pPr marL="0" indent="0">
              <a:buNone/>
            </a:pPr>
            <a:r>
              <a:rPr lang="en-US" sz="3110">
                <a:latin typeface="Times New Roman" panose="02020603050405020304" pitchFamily="18" charset="0"/>
                <a:cs typeface="Times New Roman" panose="02020603050405020304" pitchFamily="18" charset="0"/>
              </a:rPr>
              <a:t> dom.style.visibility = "visible";</a:t>
            </a:r>
          </a:p>
          <a:p>
            <a:pPr marL="0" indent="0">
              <a:buNone/>
            </a:pPr>
            <a:r>
              <a:rPr lang="en-US" sz="311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82906"/>
            <a:ext cx="10972800" cy="5743575"/>
          </a:xfrm>
        </p:spPr>
        <p:txBody>
          <a:bodyPr>
            <a:normAutofit/>
          </a:bodyPr>
          <a:lstStyle/>
          <a:p>
            <a:pPr marL="0" indent="0">
              <a:buNone/>
            </a:pPr>
            <a:r>
              <a:rPr lang="en-US" sz="2800">
                <a:latin typeface="Times New Roman" panose="02020603050405020304" pitchFamily="18" charset="0"/>
                <a:cs typeface="Times New Roman" panose="02020603050405020304" pitchFamily="18" charset="0"/>
              </a:rPr>
              <a:t>// ****************************************************</a:t>
            </a:r>
          </a:p>
          <a:p>
            <a:pPr marL="0" indent="0">
              <a:buNone/>
            </a:pPr>
            <a:r>
              <a:rPr lang="en-US" sz="2800">
                <a:latin typeface="Times New Roman" panose="02020603050405020304" pitchFamily="18" charset="0"/>
                <a:cs typeface="Times New Roman" panose="02020603050405020304" pitchFamily="18" charset="0"/>
              </a:rPr>
              <a:t>// The event handler function to hide the message</a:t>
            </a:r>
          </a:p>
          <a:p>
            <a:pPr marL="0" indent="0">
              <a:buNone/>
            </a:pPr>
            <a:r>
              <a:rPr lang="en-US" sz="2800">
                <a:latin typeface="Times New Roman" panose="02020603050405020304" pitchFamily="18" charset="0"/>
                <a:cs typeface="Times New Roman" panose="02020603050405020304" pitchFamily="18" charset="0"/>
              </a:rPr>
              <a:t>function hideIt() {</a:t>
            </a:r>
          </a:p>
          <a:p>
            <a:pPr marL="0" indent="0">
              <a:buNone/>
            </a:pPr>
            <a:r>
              <a:rPr lang="en-US" sz="2800">
                <a:latin typeface="Times New Roman" panose="02020603050405020304" pitchFamily="18" charset="0"/>
                <a:cs typeface="Times New Roman" panose="02020603050405020304" pitchFamily="18" charset="0"/>
              </a:rPr>
              <a:t> document.getElementById("message").style.visibility =</a:t>
            </a:r>
          </a:p>
          <a:p>
            <a:pPr marL="0" indent="0">
              <a:buNone/>
            </a:pPr>
            <a:r>
              <a:rPr lang="en-US" sz="2800">
                <a:latin typeface="Times New Roman" panose="02020603050405020304" pitchFamily="18" charset="0"/>
                <a:cs typeface="Times New Roman" panose="02020603050405020304" pitchFamily="18" charset="0"/>
              </a:rPr>
              <a:t> "hidden";</a:t>
            </a:r>
          </a:p>
          <a:p>
            <a:pPr marL="0" indent="0">
              <a:buNone/>
            </a:pPr>
            <a:r>
              <a:rPr lang="en-US" sz="280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53060"/>
            <a:ext cx="10972800" cy="6102350"/>
          </a:xfrm>
        </p:spPr>
        <p:txBody>
          <a:bodyPr>
            <a:normAutofit fontScale="85000" lnSpcReduction="10000"/>
          </a:bodyPr>
          <a:lstStyle/>
          <a:p>
            <a:pPr marL="0" indent="0">
              <a:buNone/>
            </a:pPr>
            <a:r>
              <a:rPr lang="en-US" b="1" dirty="0">
                <a:latin typeface="Times New Roman" panose="02020603050405020304" pitchFamily="18" charset="0"/>
                <a:cs typeface="Times New Roman" panose="02020603050405020304" pitchFamily="18" charset="0"/>
              </a:rPr>
              <a:t>Slow </a:t>
            </a:r>
            <a:r>
              <a:rPr lang="en-US" b="1" dirty="0" smtClean="0">
                <a:latin typeface="Times New Roman" panose="02020603050405020304" pitchFamily="18" charset="0"/>
                <a:cs typeface="Times New Roman" panose="02020603050405020304" pitchFamily="18" charset="0"/>
              </a:rPr>
              <a:t>Movement </a:t>
            </a:r>
            <a:r>
              <a:rPr lang="en-US" b="1" dirty="0">
                <a:latin typeface="Times New Roman" panose="02020603050405020304" pitchFamily="18" charset="0"/>
                <a:cs typeface="Times New Roman" panose="02020603050405020304" pitchFamily="18" charset="0"/>
              </a:rPr>
              <a:t>of Element</a:t>
            </a:r>
          </a:p>
          <a:p>
            <a:pPr algn="just">
              <a:lnSpc>
                <a:spcPct val="150000"/>
              </a:lnSpc>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These </a:t>
            </a:r>
            <a:r>
              <a:rPr lang="en-US" sz="2800" b="1" dirty="0">
                <a:latin typeface="Times New Roman" panose="02020603050405020304" pitchFamily="18" charset="0"/>
                <a:cs typeface="Times New Roman" panose="02020603050405020304" pitchFamily="18" charset="0"/>
              </a:rPr>
              <a:t>movements are controlled by changing the top and left properties </a:t>
            </a:r>
            <a:r>
              <a:rPr lang="en-US" sz="2800" dirty="0">
                <a:latin typeface="Times New Roman" panose="02020603050405020304" pitchFamily="18" charset="0"/>
                <a:cs typeface="Times New Roman" panose="02020603050405020304" pitchFamily="18" charset="0"/>
              </a:rPr>
              <a:t>of the element to be moved. The only way to move an element slowly is to move it by </a:t>
            </a:r>
            <a:r>
              <a:rPr lang="en-US" sz="2800" b="1" dirty="0">
                <a:latin typeface="Times New Roman" panose="02020603050405020304" pitchFamily="18" charset="0"/>
                <a:cs typeface="Times New Roman" panose="02020603050405020304" pitchFamily="18" charset="0"/>
              </a:rPr>
              <a:t>small amounts many times,</a:t>
            </a:r>
            <a:r>
              <a:rPr lang="en-US" sz="2800" dirty="0">
                <a:latin typeface="Times New Roman" panose="02020603050405020304" pitchFamily="18" charset="0"/>
                <a:cs typeface="Times New Roman" panose="02020603050405020304" pitchFamily="18" charset="0"/>
              </a:rPr>
              <a:t> with the </a:t>
            </a:r>
            <a:r>
              <a:rPr lang="en-US" sz="2800" b="1" dirty="0">
                <a:latin typeface="Times New Roman" panose="02020603050405020304" pitchFamily="18" charset="0"/>
                <a:cs typeface="Times New Roman" panose="02020603050405020304" pitchFamily="18" charset="0"/>
              </a:rPr>
              <a:t>moves separated by small amounts of time</a:t>
            </a:r>
            <a:r>
              <a:rPr lang="en-US" sz="2800" dirty="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JavaScript has </a:t>
            </a:r>
            <a:r>
              <a:rPr lang="en-US" sz="2800" b="1" dirty="0">
                <a:latin typeface="Times New Roman" panose="02020603050405020304" pitchFamily="18" charset="0"/>
                <a:cs typeface="Times New Roman" panose="02020603050405020304" pitchFamily="18" charset="0"/>
              </a:rPr>
              <a:t>two Window methods </a:t>
            </a:r>
            <a:r>
              <a:rPr lang="en-US" sz="2800" dirty="0">
                <a:latin typeface="Times New Roman" panose="02020603050405020304" pitchFamily="18" charset="0"/>
                <a:cs typeface="Times New Roman" panose="02020603050405020304" pitchFamily="18" charset="0"/>
              </a:rPr>
              <a:t>that are capable of this task: </a:t>
            </a:r>
            <a:r>
              <a:rPr lang="en-US" sz="2800" b="1" dirty="0" err="1">
                <a:latin typeface="Times New Roman" panose="02020603050405020304" pitchFamily="18" charset="0"/>
                <a:cs typeface="Times New Roman" panose="02020603050405020304" pitchFamily="18" charset="0"/>
              </a:rPr>
              <a:t>setTimeoutand</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setInterval</a:t>
            </a:r>
            <a:r>
              <a:rPr lang="en-US" sz="2800" b="1" dirty="0">
                <a:latin typeface="Times New Roman" panose="02020603050405020304" pitchFamily="18" charset="0"/>
                <a:cs typeface="Times New Roman" panose="02020603050405020304" pitchFamily="18" charset="0"/>
              </a:rPr>
              <a:t>.</a:t>
            </a:r>
          </a:p>
          <a:p>
            <a:pPr algn="just">
              <a:lnSpc>
                <a:spcPct val="150000"/>
              </a:lnSpc>
              <a:buFont typeface="Wingdings" panose="05000000000000000000" charset="0"/>
              <a:buChar char="Ø"/>
            </a:pPr>
            <a:r>
              <a:rPr lang="en-IN" altLang="en-US" sz="2800" dirty="0">
                <a:latin typeface="Times New Roman" panose="02020603050405020304" pitchFamily="18" charset="0"/>
                <a:cs typeface="Times New Roman" panose="02020603050405020304" pitchFamily="18" charset="0"/>
              </a:rPr>
              <a:t>The </a:t>
            </a:r>
            <a:r>
              <a:rPr lang="en-IN" altLang="en-US" sz="2800" b="1" dirty="0" err="1">
                <a:latin typeface="Times New Roman" panose="02020603050405020304" pitchFamily="18" charset="0"/>
                <a:cs typeface="Times New Roman" panose="02020603050405020304" pitchFamily="18" charset="0"/>
              </a:rPr>
              <a:t>setTimeout</a:t>
            </a:r>
            <a:r>
              <a:rPr lang="en-IN" altLang="en-US" sz="2800" b="1" dirty="0">
                <a:latin typeface="Times New Roman" panose="02020603050405020304" pitchFamily="18" charset="0"/>
                <a:cs typeface="Times New Roman" panose="02020603050405020304" pitchFamily="18" charset="0"/>
              </a:rPr>
              <a:t> method takes two parameters</a:t>
            </a:r>
            <a:r>
              <a:rPr lang="en-IN" altLang="en-US" sz="2800" dirty="0">
                <a:latin typeface="Times New Roman" panose="02020603050405020304" pitchFamily="18" charset="0"/>
                <a:cs typeface="Times New Roman" panose="02020603050405020304" pitchFamily="18" charset="0"/>
              </a:rPr>
              <a:t>: a string of JavaScript code to be executed and a number of milliseconds of delay before executing the given code. For example, the </a:t>
            </a:r>
            <a:r>
              <a:rPr lang="en-IN" altLang="en-US" sz="2800" dirty="0" smtClean="0">
                <a:latin typeface="Times New Roman" panose="02020603050405020304" pitchFamily="18" charset="0"/>
                <a:cs typeface="Times New Roman" panose="02020603050405020304" pitchFamily="18" charset="0"/>
              </a:rPr>
              <a:t>call </a:t>
            </a:r>
            <a:r>
              <a:rPr lang="en-US" dirty="0" smtClean="0">
                <a:latin typeface="Times New Roman" panose="02020603050405020304" pitchFamily="18" charset="0"/>
                <a:cs typeface="Times New Roman" panose="02020603050405020304" pitchFamily="18" charset="0"/>
              </a:rPr>
              <a:t>causes a 20-millisecond delay, after which the function mover is called.</a:t>
            </a:r>
          </a:p>
          <a:p>
            <a:pPr marL="457200" lvl="1" indent="457200" algn="just">
              <a:lnSpc>
                <a:spcPct val="150000"/>
              </a:lnSpc>
              <a:buFont typeface="Wingdings" panose="05000000000000000000" charset="0"/>
              <a:buNone/>
            </a:pPr>
            <a:r>
              <a:rPr lang="en-IN" altLang="en-US" sz="2800" b="1" dirty="0" err="1" smtClean="0">
                <a:latin typeface="Times New Roman" panose="02020603050405020304" pitchFamily="18" charset="0"/>
                <a:cs typeface="Times New Roman" panose="02020603050405020304" pitchFamily="18" charset="0"/>
              </a:rPr>
              <a:t>setTimeout</a:t>
            </a:r>
            <a:r>
              <a:rPr lang="en-IN" altLang="en-US" sz="2800" b="1" dirty="0">
                <a:latin typeface="Times New Roman" panose="02020603050405020304" pitchFamily="18" charset="0"/>
                <a:cs typeface="Times New Roman" panose="02020603050405020304" pitchFamily="18" charset="0"/>
              </a:rPr>
              <a:t>("mover()", 20);</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10185"/>
            <a:ext cx="10972800" cy="6443980"/>
          </a:xfrm>
        </p:spPr>
        <p:txBody>
          <a:bodyPr>
            <a:normAutofit fontScale="97500"/>
          </a:bodyPr>
          <a:lstStyle/>
          <a:p>
            <a:pPr algn="just">
              <a:buFont typeface="Wingdings" panose="05000000000000000000" charset="0"/>
              <a:buChar char="Ø"/>
            </a:pPr>
            <a:r>
              <a:rPr lang="en-US" sz="3110" dirty="0" smtClean="0">
                <a:latin typeface="Times New Roman" panose="02020603050405020304" pitchFamily="18" charset="0"/>
                <a:cs typeface="Times New Roman" panose="02020603050405020304" pitchFamily="18" charset="0"/>
              </a:rPr>
              <a:t>The </a:t>
            </a:r>
            <a:r>
              <a:rPr lang="en-US" sz="3110" b="1" dirty="0" err="1">
                <a:latin typeface="Times New Roman" panose="02020603050405020304" pitchFamily="18" charset="0"/>
                <a:cs typeface="Times New Roman" panose="02020603050405020304" pitchFamily="18" charset="0"/>
              </a:rPr>
              <a:t>setInterval</a:t>
            </a:r>
            <a:r>
              <a:rPr lang="en-US" sz="3110" b="1" dirty="0">
                <a:latin typeface="Times New Roman" panose="02020603050405020304" pitchFamily="18" charset="0"/>
                <a:cs typeface="Times New Roman" panose="02020603050405020304" pitchFamily="18" charset="0"/>
              </a:rPr>
              <a:t> method has two forms</a:t>
            </a:r>
            <a:r>
              <a:rPr lang="en-US" sz="3110" dirty="0">
                <a:latin typeface="Times New Roman" panose="02020603050405020304" pitchFamily="18" charset="0"/>
                <a:cs typeface="Times New Roman" panose="02020603050405020304" pitchFamily="18" charset="0"/>
              </a:rPr>
              <a:t>. One form takes two </a:t>
            </a:r>
            <a:r>
              <a:rPr lang="en-US" sz="3110" dirty="0" smtClean="0">
                <a:latin typeface="Times New Roman" panose="02020603050405020304" pitchFamily="18" charset="0"/>
                <a:cs typeface="Times New Roman" panose="02020603050405020304" pitchFamily="18" charset="0"/>
              </a:rPr>
              <a:t>parameters</a:t>
            </a:r>
            <a:r>
              <a:rPr lang="en-US" sz="3110" dirty="0">
                <a:latin typeface="Times New Roman" panose="02020603050405020304" pitchFamily="18" charset="0"/>
                <a:cs typeface="Times New Roman" panose="02020603050405020304" pitchFamily="18" charset="0"/>
              </a:rPr>
              <a:t>, exactly as does </a:t>
            </a:r>
            <a:r>
              <a:rPr lang="en-US" sz="3110" dirty="0" err="1">
                <a:latin typeface="Times New Roman" panose="02020603050405020304" pitchFamily="18" charset="0"/>
                <a:cs typeface="Times New Roman" panose="02020603050405020304" pitchFamily="18" charset="0"/>
              </a:rPr>
              <a:t>setTimeout</a:t>
            </a:r>
            <a:r>
              <a:rPr lang="en-US" sz="3110" dirty="0">
                <a:latin typeface="Times New Roman" panose="02020603050405020304" pitchFamily="18" charset="0"/>
                <a:cs typeface="Times New Roman" panose="02020603050405020304" pitchFamily="18" charset="0"/>
              </a:rPr>
              <a:t>. It executes the given code repeatedly, using the second parameter as the interval, in milliseconds, between executions. </a:t>
            </a:r>
          </a:p>
          <a:p>
            <a:pPr algn="just">
              <a:buFont typeface="Wingdings" panose="05000000000000000000" charset="0"/>
              <a:buChar char="Ø"/>
            </a:pPr>
            <a:r>
              <a:rPr lang="en-US" sz="3110" dirty="0">
                <a:latin typeface="Times New Roman" panose="02020603050405020304" pitchFamily="18" charset="0"/>
                <a:cs typeface="Times New Roman" panose="02020603050405020304" pitchFamily="18" charset="0"/>
              </a:rPr>
              <a:t>The second form of </a:t>
            </a:r>
            <a:r>
              <a:rPr lang="en-US" sz="3110" dirty="0" err="1">
                <a:latin typeface="Times New Roman" panose="02020603050405020304" pitchFamily="18" charset="0"/>
                <a:cs typeface="Times New Roman" panose="02020603050405020304" pitchFamily="18" charset="0"/>
              </a:rPr>
              <a:t>setInterval</a:t>
            </a:r>
            <a:r>
              <a:rPr lang="en-US" sz="3110" dirty="0">
                <a:latin typeface="Times New Roman" panose="02020603050405020304" pitchFamily="18" charset="0"/>
                <a:cs typeface="Times New Roman" panose="02020603050405020304" pitchFamily="18" charset="0"/>
              </a:rPr>
              <a:t> takes a variable number of parameters. </a:t>
            </a:r>
          </a:p>
          <a:p>
            <a:pPr algn="just">
              <a:buFont typeface="Wingdings" panose="05000000000000000000" charset="0"/>
              <a:buChar char="Ø"/>
            </a:pPr>
            <a:r>
              <a:rPr lang="en-US" sz="3110" b="1" dirty="0">
                <a:latin typeface="Times New Roman" panose="02020603050405020304" pitchFamily="18" charset="0"/>
                <a:cs typeface="Times New Roman" panose="02020603050405020304" pitchFamily="18" charset="0"/>
              </a:rPr>
              <a:t>The</a:t>
            </a:r>
            <a:r>
              <a:rPr lang="en-US" sz="3110" dirty="0">
                <a:latin typeface="Times New Roman" panose="02020603050405020304" pitchFamily="18" charset="0"/>
                <a:cs typeface="Times New Roman" panose="02020603050405020304" pitchFamily="18" charset="0"/>
              </a:rPr>
              <a:t> </a:t>
            </a:r>
            <a:r>
              <a:rPr lang="en-US" sz="3110" b="1" dirty="0">
                <a:latin typeface="Times New Roman" panose="02020603050405020304" pitchFamily="18" charset="0"/>
                <a:cs typeface="Times New Roman" panose="02020603050405020304" pitchFamily="18" charset="0"/>
              </a:rPr>
              <a:t>first parameter is the name of a function to be called, the second is the interval in milliseconds between the calls to the function</a:t>
            </a:r>
            <a:r>
              <a:rPr lang="en-US" sz="3110" dirty="0">
                <a:latin typeface="Times New Roman" panose="02020603050405020304" pitchFamily="18" charset="0"/>
                <a:cs typeface="Times New Roman" panose="02020603050405020304" pitchFamily="18" charset="0"/>
              </a:rPr>
              <a:t>, </a:t>
            </a:r>
            <a:r>
              <a:rPr lang="en-US" sz="3110" b="1" dirty="0">
                <a:latin typeface="Times New Roman" panose="02020603050405020304" pitchFamily="18" charset="0"/>
                <a:cs typeface="Times New Roman" panose="02020603050405020304" pitchFamily="18" charset="0"/>
              </a:rPr>
              <a:t>and</a:t>
            </a:r>
            <a:r>
              <a:rPr lang="en-US" sz="3110" dirty="0">
                <a:latin typeface="Times New Roman" panose="02020603050405020304" pitchFamily="18" charset="0"/>
                <a:cs typeface="Times New Roman" panose="02020603050405020304" pitchFamily="18" charset="0"/>
              </a:rPr>
              <a:t> </a:t>
            </a:r>
            <a:r>
              <a:rPr lang="en-US" sz="3110" b="1" dirty="0">
                <a:latin typeface="Times New Roman" panose="02020603050405020304" pitchFamily="18" charset="0"/>
                <a:cs typeface="Times New Roman" panose="02020603050405020304" pitchFamily="18" charset="0"/>
              </a:rPr>
              <a:t>the remaining parameters are used as actual parameters to the function being called</a:t>
            </a:r>
            <a:r>
              <a:rPr lang="en-US" sz="3110" dirty="0" smtClean="0">
                <a:latin typeface="Times New Roman" panose="02020603050405020304" pitchFamily="18" charset="0"/>
                <a:cs typeface="Times New Roman" panose="02020603050405020304" pitchFamily="18" charset="0"/>
              </a:rPr>
              <a:t>.</a:t>
            </a:r>
          </a:p>
          <a:p>
            <a:pPr algn="just">
              <a:buFont typeface="Wingdings" panose="05000000000000000000" charset="0"/>
              <a:buChar char="Ø"/>
            </a:pPr>
            <a:r>
              <a:rPr lang="en-US" sz="3110" b="1" dirty="0" smtClean="0">
                <a:latin typeface="Times New Roman" panose="02020603050405020304" pitchFamily="18" charset="0"/>
                <a:cs typeface="Times New Roman" panose="02020603050405020304" pitchFamily="18" charset="0"/>
              </a:rPr>
              <a:t>To animate an element, it must be moved by small amount, many times, in rapid successor. </a:t>
            </a:r>
          </a:p>
          <a:p>
            <a:pPr algn="just">
              <a:buFont typeface="Wingdings" panose="05000000000000000000" charset="0"/>
              <a:buChar char="Ø"/>
            </a:pPr>
            <a:r>
              <a:rPr lang="en-US" sz="3110" b="1" dirty="0" smtClean="0">
                <a:latin typeface="Times New Roman" panose="02020603050405020304" pitchFamily="18" charset="0"/>
                <a:cs typeface="Times New Roman" panose="02020603050405020304" pitchFamily="18" charset="0"/>
              </a:rPr>
              <a:t>Set Timeout and </a:t>
            </a:r>
            <a:r>
              <a:rPr lang="en-US" sz="3110" b="1" dirty="0" err="1" smtClean="0">
                <a:latin typeface="Times New Roman" panose="02020603050405020304" pitchFamily="18" charset="0"/>
                <a:cs typeface="Times New Roman" panose="02020603050405020304" pitchFamily="18" charset="0"/>
              </a:rPr>
              <a:t>onload</a:t>
            </a:r>
            <a:endParaRPr lang="en-US" sz="311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69571"/>
            <a:ext cx="10972800" cy="6185535"/>
          </a:xfrm>
        </p:spPr>
        <p:txBody>
          <a:bodyPr>
            <a:noAutofit/>
          </a:bodyPr>
          <a:lstStyle/>
          <a:p>
            <a:pPr marL="0" indent="0">
              <a:buNone/>
            </a:pPr>
            <a:r>
              <a:rPr lang="en-US" sz="2700">
                <a:latin typeface="Times New Roman" panose="02020603050405020304" pitchFamily="18" charset="0"/>
                <a:cs typeface="Times New Roman" panose="02020603050405020304" pitchFamily="18" charset="0"/>
              </a:rPr>
              <a:t>&lt;!DOCTYPE html&gt;</a:t>
            </a:r>
          </a:p>
          <a:p>
            <a:pPr marL="0" indent="0">
              <a:buNone/>
            </a:pPr>
            <a:r>
              <a:rPr lang="en-US" sz="2700">
                <a:latin typeface="Times New Roman" panose="02020603050405020304" pitchFamily="18" charset="0"/>
                <a:cs typeface="Times New Roman" panose="02020603050405020304" pitchFamily="18" charset="0"/>
              </a:rPr>
              <a:t>&lt;!-- moveText.html</a:t>
            </a:r>
          </a:p>
          <a:p>
            <a:pPr marL="0" indent="0">
              <a:buNone/>
            </a:pPr>
            <a:r>
              <a:rPr lang="en-US" sz="2700">
                <a:latin typeface="Times New Roman" panose="02020603050405020304" pitchFamily="18" charset="0"/>
                <a:cs typeface="Times New Roman" panose="02020603050405020304" pitchFamily="18" charset="0"/>
              </a:rPr>
              <a:t> Uses moveText.js </a:t>
            </a:r>
          </a:p>
          <a:p>
            <a:pPr marL="0" indent="0">
              <a:buNone/>
            </a:pPr>
            <a:r>
              <a:rPr lang="en-US" sz="2700">
                <a:latin typeface="Times New Roman" panose="02020603050405020304" pitchFamily="18" charset="0"/>
                <a:cs typeface="Times New Roman" panose="02020603050405020304" pitchFamily="18" charset="0"/>
              </a:rPr>
              <a:t> Illustrates a moving text element</a:t>
            </a:r>
          </a:p>
          <a:p>
            <a:pPr marL="0" indent="0">
              <a:buNone/>
            </a:pPr>
            <a:r>
              <a:rPr lang="en-US" sz="2700">
                <a:latin typeface="Times New Roman" panose="02020603050405020304" pitchFamily="18" charset="0"/>
                <a:cs typeface="Times New Roman" panose="02020603050405020304" pitchFamily="18" charset="0"/>
              </a:rPr>
              <a:t> --&gt;</a:t>
            </a:r>
          </a:p>
          <a:p>
            <a:pPr marL="0" indent="0">
              <a:buNone/>
            </a:pPr>
            <a:r>
              <a:rPr lang="en-US" sz="2700">
                <a:latin typeface="Times New Roman" panose="02020603050405020304" pitchFamily="18" charset="0"/>
                <a:cs typeface="Times New Roman" panose="02020603050405020304" pitchFamily="18" charset="0"/>
              </a:rPr>
              <a:t>&lt;html lang = "en"&gt;</a:t>
            </a:r>
          </a:p>
          <a:p>
            <a:pPr marL="0" indent="0">
              <a:buNone/>
            </a:pPr>
            <a:r>
              <a:rPr lang="en-US" sz="2700">
                <a:latin typeface="Times New Roman" panose="02020603050405020304" pitchFamily="18" charset="0"/>
                <a:cs typeface="Times New Roman" panose="02020603050405020304" pitchFamily="18" charset="0"/>
              </a:rPr>
              <a:t> &lt;head&gt;</a:t>
            </a:r>
          </a:p>
          <a:p>
            <a:pPr marL="0" indent="0">
              <a:buNone/>
            </a:pPr>
            <a:r>
              <a:rPr lang="en-US" sz="2700">
                <a:latin typeface="Times New Roman" panose="02020603050405020304" pitchFamily="18" charset="0"/>
                <a:cs typeface="Times New Roman" panose="02020603050405020304" pitchFamily="18" charset="0"/>
              </a:rPr>
              <a:t> &lt;title&gt; Moving text &lt;/title&gt;</a:t>
            </a:r>
          </a:p>
          <a:p>
            <a:pPr marL="0" indent="0">
              <a:buNone/>
            </a:pPr>
            <a:r>
              <a:rPr lang="en-US" sz="2700">
                <a:latin typeface="Times New Roman" panose="02020603050405020304" pitchFamily="18" charset="0"/>
                <a:cs typeface="Times New Roman" panose="02020603050405020304" pitchFamily="18" charset="0"/>
              </a:rPr>
              <a:t> &lt;meta charset = "utf-8" /&gt;</a:t>
            </a:r>
          </a:p>
          <a:p>
            <a:pPr marL="0" indent="0">
              <a:buNone/>
            </a:pPr>
            <a:r>
              <a:rPr lang="en-US" sz="2700">
                <a:latin typeface="Times New Roman" panose="02020603050405020304" pitchFamily="18" charset="0"/>
                <a:cs typeface="Times New Roman" panose="02020603050405020304" pitchFamily="18" charset="0"/>
              </a:rPr>
              <a:t> &lt;script type = "text/javascript"</a:t>
            </a:r>
          </a:p>
          <a:p>
            <a:pPr marL="0" indent="0">
              <a:buNone/>
            </a:pPr>
            <a:r>
              <a:rPr lang="en-US" sz="2700">
                <a:latin typeface="Times New Roman" panose="02020603050405020304" pitchFamily="18" charset="0"/>
                <a:cs typeface="Times New Roman" panose="02020603050405020304" pitchFamily="18" charset="0"/>
              </a:rPr>
              <a:t> src = "moveText.js"&gt;</a:t>
            </a:r>
          </a:p>
          <a:p>
            <a:pPr marL="0" indent="0">
              <a:buNone/>
            </a:pPr>
            <a:r>
              <a:rPr lang="en-US" sz="2700">
                <a:latin typeface="Times New Roman" panose="02020603050405020304" pitchFamily="18" charset="0"/>
                <a:cs typeface="Times New Roman" panose="02020603050405020304" pitchFamily="18" charset="0"/>
              </a:rPr>
              <a:t> &lt;/script&gt;</a:t>
            </a:r>
          </a:p>
          <a:p>
            <a:pPr marL="0" indent="0">
              <a:buNone/>
            </a:pPr>
            <a:endParaRPr lang="en-US" sz="27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69876"/>
            <a:ext cx="10972800" cy="6212205"/>
          </a:xfrm>
        </p:spPr>
        <p:txBody>
          <a:bodyPr>
            <a:noAutofit/>
          </a:bodyPr>
          <a:lstStyle/>
          <a:p>
            <a:pPr marL="0" indent="0">
              <a:buNone/>
            </a:pPr>
            <a:r>
              <a:rPr lang="en-US" sz="2700">
                <a:latin typeface="Times New Roman" panose="02020603050405020304" pitchFamily="18" charset="0"/>
                <a:cs typeface="Times New Roman" panose="02020603050405020304" pitchFamily="18" charset="0"/>
                <a:sym typeface="+mn-ea"/>
              </a:rPr>
              <a:t> &lt;/head&gt;</a:t>
            </a:r>
            <a:endParaRPr lang="en-US" sz="2700">
              <a:latin typeface="Times New Roman" panose="02020603050405020304" pitchFamily="18" charset="0"/>
              <a:cs typeface="Times New Roman" panose="02020603050405020304" pitchFamily="18" charset="0"/>
            </a:endParaRPr>
          </a:p>
          <a:p>
            <a:pPr marL="0" indent="0">
              <a:buNone/>
            </a:pPr>
            <a:r>
              <a:rPr lang="en-US" sz="2700">
                <a:latin typeface="Times New Roman" panose="02020603050405020304" pitchFamily="18" charset="0"/>
                <a:cs typeface="Times New Roman" panose="02020603050405020304" pitchFamily="18" charset="0"/>
                <a:sym typeface="+mn-ea"/>
              </a:rPr>
              <a:t>&lt;!-- Call the initializing function on load, giving the </a:t>
            </a:r>
            <a:endParaRPr lang="en-US" sz="2700">
              <a:latin typeface="Times New Roman" panose="02020603050405020304" pitchFamily="18" charset="0"/>
              <a:cs typeface="Times New Roman" panose="02020603050405020304" pitchFamily="18" charset="0"/>
            </a:endParaRPr>
          </a:p>
          <a:p>
            <a:pPr marL="0" indent="0">
              <a:buNone/>
            </a:pPr>
            <a:r>
              <a:rPr lang="en-US" sz="2700">
                <a:latin typeface="Times New Roman" panose="02020603050405020304" pitchFamily="18" charset="0"/>
                <a:cs typeface="Times New Roman" panose="02020603050405020304" pitchFamily="18" charset="0"/>
                <a:sym typeface="+mn-ea"/>
              </a:rPr>
              <a:t> destination coordinates for the text to be moved</a:t>
            </a:r>
            <a:endParaRPr lang="en-US" sz="2700">
              <a:latin typeface="Times New Roman" panose="02020603050405020304" pitchFamily="18" charset="0"/>
              <a:cs typeface="Times New Roman" panose="02020603050405020304" pitchFamily="18" charset="0"/>
            </a:endParaRPr>
          </a:p>
          <a:p>
            <a:pPr marL="0" indent="0">
              <a:buNone/>
            </a:pPr>
            <a:r>
              <a:rPr lang="en-US" sz="2700">
                <a:latin typeface="Times New Roman" panose="02020603050405020304" pitchFamily="18" charset="0"/>
                <a:cs typeface="Times New Roman" panose="02020603050405020304" pitchFamily="18" charset="0"/>
                <a:sym typeface="+mn-ea"/>
              </a:rPr>
              <a:t> --&gt;</a:t>
            </a:r>
            <a:endParaRPr lang="en-US" sz="2700">
              <a:latin typeface="Times New Roman" panose="02020603050405020304" pitchFamily="18" charset="0"/>
              <a:cs typeface="Times New Roman" panose="02020603050405020304" pitchFamily="18" charset="0"/>
            </a:endParaRPr>
          </a:p>
          <a:p>
            <a:pPr marL="0" indent="0">
              <a:buNone/>
            </a:pPr>
            <a:r>
              <a:rPr lang="en-US" sz="2700">
                <a:latin typeface="Times New Roman" panose="02020603050405020304" pitchFamily="18" charset="0"/>
                <a:cs typeface="Times New Roman" panose="02020603050405020304" pitchFamily="18" charset="0"/>
                <a:sym typeface="+mn-ea"/>
              </a:rPr>
              <a:t> &lt;body onload = "initText()"&gt;</a:t>
            </a:r>
          </a:p>
          <a:p>
            <a:pPr marL="0" indent="0">
              <a:buNone/>
            </a:pPr>
            <a:endParaRPr lang="en-US" sz="2700">
              <a:latin typeface="Times New Roman" panose="02020603050405020304" pitchFamily="18" charset="0"/>
              <a:cs typeface="Times New Roman" panose="02020603050405020304" pitchFamily="18" charset="0"/>
            </a:endParaRPr>
          </a:p>
          <a:p>
            <a:pPr marL="0" indent="0">
              <a:buNone/>
            </a:pPr>
            <a:r>
              <a:rPr lang="en-US" sz="2700">
                <a:latin typeface="Times New Roman" panose="02020603050405020304" pitchFamily="18" charset="0"/>
                <a:cs typeface="Times New Roman" panose="02020603050405020304" pitchFamily="18" charset="0"/>
              </a:rPr>
              <a:t>&lt;!-- The text to be moved, including its initial position --&gt;</a:t>
            </a:r>
          </a:p>
          <a:p>
            <a:pPr marL="0" indent="0">
              <a:buNone/>
            </a:pPr>
            <a:r>
              <a:rPr lang="en-US" sz="2700">
                <a:latin typeface="Times New Roman" panose="02020603050405020304" pitchFamily="18" charset="0"/>
                <a:cs typeface="Times New Roman" panose="02020603050405020304" pitchFamily="18" charset="0"/>
              </a:rPr>
              <a:t> &lt;p&gt;</a:t>
            </a:r>
          </a:p>
          <a:p>
            <a:pPr marL="0" indent="0">
              <a:buNone/>
            </a:pPr>
            <a:r>
              <a:rPr lang="en-US" sz="2700">
                <a:latin typeface="Times New Roman" panose="02020603050405020304" pitchFamily="18" charset="0"/>
                <a:cs typeface="Times New Roman" panose="02020603050405020304" pitchFamily="18" charset="0"/>
              </a:rPr>
              <a:t> &lt;span id = 'theText' style =</a:t>
            </a:r>
          </a:p>
          <a:p>
            <a:pPr marL="0" indent="0">
              <a:buNone/>
            </a:pPr>
            <a:r>
              <a:rPr lang="en-US" sz="2700">
                <a:latin typeface="Times New Roman" panose="02020603050405020304" pitchFamily="18" charset="0"/>
                <a:cs typeface="Times New Roman" panose="02020603050405020304" pitchFamily="18" charset="0"/>
              </a:rPr>
              <a:t> "position: absolute; left: 100px; top: 100px; </a:t>
            </a:r>
          </a:p>
          <a:p>
            <a:pPr marL="0" indent="0">
              <a:buNone/>
            </a:pPr>
            <a:r>
              <a:rPr lang="en-US" sz="2700">
                <a:latin typeface="Times New Roman" panose="02020603050405020304" pitchFamily="18" charset="0"/>
                <a:cs typeface="Times New Roman" panose="02020603050405020304" pitchFamily="18" charset="0"/>
              </a:rPr>
              <a:t> font: bold 1.7em 'Times Roman'; </a:t>
            </a:r>
          </a:p>
          <a:p>
            <a:pPr marL="0" indent="0">
              <a:buNone/>
            </a:pPr>
            <a:r>
              <a:rPr lang="en-US" sz="2700">
                <a:latin typeface="Times New Roman" panose="02020603050405020304" pitchFamily="18" charset="0"/>
                <a:cs typeface="Times New Roman" panose="02020603050405020304" pitchFamily="18" charset="0"/>
              </a:rPr>
              <a:t> color: blue;"&gt; Jump in the lake!</a:t>
            </a:r>
          </a:p>
          <a:p>
            <a:pPr marL="0" indent="0">
              <a:buNone/>
            </a:pPr>
            <a:r>
              <a:rPr lang="en-US" sz="270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93370"/>
            <a:ext cx="10972800" cy="5833110"/>
          </a:xfrm>
        </p:spPr>
        <p:txBody>
          <a:bodyPr>
            <a:normAutofit/>
          </a:bodyPr>
          <a:lstStyle/>
          <a:p>
            <a:pPr marL="0" indent="0">
              <a:buNone/>
            </a:pPr>
            <a:r>
              <a:rPr lang="en-US" sz="2800">
                <a:latin typeface="Times New Roman" panose="02020603050405020304" pitchFamily="18" charset="0"/>
                <a:cs typeface="Times New Roman" panose="02020603050405020304" pitchFamily="18" charset="0"/>
                <a:sym typeface="+mn-ea"/>
              </a:rPr>
              <a:t>&lt;/span&gt;</a:t>
            </a:r>
            <a:endParaRPr lang="en-US" sz="2800">
              <a:latin typeface="Times New Roman" panose="02020603050405020304" pitchFamily="18" charset="0"/>
              <a:cs typeface="Times New Roman" panose="02020603050405020304" pitchFamily="18" charset="0"/>
            </a:endParaRPr>
          </a:p>
          <a:p>
            <a:pPr marL="0" indent="0">
              <a:buNone/>
            </a:pPr>
            <a:r>
              <a:rPr lang="en-US" sz="2800">
                <a:latin typeface="Times New Roman" panose="02020603050405020304" pitchFamily="18" charset="0"/>
                <a:cs typeface="Times New Roman" panose="02020603050405020304" pitchFamily="18" charset="0"/>
                <a:sym typeface="+mn-ea"/>
              </a:rPr>
              <a:t> &lt;/p&gt;</a:t>
            </a:r>
            <a:endParaRPr lang="en-US" sz="2800">
              <a:latin typeface="Times New Roman" panose="02020603050405020304" pitchFamily="18" charset="0"/>
              <a:cs typeface="Times New Roman" panose="02020603050405020304" pitchFamily="18" charset="0"/>
            </a:endParaRPr>
          </a:p>
          <a:p>
            <a:pPr marL="0" indent="0">
              <a:buNone/>
            </a:pPr>
            <a:r>
              <a:rPr lang="en-US" sz="2800">
                <a:latin typeface="Times New Roman" panose="02020603050405020304" pitchFamily="18" charset="0"/>
                <a:cs typeface="Times New Roman" panose="02020603050405020304" pitchFamily="18" charset="0"/>
                <a:sym typeface="+mn-ea"/>
              </a:rPr>
              <a:t> &lt;/body&gt;</a:t>
            </a:r>
            <a:endParaRPr lang="en-US" sz="2800">
              <a:latin typeface="Times New Roman" panose="02020603050405020304" pitchFamily="18" charset="0"/>
              <a:cs typeface="Times New Roman" panose="02020603050405020304" pitchFamily="18" charset="0"/>
            </a:endParaRPr>
          </a:p>
          <a:p>
            <a:pPr marL="0" indent="0">
              <a:buNone/>
            </a:pPr>
            <a:r>
              <a:rPr lang="en-US" sz="2800">
                <a:latin typeface="Times New Roman" panose="02020603050405020304" pitchFamily="18" charset="0"/>
                <a:cs typeface="Times New Roman" panose="02020603050405020304" pitchFamily="18" charset="0"/>
                <a:sym typeface="+mn-ea"/>
              </a:rPr>
              <a:t>&lt;/html&gt;</a:t>
            </a:r>
          </a:p>
          <a:p>
            <a:pPr marL="0" indent="0">
              <a:buNone/>
            </a:pPr>
            <a:endParaRPr lang="en-US" sz="2800">
              <a:latin typeface="Times New Roman" panose="02020603050405020304" pitchFamily="18" charset="0"/>
              <a:cs typeface="Times New Roman" panose="02020603050405020304" pitchFamily="18" charset="0"/>
              <a:sym typeface="+mn-ea"/>
            </a:endParaRPr>
          </a:p>
          <a:p>
            <a:pPr marL="0" indent="0">
              <a:buNone/>
            </a:pPr>
            <a:r>
              <a:rPr lang="en-US" sz="2800">
                <a:latin typeface="Times New Roman" panose="02020603050405020304" pitchFamily="18" charset="0"/>
                <a:cs typeface="Times New Roman" panose="02020603050405020304" pitchFamily="18" charset="0"/>
              </a:rPr>
              <a:t>//***********************************************************</a:t>
            </a:r>
          </a:p>
          <a:p>
            <a:pPr marL="0" indent="0">
              <a:buNone/>
            </a:pPr>
            <a:r>
              <a:rPr lang="en-US" sz="2800">
                <a:latin typeface="Times New Roman" panose="02020603050405020304" pitchFamily="18" charset="0"/>
                <a:cs typeface="Times New Roman" panose="02020603050405020304" pitchFamily="18" charset="0"/>
              </a:rPr>
              <a:t>// This is moveText.js - used with moveText.html </a:t>
            </a:r>
          </a:p>
          <a:p>
            <a:pPr marL="0" indent="0">
              <a:buNone/>
            </a:pPr>
            <a:r>
              <a:rPr lang="en-US" sz="2800">
                <a:latin typeface="Times New Roman" panose="02020603050405020304" pitchFamily="18" charset="0"/>
                <a:cs typeface="Times New Roman" panose="02020603050405020304" pitchFamily="18" charset="0"/>
              </a:rPr>
              <a:t> var dom, x, y, finalx = 300, finaly = 300;</a:t>
            </a:r>
          </a:p>
          <a:p>
            <a:pPr marL="0" indent="0">
              <a:buNone/>
            </a:pPr>
            <a:r>
              <a:rPr lang="en-US" sz="2800">
                <a:latin typeface="Times New Roman" panose="02020603050405020304" pitchFamily="18" charset="0"/>
                <a:cs typeface="Times New Roman" panose="02020603050405020304" pitchFamily="18" charset="0"/>
              </a:rPr>
              <a:t>// ************************************************* //</a:t>
            </a:r>
          </a:p>
          <a:p>
            <a:pPr marL="0" indent="0">
              <a:buNone/>
            </a:pPr>
            <a:endParaRPr lang="en-US" sz="280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38150"/>
            <a:ext cx="10972800" cy="5957570"/>
          </a:xfrm>
        </p:spPr>
        <p:txBody>
          <a:bodyPr>
            <a:normAutofit fontScale="92500" lnSpcReduction="10000"/>
          </a:bodyPr>
          <a:lstStyle/>
          <a:p>
            <a:pPr marL="0" indent="0">
              <a:buNone/>
            </a:pPr>
            <a:r>
              <a:rPr lang="en-US" sz="3110">
                <a:latin typeface="Times New Roman" panose="02020603050405020304" pitchFamily="18" charset="0"/>
                <a:cs typeface="Times New Roman" panose="02020603050405020304" pitchFamily="18" charset="0"/>
              </a:rPr>
              <a:t>// A function to initialize the x- and y-coordinates</a:t>
            </a:r>
          </a:p>
          <a:p>
            <a:pPr marL="0" indent="0">
              <a:buNone/>
            </a:pPr>
            <a:r>
              <a:rPr lang="en-US" sz="3110">
                <a:latin typeface="Times New Roman" panose="02020603050405020304" pitchFamily="18" charset="0"/>
                <a:cs typeface="Times New Roman" panose="02020603050405020304" pitchFamily="18" charset="0"/>
              </a:rPr>
              <a:t>// of the current position of the text to be moved</a:t>
            </a:r>
          </a:p>
          <a:p>
            <a:pPr marL="0" indent="0">
              <a:buNone/>
            </a:pPr>
            <a:r>
              <a:rPr lang="en-US" sz="3110">
                <a:latin typeface="Times New Roman" panose="02020603050405020304" pitchFamily="18" charset="0"/>
                <a:cs typeface="Times New Roman" panose="02020603050405020304" pitchFamily="18" charset="0"/>
              </a:rPr>
              <a:t>// and then call the mover function </a:t>
            </a:r>
          </a:p>
          <a:p>
            <a:pPr marL="0" indent="0">
              <a:buNone/>
            </a:pPr>
            <a:r>
              <a:rPr lang="en-US" sz="3110">
                <a:latin typeface="Times New Roman" panose="02020603050405020304" pitchFamily="18" charset="0"/>
                <a:cs typeface="Times New Roman" panose="02020603050405020304" pitchFamily="18" charset="0"/>
              </a:rPr>
              <a:t> function initText() {</a:t>
            </a:r>
          </a:p>
          <a:p>
            <a:pPr marL="0" indent="0">
              <a:buNone/>
            </a:pPr>
            <a:r>
              <a:rPr lang="en-US" sz="3110">
                <a:latin typeface="Times New Roman" panose="02020603050405020304" pitchFamily="18" charset="0"/>
                <a:cs typeface="Times New Roman" panose="02020603050405020304" pitchFamily="18" charset="0"/>
              </a:rPr>
              <a:t> dom = document.getElementById('theText').style;</a:t>
            </a:r>
          </a:p>
          <a:p>
            <a:pPr marL="0" indent="0">
              <a:buNone/>
            </a:pPr>
            <a:r>
              <a:rPr lang="en-US" sz="3110">
                <a:latin typeface="Times New Roman" panose="02020603050405020304" pitchFamily="18" charset="0"/>
                <a:cs typeface="Times New Roman" panose="02020603050405020304" pitchFamily="18" charset="0"/>
              </a:rPr>
              <a:t> /* Get the current position of the text */</a:t>
            </a:r>
          </a:p>
          <a:p>
            <a:pPr marL="0" indent="0">
              <a:buNone/>
            </a:pPr>
            <a:r>
              <a:rPr lang="en-US" sz="3110">
                <a:latin typeface="Times New Roman" panose="02020603050405020304" pitchFamily="18" charset="0"/>
                <a:cs typeface="Times New Roman" panose="02020603050405020304" pitchFamily="18" charset="0"/>
              </a:rPr>
              <a:t> var x = dom.left;</a:t>
            </a:r>
          </a:p>
          <a:p>
            <a:pPr marL="0" indent="0">
              <a:buNone/>
            </a:pPr>
            <a:r>
              <a:rPr lang="en-US" sz="3110">
                <a:latin typeface="Times New Roman" panose="02020603050405020304" pitchFamily="18" charset="0"/>
                <a:cs typeface="Times New Roman" panose="02020603050405020304" pitchFamily="18" charset="0"/>
              </a:rPr>
              <a:t> var y = dom.top;</a:t>
            </a:r>
          </a:p>
          <a:p>
            <a:pPr marL="0" indent="0">
              <a:buNone/>
            </a:pPr>
            <a:r>
              <a:rPr lang="en-US" sz="3110">
                <a:latin typeface="Times New Roman" panose="02020603050405020304" pitchFamily="18" charset="0"/>
                <a:cs typeface="Times New Roman" panose="02020603050405020304" pitchFamily="18" charset="0"/>
              </a:rPr>
              <a:t> /* Convert the string values of left and top to </a:t>
            </a:r>
          </a:p>
          <a:p>
            <a:pPr marL="0" indent="0">
              <a:buNone/>
            </a:pPr>
            <a:r>
              <a:rPr lang="en-US" sz="3110">
                <a:latin typeface="Times New Roman" panose="02020603050405020304" pitchFamily="18" charset="0"/>
                <a:cs typeface="Times New Roman" panose="02020603050405020304" pitchFamily="18" charset="0"/>
              </a:rPr>
              <a:t> numbers by stripping off the units */</a:t>
            </a:r>
          </a:p>
          <a:p>
            <a:pPr marL="0" indent="0">
              <a:buNone/>
            </a:pPr>
            <a:r>
              <a:rPr lang="en-US" sz="3110">
                <a:latin typeface="Times New Roman" panose="02020603050405020304" pitchFamily="18" charset="0"/>
                <a:cs typeface="Times New Roman" panose="02020603050405020304" pitchFamily="18" charset="0"/>
              </a:rPr>
              <a:t> x = x.match(/\d+/);</a:t>
            </a:r>
          </a:p>
          <a:p>
            <a:pPr marL="0" indent="0">
              <a:buNone/>
            </a:pPr>
            <a:r>
              <a:rPr lang="en-US" sz="3110">
                <a:latin typeface="Times New Roman" panose="02020603050405020304" pitchFamily="18" charset="0"/>
                <a:cs typeface="Times New Roman" panose="02020603050405020304" pitchFamily="18" charset="0"/>
              </a:rPr>
              <a:t> y = y.match(/\d+/);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878455" y="370840"/>
            <a:ext cx="6406515" cy="2696210"/>
          </a:xfrm>
          <a:prstGeom prst="rect">
            <a:avLst/>
          </a:prstGeom>
        </p:spPr>
      </p:pic>
      <p:sp>
        <p:nvSpPr>
          <p:cNvPr id="8" name="Text Box 7"/>
          <p:cNvSpPr txBox="1"/>
          <p:nvPr/>
        </p:nvSpPr>
        <p:spPr>
          <a:xfrm>
            <a:off x="467995" y="3830955"/>
            <a:ext cx="10673715" cy="368300"/>
          </a:xfrm>
          <a:prstGeom prst="rect">
            <a:avLst/>
          </a:prstGeom>
          <a:noFill/>
        </p:spPr>
        <p:txBody>
          <a:bodyPr wrap="square" rtlCol="0">
            <a:spAutoFit/>
          </a:bodyPr>
          <a:lstStyle/>
          <a:p>
            <a:endParaRPr lang="en-US"/>
          </a:p>
        </p:txBody>
      </p:sp>
      <p:sp>
        <p:nvSpPr>
          <p:cNvPr id="9" name="Text Box 8"/>
          <p:cNvSpPr txBox="1"/>
          <p:nvPr/>
        </p:nvSpPr>
        <p:spPr>
          <a:xfrm>
            <a:off x="869950" y="3100070"/>
            <a:ext cx="10644505" cy="4387215"/>
          </a:xfrm>
          <a:prstGeom prst="rect">
            <a:avLst/>
          </a:prstGeom>
          <a:noFill/>
        </p:spPr>
        <p:txBody>
          <a:bodyPr wrap="square" rtlCol="0">
            <a:noAutofit/>
          </a:bodyPr>
          <a:lstStyle/>
          <a:p>
            <a:pPr marL="457200" indent="-457200" algn="just">
              <a:buFont typeface="Wingdings" panose="05000000000000000000" charset="0"/>
              <a:buChar char="Ø"/>
            </a:pPr>
            <a:r>
              <a:rPr lang="en-US" sz="2800" b="1" dirty="0">
                <a:latin typeface="Times New Roman" panose="02020603050405020304" charset="0"/>
                <a:cs typeface="Times New Roman" panose="02020603050405020304" charset="0"/>
              </a:rPr>
              <a:t>width property value </a:t>
            </a:r>
            <a:r>
              <a:rPr lang="en-US" sz="2800" dirty="0">
                <a:latin typeface="Times New Roman" panose="02020603050405020304" charset="0"/>
                <a:cs typeface="Times New Roman" panose="02020603050405020304" charset="0"/>
              </a:rPr>
              <a:t>is included in the style for both the </a:t>
            </a:r>
            <a:r>
              <a:rPr lang="en-US" sz="2800" dirty="0" smtClean="0">
                <a:latin typeface="Times New Roman" panose="02020603050405020304" charset="0"/>
                <a:cs typeface="Times New Roman" panose="02020603050405020304" charset="0"/>
              </a:rPr>
              <a:t>regular </a:t>
            </a:r>
            <a:r>
              <a:rPr lang="en-US" sz="2800" dirty="0">
                <a:latin typeface="Times New Roman" panose="02020603050405020304" charset="0"/>
                <a:cs typeface="Times New Roman" panose="02020603050405020304" charset="0"/>
              </a:rPr>
              <a:t>and the special text.</a:t>
            </a:r>
          </a:p>
          <a:p>
            <a:pPr marL="457200" indent="-457200" algn="just">
              <a:buFont typeface="Wingdings" panose="05000000000000000000" charset="0"/>
              <a:buChar char="Ø"/>
            </a:pPr>
            <a:r>
              <a:rPr lang="en-US" sz="2800" dirty="0">
                <a:latin typeface="Times New Roman" panose="02020603050405020304" charset="0"/>
                <a:cs typeface="Times New Roman" panose="02020603050405020304" charset="0"/>
              </a:rPr>
              <a:t>This property is used here to ensure that the special text is uniformly embedded in the regular text.</a:t>
            </a:r>
          </a:p>
          <a:p>
            <a:pPr marL="457200" indent="-457200" algn="just">
              <a:buFont typeface="Wingdings" panose="05000000000000000000" charset="0"/>
              <a:buChar char="Ø"/>
            </a:pPr>
            <a:r>
              <a:rPr lang="en-US" sz="2800" dirty="0">
                <a:latin typeface="Times New Roman" panose="02020603050405020304" charset="0"/>
                <a:cs typeface="Times New Roman" panose="02020603050405020304" charset="0"/>
              </a:rPr>
              <a:t>text would extend to the right end of the browser display window—and, of course, the width of the window could vary widely from client to client and even from minute to minute on the same client because the user can </a:t>
            </a:r>
            <a:r>
              <a:rPr lang="en-US" sz="2800" b="1" dirty="0">
                <a:latin typeface="Times New Roman" panose="02020603050405020304" charset="0"/>
                <a:cs typeface="Times New Roman" panose="02020603050405020304" charset="0"/>
              </a:rPr>
              <a:t>resize the browser window </a:t>
            </a:r>
            <a:r>
              <a:rPr lang="en-US" sz="2800" dirty="0">
                <a:latin typeface="Times New Roman" panose="02020603050405020304" charset="0"/>
                <a:cs typeface="Times New Roman" panose="02020603050405020304" charset="0"/>
              </a:rPr>
              <a:t>at any time.</a:t>
            </a:r>
            <a:br>
              <a:rPr lang="en-US" sz="2800" dirty="0">
                <a:latin typeface="Times New Roman" panose="02020603050405020304" charset="0"/>
                <a:cs typeface="Times New Roman" panose="02020603050405020304" charset="0"/>
              </a:rPr>
            </a:br>
            <a:endParaRPr lang="en-US" sz="2800"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41326"/>
            <a:ext cx="10972800" cy="5939155"/>
          </a:xfrm>
        </p:spPr>
        <p:txBody>
          <a:bodyPr/>
          <a:lstStyle/>
          <a:p>
            <a:pPr marL="0" indent="0">
              <a:buNone/>
            </a:pPr>
            <a:r>
              <a:rPr lang="en-US" sz="2800">
                <a:latin typeface="Times New Roman" panose="02020603050405020304" pitchFamily="18" charset="0"/>
                <a:cs typeface="Times New Roman" panose="02020603050405020304" pitchFamily="18" charset="0"/>
              </a:rPr>
              <a:t>/* Call the function that moves it */</a:t>
            </a:r>
          </a:p>
          <a:p>
            <a:pPr marL="0" indent="0">
              <a:buNone/>
            </a:pPr>
            <a:r>
              <a:rPr lang="en-US" sz="2800">
                <a:latin typeface="Times New Roman" panose="02020603050405020304" pitchFamily="18" charset="0"/>
                <a:cs typeface="Times New Roman" panose="02020603050405020304" pitchFamily="18" charset="0"/>
              </a:rPr>
              <a:t> moveText(x, y);</a:t>
            </a:r>
          </a:p>
          <a:p>
            <a:pPr marL="0" indent="0">
              <a:buNone/>
            </a:pPr>
            <a:r>
              <a:rPr lang="en-US" sz="2800">
                <a:latin typeface="Times New Roman" panose="02020603050405020304" pitchFamily="18" charset="0"/>
                <a:cs typeface="Times New Roman" panose="02020603050405020304" pitchFamily="18" charset="0"/>
              </a:rPr>
              <a:t> } /*** end of function initText */</a:t>
            </a:r>
          </a:p>
          <a:p>
            <a:pPr marL="0" indent="0">
              <a:buNone/>
            </a:pPr>
            <a:r>
              <a:rPr lang="en-US" sz="2800">
                <a:latin typeface="Times New Roman" panose="02020603050405020304" pitchFamily="18" charset="0"/>
                <a:cs typeface="Times New Roman" panose="02020603050405020304" pitchFamily="18" charset="0"/>
              </a:rPr>
              <a:t>// ************************************************* //</a:t>
            </a:r>
          </a:p>
          <a:p>
            <a:pPr marL="0" indent="0">
              <a:buNone/>
            </a:pPr>
            <a:r>
              <a:rPr lang="en-US" sz="2800">
                <a:latin typeface="Times New Roman" panose="02020603050405020304" pitchFamily="18" charset="0"/>
                <a:cs typeface="Times New Roman" panose="02020603050405020304" pitchFamily="18" charset="0"/>
              </a:rPr>
              <a:t>// A function to move the text from its original</a:t>
            </a:r>
          </a:p>
          <a:p>
            <a:pPr marL="0" indent="0">
              <a:buNone/>
            </a:pPr>
            <a:r>
              <a:rPr lang="en-US" sz="2800">
                <a:latin typeface="Times New Roman" panose="02020603050405020304" pitchFamily="18" charset="0"/>
                <a:cs typeface="Times New Roman" panose="02020603050405020304" pitchFamily="18" charset="0"/>
              </a:rPr>
              <a:t>// position to (finalx, finaly)</a:t>
            </a:r>
          </a:p>
          <a:p>
            <a:pPr marL="0" indent="0">
              <a:buNone/>
            </a:pPr>
            <a:r>
              <a:rPr lang="en-US" sz="2800">
                <a:latin typeface="Times New Roman" panose="02020603050405020304" pitchFamily="18" charset="0"/>
                <a:cs typeface="Times New Roman" panose="02020603050405020304" pitchFamily="18" charset="0"/>
              </a:rPr>
              <a:t> function moveText(x, y) {</a:t>
            </a:r>
          </a:p>
          <a:p>
            <a:pPr marL="0" indent="0">
              <a:buNone/>
            </a:pPr>
            <a:endParaRPr lang="en-US" sz="2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39091"/>
            <a:ext cx="10972800" cy="6099175"/>
          </a:xfrm>
        </p:spPr>
        <p:txBody>
          <a:bodyPr/>
          <a:lstStyle/>
          <a:p>
            <a:pPr marL="0" indent="0">
              <a:buNone/>
            </a:pPr>
            <a:r>
              <a:rPr lang="en-US" sz="2800">
                <a:latin typeface="Times New Roman" panose="02020603050405020304" pitchFamily="18" charset="0"/>
                <a:cs typeface="Times New Roman" panose="02020603050405020304" pitchFamily="18" charset="0"/>
              </a:rPr>
              <a:t>/* If the x-coordinates are not equal, move</a:t>
            </a:r>
          </a:p>
          <a:p>
            <a:pPr marL="0" indent="0">
              <a:buNone/>
            </a:pPr>
            <a:r>
              <a:rPr lang="en-US" sz="2800">
                <a:latin typeface="Times New Roman" panose="02020603050405020304" pitchFamily="18" charset="0"/>
                <a:cs typeface="Times New Roman" panose="02020603050405020304" pitchFamily="18" charset="0"/>
              </a:rPr>
              <a:t> x toward finalx */</a:t>
            </a:r>
          </a:p>
          <a:p>
            <a:pPr marL="0" indent="0">
              <a:buNone/>
            </a:pPr>
            <a:r>
              <a:rPr lang="en-US" sz="2800">
                <a:latin typeface="Times New Roman" panose="02020603050405020304" pitchFamily="18" charset="0"/>
                <a:cs typeface="Times New Roman" panose="02020603050405020304" pitchFamily="18" charset="0"/>
              </a:rPr>
              <a:t> if (x != finalx) </a:t>
            </a:r>
          </a:p>
          <a:p>
            <a:pPr marL="0" indent="0">
              <a:buNone/>
            </a:pPr>
            <a:r>
              <a:rPr lang="en-US" sz="2800">
                <a:latin typeface="Times New Roman" panose="02020603050405020304" pitchFamily="18" charset="0"/>
                <a:cs typeface="Times New Roman" panose="02020603050405020304" pitchFamily="18" charset="0"/>
              </a:rPr>
              <a:t> if (x &gt; finalx) x--;</a:t>
            </a:r>
          </a:p>
          <a:p>
            <a:pPr marL="0" indent="0">
              <a:buNone/>
            </a:pPr>
            <a:r>
              <a:rPr lang="en-US" sz="2800">
                <a:latin typeface="Times New Roman" panose="02020603050405020304" pitchFamily="18" charset="0"/>
                <a:cs typeface="Times New Roman" panose="02020603050405020304" pitchFamily="18" charset="0"/>
              </a:rPr>
              <a:t> else if (x &lt; finalx) x++;</a:t>
            </a:r>
          </a:p>
          <a:p>
            <a:pPr marL="0" indent="0">
              <a:buNone/>
            </a:pPr>
            <a:r>
              <a:rPr lang="en-US" sz="2800">
                <a:latin typeface="Times New Roman" panose="02020603050405020304" pitchFamily="18" charset="0"/>
                <a:cs typeface="Times New Roman" panose="02020603050405020304" pitchFamily="18" charset="0"/>
              </a:rPr>
              <a:t> /* If the y-coordinates are not equal, move</a:t>
            </a:r>
          </a:p>
          <a:p>
            <a:pPr marL="0" indent="0">
              <a:buNone/>
            </a:pPr>
            <a:r>
              <a:rPr lang="en-US" sz="2800">
                <a:latin typeface="Times New Roman" panose="02020603050405020304" pitchFamily="18" charset="0"/>
                <a:cs typeface="Times New Roman" panose="02020603050405020304" pitchFamily="18" charset="0"/>
              </a:rPr>
              <a:t> y toward finaly */</a:t>
            </a:r>
          </a:p>
          <a:p>
            <a:pPr marL="0" indent="0">
              <a:buNone/>
            </a:pPr>
            <a:r>
              <a:rPr lang="en-US" sz="2800">
                <a:latin typeface="Times New Roman" panose="02020603050405020304" pitchFamily="18" charset="0"/>
                <a:cs typeface="Times New Roman" panose="02020603050405020304" pitchFamily="18" charset="0"/>
              </a:rPr>
              <a:t> if (y != finaly) </a:t>
            </a:r>
          </a:p>
          <a:p>
            <a:pPr marL="0" indent="0">
              <a:buNone/>
            </a:pPr>
            <a:r>
              <a:rPr lang="en-US" sz="2800">
                <a:latin typeface="Times New Roman" panose="02020603050405020304" pitchFamily="18" charset="0"/>
                <a:cs typeface="Times New Roman" panose="02020603050405020304" pitchFamily="18" charset="0"/>
              </a:rPr>
              <a:t> if (y &gt; finaly) y--;</a:t>
            </a:r>
          </a:p>
          <a:p>
            <a:pPr marL="0" indent="0">
              <a:buNone/>
            </a:pPr>
            <a:r>
              <a:rPr lang="en-US" sz="2800">
                <a:latin typeface="Times New Roman" panose="02020603050405020304" pitchFamily="18" charset="0"/>
                <a:cs typeface="Times New Roman" panose="02020603050405020304" pitchFamily="18" charset="0"/>
              </a:rPr>
              <a:t> else if (y &lt; finaly) y++;</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39090"/>
            <a:ext cx="10972800" cy="6113780"/>
          </a:xfrm>
        </p:spPr>
        <p:txBody>
          <a:bodyPr>
            <a:normAutofit/>
          </a:bodyPr>
          <a:lstStyle/>
          <a:p>
            <a:pPr marL="0" indent="0">
              <a:buNone/>
            </a:pPr>
            <a:r>
              <a:rPr lang="en-US" sz="2800">
                <a:latin typeface="Times New Roman" panose="02020603050405020304" pitchFamily="18" charset="0"/>
                <a:cs typeface="Times New Roman" panose="02020603050405020304" pitchFamily="18" charset="0"/>
              </a:rPr>
              <a:t>/* As long as the text is not at the destination,</a:t>
            </a:r>
          </a:p>
          <a:p>
            <a:pPr marL="0" indent="0">
              <a:buNone/>
            </a:pPr>
            <a:r>
              <a:rPr lang="en-US" sz="2800">
                <a:latin typeface="Times New Roman" panose="02020603050405020304" pitchFamily="18" charset="0"/>
                <a:cs typeface="Times New Roman" panose="02020603050405020304" pitchFamily="18" charset="0"/>
              </a:rPr>
              <a:t> call the mover with the current position */</a:t>
            </a:r>
          </a:p>
          <a:p>
            <a:pPr marL="0" indent="0">
              <a:buNone/>
            </a:pPr>
            <a:r>
              <a:rPr lang="en-US" sz="2800">
                <a:latin typeface="Times New Roman" panose="02020603050405020304" pitchFamily="18" charset="0"/>
                <a:cs typeface="Times New Roman" panose="02020603050405020304" pitchFamily="18" charset="0"/>
              </a:rPr>
              <a:t> if ((x != finalx) || (y != finaly)) { </a:t>
            </a:r>
          </a:p>
          <a:p>
            <a:pPr marL="0" indent="0">
              <a:buNone/>
            </a:pPr>
            <a:r>
              <a:rPr lang="en-US" sz="2800">
                <a:latin typeface="Times New Roman" panose="02020603050405020304" pitchFamily="18" charset="0"/>
                <a:cs typeface="Times New Roman" panose="02020603050405020304" pitchFamily="18" charset="0"/>
              </a:rPr>
              <a:t> /* Put the units back on the coordinates before</a:t>
            </a:r>
          </a:p>
          <a:p>
            <a:pPr marL="0" indent="0">
              <a:buNone/>
            </a:pPr>
            <a:r>
              <a:rPr lang="en-US" sz="2800">
                <a:latin typeface="Times New Roman" panose="02020603050405020304" pitchFamily="18" charset="0"/>
                <a:cs typeface="Times New Roman" panose="02020603050405020304" pitchFamily="18" charset="0"/>
              </a:rPr>
              <a:t> assigning them to the properties to cause the </a:t>
            </a:r>
          </a:p>
          <a:p>
            <a:pPr marL="0" indent="0">
              <a:buNone/>
            </a:pPr>
            <a:r>
              <a:rPr lang="en-US" sz="2800">
                <a:latin typeface="Times New Roman" panose="02020603050405020304" pitchFamily="18" charset="0"/>
                <a:cs typeface="Times New Roman" panose="02020603050405020304" pitchFamily="18" charset="0"/>
              </a:rPr>
              <a:t> move */</a:t>
            </a:r>
          </a:p>
          <a:p>
            <a:pPr marL="0" indent="0">
              <a:buNone/>
            </a:pPr>
            <a:r>
              <a:rPr lang="en-US" sz="2800">
                <a:latin typeface="Times New Roman" panose="02020603050405020304" pitchFamily="18" charset="0"/>
                <a:cs typeface="Times New Roman" panose="02020603050405020304" pitchFamily="18" charset="0"/>
              </a:rPr>
              <a:t> dom.left = x + "px";</a:t>
            </a:r>
          </a:p>
          <a:p>
            <a:pPr marL="0" indent="0">
              <a:buNone/>
            </a:pPr>
            <a:r>
              <a:rPr lang="en-US" sz="2800">
                <a:latin typeface="Times New Roman" panose="02020603050405020304" pitchFamily="18" charset="0"/>
                <a:cs typeface="Times New Roman" panose="02020603050405020304" pitchFamily="18" charset="0"/>
              </a:rPr>
              <a:t> dom.top = y + "px";</a:t>
            </a:r>
          </a:p>
          <a:p>
            <a:pPr marL="0" indent="0">
              <a:buNone/>
            </a:pPr>
            <a:r>
              <a:rPr lang="en-US" sz="2800">
                <a:latin typeface="Times New Roman" panose="02020603050405020304" pitchFamily="18" charset="0"/>
                <a:cs typeface="Times New Roman" panose="02020603050405020304" pitchFamily="18" charset="0"/>
              </a:rPr>
              <a:t> /* Recursive call, after a 1-millisecond delay */</a:t>
            </a:r>
          </a:p>
          <a:p>
            <a:pPr marL="0" indent="0">
              <a:buNone/>
            </a:pPr>
            <a:r>
              <a:rPr lang="en-US" sz="2800">
                <a:latin typeface="Times New Roman" panose="02020603050405020304" pitchFamily="18" charset="0"/>
                <a:cs typeface="Times New Roman" panose="02020603050405020304" pitchFamily="18" charset="0"/>
              </a:rPr>
              <a:t> setTimeout("moveText(" + x + "," + y + ")", 1); </a:t>
            </a:r>
          </a:p>
          <a:p>
            <a:pPr marL="0" indent="0">
              <a:buNone/>
            </a:pPr>
            <a:r>
              <a:rPr lang="en-US" sz="2800">
                <a:latin typeface="Times New Roman" panose="02020603050405020304" pitchFamily="18" charset="0"/>
                <a:cs typeface="Times New Roman" panose="02020603050405020304" pitchFamily="18" charset="0"/>
              </a:rPr>
              <a:t> } </a:t>
            </a:r>
          </a:p>
          <a:p>
            <a:pPr marL="0" indent="0">
              <a:buNone/>
            </a:pPr>
            <a:r>
              <a:rPr lang="en-US" sz="2800">
                <a:latin typeface="Times New Roman" panose="02020603050405020304" pitchFamily="18" charset="0"/>
                <a:cs typeface="Times New Roman" panose="02020603050405020304" pitchFamily="18" charset="0"/>
              </a:rPr>
              <a:t> } /*** end of function moveText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11480"/>
            <a:ext cx="10972800" cy="5981700"/>
          </a:xfrm>
        </p:spPr>
        <p:txBody>
          <a:bodyPr/>
          <a:lstStyle/>
          <a:p>
            <a:pPr marL="0" indent="0">
              <a:buNone/>
            </a:pPr>
            <a:r>
              <a:rPr lang="en-IN" altLang="en-US" b="1" dirty="0">
                <a:latin typeface="Times New Roman" panose="02020603050405020304" pitchFamily="18" charset="0"/>
                <a:cs typeface="Times New Roman" panose="02020603050405020304" pitchFamily="18" charset="0"/>
              </a:rPr>
              <a:t>D</a:t>
            </a:r>
            <a:r>
              <a:rPr lang="en-US" b="1" dirty="0">
                <a:latin typeface="Times New Roman" panose="02020603050405020304" pitchFamily="18" charset="0"/>
                <a:cs typeface="Times New Roman" panose="02020603050405020304" pitchFamily="18" charset="0"/>
              </a:rPr>
              <a:t>ragging and Dropping Elements</a:t>
            </a:r>
          </a:p>
          <a:p>
            <a:pPr algn="just">
              <a:lnSpc>
                <a:spcPct val="150000"/>
              </a:lnSpc>
              <a:buFont typeface="Wingdings" panose="05000000000000000000" charset="0"/>
              <a:buChar char="Ø"/>
            </a:pPr>
            <a:r>
              <a:rPr lang="en-IN" altLang="en-US" sz="2800" dirty="0">
                <a:latin typeface="Times New Roman" panose="02020603050405020304" pitchFamily="18" charset="0"/>
                <a:cs typeface="Times New Roman" panose="02020603050405020304" pitchFamily="18" charset="0"/>
              </a:rPr>
              <a:t>O</a:t>
            </a:r>
            <a:r>
              <a:rPr lang="en-US" sz="2800" dirty="0">
                <a:latin typeface="Times New Roman" panose="02020603050405020304" pitchFamily="18" charset="0"/>
                <a:cs typeface="Times New Roman" panose="02020603050405020304" pitchFamily="18" charset="0"/>
              </a:rPr>
              <a:t>ne of the more powerful effects of event handling is allowing the user to drag and drop elements around the display screen. The </a:t>
            </a:r>
            <a:r>
              <a:rPr lang="en-US" sz="2800" b="1" dirty="0" err="1">
                <a:latin typeface="Times New Roman" panose="02020603050405020304" pitchFamily="18" charset="0"/>
                <a:cs typeface="Times New Roman" panose="02020603050405020304" pitchFamily="18" charset="0"/>
              </a:rPr>
              <a:t>mouseup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mousedown</a:t>
            </a:r>
            <a:r>
              <a:rPr lang="en-US" sz="2800" b="1" dirty="0">
                <a:latin typeface="Times New Roman" panose="02020603050405020304" pitchFamily="18" charset="0"/>
                <a:cs typeface="Times New Roman" panose="02020603050405020304" pitchFamily="18" charset="0"/>
              </a:rPr>
              <a:t>, and mouse</a:t>
            </a:r>
            <a:r>
              <a:rPr lang="en-IN" altLang="en-US" sz="28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move events </a:t>
            </a:r>
            <a:r>
              <a:rPr lang="en-US" sz="2800" dirty="0">
                <a:latin typeface="Times New Roman" panose="02020603050405020304" pitchFamily="18" charset="0"/>
                <a:cs typeface="Times New Roman" panose="02020603050405020304" pitchFamily="18" charset="0"/>
              </a:rPr>
              <a:t>can be used to implement this feature.</a:t>
            </a:r>
          </a:p>
          <a:p>
            <a:pPr algn="just">
              <a:lnSpc>
                <a:spcPct val="150000"/>
              </a:lnSpc>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To illustrate drag and drop, an HTML document and a JavaScript file that creates a magnetic poetry system is developed, showing two static lines of a poem and allowing the user to create the last two lines from a collection of movable words.</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65760"/>
            <a:ext cx="10972800" cy="6045200"/>
          </a:xfrm>
        </p:spPr>
        <p:txBody>
          <a:bodyPr>
            <a:noAutofit/>
          </a:bodyPr>
          <a:lstStyle/>
          <a:p>
            <a:pPr marL="0" indent="0">
              <a:buNone/>
            </a:pPr>
            <a:r>
              <a:rPr lang="en-US" sz="2700">
                <a:latin typeface="Times New Roman" panose="02020603050405020304" pitchFamily="18" charset="0"/>
                <a:cs typeface="Times New Roman" panose="02020603050405020304" pitchFamily="18" charset="0"/>
              </a:rPr>
              <a:t>&lt;!DOCTYPE html&gt;</a:t>
            </a:r>
          </a:p>
          <a:p>
            <a:pPr marL="0" indent="0">
              <a:buNone/>
            </a:pPr>
            <a:r>
              <a:rPr lang="en-US" sz="2700">
                <a:latin typeface="Times New Roman" panose="02020603050405020304" pitchFamily="18" charset="0"/>
                <a:cs typeface="Times New Roman" panose="02020603050405020304" pitchFamily="18" charset="0"/>
              </a:rPr>
              <a:t>&lt;!-- dragNDrop.html</a:t>
            </a:r>
          </a:p>
          <a:p>
            <a:pPr marL="0" indent="0">
              <a:buNone/>
            </a:pPr>
            <a:r>
              <a:rPr lang="en-US" sz="2700">
                <a:latin typeface="Times New Roman" panose="02020603050405020304" pitchFamily="18" charset="0"/>
                <a:cs typeface="Times New Roman" panose="02020603050405020304" pitchFamily="18" charset="0"/>
              </a:rPr>
              <a:t> An example to illustrate the DOM 2 Event model</a:t>
            </a:r>
          </a:p>
          <a:p>
            <a:pPr marL="0" indent="0">
              <a:buNone/>
            </a:pPr>
            <a:r>
              <a:rPr lang="en-US" sz="2700">
                <a:latin typeface="Times New Roman" panose="02020603050405020304" pitchFamily="18" charset="0"/>
                <a:cs typeface="Times New Roman" panose="02020603050405020304" pitchFamily="18" charset="0"/>
              </a:rPr>
              <a:t> Allows the user to drag and drop words to complete</a:t>
            </a:r>
          </a:p>
          <a:p>
            <a:pPr marL="0" indent="0">
              <a:buNone/>
            </a:pPr>
            <a:r>
              <a:rPr lang="en-US" sz="2700">
                <a:latin typeface="Times New Roman" panose="02020603050405020304" pitchFamily="18" charset="0"/>
                <a:cs typeface="Times New Roman" panose="02020603050405020304" pitchFamily="18" charset="0"/>
              </a:rPr>
              <a:t> a short poem.</a:t>
            </a:r>
          </a:p>
          <a:p>
            <a:pPr marL="0" indent="0">
              <a:buNone/>
            </a:pPr>
            <a:r>
              <a:rPr lang="en-US" sz="2700">
                <a:latin typeface="Times New Roman" panose="02020603050405020304" pitchFamily="18" charset="0"/>
                <a:cs typeface="Times New Roman" panose="02020603050405020304" pitchFamily="18" charset="0"/>
              </a:rPr>
              <a:t> Does not work with IE browsers before IE9</a:t>
            </a:r>
          </a:p>
          <a:p>
            <a:pPr marL="0" indent="0">
              <a:buNone/>
            </a:pPr>
            <a:r>
              <a:rPr lang="en-US" sz="2700">
                <a:latin typeface="Times New Roman" panose="02020603050405020304" pitchFamily="18" charset="0"/>
                <a:cs typeface="Times New Roman" panose="02020603050405020304" pitchFamily="18" charset="0"/>
              </a:rPr>
              <a:t> --&gt;</a:t>
            </a:r>
          </a:p>
          <a:p>
            <a:pPr marL="0" indent="0">
              <a:buNone/>
            </a:pPr>
            <a:r>
              <a:rPr lang="en-US" sz="2700">
                <a:latin typeface="Times New Roman" panose="02020603050405020304" pitchFamily="18" charset="0"/>
                <a:cs typeface="Times New Roman" panose="02020603050405020304" pitchFamily="18" charset="0"/>
              </a:rPr>
              <a:t>&lt;html lang = "en"&gt;</a:t>
            </a:r>
          </a:p>
          <a:p>
            <a:pPr marL="0" indent="0">
              <a:buNone/>
            </a:pPr>
            <a:r>
              <a:rPr lang="en-US" sz="2700">
                <a:latin typeface="Times New Roman" panose="02020603050405020304" pitchFamily="18" charset="0"/>
                <a:cs typeface="Times New Roman" panose="02020603050405020304" pitchFamily="18" charset="0"/>
              </a:rPr>
              <a:t> &lt;head&gt;</a:t>
            </a:r>
          </a:p>
          <a:p>
            <a:pPr marL="0" indent="0">
              <a:buNone/>
            </a:pPr>
            <a:r>
              <a:rPr lang="en-US" sz="2700">
                <a:latin typeface="Times New Roman" panose="02020603050405020304" pitchFamily="18" charset="0"/>
                <a:cs typeface="Times New Roman" panose="02020603050405020304" pitchFamily="18" charset="0"/>
              </a:rPr>
              <a:t> &lt;title&gt; Drag and drop &lt;/title&gt;</a:t>
            </a:r>
          </a:p>
          <a:p>
            <a:pPr marL="0" indent="0">
              <a:buNone/>
            </a:pPr>
            <a:r>
              <a:rPr lang="en-US" sz="2700">
                <a:latin typeface="Times New Roman" panose="02020603050405020304" pitchFamily="18" charset="0"/>
                <a:cs typeface="Times New Roman" panose="02020603050405020304" pitchFamily="18" charset="0"/>
              </a:rPr>
              <a:t> &lt;meta charset = "utf-8" /&gt;</a:t>
            </a:r>
          </a:p>
          <a:p>
            <a:pPr marL="0" indent="0">
              <a:buNone/>
            </a:pPr>
            <a:r>
              <a:rPr lang="en-US" sz="2700">
                <a:latin typeface="Times New Roman" panose="02020603050405020304" pitchFamily="18" charset="0"/>
                <a:cs typeface="Times New Roman" panose="02020603050405020304" pitchFamily="18" charset="0"/>
              </a:rPr>
              <a:t> &lt;script type = "text/javascript" src = "dragNdrop.js" &gt;</a:t>
            </a:r>
          </a:p>
          <a:p>
            <a:pPr marL="0" indent="0">
              <a:buNone/>
            </a:pPr>
            <a:r>
              <a:rPr lang="en-US" sz="2700">
                <a:latin typeface="Times New Roman" panose="02020603050405020304" pitchFamily="18" charset="0"/>
                <a:cs typeface="Times New Roman" panose="02020603050405020304" pitchFamily="18" charset="0"/>
              </a:rPr>
              <a:t> &lt;/script&gt;</a:t>
            </a:r>
          </a:p>
          <a:p>
            <a:pPr marL="0" indent="0">
              <a:buNone/>
            </a:pPr>
            <a:r>
              <a:rPr lang="en-US" sz="270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11480"/>
            <a:ext cx="10972800" cy="6028690"/>
          </a:xfrm>
        </p:spPr>
        <p:txBody>
          <a:bodyPr/>
          <a:lstStyle/>
          <a:p>
            <a:pPr marL="0" indent="0">
              <a:buNone/>
            </a:pPr>
            <a:r>
              <a:rPr lang="en-US" sz="2800">
                <a:latin typeface="Times New Roman" panose="02020603050405020304" pitchFamily="18" charset="0"/>
                <a:cs typeface="Times New Roman" panose="02020603050405020304" pitchFamily="18" charset="0"/>
                <a:sym typeface="+mn-ea"/>
              </a:rPr>
              <a:t>&lt;/head&gt;</a:t>
            </a:r>
            <a:endParaRPr lang="en-US" sz="2800">
              <a:latin typeface="Times New Roman" panose="02020603050405020304" pitchFamily="18" charset="0"/>
              <a:cs typeface="Times New Roman" panose="02020603050405020304" pitchFamily="18" charset="0"/>
            </a:endParaRPr>
          </a:p>
          <a:p>
            <a:pPr marL="0" indent="0">
              <a:buNone/>
            </a:pPr>
            <a:r>
              <a:rPr lang="en-US" sz="2800">
                <a:latin typeface="Times New Roman" panose="02020603050405020304" pitchFamily="18" charset="0"/>
                <a:cs typeface="Times New Roman" panose="02020603050405020304" pitchFamily="18" charset="0"/>
                <a:sym typeface="+mn-ea"/>
              </a:rPr>
              <a:t> &lt;body style = "font-size: 20;"&gt;</a:t>
            </a:r>
            <a:endParaRPr lang="en-US" sz="2800">
              <a:latin typeface="Times New Roman" panose="02020603050405020304" pitchFamily="18" charset="0"/>
              <a:cs typeface="Times New Roman" panose="02020603050405020304" pitchFamily="18" charset="0"/>
            </a:endParaRPr>
          </a:p>
          <a:p>
            <a:pPr marL="0" indent="0">
              <a:buNone/>
            </a:pPr>
            <a:r>
              <a:rPr lang="en-US" sz="2800">
                <a:latin typeface="Times New Roman" panose="02020603050405020304" pitchFamily="18" charset="0"/>
                <a:cs typeface="Times New Roman" panose="02020603050405020304" pitchFamily="18" charset="0"/>
                <a:sym typeface="+mn-ea"/>
              </a:rPr>
              <a:t> &lt;p&gt;</a:t>
            </a:r>
            <a:endParaRPr lang="en-US" sz="2800">
              <a:latin typeface="Times New Roman" panose="02020603050405020304" pitchFamily="18" charset="0"/>
              <a:cs typeface="Times New Roman" panose="02020603050405020304" pitchFamily="18" charset="0"/>
            </a:endParaRPr>
          </a:p>
          <a:p>
            <a:pPr marL="0" indent="0">
              <a:buNone/>
            </a:pPr>
            <a:r>
              <a:rPr lang="en-US" sz="2800">
                <a:latin typeface="Times New Roman" panose="02020603050405020304" pitchFamily="18" charset="0"/>
                <a:cs typeface="Times New Roman" panose="02020603050405020304" pitchFamily="18" charset="0"/>
                <a:sym typeface="+mn-ea"/>
              </a:rPr>
              <a:t> Roses are red &lt;br /&gt;</a:t>
            </a:r>
            <a:endParaRPr lang="en-US" sz="2800">
              <a:latin typeface="Times New Roman" panose="02020603050405020304" pitchFamily="18" charset="0"/>
              <a:cs typeface="Times New Roman" panose="02020603050405020304" pitchFamily="18" charset="0"/>
            </a:endParaRPr>
          </a:p>
          <a:p>
            <a:pPr marL="0" indent="0">
              <a:buNone/>
            </a:pPr>
            <a:r>
              <a:rPr lang="en-US" sz="2800">
                <a:latin typeface="Times New Roman" panose="02020603050405020304" pitchFamily="18" charset="0"/>
                <a:cs typeface="Times New Roman" panose="02020603050405020304" pitchFamily="18" charset="0"/>
                <a:sym typeface="+mn-ea"/>
              </a:rPr>
              <a:t> Violets are blue &lt;br /&gt;</a:t>
            </a:r>
            <a:endParaRPr lang="en-US" sz="2800">
              <a:latin typeface="Times New Roman" panose="02020603050405020304" pitchFamily="18" charset="0"/>
              <a:cs typeface="Times New Roman" panose="02020603050405020304" pitchFamily="18" charset="0"/>
            </a:endParaRPr>
          </a:p>
          <a:p>
            <a:pPr marL="0" indent="0">
              <a:buNone/>
            </a:pPr>
            <a:r>
              <a:rPr lang="en-US" sz="2800">
                <a:latin typeface="Times New Roman" panose="02020603050405020304" pitchFamily="18" charset="0"/>
                <a:cs typeface="Times New Roman" panose="02020603050405020304" pitchFamily="18" charset="0"/>
              </a:rPr>
              <a:t>&lt;span style = "position: absolute; top: 200px; left: 0px;</a:t>
            </a:r>
          </a:p>
          <a:p>
            <a:pPr marL="0" indent="0">
              <a:buNone/>
            </a:pPr>
            <a:r>
              <a:rPr lang="en-US" sz="2800">
                <a:latin typeface="Times New Roman" panose="02020603050405020304" pitchFamily="18" charset="0"/>
                <a:cs typeface="Times New Roman" panose="02020603050405020304" pitchFamily="18" charset="0"/>
              </a:rPr>
              <a:t> background-color: lightgrey;"</a:t>
            </a:r>
          </a:p>
          <a:p>
            <a:pPr marL="0" indent="0">
              <a:buNone/>
            </a:pPr>
            <a:r>
              <a:rPr lang="en-US" sz="2800">
                <a:latin typeface="Times New Roman" panose="02020603050405020304" pitchFamily="18" charset="0"/>
                <a:cs typeface="Times New Roman" panose="02020603050405020304" pitchFamily="18" charset="0"/>
              </a:rPr>
              <a:t> onmousedown = "grabber(event);"&gt; candy &lt;/span&gt;</a:t>
            </a:r>
          </a:p>
          <a:p>
            <a:pPr marL="0" indent="0">
              <a:buNone/>
            </a:pPr>
            <a:r>
              <a:rPr lang="en-US" sz="2800">
                <a:latin typeface="Times New Roman" panose="02020603050405020304" pitchFamily="18" charset="0"/>
                <a:cs typeface="Times New Roman" panose="02020603050405020304" pitchFamily="18" charset="0"/>
              </a:rPr>
              <a:t>&lt;span style = "position: absolute; top: 200px; left: 75px;</a:t>
            </a:r>
          </a:p>
          <a:p>
            <a:pPr marL="0" indent="0">
              <a:buNone/>
            </a:pPr>
            <a:r>
              <a:rPr lang="en-US" sz="2800">
                <a:latin typeface="Times New Roman" panose="02020603050405020304" pitchFamily="18" charset="0"/>
                <a:cs typeface="Times New Roman" panose="02020603050405020304" pitchFamily="18" charset="0"/>
              </a:rPr>
              <a:t> background-color: lightgrey;"</a:t>
            </a:r>
          </a:p>
          <a:p>
            <a:pPr marL="0" indent="0">
              <a:buNone/>
            </a:pPr>
            <a:r>
              <a:rPr lang="en-US" sz="2800">
                <a:latin typeface="Times New Roman" panose="02020603050405020304" pitchFamily="18" charset="0"/>
                <a:cs typeface="Times New Roman" panose="02020603050405020304" pitchFamily="18" charset="0"/>
              </a:rPr>
              <a:t> onmousedown = "grabber(event);"&gt; cats &lt;/span&gt;</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98146"/>
            <a:ext cx="10972800" cy="6099175"/>
          </a:xfrm>
        </p:spPr>
        <p:txBody>
          <a:bodyPr>
            <a:normAutofit fontScale="90000" lnSpcReduction="20000"/>
          </a:bodyPr>
          <a:lstStyle/>
          <a:p>
            <a:pPr marL="0" indent="0">
              <a:buNone/>
            </a:pPr>
            <a:r>
              <a:rPr lang="en-US" sz="2800">
                <a:latin typeface="Times New Roman" panose="02020603050405020304" pitchFamily="18" charset="0"/>
                <a:cs typeface="Times New Roman" panose="02020603050405020304" pitchFamily="18" charset="0"/>
              </a:rPr>
              <a:t>&lt;span style = "position: absolute; top: 200px; left: 150px;</a:t>
            </a:r>
          </a:p>
          <a:p>
            <a:pPr marL="0" indent="0">
              <a:buNone/>
            </a:pPr>
            <a:r>
              <a:rPr lang="en-US" sz="2800">
                <a:latin typeface="Times New Roman" panose="02020603050405020304" pitchFamily="18" charset="0"/>
                <a:cs typeface="Times New Roman" panose="02020603050405020304" pitchFamily="18" charset="0"/>
              </a:rPr>
              <a:t> background-color: lightgrey;"</a:t>
            </a:r>
          </a:p>
          <a:p>
            <a:pPr marL="0" indent="0">
              <a:buNone/>
            </a:pPr>
            <a:r>
              <a:rPr lang="en-US" sz="2800">
                <a:latin typeface="Times New Roman" panose="02020603050405020304" pitchFamily="18" charset="0"/>
                <a:cs typeface="Times New Roman" panose="02020603050405020304" pitchFamily="18" charset="0"/>
              </a:rPr>
              <a:t> onmousedown = "grabber(event);"&gt; cows &lt;/span&gt;</a:t>
            </a:r>
          </a:p>
          <a:p>
            <a:pPr marL="0" indent="0">
              <a:buNone/>
            </a:pPr>
            <a:r>
              <a:rPr lang="en-US" sz="2800">
                <a:latin typeface="Times New Roman" panose="02020603050405020304" pitchFamily="18" charset="0"/>
                <a:cs typeface="Times New Roman" panose="02020603050405020304" pitchFamily="18" charset="0"/>
              </a:rPr>
              <a:t>&lt;span style = "position: absolute; top: 200px; left: 225px;</a:t>
            </a:r>
          </a:p>
          <a:p>
            <a:pPr marL="0" indent="0">
              <a:buNone/>
            </a:pPr>
            <a:r>
              <a:rPr lang="en-US" sz="2800">
                <a:latin typeface="Times New Roman" panose="02020603050405020304" pitchFamily="18" charset="0"/>
                <a:cs typeface="Times New Roman" panose="02020603050405020304" pitchFamily="18" charset="0"/>
              </a:rPr>
              <a:t> background-color: lightgrey;"</a:t>
            </a:r>
          </a:p>
          <a:p>
            <a:pPr marL="0" indent="0">
              <a:buNone/>
            </a:pPr>
            <a:r>
              <a:rPr lang="en-US" sz="2800">
                <a:latin typeface="Times New Roman" panose="02020603050405020304" pitchFamily="18" charset="0"/>
                <a:cs typeface="Times New Roman" panose="02020603050405020304" pitchFamily="18" charset="0"/>
              </a:rPr>
              <a:t> onmousedown = "grabber(event);"&gt; glue &lt;/span&gt;</a:t>
            </a:r>
          </a:p>
          <a:p>
            <a:pPr marL="0" indent="0">
              <a:buNone/>
            </a:pPr>
            <a:r>
              <a:rPr lang="en-US" sz="2800">
                <a:latin typeface="Times New Roman" panose="02020603050405020304" pitchFamily="18" charset="0"/>
                <a:cs typeface="Times New Roman" panose="02020603050405020304" pitchFamily="18" charset="0"/>
              </a:rPr>
              <a:t> &lt;span style = "position: absolute; top: 200px; left: 300px;</a:t>
            </a:r>
          </a:p>
          <a:p>
            <a:pPr marL="0" indent="0">
              <a:buNone/>
            </a:pPr>
            <a:r>
              <a:rPr lang="en-US" sz="2800">
                <a:latin typeface="Times New Roman" panose="02020603050405020304" pitchFamily="18" charset="0"/>
                <a:cs typeface="Times New Roman" panose="02020603050405020304" pitchFamily="18" charset="0"/>
              </a:rPr>
              <a:t> background-color: lightgrey;"</a:t>
            </a:r>
          </a:p>
          <a:p>
            <a:pPr marL="0" indent="0">
              <a:buNone/>
            </a:pPr>
            <a:r>
              <a:rPr lang="en-US" sz="2800">
                <a:latin typeface="Times New Roman" panose="02020603050405020304" pitchFamily="18" charset="0"/>
                <a:cs typeface="Times New Roman" panose="02020603050405020304" pitchFamily="18" charset="0"/>
              </a:rPr>
              <a:t> onmousedown = "grabber(event);"&gt; is &lt;/span&gt;</a:t>
            </a:r>
          </a:p>
          <a:p>
            <a:pPr marL="0" indent="0">
              <a:buNone/>
            </a:pPr>
            <a:r>
              <a:rPr lang="en-US" sz="2800">
                <a:latin typeface="Times New Roman" panose="02020603050405020304" pitchFamily="18" charset="0"/>
                <a:cs typeface="Times New Roman" panose="02020603050405020304" pitchFamily="18" charset="0"/>
              </a:rPr>
              <a:t> &lt;span style = "position: absolute; top: 200px; left: 375px;</a:t>
            </a:r>
          </a:p>
          <a:p>
            <a:pPr marL="0" indent="0">
              <a:buNone/>
            </a:pPr>
            <a:r>
              <a:rPr lang="en-US" sz="2800">
                <a:latin typeface="Times New Roman" panose="02020603050405020304" pitchFamily="18" charset="0"/>
                <a:cs typeface="Times New Roman" panose="02020603050405020304" pitchFamily="18" charset="0"/>
              </a:rPr>
              <a:t> background-color: lightgrey;"</a:t>
            </a:r>
          </a:p>
          <a:p>
            <a:pPr marL="0" indent="0">
              <a:buNone/>
            </a:pPr>
            <a:r>
              <a:rPr lang="en-US" sz="2800">
                <a:latin typeface="Times New Roman" panose="02020603050405020304" pitchFamily="18" charset="0"/>
                <a:cs typeface="Times New Roman" panose="02020603050405020304" pitchFamily="18" charset="0"/>
              </a:rPr>
              <a:t> onmousedown = "grabber(event);"&gt; is &lt;/span&gt;</a:t>
            </a:r>
          </a:p>
          <a:p>
            <a:pPr marL="0" indent="0">
              <a:buNone/>
            </a:pPr>
            <a:r>
              <a:rPr lang="en-US" sz="2800">
                <a:latin typeface="Times New Roman" panose="02020603050405020304" pitchFamily="18" charset="0"/>
                <a:cs typeface="Times New Roman" panose="02020603050405020304" pitchFamily="18" charset="0"/>
              </a:rPr>
              <a:t> &lt;span style = "position: absolute; top: 200px; left: 450px;</a:t>
            </a:r>
          </a:p>
          <a:p>
            <a:pPr marL="0" indent="0">
              <a:buNone/>
            </a:pPr>
            <a:r>
              <a:rPr lang="en-US" sz="2800">
                <a:latin typeface="Times New Roman" panose="02020603050405020304" pitchFamily="18" charset="0"/>
                <a:cs typeface="Times New Roman" panose="02020603050405020304" pitchFamily="18" charset="0"/>
              </a:rPr>
              <a:t> background-color: lightgrey;"</a:t>
            </a:r>
          </a:p>
          <a:p>
            <a:pPr marL="0" indent="0">
              <a:buNone/>
            </a:pPr>
            <a:r>
              <a:rPr lang="en-US" sz="2800">
                <a:latin typeface="Times New Roman" panose="02020603050405020304" pitchFamily="18" charset="0"/>
                <a:cs typeface="Times New Roman" panose="02020603050405020304" pitchFamily="18" charset="0"/>
              </a:rPr>
              <a:t> onmousedown = "grabber(event);"&gt; meow &lt;/span&gt;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68935"/>
            <a:ext cx="10972800" cy="6129020"/>
          </a:xfrm>
        </p:spPr>
        <p:txBody>
          <a:bodyPr>
            <a:noAutofit/>
          </a:bodyPr>
          <a:lstStyle/>
          <a:p>
            <a:pPr marL="0" indent="0">
              <a:buNone/>
            </a:pPr>
            <a:r>
              <a:rPr lang="en-US" sz="2300">
                <a:latin typeface="Times New Roman" panose="02020603050405020304" pitchFamily="18" charset="0"/>
                <a:cs typeface="Times New Roman" panose="02020603050405020304" pitchFamily="18" charset="0"/>
              </a:rPr>
              <a:t>&lt;span style = "position: absolute; top: 250px; left: 0px;</a:t>
            </a:r>
          </a:p>
          <a:p>
            <a:pPr marL="0" indent="0">
              <a:buNone/>
            </a:pPr>
            <a:r>
              <a:rPr lang="en-US" sz="2300">
                <a:latin typeface="Times New Roman" panose="02020603050405020304" pitchFamily="18" charset="0"/>
                <a:cs typeface="Times New Roman" panose="02020603050405020304" pitchFamily="18" charset="0"/>
              </a:rPr>
              <a:t> background-color: lightgrey;"</a:t>
            </a:r>
          </a:p>
          <a:p>
            <a:pPr marL="0" indent="0">
              <a:buNone/>
            </a:pPr>
            <a:r>
              <a:rPr lang="en-US" sz="2300">
                <a:latin typeface="Times New Roman" panose="02020603050405020304" pitchFamily="18" charset="0"/>
                <a:cs typeface="Times New Roman" panose="02020603050405020304" pitchFamily="18" charset="0"/>
              </a:rPr>
              <a:t> onmousedown = "grabber(event);"&gt; mine &lt;/span&gt;</a:t>
            </a:r>
          </a:p>
          <a:p>
            <a:pPr marL="0" indent="0">
              <a:buNone/>
            </a:pPr>
            <a:r>
              <a:rPr lang="en-US" sz="2300">
                <a:latin typeface="Times New Roman" panose="02020603050405020304" pitchFamily="18" charset="0"/>
                <a:cs typeface="Times New Roman" panose="02020603050405020304" pitchFamily="18" charset="0"/>
              </a:rPr>
              <a:t> &lt;span style = "position: absolute; top: 250px; left: 75px;</a:t>
            </a:r>
          </a:p>
          <a:p>
            <a:pPr marL="0" indent="0">
              <a:buNone/>
            </a:pPr>
            <a:r>
              <a:rPr lang="en-US" sz="2300">
                <a:latin typeface="Times New Roman" panose="02020603050405020304" pitchFamily="18" charset="0"/>
                <a:cs typeface="Times New Roman" panose="02020603050405020304" pitchFamily="18" charset="0"/>
              </a:rPr>
              <a:t> background-color: lightgrey;"</a:t>
            </a:r>
          </a:p>
          <a:p>
            <a:pPr marL="0" indent="0">
              <a:buNone/>
            </a:pPr>
            <a:r>
              <a:rPr lang="en-US" sz="2300">
                <a:latin typeface="Times New Roman" panose="02020603050405020304" pitchFamily="18" charset="0"/>
                <a:cs typeface="Times New Roman" panose="02020603050405020304" pitchFamily="18" charset="0"/>
              </a:rPr>
              <a:t> onmousedown = "grabber(event);"&gt; moo &lt;/span&gt;</a:t>
            </a:r>
          </a:p>
          <a:p>
            <a:pPr marL="0" indent="0">
              <a:buNone/>
            </a:pPr>
            <a:r>
              <a:rPr lang="en-US" sz="2300">
                <a:latin typeface="Times New Roman" panose="02020603050405020304" pitchFamily="18" charset="0"/>
                <a:cs typeface="Times New Roman" panose="02020603050405020304" pitchFamily="18" charset="0"/>
              </a:rPr>
              <a:t> &lt;span style = "position: absolute; top: 250px; left: 150px;</a:t>
            </a:r>
          </a:p>
          <a:p>
            <a:pPr marL="0" indent="0">
              <a:buNone/>
            </a:pPr>
            <a:r>
              <a:rPr lang="en-US" sz="2300">
                <a:latin typeface="Times New Roman" panose="02020603050405020304" pitchFamily="18" charset="0"/>
                <a:cs typeface="Times New Roman" panose="02020603050405020304" pitchFamily="18" charset="0"/>
              </a:rPr>
              <a:t> background-color: lightgrey;"</a:t>
            </a:r>
          </a:p>
          <a:p>
            <a:pPr marL="0" indent="0">
              <a:buNone/>
            </a:pPr>
            <a:r>
              <a:rPr lang="en-US" sz="2300">
                <a:latin typeface="Times New Roman" panose="02020603050405020304" pitchFamily="18" charset="0"/>
                <a:cs typeface="Times New Roman" panose="02020603050405020304" pitchFamily="18" charset="0"/>
              </a:rPr>
              <a:t> onmousedown = "grabber(event);"&gt; new &lt;/span&gt;</a:t>
            </a:r>
          </a:p>
          <a:p>
            <a:pPr marL="0" indent="0">
              <a:buNone/>
            </a:pPr>
            <a:r>
              <a:rPr lang="en-US" sz="2300">
                <a:latin typeface="Times New Roman" panose="02020603050405020304" pitchFamily="18" charset="0"/>
                <a:cs typeface="Times New Roman" panose="02020603050405020304" pitchFamily="18" charset="0"/>
              </a:rPr>
              <a:t> &lt;span style = "position: absolute; top: 250px; left: 225px;</a:t>
            </a:r>
          </a:p>
          <a:p>
            <a:pPr marL="0" indent="0">
              <a:buNone/>
            </a:pPr>
            <a:r>
              <a:rPr lang="en-US" sz="2300">
                <a:latin typeface="Times New Roman" panose="02020603050405020304" pitchFamily="18" charset="0"/>
                <a:cs typeface="Times New Roman" panose="02020603050405020304" pitchFamily="18" charset="0"/>
              </a:rPr>
              <a:t> background-color: lightgrey;"</a:t>
            </a:r>
          </a:p>
          <a:p>
            <a:pPr marL="0" indent="0">
              <a:buNone/>
            </a:pPr>
            <a:r>
              <a:rPr lang="en-US" sz="2300">
                <a:latin typeface="Times New Roman" panose="02020603050405020304" pitchFamily="18" charset="0"/>
                <a:cs typeface="Times New Roman" panose="02020603050405020304" pitchFamily="18" charset="0"/>
              </a:rPr>
              <a:t> onmousedown = "grabber(event);"&gt; old &lt;/span&gt;</a:t>
            </a:r>
          </a:p>
          <a:p>
            <a:pPr marL="0" indent="0">
              <a:buNone/>
            </a:pPr>
            <a:r>
              <a:rPr lang="en-US" sz="2300">
                <a:latin typeface="Times New Roman" panose="02020603050405020304" pitchFamily="18" charset="0"/>
                <a:cs typeface="Times New Roman" panose="02020603050405020304" pitchFamily="18" charset="0"/>
              </a:rPr>
              <a:t> &lt;span style = "position: absolute; top: 250px; left: 300px; </a:t>
            </a:r>
          </a:p>
          <a:p>
            <a:pPr marL="0" indent="0">
              <a:buNone/>
            </a:pPr>
            <a:r>
              <a:rPr lang="en-US" sz="2300">
                <a:latin typeface="Times New Roman" panose="02020603050405020304" pitchFamily="18" charset="0"/>
                <a:cs typeface="Times New Roman" panose="02020603050405020304" pitchFamily="18" charset="0"/>
              </a:rPr>
              <a:t> background-color: lightgrey;"</a:t>
            </a:r>
          </a:p>
          <a:p>
            <a:pPr marL="0" indent="0">
              <a:buNone/>
            </a:pPr>
            <a:r>
              <a:rPr lang="en-US" sz="2300">
                <a:latin typeface="Times New Roman" panose="02020603050405020304" pitchFamily="18" charset="0"/>
                <a:cs typeface="Times New Roman" panose="02020603050405020304" pitchFamily="18" charset="0"/>
              </a:rPr>
              <a:t> onmousedown = "grabber(event);"&gt; say &lt;/span&gt;</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66701"/>
            <a:ext cx="10972800" cy="6216015"/>
          </a:xfrm>
        </p:spPr>
        <p:txBody>
          <a:bodyPr>
            <a:noAutofit/>
          </a:bodyPr>
          <a:lstStyle/>
          <a:p>
            <a:pPr marL="0" indent="0">
              <a:buNone/>
            </a:pPr>
            <a:r>
              <a:rPr lang="en-US" sz="2300">
                <a:latin typeface="Times New Roman" panose="02020603050405020304" pitchFamily="18" charset="0"/>
                <a:cs typeface="Times New Roman" panose="02020603050405020304" pitchFamily="18" charset="0"/>
              </a:rPr>
              <a:t>&lt;span style = "position: absolute; top: 250px; left: 375px;</a:t>
            </a:r>
          </a:p>
          <a:p>
            <a:pPr marL="0" indent="0">
              <a:buNone/>
            </a:pPr>
            <a:r>
              <a:rPr lang="en-US" sz="2300">
                <a:latin typeface="Times New Roman" panose="02020603050405020304" pitchFamily="18" charset="0"/>
                <a:cs typeface="Times New Roman" panose="02020603050405020304" pitchFamily="18" charset="0"/>
              </a:rPr>
              <a:t> background-color: lightgrey;"</a:t>
            </a:r>
          </a:p>
          <a:p>
            <a:pPr marL="0" indent="0">
              <a:buNone/>
            </a:pPr>
            <a:r>
              <a:rPr lang="en-US" sz="2300">
                <a:latin typeface="Times New Roman" panose="02020603050405020304" pitchFamily="18" charset="0"/>
                <a:cs typeface="Times New Roman" panose="02020603050405020304" pitchFamily="18" charset="0"/>
              </a:rPr>
              <a:t> onmousedown = "grabber(event);"&gt; say &lt;/span&gt;</a:t>
            </a:r>
          </a:p>
          <a:p>
            <a:pPr marL="0" indent="0">
              <a:buNone/>
            </a:pPr>
            <a:r>
              <a:rPr lang="en-US" sz="2300">
                <a:latin typeface="Times New Roman" panose="02020603050405020304" pitchFamily="18" charset="0"/>
                <a:cs typeface="Times New Roman" panose="02020603050405020304" pitchFamily="18" charset="0"/>
              </a:rPr>
              <a:t> &lt;span style = "position: absolute; top: 250px; left: 450px;</a:t>
            </a:r>
          </a:p>
          <a:p>
            <a:pPr marL="0" indent="0">
              <a:buNone/>
            </a:pPr>
            <a:r>
              <a:rPr lang="en-US" sz="2300">
                <a:latin typeface="Times New Roman" panose="02020603050405020304" pitchFamily="18" charset="0"/>
                <a:cs typeface="Times New Roman" panose="02020603050405020304" pitchFamily="18" charset="0"/>
              </a:rPr>
              <a:t> background-color: lightgrey;"</a:t>
            </a:r>
          </a:p>
          <a:p>
            <a:pPr marL="0" indent="0">
              <a:buNone/>
            </a:pPr>
            <a:r>
              <a:rPr lang="en-US" sz="2300">
                <a:latin typeface="Times New Roman" panose="02020603050405020304" pitchFamily="18" charset="0"/>
                <a:cs typeface="Times New Roman" panose="02020603050405020304" pitchFamily="18" charset="0"/>
              </a:rPr>
              <a:t> onmousedown = "grabber(event);"&gt; so &lt;/span&gt;</a:t>
            </a:r>
          </a:p>
          <a:p>
            <a:pPr marL="0" indent="0">
              <a:buNone/>
            </a:pPr>
            <a:r>
              <a:rPr lang="en-US" sz="2300">
                <a:latin typeface="Times New Roman" panose="02020603050405020304" pitchFamily="18" charset="0"/>
                <a:cs typeface="Times New Roman" panose="02020603050405020304" pitchFamily="18" charset="0"/>
              </a:rPr>
              <a:t> &lt;span style = "position: absolute; top: 300px; left: 0px;</a:t>
            </a:r>
          </a:p>
          <a:p>
            <a:pPr marL="0" indent="0">
              <a:buNone/>
            </a:pPr>
            <a:r>
              <a:rPr lang="en-US" sz="2300">
                <a:latin typeface="Times New Roman" panose="02020603050405020304" pitchFamily="18" charset="0"/>
                <a:cs typeface="Times New Roman" panose="02020603050405020304" pitchFamily="18" charset="0"/>
              </a:rPr>
              <a:t> background-color: lightgrey;"</a:t>
            </a:r>
          </a:p>
          <a:p>
            <a:pPr marL="0" indent="0">
              <a:buNone/>
            </a:pPr>
            <a:r>
              <a:rPr lang="en-US" sz="2300">
                <a:latin typeface="Times New Roman" panose="02020603050405020304" pitchFamily="18" charset="0"/>
                <a:cs typeface="Times New Roman" panose="02020603050405020304" pitchFamily="18" charset="0"/>
              </a:rPr>
              <a:t> onmousedown = "grabber(event);"&gt; sticky &lt;/span&gt;</a:t>
            </a:r>
          </a:p>
          <a:p>
            <a:pPr marL="0" indent="0">
              <a:buNone/>
            </a:pPr>
            <a:r>
              <a:rPr lang="en-US" sz="2300">
                <a:latin typeface="Times New Roman" panose="02020603050405020304" pitchFamily="18" charset="0"/>
                <a:cs typeface="Times New Roman" panose="02020603050405020304" pitchFamily="18" charset="0"/>
              </a:rPr>
              <a:t> &lt;span style = "position: absolute; top: 300px; left: 75px;</a:t>
            </a:r>
          </a:p>
          <a:p>
            <a:pPr marL="0" indent="0">
              <a:buNone/>
            </a:pPr>
            <a:r>
              <a:rPr lang="en-US" sz="2300">
                <a:latin typeface="Times New Roman" panose="02020603050405020304" pitchFamily="18" charset="0"/>
                <a:cs typeface="Times New Roman" panose="02020603050405020304" pitchFamily="18" charset="0"/>
              </a:rPr>
              <a:t> background-color: lightgrey;"</a:t>
            </a:r>
          </a:p>
          <a:p>
            <a:pPr marL="0" indent="0">
              <a:buNone/>
            </a:pPr>
            <a:r>
              <a:rPr lang="en-US" sz="2300">
                <a:latin typeface="Times New Roman" panose="02020603050405020304" pitchFamily="18" charset="0"/>
                <a:cs typeface="Times New Roman" panose="02020603050405020304" pitchFamily="18" charset="0"/>
              </a:rPr>
              <a:t> onmousedown = "grabber(event);"&gt; sweet &lt;/span&gt;</a:t>
            </a:r>
          </a:p>
          <a:p>
            <a:pPr marL="0" indent="0">
              <a:buNone/>
            </a:pPr>
            <a:r>
              <a:rPr lang="en-US" sz="2300">
                <a:latin typeface="Times New Roman" panose="02020603050405020304" pitchFamily="18" charset="0"/>
                <a:cs typeface="Times New Roman" panose="02020603050405020304" pitchFamily="18" charset="0"/>
              </a:rPr>
              <a:t> &lt;span style = "position: absolute; top: 300px; left: 150px;</a:t>
            </a:r>
          </a:p>
          <a:p>
            <a:pPr marL="0" indent="0">
              <a:buNone/>
            </a:pPr>
            <a:r>
              <a:rPr lang="en-US" sz="2300">
                <a:latin typeface="Times New Roman" panose="02020603050405020304" pitchFamily="18" charset="0"/>
                <a:cs typeface="Times New Roman" panose="02020603050405020304" pitchFamily="18" charset="0"/>
              </a:rPr>
              <a:t> background-color: lightgrey;"</a:t>
            </a:r>
          </a:p>
          <a:p>
            <a:pPr marL="0" indent="0">
              <a:buNone/>
            </a:pPr>
            <a:r>
              <a:rPr lang="en-US" sz="2300">
                <a:latin typeface="Times New Roman" panose="02020603050405020304" pitchFamily="18" charset="0"/>
                <a:cs typeface="Times New Roman" panose="02020603050405020304" pitchFamily="18" charset="0"/>
              </a:rPr>
              <a:t> onmousedown = "grabber(event);"&gt; syrup &lt;/span&gt;</a:t>
            </a:r>
          </a:p>
          <a:p>
            <a:pPr marL="0" indent="0">
              <a:buNone/>
            </a:pPr>
            <a:endParaRPr lang="en-US" sz="23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56235"/>
            <a:ext cx="10972800" cy="6099810"/>
          </a:xfrm>
        </p:spPr>
        <p:txBody>
          <a:bodyPr/>
          <a:lstStyle/>
          <a:p>
            <a:pPr marL="0" indent="0">
              <a:buNone/>
            </a:pPr>
            <a:r>
              <a:rPr lang="en-US" sz="2800">
                <a:latin typeface="Times New Roman" panose="02020603050405020304" pitchFamily="18" charset="0"/>
                <a:cs typeface="Times New Roman" panose="02020603050405020304" pitchFamily="18" charset="0"/>
                <a:sym typeface="+mn-ea"/>
              </a:rPr>
              <a:t> &lt;span style = "position: absolute; top: 300px; left: 225px;</a:t>
            </a:r>
            <a:endParaRPr lang="en-US" sz="2800">
              <a:latin typeface="Times New Roman" panose="02020603050405020304" pitchFamily="18" charset="0"/>
              <a:cs typeface="Times New Roman" panose="02020603050405020304" pitchFamily="18" charset="0"/>
            </a:endParaRPr>
          </a:p>
          <a:p>
            <a:pPr marL="0" indent="0">
              <a:buNone/>
            </a:pPr>
            <a:r>
              <a:rPr lang="en-US" sz="2800">
                <a:latin typeface="Times New Roman" panose="02020603050405020304" pitchFamily="18" charset="0"/>
                <a:cs typeface="Times New Roman" panose="02020603050405020304" pitchFamily="18" charset="0"/>
                <a:sym typeface="+mn-ea"/>
              </a:rPr>
              <a:t> background-color: lightgrey;"</a:t>
            </a:r>
            <a:endParaRPr lang="en-US" sz="2800">
              <a:latin typeface="Times New Roman" panose="02020603050405020304" pitchFamily="18" charset="0"/>
              <a:cs typeface="Times New Roman" panose="02020603050405020304" pitchFamily="18" charset="0"/>
            </a:endParaRPr>
          </a:p>
          <a:p>
            <a:pPr marL="0" indent="0">
              <a:buNone/>
            </a:pPr>
            <a:r>
              <a:rPr lang="en-US" sz="2800">
                <a:latin typeface="Times New Roman" panose="02020603050405020304" pitchFamily="18" charset="0"/>
                <a:cs typeface="Times New Roman" panose="02020603050405020304" pitchFamily="18" charset="0"/>
                <a:sym typeface="+mn-ea"/>
              </a:rPr>
              <a:t> onmousedown = "grabber(event);"&gt; too &lt;/span&gt;</a:t>
            </a:r>
          </a:p>
          <a:p>
            <a:pPr marL="0" indent="0">
              <a:buNone/>
            </a:pPr>
            <a:r>
              <a:rPr lang="en-US" sz="2800">
                <a:latin typeface="Times New Roman" panose="02020603050405020304" pitchFamily="18" charset="0"/>
                <a:cs typeface="Times New Roman" panose="02020603050405020304" pitchFamily="18" charset="0"/>
              </a:rPr>
              <a:t>&lt;span style = "position: absolute; top: 300px; left: 300px;</a:t>
            </a:r>
          </a:p>
          <a:p>
            <a:pPr marL="0" indent="0">
              <a:buNone/>
            </a:pPr>
            <a:r>
              <a:rPr lang="en-US" sz="2800">
                <a:latin typeface="Times New Roman" panose="02020603050405020304" pitchFamily="18" charset="0"/>
                <a:cs typeface="Times New Roman" panose="02020603050405020304" pitchFamily="18" charset="0"/>
              </a:rPr>
              <a:t> background-color: lightgrey;"</a:t>
            </a:r>
          </a:p>
          <a:p>
            <a:pPr marL="0" indent="0">
              <a:buNone/>
            </a:pPr>
            <a:r>
              <a:rPr lang="en-US" sz="2800">
                <a:latin typeface="Times New Roman" panose="02020603050405020304" pitchFamily="18" charset="0"/>
                <a:cs typeface="Times New Roman" panose="02020603050405020304" pitchFamily="18" charset="0"/>
              </a:rPr>
              <a:t> onmousedown = "grabber(event);"&gt; yours &lt;/span&gt;</a:t>
            </a:r>
          </a:p>
          <a:p>
            <a:pPr marL="0" indent="0">
              <a:buNone/>
            </a:pPr>
            <a:r>
              <a:rPr lang="en-US" sz="2800">
                <a:latin typeface="Times New Roman" panose="02020603050405020304" pitchFamily="18" charset="0"/>
                <a:cs typeface="Times New Roman" panose="02020603050405020304" pitchFamily="18" charset="0"/>
              </a:rPr>
              <a:t> &lt;/p&gt;</a:t>
            </a:r>
          </a:p>
          <a:p>
            <a:pPr marL="0" indent="0">
              <a:buNone/>
            </a:pPr>
            <a:r>
              <a:rPr lang="en-US" sz="2800">
                <a:latin typeface="Times New Roman" panose="02020603050405020304" pitchFamily="18" charset="0"/>
                <a:cs typeface="Times New Roman" panose="02020603050405020304" pitchFamily="18" charset="0"/>
              </a:rPr>
              <a:t> &lt;/body&gt;</a:t>
            </a:r>
          </a:p>
          <a:p>
            <a:pPr marL="0" indent="0">
              <a:buNone/>
            </a:pPr>
            <a:r>
              <a:rPr lang="en-US" sz="2800">
                <a:latin typeface="Times New Roman" panose="02020603050405020304" pitchFamily="18" charset="0"/>
                <a:cs typeface="Times New Roman" panose="02020603050405020304" pitchFamily="18" charset="0"/>
              </a:rPr>
              <a:t>&lt;/html&gt;</a:t>
            </a:r>
          </a:p>
          <a:p>
            <a:pPr marL="0" indent="0">
              <a:buNone/>
            </a:pPr>
            <a:endParaRPr lang="en-US" sz="28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8620"/>
            <a:ext cx="10515600" cy="6177915"/>
          </a:xfrm>
        </p:spPr>
        <p:txBody>
          <a:bodyPr>
            <a:normAutofit fontScale="25000" lnSpcReduction="20000"/>
          </a:bodyPr>
          <a:lstStyle/>
          <a:p>
            <a:pPr marL="0" indent="0">
              <a:buNone/>
            </a:pPr>
            <a:r>
              <a:rPr lang="en-US" sz="11200">
                <a:latin typeface="Times New Roman" panose="02020603050405020304" charset="0"/>
                <a:cs typeface="Times New Roman" panose="02020603050405020304" charset="0"/>
              </a:rPr>
              <a:t>&lt;!DOCTYPE html&gt;</a:t>
            </a:r>
          </a:p>
          <a:p>
            <a:pPr marL="0" indent="0">
              <a:buNone/>
            </a:pPr>
            <a:r>
              <a:rPr lang="en-US" sz="11200">
                <a:latin typeface="Times New Roman" panose="02020603050405020304" charset="0"/>
                <a:cs typeface="Times New Roman" panose="02020603050405020304" charset="0"/>
              </a:rPr>
              <a:t>&lt;!-- absPos2.html</a:t>
            </a:r>
          </a:p>
          <a:p>
            <a:pPr marL="0" indent="0">
              <a:buNone/>
            </a:pPr>
            <a:r>
              <a:rPr lang="en-US" sz="11200">
                <a:latin typeface="Times New Roman" panose="02020603050405020304" charset="0"/>
                <a:cs typeface="Times New Roman" panose="02020603050405020304" charset="0"/>
              </a:rPr>
              <a:t> Illustrates nested absolute positioning of elements</a:t>
            </a:r>
          </a:p>
          <a:p>
            <a:pPr marL="0" indent="0">
              <a:buNone/>
            </a:pPr>
            <a:r>
              <a:rPr lang="en-US" sz="11200">
                <a:latin typeface="Times New Roman" panose="02020603050405020304" charset="0"/>
                <a:cs typeface="Times New Roman" panose="02020603050405020304" charset="0"/>
              </a:rPr>
              <a:t> --&gt;</a:t>
            </a:r>
          </a:p>
          <a:p>
            <a:pPr marL="0" indent="0">
              <a:buNone/>
            </a:pPr>
            <a:r>
              <a:rPr lang="en-US" sz="11200">
                <a:latin typeface="Times New Roman" panose="02020603050405020304" charset="0"/>
                <a:cs typeface="Times New Roman" panose="02020603050405020304" charset="0"/>
              </a:rPr>
              <a:t>&lt;html lang = "en"&gt;</a:t>
            </a:r>
          </a:p>
          <a:p>
            <a:pPr marL="0" indent="0">
              <a:buNone/>
            </a:pPr>
            <a:r>
              <a:rPr lang="en-US" sz="11200">
                <a:latin typeface="Times New Roman" panose="02020603050405020304" charset="0"/>
                <a:cs typeface="Times New Roman" panose="02020603050405020304" charset="0"/>
              </a:rPr>
              <a:t> &lt;head&gt;</a:t>
            </a:r>
          </a:p>
          <a:p>
            <a:pPr marL="0" indent="0">
              <a:buNone/>
            </a:pPr>
            <a:r>
              <a:rPr lang="en-US" sz="11200">
                <a:latin typeface="Times New Roman" panose="02020603050405020304" charset="0"/>
                <a:cs typeface="Times New Roman" panose="02020603050405020304" charset="0"/>
              </a:rPr>
              <a:t> &lt;title&gt; Nested absolute positioning &lt;/title&gt;</a:t>
            </a:r>
          </a:p>
          <a:p>
            <a:pPr marL="0" indent="0">
              <a:buNone/>
            </a:pPr>
            <a:r>
              <a:rPr lang="en-US" sz="11200">
                <a:latin typeface="Times New Roman" panose="02020603050405020304" charset="0"/>
                <a:cs typeface="Times New Roman" panose="02020603050405020304" charset="0"/>
              </a:rPr>
              <a:t> &lt;meta charset = "utf-8" /&gt;</a:t>
            </a:r>
          </a:p>
          <a:p>
            <a:pPr marL="0" indent="0">
              <a:buNone/>
            </a:pPr>
            <a:r>
              <a:rPr lang="en-US" sz="11200">
                <a:latin typeface="Times New Roman" panose="02020603050405020304" charset="0"/>
                <a:cs typeface="Times New Roman" panose="02020603050405020304" charset="0"/>
              </a:rPr>
              <a:t> &lt;style type = "text/css"&gt;</a:t>
            </a:r>
          </a:p>
          <a:p>
            <a:pPr marL="0" indent="0">
              <a:buNone/>
            </a:pPr>
            <a:r>
              <a:rPr lang="en-US" sz="11200">
                <a:latin typeface="Times New Roman" panose="02020603050405020304" charset="0"/>
                <a:cs typeface="Times New Roman" panose="02020603050405020304" charset="0"/>
              </a:rPr>
              <a:t>/* A style for a paragraph of text */</a:t>
            </a:r>
          </a:p>
          <a:p>
            <a:pPr marL="0" indent="0">
              <a:buNone/>
            </a:pPr>
            <a:r>
              <a:rPr lang="en-US" sz="11200">
                <a:latin typeface="Times New Roman" panose="02020603050405020304" charset="0"/>
                <a:cs typeface="Times New Roman" panose="02020603050405020304" charset="0"/>
              </a:rPr>
              <a:t> .regtext {font-family: Times; font-size: 1.2em; width: 500px;</a:t>
            </a:r>
          </a:p>
          <a:p>
            <a:pPr marL="0" indent="0">
              <a:buNone/>
            </a:pPr>
            <a:r>
              <a:rPr lang="en-US" sz="11200">
                <a:latin typeface="Times New Roman" panose="02020603050405020304" charset="0"/>
                <a:cs typeface="Times New Roman" panose="02020603050405020304" charset="0"/>
              </a:rPr>
              <a:t> position: absolute; top: 100px; left: 100px;}</a:t>
            </a:r>
          </a:p>
          <a:p>
            <a:pPr marL="0" indent="0">
              <a:buNone/>
            </a:pPr>
            <a:endParaRPr lang="en-US" sz="112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51461"/>
            <a:ext cx="10972800" cy="6318885"/>
          </a:xfrm>
        </p:spPr>
        <p:txBody>
          <a:bodyPr>
            <a:normAutofit fontScale="92500" lnSpcReduction="20000"/>
          </a:bodyPr>
          <a:lstStyle/>
          <a:p>
            <a:pPr marL="0" indent="0">
              <a:buNone/>
            </a:pPr>
            <a:r>
              <a:rPr lang="en-US" sz="3430">
                <a:latin typeface="Times New Roman" panose="02020603050405020304" pitchFamily="18" charset="0"/>
                <a:cs typeface="Times New Roman" panose="02020603050405020304" pitchFamily="18" charset="0"/>
              </a:rPr>
              <a:t>// dragNDrop.js</a:t>
            </a:r>
          </a:p>
          <a:p>
            <a:pPr marL="0" indent="0">
              <a:buNone/>
            </a:pPr>
            <a:r>
              <a:rPr lang="en-US" sz="3430">
                <a:latin typeface="Times New Roman" panose="02020603050405020304" pitchFamily="18" charset="0"/>
                <a:cs typeface="Times New Roman" panose="02020603050405020304" pitchFamily="18" charset="0"/>
              </a:rPr>
              <a:t>// An example to illustrate the DOM 2 Event model</a:t>
            </a:r>
          </a:p>
          <a:p>
            <a:pPr marL="0" indent="0">
              <a:buNone/>
            </a:pPr>
            <a:r>
              <a:rPr lang="en-US" sz="3430">
                <a:latin typeface="Times New Roman" panose="02020603050405020304" pitchFamily="18" charset="0"/>
                <a:cs typeface="Times New Roman" panose="02020603050405020304" pitchFamily="18" charset="0"/>
              </a:rPr>
              <a:t>// Allows the user to drag and drop words to complete</a:t>
            </a:r>
          </a:p>
          <a:p>
            <a:pPr marL="0" indent="0">
              <a:buNone/>
            </a:pPr>
            <a:r>
              <a:rPr lang="en-US" sz="3430">
                <a:latin typeface="Times New Roman" panose="02020603050405020304" pitchFamily="18" charset="0"/>
                <a:cs typeface="Times New Roman" panose="02020603050405020304" pitchFamily="18" charset="0"/>
              </a:rPr>
              <a:t>// a short poem.</a:t>
            </a:r>
          </a:p>
          <a:p>
            <a:pPr marL="0" indent="0">
              <a:buNone/>
            </a:pPr>
            <a:r>
              <a:rPr lang="en-US" sz="3430">
                <a:latin typeface="Times New Roman" panose="02020603050405020304" pitchFamily="18" charset="0"/>
                <a:cs typeface="Times New Roman" panose="02020603050405020304" pitchFamily="18" charset="0"/>
              </a:rPr>
              <a:t>// Does not work with IE browsers before IE9</a:t>
            </a:r>
          </a:p>
          <a:p>
            <a:pPr marL="0" indent="0">
              <a:buNone/>
            </a:pPr>
            <a:r>
              <a:rPr lang="en-US" sz="3430">
                <a:latin typeface="Times New Roman" panose="02020603050405020304" pitchFamily="18" charset="0"/>
                <a:cs typeface="Times New Roman" panose="02020603050405020304" pitchFamily="18" charset="0"/>
              </a:rPr>
              <a:t>// Define variables for the values computed by </a:t>
            </a:r>
          </a:p>
          <a:p>
            <a:pPr marL="0" indent="0">
              <a:buNone/>
            </a:pPr>
            <a:r>
              <a:rPr lang="en-US" sz="3430">
                <a:latin typeface="Times New Roman" panose="02020603050405020304" pitchFamily="18" charset="0"/>
                <a:cs typeface="Times New Roman" panose="02020603050405020304" pitchFamily="18" charset="0"/>
              </a:rPr>
              <a:t>// the grabber event handler but needed by mover</a:t>
            </a:r>
          </a:p>
          <a:p>
            <a:pPr marL="0" indent="0">
              <a:buNone/>
            </a:pPr>
            <a:r>
              <a:rPr lang="en-US" sz="3430">
                <a:latin typeface="Times New Roman" panose="02020603050405020304" pitchFamily="18" charset="0"/>
                <a:cs typeface="Times New Roman" panose="02020603050405020304" pitchFamily="18" charset="0"/>
              </a:rPr>
              <a:t>// event handler</a:t>
            </a:r>
          </a:p>
          <a:p>
            <a:pPr marL="0" indent="0">
              <a:buNone/>
            </a:pPr>
            <a:r>
              <a:rPr lang="en-US" sz="3430">
                <a:latin typeface="Times New Roman" panose="02020603050405020304" pitchFamily="18" charset="0"/>
                <a:cs typeface="Times New Roman" panose="02020603050405020304" pitchFamily="18" charset="0"/>
              </a:rPr>
              <a:t> var diffX, diffY, theElement;</a:t>
            </a:r>
          </a:p>
          <a:p>
            <a:pPr marL="0" indent="0">
              <a:buNone/>
            </a:pPr>
            <a:r>
              <a:rPr lang="en-US" sz="3430">
                <a:latin typeface="Times New Roman" panose="02020603050405020304" pitchFamily="18" charset="0"/>
                <a:cs typeface="Times New Roman" panose="02020603050405020304" pitchFamily="18" charset="0"/>
              </a:rPr>
              <a:t>// *******************************************************</a:t>
            </a:r>
          </a:p>
          <a:p>
            <a:pPr marL="0" indent="0">
              <a:buNone/>
            </a:pPr>
            <a:r>
              <a:rPr lang="en-US" sz="3430">
                <a:latin typeface="Times New Roman" panose="02020603050405020304" pitchFamily="18" charset="0"/>
                <a:cs typeface="Times New Roman" panose="02020603050405020304" pitchFamily="18" charset="0"/>
              </a:rPr>
              <a:t>// The event handler function for grabbing the word</a:t>
            </a:r>
          </a:p>
          <a:p>
            <a:pPr marL="0" indent="0">
              <a:buNone/>
            </a:pPr>
            <a:r>
              <a:rPr lang="en-US" sz="3430">
                <a:latin typeface="Times New Roman" panose="02020603050405020304" pitchFamily="18" charset="0"/>
                <a:cs typeface="Times New Roman" panose="02020603050405020304" pitchFamily="18" charset="0"/>
              </a:rPr>
              <a:t>function grabber(event) {</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60986"/>
            <a:ext cx="10972800" cy="5901055"/>
          </a:xfrm>
        </p:spPr>
        <p:txBody>
          <a:bodyPr>
            <a:noAutofit/>
          </a:bodyPr>
          <a:lstStyle/>
          <a:p>
            <a:pPr marL="0" indent="0">
              <a:buNone/>
            </a:pPr>
            <a:r>
              <a:rPr lang="en-US" sz="2400">
                <a:latin typeface="Times New Roman" panose="02020603050405020304" pitchFamily="18" charset="0"/>
                <a:cs typeface="Times New Roman" panose="02020603050405020304" pitchFamily="18" charset="0"/>
              </a:rPr>
              <a:t>// Set the global variable for the element to be moved</a:t>
            </a:r>
          </a:p>
          <a:p>
            <a:pPr marL="0" indent="0">
              <a:buNone/>
            </a:pPr>
            <a:r>
              <a:rPr lang="en-US" sz="2400">
                <a:latin typeface="Times New Roman" panose="02020603050405020304" pitchFamily="18" charset="0"/>
                <a:cs typeface="Times New Roman" panose="02020603050405020304" pitchFamily="18" charset="0"/>
              </a:rPr>
              <a:t> theElement = event.currentTarget;</a:t>
            </a:r>
          </a:p>
          <a:p>
            <a:pPr marL="0" indent="0">
              <a:buNone/>
            </a:pPr>
            <a:r>
              <a:rPr lang="en-US" sz="2400">
                <a:latin typeface="Times New Roman" panose="02020603050405020304" pitchFamily="18" charset="0"/>
                <a:cs typeface="Times New Roman" panose="02020603050405020304" pitchFamily="18" charset="0"/>
              </a:rPr>
              <a:t>// Determine the position of the word to be grabbed,</a:t>
            </a:r>
          </a:p>
          <a:p>
            <a:pPr marL="0" indent="0">
              <a:buNone/>
            </a:pPr>
            <a:r>
              <a:rPr lang="en-US" sz="2400">
                <a:latin typeface="Times New Roman" panose="02020603050405020304" pitchFamily="18" charset="0"/>
                <a:cs typeface="Times New Roman" panose="02020603050405020304" pitchFamily="18" charset="0"/>
              </a:rPr>
              <a:t>// first removing the units from left and top</a:t>
            </a:r>
          </a:p>
          <a:p>
            <a:pPr marL="0" indent="0">
              <a:buNone/>
            </a:pPr>
            <a:r>
              <a:rPr lang="en-US" sz="2400">
                <a:latin typeface="Times New Roman" panose="02020603050405020304" pitchFamily="18" charset="0"/>
                <a:cs typeface="Times New Roman" panose="02020603050405020304" pitchFamily="18" charset="0"/>
              </a:rPr>
              <a:t> var posX = parseInt(theElement.style.left);</a:t>
            </a:r>
          </a:p>
          <a:p>
            <a:pPr marL="0" indent="0">
              <a:buNone/>
            </a:pPr>
            <a:r>
              <a:rPr lang="en-US" sz="2400">
                <a:latin typeface="Times New Roman" panose="02020603050405020304" pitchFamily="18" charset="0"/>
                <a:cs typeface="Times New Roman" panose="02020603050405020304" pitchFamily="18" charset="0"/>
              </a:rPr>
              <a:t> var posY = parseInt(theElement.style.top);</a:t>
            </a:r>
          </a:p>
          <a:p>
            <a:pPr marL="0" indent="0">
              <a:buNone/>
            </a:pPr>
            <a:r>
              <a:rPr lang="en-US" sz="2400">
                <a:latin typeface="Times New Roman" panose="02020603050405020304" pitchFamily="18" charset="0"/>
                <a:cs typeface="Times New Roman" panose="02020603050405020304" pitchFamily="18" charset="0"/>
              </a:rPr>
              <a:t>// Compute the difference between where it is and </a:t>
            </a:r>
          </a:p>
          <a:p>
            <a:pPr marL="0" indent="0">
              <a:buNone/>
            </a:pPr>
            <a:r>
              <a:rPr lang="en-US" sz="2400">
                <a:latin typeface="Times New Roman" panose="02020603050405020304" pitchFamily="18" charset="0"/>
                <a:cs typeface="Times New Roman" panose="02020603050405020304" pitchFamily="18" charset="0"/>
              </a:rPr>
              <a:t>// where the mouse click occurred</a:t>
            </a:r>
          </a:p>
          <a:p>
            <a:pPr marL="0" indent="0">
              <a:buNone/>
            </a:pPr>
            <a:r>
              <a:rPr lang="en-US" sz="2400">
                <a:latin typeface="Times New Roman" panose="02020603050405020304" pitchFamily="18" charset="0"/>
                <a:cs typeface="Times New Roman" panose="02020603050405020304" pitchFamily="18" charset="0"/>
              </a:rPr>
              <a:t> diffX = event.clientX - posX;</a:t>
            </a:r>
          </a:p>
          <a:p>
            <a:pPr marL="0" indent="0">
              <a:buNone/>
            </a:pPr>
            <a:r>
              <a:rPr lang="en-US" sz="2400">
                <a:latin typeface="Times New Roman" panose="02020603050405020304" pitchFamily="18" charset="0"/>
                <a:cs typeface="Times New Roman" panose="02020603050405020304" pitchFamily="18" charset="0"/>
              </a:rPr>
              <a:t> diffY = event.clientY - posY;</a:t>
            </a:r>
          </a:p>
          <a:p>
            <a:pPr marL="0" indent="0">
              <a:buNone/>
            </a:pPr>
            <a:r>
              <a:rPr lang="en-US" sz="2400">
                <a:latin typeface="Times New Roman" panose="02020603050405020304" pitchFamily="18" charset="0"/>
                <a:cs typeface="Times New Roman" panose="02020603050405020304" pitchFamily="18" charset="0"/>
              </a:rPr>
              <a:t>// Now register the event handlers for moving and </a:t>
            </a:r>
          </a:p>
          <a:p>
            <a:pPr marL="0" indent="0">
              <a:buNone/>
            </a:pPr>
            <a:r>
              <a:rPr lang="en-US" sz="2400">
                <a:latin typeface="Times New Roman" panose="02020603050405020304" pitchFamily="18" charset="0"/>
                <a:cs typeface="Times New Roman" panose="02020603050405020304" pitchFamily="18" charset="0"/>
              </a:rPr>
              <a:t>// dropping the word</a:t>
            </a:r>
          </a:p>
          <a:p>
            <a:pPr marL="0" indent="0">
              <a:buNone/>
            </a:pPr>
            <a:r>
              <a:rPr lang="en-US" sz="2400">
                <a:latin typeface="Times New Roman" panose="02020603050405020304" pitchFamily="18" charset="0"/>
                <a:cs typeface="Times New Roman" panose="02020603050405020304" pitchFamily="18" charset="0"/>
              </a:rPr>
              <a:t> document.addEventListener("mousemove", mover, true);</a:t>
            </a:r>
          </a:p>
          <a:p>
            <a:pPr marL="0" indent="0">
              <a:buNone/>
            </a:pPr>
            <a:r>
              <a:rPr lang="en-US" sz="2400">
                <a:latin typeface="Times New Roman" panose="02020603050405020304" pitchFamily="18" charset="0"/>
                <a:cs typeface="Times New Roman" panose="02020603050405020304" pitchFamily="18" charset="0"/>
              </a:rPr>
              <a:t> document.addEventListener("mouseup", dropper, true);</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79401"/>
            <a:ext cx="10972800" cy="6172835"/>
          </a:xfrm>
        </p:spPr>
        <p:txBody>
          <a:bodyPr>
            <a:normAutofit fontScale="97500"/>
          </a:bodyPr>
          <a:lstStyle/>
          <a:p>
            <a:pPr marL="0" indent="0">
              <a:buNone/>
            </a:pPr>
            <a:r>
              <a:rPr lang="en-US" sz="3110">
                <a:latin typeface="Times New Roman" panose="02020603050405020304" pitchFamily="18" charset="0"/>
                <a:cs typeface="Times New Roman" panose="02020603050405020304" pitchFamily="18" charset="0"/>
              </a:rPr>
              <a:t>// Stop propagation of the event and stop any default </a:t>
            </a:r>
          </a:p>
          <a:p>
            <a:pPr marL="0" indent="0">
              <a:buNone/>
            </a:pPr>
            <a:r>
              <a:rPr lang="en-US" sz="3110">
                <a:latin typeface="Times New Roman" panose="02020603050405020304" pitchFamily="18" charset="0"/>
                <a:cs typeface="Times New Roman" panose="02020603050405020304" pitchFamily="18" charset="0"/>
              </a:rPr>
              <a:t>// browser action</a:t>
            </a:r>
          </a:p>
          <a:p>
            <a:pPr marL="0" indent="0">
              <a:buNone/>
            </a:pPr>
            <a:r>
              <a:rPr lang="en-US" sz="3110">
                <a:latin typeface="Times New Roman" panose="02020603050405020304" pitchFamily="18" charset="0"/>
                <a:cs typeface="Times New Roman" panose="02020603050405020304" pitchFamily="18" charset="0"/>
              </a:rPr>
              <a:t> event.stopPropagation();</a:t>
            </a:r>
          </a:p>
          <a:p>
            <a:pPr marL="0" indent="0">
              <a:buNone/>
            </a:pPr>
            <a:r>
              <a:rPr lang="en-US" sz="3110">
                <a:latin typeface="Times New Roman" panose="02020603050405020304" pitchFamily="18" charset="0"/>
                <a:cs typeface="Times New Roman" panose="02020603050405020304" pitchFamily="18" charset="0"/>
              </a:rPr>
              <a:t> event.preventDefault();</a:t>
            </a:r>
          </a:p>
          <a:p>
            <a:pPr marL="0" indent="0">
              <a:buNone/>
            </a:pPr>
            <a:r>
              <a:rPr lang="en-US" sz="3110">
                <a:latin typeface="Times New Roman" panose="02020603050405020304" pitchFamily="18" charset="0"/>
                <a:cs typeface="Times New Roman" panose="02020603050405020304" pitchFamily="18" charset="0"/>
              </a:rPr>
              <a:t>} //** end of grabber</a:t>
            </a:r>
          </a:p>
          <a:p>
            <a:pPr marL="0" indent="0">
              <a:buNone/>
            </a:pPr>
            <a:r>
              <a:rPr lang="en-US" sz="3110">
                <a:latin typeface="Times New Roman" panose="02020603050405020304" pitchFamily="18" charset="0"/>
                <a:cs typeface="Times New Roman" panose="02020603050405020304" pitchFamily="18" charset="0"/>
              </a:rPr>
              <a:t>// *******************************************************</a:t>
            </a:r>
          </a:p>
          <a:p>
            <a:pPr marL="0" indent="0">
              <a:buNone/>
            </a:pPr>
            <a:r>
              <a:rPr lang="en-US" sz="3110">
                <a:latin typeface="Times New Roman" panose="02020603050405020304" pitchFamily="18" charset="0"/>
                <a:cs typeface="Times New Roman" panose="02020603050405020304" pitchFamily="18" charset="0"/>
              </a:rPr>
              <a:t>// The event handler function for moving the word</a:t>
            </a:r>
          </a:p>
          <a:p>
            <a:pPr marL="0" indent="0">
              <a:buNone/>
            </a:pPr>
            <a:r>
              <a:rPr lang="en-US" sz="3110">
                <a:latin typeface="Times New Roman" panose="02020603050405020304" pitchFamily="18" charset="0"/>
                <a:cs typeface="Times New Roman" panose="02020603050405020304" pitchFamily="18" charset="0"/>
              </a:rPr>
              <a:t>function mover(event) {</a:t>
            </a:r>
          </a:p>
          <a:p>
            <a:pPr marL="0" indent="0">
              <a:buNone/>
            </a:pPr>
            <a:r>
              <a:rPr lang="en-US" sz="3110">
                <a:latin typeface="Times New Roman" panose="02020603050405020304" pitchFamily="18" charset="0"/>
                <a:cs typeface="Times New Roman" panose="02020603050405020304" pitchFamily="18" charset="0"/>
              </a:rPr>
              <a:t>// Compute the new position, add the units, and move the word</a:t>
            </a:r>
          </a:p>
          <a:p>
            <a:pPr marL="0" indent="0">
              <a:buNone/>
            </a:pPr>
            <a:r>
              <a:rPr lang="en-US" sz="3110">
                <a:latin typeface="Times New Roman" panose="02020603050405020304" pitchFamily="18" charset="0"/>
                <a:cs typeface="Times New Roman" panose="02020603050405020304" pitchFamily="18" charset="0"/>
              </a:rPr>
              <a:t> theElement.style.left = (event.clientX - diffX) + "px";</a:t>
            </a:r>
          </a:p>
          <a:p>
            <a:pPr marL="0" indent="0">
              <a:buNone/>
            </a:pPr>
            <a:r>
              <a:rPr lang="en-US" sz="3110">
                <a:latin typeface="Times New Roman" panose="02020603050405020304" pitchFamily="18" charset="0"/>
                <a:cs typeface="Times New Roman" panose="02020603050405020304" pitchFamily="18" charset="0"/>
              </a:rPr>
              <a:t> theElement.style.top = (event.clientY - diffY) + "px";</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82905"/>
            <a:ext cx="10972800" cy="5955030"/>
          </a:xfrm>
        </p:spPr>
        <p:txBody>
          <a:bodyPr>
            <a:noAutofit/>
          </a:bodyPr>
          <a:lstStyle/>
          <a:p>
            <a:pPr marL="0" indent="0">
              <a:buNone/>
            </a:pPr>
            <a:r>
              <a:rPr lang="en-US" sz="2400">
                <a:latin typeface="Times New Roman" panose="02020603050405020304" pitchFamily="18" charset="0"/>
                <a:cs typeface="Times New Roman" panose="02020603050405020304" pitchFamily="18" charset="0"/>
              </a:rPr>
              <a:t>// Prevent propagation of the event</a:t>
            </a:r>
          </a:p>
          <a:p>
            <a:pPr marL="0" indent="0">
              <a:buNone/>
            </a:pPr>
            <a:r>
              <a:rPr lang="en-US" sz="2400">
                <a:latin typeface="Times New Roman" panose="02020603050405020304" pitchFamily="18" charset="0"/>
                <a:cs typeface="Times New Roman" panose="02020603050405020304" pitchFamily="18" charset="0"/>
              </a:rPr>
              <a:t> event.stopPropagation();</a:t>
            </a:r>
          </a:p>
          <a:p>
            <a:pPr marL="0" indent="0">
              <a:buNone/>
            </a:pPr>
            <a:r>
              <a:rPr lang="en-US" sz="2400">
                <a:latin typeface="Times New Roman" panose="02020603050405020304" pitchFamily="18" charset="0"/>
                <a:cs typeface="Times New Roman" panose="02020603050405020304" pitchFamily="18" charset="0"/>
              </a:rPr>
              <a:t>} //** end of mover</a:t>
            </a:r>
          </a:p>
          <a:p>
            <a:pPr marL="0" indent="0">
              <a:buNone/>
            </a:pPr>
            <a:r>
              <a:rPr lang="en-US" sz="2400">
                <a:latin typeface="Times New Roman" panose="02020603050405020304" pitchFamily="18" charset="0"/>
                <a:cs typeface="Times New Roman" panose="02020603050405020304" pitchFamily="18" charset="0"/>
              </a:rPr>
              <a:t>// *********************************************************</a:t>
            </a:r>
          </a:p>
          <a:p>
            <a:pPr marL="0" indent="0">
              <a:buNone/>
            </a:pPr>
            <a:r>
              <a:rPr lang="en-US" sz="2400">
                <a:latin typeface="Times New Roman" panose="02020603050405020304" pitchFamily="18" charset="0"/>
                <a:cs typeface="Times New Roman" panose="02020603050405020304" pitchFamily="18" charset="0"/>
              </a:rPr>
              <a:t>// The event handler function for dropping the word</a:t>
            </a:r>
          </a:p>
          <a:p>
            <a:pPr marL="0" indent="0">
              <a:buNone/>
            </a:pPr>
            <a:r>
              <a:rPr lang="en-US" sz="2400">
                <a:latin typeface="Times New Roman" panose="02020603050405020304" pitchFamily="18" charset="0"/>
                <a:cs typeface="Times New Roman" panose="02020603050405020304" pitchFamily="18" charset="0"/>
              </a:rPr>
              <a:t>function dropper(event) {</a:t>
            </a:r>
          </a:p>
          <a:p>
            <a:pPr marL="0" indent="0">
              <a:buNone/>
            </a:pPr>
            <a:r>
              <a:rPr lang="en-US" sz="2400">
                <a:latin typeface="Times New Roman" panose="02020603050405020304" pitchFamily="18" charset="0"/>
                <a:cs typeface="Times New Roman" panose="02020603050405020304" pitchFamily="18" charset="0"/>
              </a:rPr>
              <a:t>// Unregister the event handlers for mouseup and mousemove</a:t>
            </a:r>
          </a:p>
          <a:p>
            <a:pPr marL="0" indent="0">
              <a:buNone/>
            </a:pPr>
            <a:r>
              <a:rPr lang="en-US" sz="2400">
                <a:latin typeface="Times New Roman" panose="02020603050405020304" pitchFamily="18" charset="0"/>
                <a:cs typeface="Times New Roman" panose="02020603050405020304" pitchFamily="18" charset="0"/>
              </a:rPr>
              <a:t> document.removeEventListener("mouseup", dropper, true);</a:t>
            </a:r>
          </a:p>
          <a:p>
            <a:pPr marL="0" indent="0">
              <a:buNone/>
            </a:pPr>
            <a:r>
              <a:rPr lang="en-US" sz="2400">
                <a:latin typeface="Times New Roman" panose="02020603050405020304" pitchFamily="18" charset="0"/>
                <a:cs typeface="Times New Roman" panose="02020603050405020304" pitchFamily="18" charset="0"/>
              </a:rPr>
              <a:t> document.removeEventListener("mousemove", mover, true);</a:t>
            </a:r>
          </a:p>
          <a:p>
            <a:pPr marL="0" indent="0">
              <a:buNone/>
            </a:pPr>
            <a:r>
              <a:rPr lang="en-US" sz="2400">
                <a:latin typeface="Times New Roman" panose="02020603050405020304" pitchFamily="18" charset="0"/>
                <a:cs typeface="Times New Roman" panose="02020603050405020304" pitchFamily="18" charset="0"/>
              </a:rPr>
              <a:t>// Prevent propagation of the event</a:t>
            </a:r>
          </a:p>
          <a:p>
            <a:pPr marL="0" indent="0">
              <a:buNone/>
            </a:pPr>
            <a:r>
              <a:rPr lang="en-US" sz="2400">
                <a:latin typeface="Times New Roman" panose="02020603050405020304" pitchFamily="18" charset="0"/>
                <a:cs typeface="Times New Roman" panose="02020603050405020304" pitchFamily="18" charset="0"/>
              </a:rPr>
              <a:t> event.stopPropagation();</a:t>
            </a:r>
          </a:p>
          <a:p>
            <a:pPr marL="0" indent="0">
              <a:buNone/>
            </a:pPr>
            <a:r>
              <a:rPr lang="en-US" sz="2400">
                <a:latin typeface="Times New Roman" panose="02020603050405020304" pitchFamily="18" charset="0"/>
                <a:cs typeface="Times New Roman" panose="02020603050405020304" pitchFamily="18" charset="0"/>
              </a:rPr>
              <a:t>} //** end of dropper</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79141" y="153153"/>
            <a:ext cx="11095464" cy="633760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1500</TotalTime>
  <Words>6919</Words>
  <Application>WPS Presentation</Application>
  <PresentationFormat>Custom</PresentationFormat>
  <Paragraphs>812</Paragraphs>
  <Slides>94</Slides>
  <Notes>1</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Office Theme</vt:lpstr>
      <vt:lpstr> Dynamic Documents with JavaScript </vt:lpstr>
      <vt:lpstr>Dynamic Documents with JavaScript</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Moving Elements</vt:lpstr>
      <vt:lpstr>Slide 18</vt:lpstr>
      <vt:lpstr>Slide 19</vt:lpstr>
      <vt:lpstr>Slide 20</vt:lpstr>
      <vt:lpstr>Slide 21</vt:lpstr>
      <vt:lpstr>Slide 22</vt:lpstr>
      <vt:lpstr>Slide 23</vt:lpstr>
      <vt:lpstr>Element Visibility</vt:lpstr>
      <vt:lpstr>Slide 25</vt:lpstr>
      <vt:lpstr>Slide 26</vt:lpstr>
      <vt:lpstr>Slide 27</vt:lpstr>
      <vt:lpstr>Slide 28</vt:lpstr>
      <vt:lpstr>Slide 29</vt:lpstr>
      <vt:lpstr>Slide 30</vt:lpstr>
      <vt:lpstr>Slide 31</vt:lpstr>
      <vt:lpstr>Slide 32</vt:lpstr>
      <vt:lpstr>Slide 33</vt:lpstr>
      <vt:lpstr>Set background and foreground color</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acer</dc:creator>
  <cp:lastModifiedBy>acer</cp:lastModifiedBy>
  <cp:revision>60</cp:revision>
  <dcterms:created xsi:type="dcterms:W3CDTF">2023-09-01T16:47:00Z</dcterms:created>
  <dcterms:modified xsi:type="dcterms:W3CDTF">2023-09-14T07:23:01Z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034B9E95C7BE408880E1A83469023E2A</vt:lpwstr>
  </property>
  <property fmtid="{D5CDD505-2E9C-101B-9397-08002B2CF9AE}" pid="3" name="KSOProductBuildVer">
    <vt:lpwstr>1033-12.2.0.13201</vt:lpwstr>
  </property>
</Properties>
</file>