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309" r:id="rId5"/>
    <p:sldId id="306" r:id="rId6"/>
    <p:sldId id="307" r:id="rId7"/>
    <p:sldId id="308" r:id="rId8"/>
    <p:sldId id="261" r:id="rId9"/>
    <p:sldId id="304" r:id="rId10"/>
    <p:sldId id="262" r:id="rId11"/>
    <p:sldId id="310" r:id="rId12"/>
    <p:sldId id="31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312" r:id="rId43"/>
    <p:sldId id="313" r:id="rId44"/>
    <p:sldId id="293" r:id="rId45"/>
    <p:sldId id="294" r:id="rId46"/>
    <p:sldId id="314" r:id="rId47"/>
    <p:sldId id="316" r:id="rId48"/>
    <p:sldId id="317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762" y="-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12A16-FC32-4DC2-AE36-274BCCFBE421}" type="datetimeFigureOut">
              <a:rPr lang="en-US" smtClean="0"/>
              <a:pPr/>
              <a:t>10/26/2023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9200F-F43C-4841-A045-FE9517BE3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AF89-4D5F-4E0B-9A3B-F8C7D44559C4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680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35198" y="920013"/>
            <a:ext cx="2447925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47" y="838200"/>
            <a:ext cx="8083165" cy="53748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4" y="14985"/>
            <a:ext cx="838835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2320289"/>
            <a:ext cx="8383270" cy="423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465785"/>
            <a:ext cx="29451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dirty="0"/>
              <a:t>Introduction</a:t>
            </a:r>
            <a:r>
              <a:rPr sz="2800" u="none" spc="-65" dirty="0"/>
              <a:t> </a:t>
            </a:r>
            <a:r>
              <a:rPr sz="2800" u="none" dirty="0"/>
              <a:t>to</a:t>
            </a:r>
            <a:r>
              <a:rPr sz="2800" u="none" spc="-120" dirty="0"/>
              <a:t> </a:t>
            </a:r>
            <a:r>
              <a:rPr sz="2800" u="none" spc="-25" dirty="0"/>
              <a:t>PHP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844" y="1326260"/>
            <a:ext cx="515937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870" algn="l"/>
              </a:tabLst>
            </a:pPr>
            <a:r>
              <a:rPr sz="2400" dirty="0">
                <a:latin typeface="Calibri"/>
                <a:cs typeface="Calibri"/>
              </a:rPr>
              <a:t>Origins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PHP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"/>
              <a:tabLst>
                <a:tab pos="356870" algn="l"/>
              </a:tabLst>
            </a:pPr>
            <a:r>
              <a:rPr sz="2400" dirty="0">
                <a:latin typeface="Calibri"/>
                <a:cs typeface="Calibri"/>
              </a:rPr>
              <a:t>Overview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PHP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"/>
              <a:tabLst>
                <a:tab pos="356870" algn="l"/>
              </a:tabLst>
            </a:pPr>
            <a:r>
              <a:rPr sz="2400" dirty="0">
                <a:latin typeface="Calibri"/>
                <a:cs typeface="Calibri"/>
              </a:rPr>
              <a:t>General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Syntactic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</a:t>
            </a:r>
            <a:endParaRPr sz="24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Primitives,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870" algn="l"/>
              </a:tabLst>
            </a:pPr>
            <a:r>
              <a:rPr sz="2400" spc="-10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"/>
              <a:tabLst>
                <a:tab pos="356870" algn="l"/>
              </a:tabLst>
            </a:pPr>
            <a:r>
              <a:rPr sz="2400" spc="-10" dirty="0">
                <a:latin typeface="Calibri"/>
                <a:cs typeface="Calibri"/>
              </a:rPr>
              <a:t>Arrays</a:t>
            </a:r>
            <a:endParaRPr sz="24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870" algn="l"/>
              </a:tabLst>
            </a:pPr>
            <a:r>
              <a:rPr sz="2400" spc="-20" dirty="0">
                <a:latin typeface="Calibri"/>
                <a:cs typeface="Calibri"/>
              </a:rPr>
              <a:t>Pattern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Matching</a:t>
            </a:r>
            <a:endParaRPr sz="24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Form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"/>
              <a:tabLst>
                <a:tab pos="356870" algn="l"/>
              </a:tabLst>
            </a:pPr>
            <a:r>
              <a:rPr sz="2400" spc="-10" dirty="0">
                <a:latin typeface="Calibri"/>
                <a:cs typeface="Calibri"/>
              </a:rPr>
              <a:t>Cookies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870" algn="l"/>
              </a:tabLst>
            </a:pPr>
            <a:r>
              <a:rPr sz="2400" dirty="0">
                <a:latin typeface="Calibri"/>
                <a:cs typeface="Calibri"/>
              </a:rPr>
              <a:t>Session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Tracking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1540" y="171120"/>
            <a:ext cx="8538845" cy="71519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GENERAL</a:t>
            </a:r>
            <a:r>
              <a:rPr sz="2800" b="1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SYNTACTIC</a:t>
            </a:r>
            <a:r>
              <a:rPr sz="2800" b="1" u="sng" spc="2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CHARACTERISTICS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Font typeface="Arial" pitchFamily="34" charset="0"/>
              <a:buChar char="•"/>
            </a:pPr>
            <a:r>
              <a:rPr sz="2400" dirty="0">
                <a:latin typeface="Calibri"/>
                <a:cs typeface="Calibri"/>
              </a:rPr>
              <a:t>PHP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embedded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HTML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XHTML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documents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referenced</a:t>
            </a:r>
            <a:r>
              <a:rPr sz="2400" b="1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documents</a:t>
            </a:r>
            <a:r>
              <a:rPr sz="2400" smtClean="0">
                <a:latin typeface="Calibri"/>
                <a:cs typeface="Calibri"/>
              </a:rPr>
              <a:t>.</a:t>
            </a:r>
            <a:endParaRPr lang="en-US" sz="240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345" smtClean="0">
                <a:latin typeface="Calibri"/>
                <a:cs typeface="Calibri"/>
              </a:rPr>
              <a:t> </a:t>
            </a:r>
            <a:endParaRPr lang="en-US" sz="2400" spc="345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Font typeface="Arial" pitchFamily="34" charset="0"/>
              <a:buChar char="•"/>
            </a:pPr>
            <a:r>
              <a:rPr sz="2400" dirty="0" smtClean="0">
                <a:solidFill>
                  <a:srgbClr val="C00000"/>
                </a:solidFill>
                <a:latin typeface="Calibri"/>
                <a:cs typeface="Calibri"/>
              </a:rPr>
              <a:t>PHP</a:t>
            </a:r>
            <a:r>
              <a:rPr sz="2400" spc="35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r>
              <a:rPr sz="2400" spc="3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embedded</a:t>
            </a:r>
            <a:r>
              <a:rPr sz="24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4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documents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enclosing</a:t>
            </a:r>
            <a:r>
              <a:rPr sz="24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24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between</a:t>
            </a:r>
            <a:r>
              <a:rPr sz="24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tags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40" dirty="0">
                <a:latin typeface="Calibri"/>
                <a:cs typeface="Calibri"/>
              </a:rPr>
              <a:t> </a:t>
            </a:r>
            <a:endParaRPr lang="en-US" sz="2400" spc="4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Font typeface="Arial" pitchFamily="34" charset="0"/>
              <a:buChar char="•"/>
            </a:pPr>
            <a:r>
              <a:rPr sz="2400" dirty="0" smtClean="0">
                <a:latin typeface="Calibri"/>
                <a:cs typeface="Calibri"/>
              </a:rPr>
              <a:t>If</a:t>
            </a:r>
            <a:r>
              <a:rPr sz="2400" spc="2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PHP </a:t>
            </a:r>
            <a:r>
              <a:rPr sz="2400" dirty="0">
                <a:latin typeface="Calibri"/>
                <a:cs typeface="Calibri"/>
              </a:rPr>
              <a:t>script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stored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different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brought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2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2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construct,</a:t>
            </a:r>
            <a:r>
              <a:rPr sz="2400" spc="2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takes</a:t>
            </a:r>
            <a:r>
              <a:rPr sz="2400" spc="2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filename</a:t>
            </a:r>
            <a:r>
              <a:rPr sz="2400" spc="2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1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its </a:t>
            </a:r>
            <a:r>
              <a:rPr sz="2400" dirty="0">
                <a:latin typeface="Calibri"/>
                <a:cs typeface="Calibri"/>
              </a:rPr>
              <a:t>parameter—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b="1" dirty="0">
                <a:latin typeface="Calibri"/>
                <a:cs typeface="Calibri"/>
              </a:rPr>
              <a:t>(“</a:t>
            </a:r>
            <a:r>
              <a:rPr sz="2400" b="1">
                <a:latin typeface="Calibri"/>
                <a:cs typeface="Calibri"/>
              </a:rPr>
              <a:t>hello.php</a:t>
            </a:r>
            <a:r>
              <a:rPr sz="2400" b="1" smtClean="0">
                <a:latin typeface="Calibri"/>
                <a:cs typeface="Calibri"/>
              </a:rPr>
              <a:t>”);</a:t>
            </a:r>
            <a:endParaRPr lang="en-US" sz="2400" b="1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310" smtClean="0">
                <a:latin typeface="Calibri"/>
                <a:cs typeface="Calibri"/>
              </a:rPr>
              <a:t> </a:t>
            </a:r>
            <a:endParaRPr lang="en-IN" sz="2400" b="1" spc="31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Font typeface="Arial" pitchFamily="34" charset="0"/>
              <a:buChar char="•"/>
            </a:pPr>
            <a:r>
              <a:rPr sz="2400" dirty="0" smtClean="0">
                <a:latin typeface="Calibri"/>
                <a:cs typeface="Calibri"/>
              </a:rPr>
              <a:t>The</a:t>
            </a:r>
            <a:r>
              <a:rPr sz="2400" spc="305" dirty="0" smtClean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included</a:t>
            </a:r>
            <a:r>
              <a:rPr sz="2400" spc="330">
                <a:latin typeface="Calibri"/>
                <a:cs typeface="Calibri"/>
              </a:rPr>
              <a:t> </a:t>
            </a:r>
            <a:r>
              <a:rPr sz="2400" spc="-20" smtClean="0">
                <a:latin typeface="Calibri"/>
                <a:cs typeface="Calibri"/>
              </a:rPr>
              <a:t>file </a:t>
            </a:r>
            <a:r>
              <a:rPr sz="2400" smtClean="0">
                <a:latin typeface="Calibri"/>
                <a:cs typeface="Calibri"/>
              </a:rPr>
              <a:t>can</a:t>
            </a:r>
            <a:r>
              <a:rPr sz="2400" spc="229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markup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2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client-</a:t>
            </a:r>
            <a:r>
              <a:rPr sz="2400" b="1" dirty="0">
                <a:latin typeface="Calibri"/>
                <a:cs typeface="Calibri"/>
              </a:rPr>
              <a:t>side</a:t>
            </a:r>
            <a:r>
              <a:rPr sz="2400" b="1" spc="2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script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well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PHP</a:t>
            </a:r>
            <a:r>
              <a:rPr sz="2400" b="1" spc="2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code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&lt;?</a:t>
            </a:r>
            <a:r>
              <a:rPr sz="2400" b="1" dirty="0" err="1">
                <a:latin typeface="Calibri"/>
                <a:cs typeface="Calibri"/>
              </a:rPr>
              <a:t>php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0" smtClean="0">
                <a:latin typeface="Calibri"/>
                <a:cs typeface="Calibri"/>
              </a:rPr>
              <a:t>tag.</a:t>
            </a:r>
            <a:endParaRPr lang="en-US" sz="2400" b="1" spc="-2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endParaRPr lang="en-IN" sz="2400" b="1" spc="-20" dirty="0" smtClean="0">
              <a:latin typeface="Calibri"/>
              <a:cs typeface="Calibri"/>
            </a:endParaRPr>
          </a:p>
          <a:p>
            <a:pPr marL="12700" marR="5080" algn="just">
              <a:buFont typeface="Arial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PHP allows comments to be specified in three different ways. Single-line comments can be specified either with # or with //, as in JavaScript. Multiple- line comments are delimited with /* and */, as in many other programming languages.</a:t>
            </a:r>
            <a:endParaRPr lang="en-IN"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endParaRPr lang="en-IN" sz="2800" b="1" spc="-2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14985"/>
            <a:ext cx="8388350" cy="1184940"/>
          </a:xfrm>
        </p:spPr>
        <p:txBody>
          <a:bodyPr/>
          <a:lstStyle/>
          <a:p>
            <a:pPr lvl="0" rtl="0"/>
            <a:r>
              <a:rPr lang="en-US" altLang="en-US" sz="4000" b="0" u="none" dirty="0">
                <a:solidFill>
                  <a:srgbClr val="231F20"/>
                </a:solidFill>
                <a:latin typeface="Trebuchet MS" pitchFamily="34" charset="0"/>
                <a:ea typeface="Cambria" pitchFamily="18" charset="0"/>
                <a:cs typeface="Cambria" pitchFamily="18" charset="0"/>
              </a:rPr>
              <a:t>The reserved words of PHP</a:t>
            </a:r>
            <a:r>
              <a:rPr lang="en-US" altLang="en-US" sz="8000" b="0" u="none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sz="8000" b="0" u="none" dirty="0"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0189554"/>
              </p:ext>
            </p:extLst>
          </p:nvPr>
        </p:nvGraphicFramePr>
        <p:xfrm>
          <a:off x="683570" y="1124741"/>
          <a:ext cx="8064896" cy="525658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48548"/>
                <a:gridCol w="1629087"/>
                <a:gridCol w="1629087"/>
                <a:gridCol w="1629087"/>
                <a:gridCol w="1629087"/>
              </a:tblGrid>
              <a:tr h="750941"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and</a:t>
                      </a:r>
                      <a:endParaRPr lang="en-IN" sz="20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else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global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require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virtual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break</a:t>
                      </a:r>
                      <a:endParaRPr lang="en-IN" sz="20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elseif</a:t>
                      </a:r>
                      <a:endParaRPr lang="en-IN" sz="20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Trebuchet MS"/>
                          <a:ea typeface="Arial MT"/>
                          <a:cs typeface="Arial MT"/>
                        </a:rPr>
                        <a:t>if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return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xor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case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extends</a:t>
                      </a:r>
                      <a:endParaRPr lang="en-IN" sz="20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include</a:t>
                      </a:r>
                      <a:endParaRPr lang="en-IN" sz="20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static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while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class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false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list</a:t>
                      </a:r>
                      <a:endParaRPr lang="en-IN" sz="20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switch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Arial MT"/>
                          <a:cs typeface="Arial MT"/>
                        </a:rPr>
                        <a:t> 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continue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for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new</a:t>
                      </a:r>
                      <a:endParaRPr lang="en-IN" sz="20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this</a:t>
                      </a:r>
                      <a:endParaRPr lang="en-IN" sz="20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Arial MT"/>
                          <a:cs typeface="Arial MT"/>
                        </a:rPr>
                        <a:t> 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default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foreach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not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true</a:t>
                      </a:r>
                      <a:endParaRPr lang="en-IN" sz="20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Arial MT"/>
                          <a:cs typeface="Arial MT"/>
                        </a:rPr>
                        <a:t> </a:t>
                      </a:r>
                      <a:endParaRPr lang="en-IN" sz="20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7E8"/>
                    </a:solidFill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do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function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or</a:t>
                      </a:r>
                      <a:endParaRPr lang="en-IN" sz="2000" b="1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231F20"/>
                          </a:solidFill>
                          <a:effectLst/>
                          <a:latin typeface="Courier New"/>
                          <a:ea typeface="Arial MT"/>
                          <a:cs typeface="Arial MT"/>
                        </a:rPr>
                        <a:t>var</a:t>
                      </a:r>
                      <a:endParaRPr lang="en-IN" sz="20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7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Arial MT"/>
                          <a:cs typeface="Arial MT"/>
                        </a:rPr>
                        <a:t> </a:t>
                      </a:r>
                      <a:endParaRPr lang="en-IN" sz="20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144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14985"/>
            <a:ext cx="8388350" cy="1800493"/>
          </a:xfrm>
        </p:spPr>
        <p:txBody>
          <a:bodyPr/>
          <a:lstStyle/>
          <a:p>
            <a:r>
              <a:rPr lang="en-IN" sz="4000" dirty="0">
                <a:uFill>
                  <a:solidFill>
                    <a:srgbClr val="000000"/>
                  </a:solidFill>
                </a:uFill>
              </a:rPr>
              <a:t>PRIMITIVES,</a:t>
            </a:r>
            <a:r>
              <a:rPr lang="en-IN" sz="4000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IN" sz="4000" spc="-25" dirty="0">
                <a:uFill>
                  <a:solidFill>
                    <a:srgbClr val="000000"/>
                  </a:solidFill>
                </a:uFill>
              </a:rPr>
              <a:t>OPERATIONS</a:t>
            </a:r>
            <a:r>
              <a:rPr lang="en-IN" sz="4000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IN" sz="4000" dirty="0">
                <a:uFill>
                  <a:solidFill>
                    <a:srgbClr val="000000"/>
                  </a:solidFill>
                </a:uFill>
              </a:rPr>
              <a:t>AND</a:t>
            </a:r>
            <a:r>
              <a:rPr lang="en-IN" sz="4000" spc="-6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IN" sz="4000" spc="-10" dirty="0">
                <a:uFill>
                  <a:solidFill>
                    <a:srgbClr val="000000"/>
                  </a:solidFill>
                </a:uFill>
              </a:rPr>
              <a:t>EXPRESSIONS</a:t>
            </a:r>
            <a:r>
              <a:rPr lang="en-IN" sz="4000" dirty="0"/>
              <a:t/>
            </a:r>
            <a:br>
              <a:rPr lang="en-IN" sz="4000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540" y="1571612"/>
            <a:ext cx="8383270" cy="5047536"/>
          </a:xfrm>
        </p:spPr>
        <p:txBody>
          <a:bodyPr/>
          <a:lstStyle/>
          <a:p>
            <a:pPr marL="12700" marR="6985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4400" b="0" u="none" dirty="0"/>
              <a:t>PHP</a:t>
            </a:r>
            <a:r>
              <a:rPr lang="en-US" sz="4400" b="0" u="none" spc="290" dirty="0"/>
              <a:t> </a:t>
            </a:r>
            <a:r>
              <a:rPr lang="en-US" sz="4400" b="0" u="none" dirty="0"/>
              <a:t>has</a:t>
            </a:r>
            <a:r>
              <a:rPr lang="en-US" sz="4400" b="0" u="none" spc="270" dirty="0"/>
              <a:t> </a:t>
            </a:r>
            <a:r>
              <a:rPr lang="en-US" sz="4400" u="none" dirty="0"/>
              <a:t>four</a:t>
            </a:r>
            <a:r>
              <a:rPr lang="en-US" sz="4400" u="none" spc="275" dirty="0"/>
              <a:t> </a:t>
            </a:r>
            <a:r>
              <a:rPr lang="en-US" sz="4400" u="none" dirty="0"/>
              <a:t>scalar</a:t>
            </a:r>
            <a:r>
              <a:rPr lang="en-US" sz="4400" u="none" spc="295" dirty="0"/>
              <a:t> </a:t>
            </a:r>
            <a:r>
              <a:rPr lang="en-US" sz="4400" u="none" spc="-25" dirty="0"/>
              <a:t>types—</a:t>
            </a:r>
            <a:r>
              <a:rPr lang="en-US" sz="4400" u="none" dirty="0"/>
              <a:t>Boolean,</a:t>
            </a:r>
            <a:r>
              <a:rPr lang="en-US" sz="4400" u="none" spc="305" dirty="0"/>
              <a:t> </a:t>
            </a:r>
            <a:r>
              <a:rPr lang="en-US" sz="4400" u="none" dirty="0"/>
              <a:t>integer,</a:t>
            </a:r>
            <a:r>
              <a:rPr lang="en-US" sz="4400" u="none" spc="300" dirty="0"/>
              <a:t> </a:t>
            </a:r>
            <a:r>
              <a:rPr lang="en-US" sz="4400" u="none" dirty="0"/>
              <a:t>double,</a:t>
            </a:r>
            <a:r>
              <a:rPr lang="en-US" sz="4400" u="none" spc="300" dirty="0"/>
              <a:t> </a:t>
            </a:r>
            <a:r>
              <a:rPr lang="en-US" sz="4400" u="none" dirty="0"/>
              <a:t>and</a:t>
            </a:r>
            <a:r>
              <a:rPr lang="en-US" sz="4400" u="none" spc="300" dirty="0"/>
              <a:t> </a:t>
            </a:r>
            <a:r>
              <a:rPr lang="en-US" sz="4400" u="none" spc="-10" dirty="0"/>
              <a:t>string</a:t>
            </a:r>
            <a:r>
              <a:rPr lang="en-US" sz="4400" b="0" u="none" spc="-10" dirty="0"/>
              <a:t>; </a:t>
            </a:r>
            <a:endParaRPr lang="en-US" sz="4400" b="0" u="none" spc="-10" dirty="0" smtClean="0"/>
          </a:p>
          <a:p>
            <a:pPr marL="12700" marR="6985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4400" u="none" spc="-10" dirty="0" smtClean="0"/>
              <a:t>T</a:t>
            </a:r>
            <a:r>
              <a:rPr lang="en-US" sz="4400" u="none" dirty="0" smtClean="0"/>
              <a:t>wo</a:t>
            </a:r>
            <a:r>
              <a:rPr lang="en-US" sz="4400" u="none" spc="229" dirty="0" smtClean="0"/>
              <a:t> </a:t>
            </a:r>
            <a:r>
              <a:rPr lang="en-US" sz="4400" u="none" dirty="0"/>
              <a:t>compound</a:t>
            </a:r>
            <a:r>
              <a:rPr lang="en-US" sz="4400" u="none" spc="220" dirty="0"/>
              <a:t> </a:t>
            </a:r>
            <a:r>
              <a:rPr lang="en-US" sz="4400" u="none" spc="-10" dirty="0"/>
              <a:t>types—</a:t>
            </a:r>
            <a:r>
              <a:rPr lang="en-US" sz="4400" u="none" dirty="0"/>
              <a:t>array</a:t>
            </a:r>
            <a:r>
              <a:rPr lang="en-US" sz="4400" u="none" spc="220" dirty="0"/>
              <a:t> </a:t>
            </a:r>
            <a:r>
              <a:rPr lang="en-US" sz="4400" u="none" dirty="0"/>
              <a:t>and</a:t>
            </a:r>
            <a:r>
              <a:rPr lang="en-US" sz="4400" u="none" spc="215" dirty="0"/>
              <a:t> </a:t>
            </a:r>
            <a:r>
              <a:rPr lang="en-US" sz="4400" u="none" dirty="0"/>
              <a:t>object;</a:t>
            </a:r>
            <a:r>
              <a:rPr lang="en-US" sz="4400" u="none" spc="204" dirty="0"/>
              <a:t> </a:t>
            </a:r>
          </a:p>
          <a:p>
            <a:pPr marL="12700" marR="6985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4400" b="0" u="none" dirty="0"/>
              <a:t>and</a:t>
            </a:r>
            <a:r>
              <a:rPr lang="en-US" sz="4400" b="0" u="none" spc="210" dirty="0"/>
              <a:t> </a:t>
            </a:r>
            <a:r>
              <a:rPr lang="en-US" sz="4400" u="none" dirty="0"/>
              <a:t>two</a:t>
            </a:r>
            <a:r>
              <a:rPr lang="en-US" sz="4400" u="none" spc="235" dirty="0"/>
              <a:t> </a:t>
            </a:r>
            <a:r>
              <a:rPr lang="en-US" sz="4400" u="none" dirty="0"/>
              <a:t>special</a:t>
            </a:r>
            <a:r>
              <a:rPr lang="en-US" sz="4400" u="none" spc="204" dirty="0"/>
              <a:t> </a:t>
            </a:r>
            <a:r>
              <a:rPr lang="en-US" sz="4400" u="none" spc="-10" dirty="0"/>
              <a:t>types— </a:t>
            </a:r>
            <a:r>
              <a:rPr lang="en-US" sz="4400" u="none" dirty="0"/>
              <a:t>resource</a:t>
            </a:r>
            <a:r>
              <a:rPr lang="en-US" sz="4400" u="none" spc="-105" dirty="0"/>
              <a:t> </a:t>
            </a:r>
            <a:r>
              <a:rPr lang="en-US" sz="4400" u="none" dirty="0"/>
              <a:t>and</a:t>
            </a:r>
            <a:r>
              <a:rPr lang="en-US" sz="4400" u="none" spc="-55" dirty="0"/>
              <a:t> </a:t>
            </a:r>
            <a:r>
              <a:rPr lang="en-US" sz="4400" u="none" spc="-20" dirty="0"/>
              <a:t>NULL.</a:t>
            </a:r>
            <a:endParaRPr lang="en-US" sz="4400" u="none" dirty="0"/>
          </a:p>
          <a:p>
            <a:pPr>
              <a:buFont typeface="Arial" pitchFamily="34" charset="0"/>
              <a:buChar char="•"/>
            </a:pPr>
            <a:endParaRPr lang="en-IN" b="0" u="none" dirty="0"/>
          </a:p>
        </p:txBody>
      </p:sp>
    </p:spTree>
    <p:extLst>
      <p:ext uri="{BB962C8B-B14F-4D97-AF65-F5344CB8AC3E}">
        <p14:creationId xmlns="" xmlns:p14="http://schemas.microsoft.com/office/powerpoint/2010/main" val="20804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0433"/>
            <a:ext cx="8890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158" y="571480"/>
            <a:ext cx="850894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IN" sz="2400" b="0" u="none" dirty="0" smtClean="0"/>
              <a:t>- </a:t>
            </a:r>
            <a:r>
              <a:rPr sz="2400" b="0" u="none" dirty="0" smtClean="0"/>
              <a:t>All</a:t>
            </a:r>
            <a:r>
              <a:rPr sz="2400" b="0" u="none" spc="135" dirty="0" smtClean="0"/>
              <a:t> </a:t>
            </a:r>
            <a:r>
              <a:rPr sz="2400" b="0" u="none" dirty="0"/>
              <a:t>variable</a:t>
            </a:r>
            <a:r>
              <a:rPr sz="2400" b="0" u="none" spc="130" dirty="0"/>
              <a:t> </a:t>
            </a:r>
            <a:r>
              <a:rPr sz="2400" b="0" u="none" dirty="0"/>
              <a:t>names</a:t>
            </a:r>
            <a:r>
              <a:rPr sz="2400" b="0" u="none" spc="120" dirty="0"/>
              <a:t> </a:t>
            </a:r>
            <a:r>
              <a:rPr sz="2400" b="0" u="none" dirty="0"/>
              <a:t>in</a:t>
            </a:r>
            <a:r>
              <a:rPr sz="2400" b="0" u="none" spc="125" dirty="0"/>
              <a:t> </a:t>
            </a:r>
            <a:r>
              <a:rPr sz="2400" b="0" u="none" dirty="0"/>
              <a:t>PHP</a:t>
            </a:r>
            <a:r>
              <a:rPr sz="2400" b="0" u="none" spc="145" dirty="0"/>
              <a:t> </a:t>
            </a:r>
            <a:r>
              <a:rPr sz="2400" b="0" u="none" dirty="0"/>
              <a:t>begin</a:t>
            </a:r>
            <a:r>
              <a:rPr sz="2400" b="0" u="none" spc="150" dirty="0"/>
              <a:t> </a:t>
            </a:r>
            <a:r>
              <a:rPr sz="2400" b="0" u="none" dirty="0"/>
              <a:t>with</a:t>
            </a:r>
            <a:r>
              <a:rPr sz="2400" b="0" u="none" spc="155" dirty="0"/>
              <a:t> </a:t>
            </a:r>
            <a:r>
              <a:rPr sz="2400" b="0" u="none" dirty="0"/>
              <a:t>a</a:t>
            </a:r>
            <a:r>
              <a:rPr sz="2400" b="0" u="none" spc="135" dirty="0"/>
              <a:t> </a:t>
            </a:r>
            <a:r>
              <a:rPr sz="2400" b="0" u="none">
                <a:solidFill>
                  <a:srgbClr val="C00000"/>
                </a:solidFill>
              </a:rPr>
              <a:t>dollar</a:t>
            </a:r>
            <a:r>
              <a:rPr sz="2400" b="0" u="none" spc="150">
                <a:solidFill>
                  <a:srgbClr val="C00000"/>
                </a:solidFill>
              </a:rPr>
              <a:t> </a:t>
            </a:r>
            <a:r>
              <a:rPr sz="2400" b="0" u="none" smtClean="0">
                <a:solidFill>
                  <a:srgbClr val="C00000"/>
                </a:solidFill>
              </a:rPr>
              <a:t>sign($)</a:t>
            </a:r>
            <a:r>
              <a:rPr sz="2400" u="none" smtClean="0"/>
              <a:t>.</a:t>
            </a:r>
            <a:r>
              <a:rPr sz="2400" u="none" spc="145" smtClean="0"/>
              <a:t> </a:t>
            </a:r>
            <a:r>
              <a:rPr lang="en-IN" sz="2400" u="none" spc="145" dirty="0" smtClean="0"/>
              <a:t/>
            </a:r>
            <a:br>
              <a:rPr lang="en-IN" sz="2400" u="none" spc="145" dirty="0" smtClean="0"/>
            </a:br>
            <a:r>
              <a:rPr lang="en-IN" sz="2400" u="none" spc="145" dirty="0" smtClean="0"/>
              <a:t>- </a:t>
            </a:r>
            <a:r>
              <a:rPr sz="2400" b="0" u="none" dirty="0" smtClean="0"/>
              <a:t>The</a:t>
            </a:r>
            <a:r>
              <a:rPr sz="2400" b="0" u="none" spc="145" dirty="0" smtClean="0"/>
              <a:t> </a:t>
            </a:r>
            <a:r>
              <a:rPr sz="2400" b="0" u="none" dirty="0"/>
              <a:t>part</a:t>
            </a:r>
            <a:r>
              <a:rPr sz="2400" b="0" u="none" spc="130" dirty="0"/>
              <a:t> </a:t>
            </a:r>
            <a:r>
              <a:rPr sz="2400" b="0" u="none" spc="-25" dirty="0"/>
              <a:t>of </a:t>
            </a:r>
            <a:r>
              <a:rPr sz="2400" b="0" u="none" dirty="0"/>
              <a:t>the</a:t>
            </a:r>
            <a:r>
              <a:rPr sz="2400" b="0" u="none" spc="375" dirty="0"/>
              <a:t> </a:t>
            </a:r>
            <a:r>
              <a:rPr sz="2400" b="0" u="none" dirty="0"/>
              <a:t>name</a:t>
            </a:r>
            <a:r>
              <a:rPr sz="2400" b="0" u="none" spc="425" dirty="0"/>
              <a:t> </a:t>
            </a:r>
            <a:r>
              <a:rPr sz="2400" b="0" u="none" dirty="0"/>
              <a:t>after</a:t>
            </a:r>
            <a:r>
              <a:rPr sz="2400" b="0" u="none" spc="395" dirty="0"/>
              <a:t> </a:t>
            </a:r>
            <a:r>
              <a:rPr sz="2400" b="0" u="none" dirty="0"/>
              <a:t>the</a:t>
            </a:r>
            <a:r>
              <a:rPr sz="2400" b="0" u="none" spc="405" dirty="0"/>
              <a:t> </a:t>
            </a:r>
            <a:r>
              <a:rPr sz="2400" b="0" u="none" dirty="0"/>
              <a:t>dollar</a:t>
            </a:r>
            <a:r>
              <a:rPr sz="2400" b="0" u="none" spc="420" dirty="0"/>
              <a:t> </a:t>
            </a:r>
            <a:r>
              <a:rPr sz="2400" b="0" u="none" dirty="0"/>
              <a:t>sign</a:t>
            </a:r>
            <a:r>
              <a:rPr sz="2400" b="0" u="none" spc="405" dirty="0"/>
              <a:t> </a:t>
            </a:r>
            <a:r>
              <a:rPr sz="2400" b="0" u="none" dirty="0"/>
              <a:t>is</a:t>
            </a:r>
            <a:r>
              <a:rPr sz="2400" b="0" u="none" spc="390" dirty="0"/>
              <a:t> </a:t>
            </a:r>
            <a:r>
              <a:rPr sz="2400" b="0" u="none" dirty="0"/>
              <a:t>like</a:t>
            </a:r>
            <a:r>
              <a:rPr sz="2400" b="0" u="none" spc="395" dirty="0"/>
              <a:t> </a:t>
            </a:r>
            <a:r>
              <a:rPr sz="2400" b="0" u="none" dirty="0"/>
              <a:t>the</a:t>
            </a:r>
            <a:r>
              <a:rPr sz="2400" b="0" u="none" spc="400" dirty="0"/>
              <a:t> </a:t>
            </a:r>
            <a:r>
              <a:rPr sz="2400" b="0" u="none" dirty="0"/>
              <a:t>names</a:t>
            </a:r>
            <a:r>
              <a:rPr sz="2400" b="0" u="none" spc="415" dirty="0"/>
              <a:t> </a:t>
            </a:r>
            <a:r>
              <a:rPr sz="2400" b="0" u="none" dirty="0"/>
              <a:t>of</a:t>
            </a:r>
            <a:r>
              <a:rPr sz="2400" b="0" u="none" spc="400" dirty="0"/>
              <a:t> </a:t>
            </a:r>
            <a:r>
              <a:rPr sz="2400" b="0" u="none" dirty="0"/>
              <a:t>variables</a:t>
            </a:r>
            <a:r>
              <a:rPr sz="2400" b="0" u="none" spc="405" dirty="0"/>
              <a:t> </a:t>
            </a:r>
            <a:r>
              <a:rPr sz="2400" b="0" u="none" spc="-25" dirty="0"/>
              <a:t>in </a:t>
            </a:r>
            <a:r>
              <a:rPr sz="2400" b="0" u="none" dirty="0"/>
              <a:t>many</a:t>
            </a:r>
            <a:r>
              <a:rPr sz="2400" b="0" u="none" spc="100" dirty="0"/>
              <a:t> </a:t>
            </a:r>
            <a:r>
              <a:rPr sz="2400" b="0" u="none" dirty="0"/>
              <a:t>common</a:t>
            </a:r>
            <a:r>
              <a:rPr sz="2400" b="0" u="none" spc="95" dirty="0"/>
              <a:t> </a:t>
            </a:r>
            <a:r>
              <a:rPr sz="2400" b="0" u="none" dirty="0"/>
              <a:t>programming</a:t>
            </a:r>
            <a:r>
              <a:rPr sz="2400" b="0" u="none" spc="120" dirty="0"/>
              <a:t> </a:t>
            </a:r>
            <a:r>
              <a:rPr sz="2400" b="0" u="none" dirty="0"/>
              <a:t>languages:</a:t>
            </a:r>
            <a:r>
              <a:rPr sz="2400" b="0" u="none" spc="114" dirty="0"/>
              <a:t> </a:t>
            </a:r>
            <a:r>
              <a:rPr sz="2400" b="0" u="none" dirty="0"/>
              <a:t>a</a:t>
            </a:r>
            <a:r>
              <a:rPr sz="2400" b="0" u="none" spc="95" dirty="0"/>
              <a:t> </a:t>
            </a:r>
            <a:r>
              <a:rPr sz="2400" b="0" u="none" dirty="0"/>
              <a:t>letter</a:t>
            </a:r>
            <a:r>
              <a:rPr sz="2400" b="0" u="none" spc="75" dirty="0"/>
              <a:t> </a:t>
            </a:r>
            <a:r>
              <a:rPr sz="2400" b="0" u="none" dirty="0"/>
              <a:t>or</a:t>
            </a:r>
            <a:r>
              <a:rPr sz="2400" b="0" u="none" spc="110" dirty="0"/>
              <a:t> </a:t>
            </a:r>
            <a:r>
              <a:rPr sz="2400" b="0" u="none" dirty="0"/>
              <a:t>an</a:t>
            </a:r>
            <a:r>
              <a:rPr sz="2400" b="0" u="none" spc="100" dirty="0"/>
              <a:t> </a:t>
            </a:r>
            <a:r>
              <a:rPr sz="2400" b="0" u="none" spc="-10" dirty="0"/>
              <a:t>underscore </a:t>
            </a:r>
            <a:r>
              <a:rPr sz="2400" b="0" u="none" dirty="0"/>
              <a:t>followed</a:t>
            </a:r>
            <a:r>
              <a:rPr sz="2400" b="0" u="none" spc="85" dirty="0"/>
              <a:t>  </a:t>
            </a:r>
            <a:r>
              <a:rPr sz="2400" b="0" u="none" dirty="0"/>
              <a:t>by</a:t>
            </a:r>
            <a:r>
              <a:rPr sz="2400" b="0" u="none" spc="85" dirty="0"/>
              <a:t>  </a:t>
            </a:r>
            <a:r>
              <a:rPr sz="2400" b="0" u="none" dirty="0"/>
              <a:t>any</a:t>
            </a:r>
            <a:r>
              <a:rPr sz="2400" b="0" u="none" spc="75" dirty="0"/>
              <a:t>  </a:t>
            </a:r>
            <a:r>
              <a:rPr sz="2400" b="0" u="none" dirty="0"/>
              <a:t>number</a:t>
            </a:r>
            <a:r>
              <a:rPr sz="2400" b="0" u="none" spc="100" dirty="0"/>
              <a:t>  </a:t>
            </a:r>
            <a:r>
              <a:rPr sz="2400" b="0" u="none" dirty="0"/>
              <a:t>(including</a:t>
            </a:r>
            <a:r>
              <a:rPr sz="2400" b="0" u="none" spc="80" dirty="0"/>
              <a:t>  </a:t>
            </a:r>
            <a:r>
              <a:rPr sz="2400" b="0" u="none" dirty="0"/>
              <a:t>zero)</a:t>
            </a:r>
            <a:r>
              <a:rPr sz="2400" b="0" u="none" spc="75" dirty="0"/>
              <a:t>  </a:t>
            </a:r>
            <a:r>
              <a:rPr sz="2400" b="0" u="none" dirty="0"/>
              <a:t>of</a:t>
            </a:r>
            <a:r>
              <a:rPr sz="2400" b="0" u="none" spc="85" dirty="0"/>
              <a:t>  </a:t>
            </a:r>
            <a:r>
              <a:rPr sz="2400" b="0" u="none" dirty="0"/>
              <a:t>letters,</a:t>
            </a:r>
            <a:r>
              <a:rPr sz="2400" b="0" u="none" spc="75" dirty="0"/>
              <a:t>  </a:t>
            </a:r>
            <a:r>
              <a:rPr sz="2400" b="0" u="none" dirty="0" smtClean="0"/>
              <a:t>digits,</a:t>
            </a:r>
            <a:r>
              <a:rPr lang="en-IN" sz="2400" b="0" u="none" dirty="0" smtClean="0"/>
              <a:t> </a:t>
            </a:r>
            <a:r>
              <a:rPr sz="2400" b="0" u="none" spc="-25" dirty="0" smtClean="0"/>
              <a:t>or</a:t>
            </a:r>
            <a:r>
              <a:rPr lang="en-IN" sz="2400" b="0" u="none" spc="-25" dirty="0" smtClean="0"/>
              <a:t> </a:t>
            </a:r>
            <a:r>
              <a:rPr lang="en-US" sz="2400" b="0" u="none" dirty="0"/>
              <a:t>underscores.</a:t>
            </a:r>
            <a:r>
              <a:rPr lang="en-US" sz="2400" b="0" u="none" spc="285" dirty="0"/>
              <a:t>  </a:t>
            </a:r>
            <a:r>
              <a:rPr lang="en-US" sz="2400" b="0" u="none" spc="285" dirty="0" smtClean="0"/>
              <a:t/>
            </a:r>
            <a:br>
              <a:rPr lang="en-US" sz="2400" b="0" u="none" spc="285" dirty="0" smtClean="0"/>
            </a:br>
            <a:r>
              <a:rPr lang="en-US" sz="2400" b="0" u="none" spc="285" dirty="0" smtClean="0"/>
              <a:t>- </a:t>
            </a:r>
            <a:r>
              <a:rPr lang="en-US" sz="2400" b="0" u="none" dirty="0" smtClean="0">
                <a:solidFill>
                  <a:srgbClr val="C00000"/>
                </a:solidFill>
              </a:rPr>
              <a:t>PHP</a:t>
            </a:r>
            <a:r>
              <a:rPr lang="en-US" sz="2400" b="0" u="none" spc="305" dirty="0" smtClean="0">
                <a:solidFill>
                  <a:srgbClr val="C00000"/>
                </a:solidFill>
              </a:rPr>
              <a:t>  </a:t>
            </a:r>
            <a:r>
              <a:rPr lang="en-US" sz="2400" b="0" u="none" dirty="0">
                <a:solidFill>
                  <a:srgbClr val="C00000"/>
                </a:solidFill>
              </a:rPr>
              <a:t>variable</a:t>
            </a:r>
            <a:r>
              <a:rPr lang="en-US" sz="2400" b="0" u="none" spc="305" dirty="0">
                <a:solidFill>
                  <a:srgbClr val="C00000"/>
                </a:solidFill>
              </a:rPr>
              <a:t>  </a:t>
            </a:r>
            <a:r>
              <a:rPr lang="en-US" sz="2400" b="0" u="none" dirty="0">
                <a:solidFill>
                  <a:srgbClr val="C00000"/>
                </a:solidFill>
              </a:rPr>
              <a:t>names</a:t>
            </a:r>
            <a:r>
              <a:rPr lang="en-US" sz="2400" b="0" u="none" spc="305" dirty="0">
                <a:solidFill>
                  <a:srgbClr val="C00000"/>
                </a:solidFill>
              </a:rPr>
              <a:t>  </a:t>
            </a:r>
            <a:r>
              <a:rPr lang="en-US" sz="2400" b="0" u="none" dirty="0">
                <a:solidFill>
                  <a:srgbClr val="C00000"/>
                </a:solidFill>
              </a:rPr>
              <a:t>are</a:t>
            </a:r>
            <a:r>
              <a:rPr lang="en-US" sz="2400" b="0" u="none" spc="305" dirty="0">
                <a:solidFill>
                  <a:srgbClr val="C00000"/>
                </a:solidFill>
              </a:rPr>
              <a:t>  </a:t>
            </a:r>
            <a:r>
              <a:rPr lang="en-US" sz="2400" b="0" u="none" dirty="0">
                <a:solidFill>
                  <a:srgbClr val="C00000"/>
                </a:solidFill>
              </a:rPr>
              <a:t>case</a:t>
            </a:r>
            <a:r>
              <a:rPr lang="en-US" sz="2400" b="0" u="none" spc="315" dirty="0">
                <a:solidFill>
                  <a:srgbClr val="C00000"/>
                </a:solidFill>
              </a:rPr>
              <a:t>  </a:t>
            </a:r>
            <a:r>
              <a:rPr lang="en-US" sz="2400" b="0" u="none" dirty="0">
                <a:solidFill>
                  <a:srgbClr val="C00000"/>
                </a:solidFill>
              </a:rPr>
              <a:t>sensitive</a:t>
            </a:r>
            <a:r>
              <a:rPr lang="en-US" sz="2400" b="0" u="none" dirty="0" smtClean="0"/>
              <a:t>.</a:t>
            </a:r>
            <a:br>
              <a:rPr lang="en-US" sz="2400" b="0" u="none" dirty="0" smtClean="0"/>
            </a:br>
            <a:r>
              <a:rPr lang="en-US" sz="2400" b="0" u="none" dirty="0" smtClean="0"/>
              <a:t>- PHP</a:t>
            </a:r>
            <a:r>
              <a:rPr lang="en-US" sz="2400" b="0" u="none" spc="305" dirty="0" smtClean="0"/>
              <a:t> </a:t>
            </a:r>
            <a:r>
              <a:rPr lang="en-US" sz="2400" b="0" u="none" spc="-25" dirty="0" smtClean="0"/>
              <a:t>is </a:t>
            </a:r>
            <a:r>
              <a:rPr lang="en-US" sz="2400" b="0" u="none" dirty="0"/>
              <a:t>compatible</a:t>
            </a:r>
            <a:r>
              <a:rPr lang="en-US" sz="2400" b="0" u="none" spc="135" dirty="0"/>
              <a:t> </a:t>
            </a:r>
            <a:r>
              <a:rPr lang="en-US" sz="2400" b="0" u="none" dirty="0"/>
              <a:t>with</a:t>
            </a:r>
            <a:r>
              <a:rPr lang="en-US" sz="2400" b="0" u="none" spc="155" dirty="0"/>
              <a:t> </a:t>
            </a:r>
            <a:r>
              <a:rPr lang="en-US" sz="2400" b="0" u="none" dirty="0"/>
              <a:t>almost</a:t>
            </a:r>
            <a:r>
              <a:rPr lang="en-US" sz="2400" b="0" u="none" spc="155" dirty="0"/>
              <a:t> </a:t>
            </a:r>
            <a:r>
              <a:rPr lang="en-US" sz="2400" b="0" u="none" dirty="0"/>
              <a:t>all</a:t>
            </a:r>
            <a:r>
              <a:rPr lang="en-US" sz="2400" b="0" u="none" spc="165" dirty="0"/>
              <a:t> </a:t>
            </a:r>
            <a:r>
              <a:rPr lang="en-US" sz="2400" b="0" u="none" dirty="0"/>
              <a:t>servers</a:t>
            </a:r>
            <a:r>
              <a:rPr lang="en-US" sz="2400" b="0" u="none" spc="140" dirty="0"/>
              <a:t> </a:t>
            </a:r>
            <a:r>
              <a:rPr lang="en-US" sz="2400" b="0" u="none" dirty="0"/>
              <a:t>used</a:t>
            </a:r>
            <a:r>
              <a:rPr lang="en-US" sz="2400" b="0" u="none" spc="145" dirty="0"/>
              <a:t> </a:t>
            </a:r>
            <a:r>
              <a:rPr lang="en-US" sz="2400" b="0" u="none" dirty="0"/>
              <a:t>today</a:t>
            </a:r>
            <a:r>
              <a:rPr lang="en-US" sz="2400" b="0" u="none" spc="150" dirty="0"/>
              <a:t> </a:t>
            </a:r>
            <a:r>
              <a:rPr lang="en-US" sz="2400" b="0" u="none" dirty="0"/>
              <a:t>(Apache,</a:t>
            </a:r>
            <a:r>
              <a:rPr lang="en-US" sz="2400" b="0" u="none" spc="170" dirty="0"/>
              <a:t> </a:t>
            </a:r>
            <a:r>
              <a:rPr lang="en-US" sz="2400" b="0" u="none" spc="170" dirty="0" smtClean="0"/>
              <a:t/>
            </a:r>
            <a:br>
              <a:rPr lang="en-US" sz="2400" b="0" u="none" spc="170" dirty="0" smtClean="0"/>
            </a:br>
            <a:r>
              <a:rPr lang="en-US" sz="2400" b="0" u="none" spc="170" dirty="0" smtClean="0"/>
              <a:t>  I</a:t>
            </a:r>
            <a:r>
              <a:rPr lang="en-US" sz="2400" b="0" u="none" dirty="0" smtClean="0"/>
              <a:t>IS, etc.,)</a:t>
            </a:r>
            <a:r>
              <a:rPr lang="en-US" sz="2400" b="0" u="none" spc="155" dirty="0" smtClean="0"/>
              <a:t> </a:t>
            </a:r>
            <a:r>
              <a:rPr lang="en-US" sz="2400" b="0" u="none" spc="-50" dirty="0"/>
              <a:t>. </a:t>
            </a:r>
            <a:r>
              <a:rPr lang="en-US" sz="2400" b="0" u="none" spc="-50" dirty="0" smtClean="0"/>
              <a:t/>
            </a:r>
            <a:br>
              <a:rPr lang="en-US" sz="2400" b="0" u="none" spc="-50" dirty="0" smtClean="0"/>
            </a:br>
            <a:r>
              <a:rPr lang="en-US" sz="2400" b="0" u="none" spc="-50" dirty="0" smtClean="0"/>
              <a:t>- </a:t>
            </a:r>
            <a:r>
              <a:rPr lang="en-US" sz="2400" b="0" u="none" dirty="0" smtClean="0"/>
              <a:t>PHP</a:t>
            </a:r>
            <a:r>
              <a:rPr lang="en-US" sz="2400" b="0" u="none" spc="-45" dirty="0" smtClean="0"/>
              <a:t> </a:t>
            </a:r>
            <a:r>
              <a:rPr lang="en-US" sz="2400" b="0" u="none" dirty="0"/>
              <a:t>is</a:t>
            </a:r>
            <a:r>
              <a:rPr lang="en-US" sz="2400" b="0" u="none" spc="-45" dirty="0"/>
              <a:t> </a:t>
            </a:r>
            <a:r>
              <a:rPr lang="en-US" sz="2400" b="0" u="none" dirty="0"/>
              <a:t>easy</a:t>
            </a:r>
            <a:r>
              <a:rPr lang="en-US" sz="2400" b="0" u="none" spc="-30" dirty="0"/>
              <a:t> </a:t>
            </a:r>
            <a:r>
              <a:rPr lang="en-US" sz="2400" b="0" u="none" dirty="0"/>
              <a:t>to</a:t>
            </a:r>
            <a:r>
              <a:rPr lang="en-US" sz="2400" b="0" u="none" spc="-35" dirty="0"/>
              <a:t> </a:t>
            </a:r>
            <a:r>
              <a:rPr lang="en-US" sz="2400" b="0" u="none" dirty="0"/>
              <a:t>learn</a:t>
            </a:r>
            <a:r>
              <a:rPr lang="en-US" sz="2400" b="0" u="none" spc="-65" dirty="0"/>
              <a:t> </a:t>
            </a:r>
            <a:r>
              <a:rPr lang="en-US" sz="2400" b="0" u="none" dirty="0"/>
              <a:t>and</a:t>
            </a:r>
            <a:r>
              <a:rPr lang="en-US" sz="2400" b="0" u="none" spc="-25" dirty="0"/>
              <a:t> </a:t>
            </a:r>
            <a:r>
              <a:rPr lang="en-US" sz="2400" b="0" u="none" dirty="0"/>
              <a:t>runs</a:t>
            </a:r>
            <a:r>
              <a:rPr lang="en-US" sz="2400" b="0" u="none" spc="-65" dirty="0"/>
              <a:t> </a:t>
            </a:r>
            <a:r>
              <a:rPr lang="en-US" sz="2400" b="0" u="none" spc="-10" dirty="0"/>
              <a:t>efficiently</a:t>
            </a:r>
            <a:r>
              <a:rPr lang="en-US" sz="2400" b="0" u="none" spc="-35" dirty="0"/>
              <a:t> </a:t>
            </a:r>
            <a:r>
              <a:rPr lang="en-US" sz="2400" b="0" u="none" dirty="0"/>
              <a:t>on</a:t>
            </a:r>
            <a:r>
              <a:rPr lang="en-US" sz="2400" b="0" u="none" spc="-55" dirty="0"/>
              <a:t> </a:t>
            </a:r>
            <a:r>
              <a:rPr lang="en-US" sz="2400" b="0" u="none" dirty="0"/>
              <a:t>the</a:t>
            </a:r>
            <a:r>
              <a:rPr lang="en-US" sz="2400" b="0" u="none" spc="-45" dirty="0"/>
              <a:t> </a:t>
            </a:r>
            <a:r>
              <a:rPr lang="en-US" sz="2400" u="none" dirty="0"/>
              <a:t>server</a:t>
            </a:r>
            <a:r>
              <a:rPr lang="en-US" sz="2400" u="none" spc="-30" dirty="0"/>
              <a:t> </a:t>
            </a:r>
            <a:r>
              <a:rPr lang="en-US" sz="2400" u="none" spc="-20" dirty="0" smtClean="0"/>
              <a:t>side.</a:t>
            </a:r>
            <a:r>
              <a:rPr lang="en-US" sz="2400" u="none" dirty="0"/>
              <a:t/>
            </a:r>
            <a:br>
              <a:rPr lang="en-US" sz="2400" u="none" dirty="0"/>
            </a:br>
            <a:endParaRPr sz="2400" u="none" dirty="0"/>
          </a:p>
        </p:txBody>
      </p:sp>
      <p:sp>
        <p:nvSpPr>
          <p:cNvPr id="4" name="object 4"/>
          <p:cNvSpPr txBox="1"/>
          <p:nvPr/>
        </p:nvSpPr>
        <p:spPr>
          <a:xfrm>
            <a:off x="383541" y="3861048"/>
            <a:ext cx="7860868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2400" b="1" spc="-25" dirty="0" smtClean="0">
                <a:latin typeface="Calibri"/>
                <a:cs typeface="Calibri"/>
              </a:rPr>
              <a:t>&lt;</a:t>
            </a:r>
            <a:r>
              <a:rPr sz="2400" b="1" spc="-25" dirty="0">
                <a:latin typeface="Calibri"/>
                <a:cs typeface="Calibri"/>
              </a:rPr>
              <a:t>p&gt;</a:t>
            </a:r>
            <a:endParaRPr sz="2400" dirty="0">
              <a:latin typeface="Calibri"/>
              <a:cs typeface="Calibri"/>
            </a:endParaRPr>
          </a:p>
          <a:p>
            <a:pPr marL="12700" marR="442468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&lt;?</a:t>
            </a:r>
            <a:r>
              <a:rPr sz="2400" b="1" dirty="0" err="1">
                <a:latin typeface="Calibri"/>
                <a:cs typeface="Calibri"/>
              </a:rPr>
              <a:t>php</a:t>
            </a:r>
            <a:r>
              <a:rPr sz="2400" b="1" spc="-85" dirty="0">
                <a:latin typeface="Calibri"/>
                <a:cs typeface="Calibri"/>
              </a:rPr>
              <a:t> </a:t>
            </a:r>
            <a:endParaRPr lang="en-IN" sz="2400" b="1" spc="-85" dirty="0" smtClean="0">
              <a:latin typeface="Calibri"/>
              <a:cs typeface="Calibri"/>
            </a:endParaRPr>
          </a:p>
          <a:p>
            <a:pPr marL="12700" marR="4424680">
              <a:lnSpc>
                <a:spcPct val="100000"/>
              </a:lnSpc>
            </a:pPr>
            <a:r>
              <a:rPr sz="2400" b="1" dirty="0" smtClean="0">
                <a:latin typeface="Calibri"/>
                <a:cs typeface="Calibri"/>
              </a:rPr>
              <a:t>?</a:t>
            </a:r>
            <a:r>
              <a:rPr sz="2400" b="1" dirty="0">
                <a:latin typeface="Calibri"/>
                <a:cs typeface="Calibri"/>
              </a:rPr>
              <a:t>myvar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=“Hello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World”; </a:t>
            </a:r>
            <a:r>
              <a:rPr sz="2400" b="1" dirty="0">
                <a:latin typeface="Calibri"/>
                <a:cs typeface="Calibri"/>
              </a:rPr>
              <a:t>echo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$myvar;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25" dirty="0">
                <a:latin typeface="Calibri"/>
                <a:cs typeface="Calibri"/>
              </a:rPr>
              <a:t>?&gt;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&lt;p</a:t>
            </a:r>
            <a:r>
              <a:rPr sz="2400" b="1" spc="-25" dirty="0" smtClean="0">
                <a:latin typeface="Calibri"/>
                <a:cs typeface="Calibri"/>
              </a:rPr>
              <a:t>&gt;</a:t>
            </a:r>
            <a:endParaRPr lang="en-IN" sz="2400" b="1" spc="-2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Calibri"/>
                <a:cs typeface="Calibri"/>
              </a:rPr>
              <a:t>Assigned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$foo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"Bob";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$bar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$foo;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56455" algn="l"/>
              </a:tabLst>
            </a:pP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reference,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vars</a:t>
            </a:r>
            <a:r>
              <a:rPr sz="2400" dirty="0">
                <a:latin typeface="Calibri"/>
                <a:cs typeface="Calibri"/>
              </a:rPr>
              <a:t>	$bar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&amp;$foo;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46633"/>
            <a:ext cx="13379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Integer</a:t>
            </a:r>
            <a:r>
              <a:rPr sz="2000" b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853566"/>
            <a:ext cx="83826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0" u="none" dirty="0">
                <a:latin typeface="Calibri"/>
                <a:cs typeface="Calibri"/>
              </a:rPr>
              <a:t>PHP</a:t>
            </a:r>
            <a:r>
              <a:rPr sz="2400" b="0" u="none" spc="12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has</a:t>
            </a:r>
            <a:r>
              <a:rPr sz="2400" b="0" u="none" spc="1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</a:t>
            </a:r>
            <a:r>
              <a:rPr sz="2400" b="0" u="none" spc="100" dirty="0">
                <a:latin typeface="Calibri"/>
                <a:cs typeface="Calibri"/>
              </a:rPr>
              <a:t> </a:t>
            </a:r>
            <a:r>
              <a:rPr sz="2400" u="none" dirty="0"/>
              <a:t>single</a:t>
            </a:r>
            <a:r>
              <a:rPr sz="2400" u="none" spc="100" dirty="0"/>
              <a:t> </a:t>
            </a:r>
            <a:r>
              <a:rPr sz="2400" u="none" dirty="0"/>
              <a:t>integer</a:t>
            </a:r>
            <a:r>
              <a:rPr sz="2400" u="none" spc="140" dirty="0"/>
              <a:t> </a:t>
            </a:r>
            <a:r>
              <a:rPr sz="2400" u="none" dirty="0"/>
              <a:t>type</a:t>
            </a:r>
            <a:r>
              <a:rPr sz="2400" b="0" u="none" dirty="0">
                <a:latin typeface="Calibri"/>
                <a:cs typeface="Calibri"/>
              </a:rPr>
              <a:t>,</a:t>
            </a:r>
            <a:r>
              <a:rPr sz="2400" b="0" u="none" spc="120" dirty="0">
                <a:latin typeface="Calibri"/>
                <a:cs typeface="Calibri"/>
              </a:rPr>
              <a:t> </a:t>
            </a:r>
            <a:r>
              <a:rPr sz="2400" b="0" u="none">
                <a:latin typeface="Calibri"/>
                <a:cs typeface="Calibri"/>
              </a:rPr>
              <a:t>named</a:t>
            </a:r>
            <a:r>
              <a:rPr sz="2400" b="0" u="none" spc="125">
                <a:latin typeface="Calibri"/>
                <a:cs typeface="Calibri"/>
              </a:rPr>
              <a:t> </a:t>
            </a:r>
            <a:r>
              <a:rPr sz="2400" b="0" u="none" spc="-20" smtClean="0">
                <a:latin typeface="Calibri"/>
                <a:cs typeface="Calibri"/>
              </a:rPr>
              <a:t>integer</a:t>
            </a:r>
            <a:r>
              <a:rPr sz="2400" b="0" u="none" smtClean="0">
                <a:latin typeface="Calibri"/>
                <a:cs typeface="Calibri"/>
              </a:rPr>
              <a:t>(corresponds</a:t>
            </a:r>
            <a:r>
              <a:rPr sz="2400" b="0" u="none" spc="90" smtClean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to</a:t>
            </a:r>
            <a:r>
              <a:rPr sz="2400" b="0" u="none" spc="105" dirty="0">
                <a:latin typeface="Calibri"/>
                <a:cs typeface="Calibri"/>
              </a:rPr>
              <a:t> </a:t>
            </a:r>
            <a:r>
              <a:rPr sz="2400" b="0" u="none" spc="-25" dirty="0">
                <a:latin typeface="Calibri"/>
                <a:cs typeface="Calibri"/>
              </a:rPr>
              <a:t>the </a:t>
            </a:r>
            <a:r>
              <a:rPr sz="2400" b="0" u="none" dirty="0">
                <a:latin typeface="Calibri"/>
                <a:cs typeface="Calibri"/>
              </a:rPr>
              <a:t>long</a:t>
            </a:r>
            <a:r>
              <a:rPr sz="2400" b="0" u="none" spc="3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type</a:t>
            </a:r>
            <a:r>
              <a:rPr sz="2400" b="0" u="none" spc="3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of</a:t>
            </a:r>
            <a:r>
              <a:rPr sz="2400" b="0" u="none" spc="375" dirty="0">
                <a:latin typeface="Calibri"/>
                <a:cs typeface="Calibri"/>
              </a:rPr>
              <a:t> </a:t>
            </a:r>
            <a:r>
              <a:rPr sz="2400" b="0" u="none">
                <a:latin typeface="Calibri"/>
                <a:cs typeface="Calibri"/>
              </a:rPr>
              <a:t>C</a:t>
            </a:r>
            <a:r>
              <a:rPr sz="2400" b="0" u="none" smtClean="0">
                <a:latin typeface="Calibri"/>
                <a:cs typeface="Calibri"/>
              </a:rPr>
              <a:t>).</a:t>
            </a:r>
            <a:r>
              <a:rPr sz="2400" b="0" u="none" spc="355" smtClean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In</a:t>
            </a:r>
            <a:r>
              <a:rPr sz="2400" b="0" u="none" spc="37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most</a:t>
            </a:r>
            <a:r>
              <a:rPr sz="2400" b="0" u="none" spc="37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cases,</a:t>
            </a:r>
            <a:r>
              <a:rPr sz="2400" b="0" u="none" spc="3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this</a:t>
            </a:r>
            <a:r>
              <a:rPr sz="2400" b="0" u="none" spc="36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3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32</a:t>
            </a:r>
            <a:r>
              <a:rPr sz="2400" b="0" u="none" spc="3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bits,</a:t>
            </a:r>
            <a:r>
              <a:rPr sz="2400" b="0" u="none" spc="3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or</a:t>
            </a:r>
            <a:r>
              <a:rPr sz="2400" b="0" u="none" spc="36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</a:t>
            </a:r>
            <a:r>
              <a:rPr sz="2400" b="0" u="none" spc="3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bit</a:t>
            </a:r>
            <a:r>
              <a:rPr sz="2400" b="0" u="none" spc="36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less</a:t>
            </a:r>
            <a:r>
              <a:rPr sz="2400" b="0" u="none" spc="360" dirty="0">
                <a:latin typeface="Calibri"/>
                <a:cs typeface="Calibri"/>
              </a:rPr>
              <a:t> </a:t>
            </a:r>
            <a:r>
              <a:rPr sz="2400" b="0" u="none" spc="-20" dirty="0">
                <a:latin typeface="Calibri"/>
                <a:cs typeface="Calibri"/>
              </a:rPr>
              <a:t>(not </a:t>
            </a:r>
            <a:r>
              <a:rPr sz="2400" b="0" u="none" spc="-10" dirty="0">
                <a:latin typeface="Calibri"/>
                <a:cs typeface="Calibri"/>
              </a:rPr>
              <a:t>fewer)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>
                <a:latin typeface="Calibri"/>
                <a:cs typeface="Calibri"/>
              </a:rPr>
              <a:t>than</a:t>
            </a:r>
            <a:r>
              <a:rPr sz="2400" b="0" u="none" spc="-65">
                <a:latin typeface="Calibri"/>
                <a:cs typeface="Calibri"/>
              </a:rPr>
              <a:t> </a:t>
            </a:r>
            <a:r>
              <a:rPr lang="en-US" sz="2400" b="0" u="none" spc="-65" dirty="0" smtClean="0"/>
              <a:t>10</a:t>
            </a:r>
            <a:r>
              <a:rPr sz="2400" b="0" u="none" spc="-55" smtClean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decimal</a:t>
            </a:r>
            <a:r>
              <a:rPr sz="2400" b="0" u="none" spc="-75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digits.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83540" y="2320289"/>
            <a:ext cx="8383270" cy="46204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dirty="0"/>
              <a:t>Double</a:t>
            </a:r>
            <a:r>
              <a:rPr spc="-50" dirty="0"/>
              <a:t> </a:t>
            </a:r>
            <a:r>
              <a:rPr spc="-20" dirty="0"/>
              <a:t>Type</a:t>
            </a: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/>
          </a:p>
          <a:p>
            <a:pPr marL="12700" marR="5080" algn="just">
              <a:lnSpc>
                <a:spcPct val="100000"/>
              </a:lnSpc>
            </a:pPr>
            <a:r>
              <a:rPr sz="2400" b="0" u="none" dirty="0">
                <a:latin typeface="Calibri"/>
                <a:cs typeface="Calibri"/>
              </a:rPr>
              <a:t>PHP's</a:t>
            </a:r>
            <a:r>
              <a:rPr sz="2400" b="0" u="none" spc="459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double</a:t>
            </a:r>
            <a:r>
              <a:rPr sz="2400" b="0" u="none" spc="4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type</a:t>
            </a:r>
            <a:r>
              <a:rPr sz="2400" b="0" u="none" spc="4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corresponds</a:t>
            </a:r>
            <a:r>
              <a:rPr sz="2400" b="0" u="none" spc="4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to</a:t>
            </a:r>
            <a:r>
              <a:rPr sz="2400" b="0" u="none" spc="4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the</a:t>
            </a:r>
            <a:r>
              <a:rPr sz="2400" b="0" u="none" spc="4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double</a:t>
            </a:r>
            <a:r>
              <a:rPr sz="2400" b="0" u="none" spc="43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type</a:t>
            </a:r>
            <a:r>
              <a:rPr sz="2400" b="0" u="none" spc="4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of</a:t>
            </a:r>
            <a:r>
              <a:rPr sz="2400" b="0" u="none" spc="45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C</a:t>
            </a:r>
            <a:r>
              <a:rPr sz="2400" b="0" u="none" spc="4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and</a:t>
            </a:r>
            <a:r>
              <a:rPr sz="2400" b="0" u="none" spc="455" dirty="0">
                <a:latin typeface="Calibri"/>
                <a:cs typeface="Calibri"/>
              </a:rPr>
              <a:t> </a:t>
            </a:r>
            <a:r>
              <a:rPr sz="2400" b="0" u="none" spc="-25" dirty="0">
                <a:latin typeface="Calibri"/>
                <a:cs typeface="Calibri"/>
              </a:rPr>
              <a:t>its </a:t>
            </a:r>
            <a:r>
              <a:rPr sz="2400" b="0" u="none" dirty="0">
                <a:latin typeface="Calibri"/>
                <a:cs typeface="Calibri"/>
              </a:rPr>
              <a:t>successors</a:t>
            </a:r>
            <a:r>
              <a:rPr sz="2400" b="0" u="none">
                <a:latin typeface="Calibri"/>
                <a:cs typeface="Calibri"/>
              </a:rPr>
              <a:t>.</a:t>
            </a:r>
            <a:r>
              <a:rPr sz="2400" b="0" u="none" spc="235">
                <a:latin typeface="Calibri"/>
                <a:cs typeface="Calibri"/>
              </a:rPr>
              <a:t>  </a:t>
            </a:r>
            <a:r>
              <a:rPr sz="2400" u="none" smtClean="0"/>
              <a:t>Double</a:t>
            </a:r>
            <a:r>
              <a:rPr sz="2400" u="none" spc="229" smtClean="0"/>
              <a:t>  </a:t>
            </a:r>
            <a:r>
              <a:rPr sz="2400" u="none" dirty="0"/>
              <a:t>literals</a:t>
            </a:r>
            <a:r>
              <a:rPr sz="2400" u="none" spc="229" dirty="0"/>
              <a:t>  </a:t>
            </a:r>
            <a:r>
              <a:rPr sz="2400" u="none" dirty="0"/>
              <a:t>can</a:t>
            </a:r>
            <a:r>
              <a:rPr sz="2400" u="none" spc="229" dirty="0"/>
              <a:t>  </a:t>
            </a:r>
            <a:r>
              <a:rPr sz="2400" u="none" dirty="0"/>
              <a:t>include</a:t>
            </a:r>
            <a:r>
              <a:rPr sz="2400" u="none" spc="235" dirty="0"/>
              <a:t>  </a:t>
            </a:r>
            <a:r>
              <a:rPr sz="2400" u="none" dirty="0"/>
              <a:t>a</a:t>
            </a:r>
            <a:r>
              <a:rPr sz="2400" u="none" spc="225" dirty="0"/>
              <a:t>  </a:t>
            </a:r>
            <a:r>
              <a:rPr sz="2400" u="none" dirty="0"/>
              <a:t>decimal</a:t>
            </a:r>
            <a:r>
              <a:rPr sz="2400" u="none" spc="235" dirty="0"/>
              <a:t>  </a:t>
            </a:r>
            <a:r>
              <a:rPr sz="2400" u="none" dirty="0"/>
              <a:t>point,</a:t>
            </a:r>
            <a:r>
              <a:rPr sz="2400" u="none" spc="235" dirty="0"/>
              <a:t>  </a:t>
            </a:r>
            <a:r>
              <a:rPr sz="2400" u="none" spc="-25" dirty="0"/>
              <a:t>an </a:t>
            </a:r>
            <a:r>
              <a:rPr sz="2400" u="none" dirty="0"/>
              <a:t>exponent,</a:t>
            </a:r>
            <a:r>
              <a:rPr sz="2400" u="none" spc="45" dirty="0"/>
              <a:t> </a:t>
            </a:r>
            <a:r>
              <a:rPr sz="2400" u="none" dirty="0"/>
              <a:t>or</a:t>
            </a:r>
            <a:r>
              <a:rPr sz="2400" u="none" spc="45" dirty="0"/>
              <a:t> </a:t>
            </a:r>
            <a:r>
              <a:rPr sz="2400" u="none" dirty="0"/>
              <a:t>both</a:t>
            </a:r>
            <a:r>
              <a:rPr sz="2400" b="0" u="none">
                <a:latin typeface="Calibri"/>
                <a:cs typeface="Calibri"/>
              </a:rPr>
              <a:t>.</a:t>
            </a:r>
            <a:r>
              <a:rPr sz="2400" b="0" u="none" spc="50">
                <a:latin typeface="Calibri"/>
                <a:cs typeface="Calibri"/>
              </a:rPr>
              <a:t> </a:t>
            </a:r>
            <a:r>
              <a:rPr sz="2400" b="0" u="none" smtClean="0">
                <a:latin typeface="Calibri"/>
                <a:cs typeface="Calibri"/>
              </a:rPr>
              <a:t>The</a:t>
            </a:r>
            <a:r>
              <a:rPr sz="2400" b="0" u="none" spc="45" smtClean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exponent</a:t>
            </a:r>
            <a:r>
              <a:rPr sz="2400" b="0" u="none" spc="5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has</a:t>
            </a:r>
            <a:r>
              <a:rPr sz="2400" b="0" u="none" spc="5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an</a:t>
            </a:r>
            <a:r>
              <a:rPr sz="2400" b="0" u="none" spc="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E</a:t>
            </a:r>
            <a:r>
              <a:rPr sz="2400" b="0" u="none" spc="6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or</a:t>
            </a:r>
            <a:r>
              <a:rPr sz="2400" b="0" u="none" spc="60" dirty="0">
                <a:latin typeface="Calibri"/>
                <a:cs typeface="Calibri"/>
              </a:rPr>
              <a:t> </a:t>
            </a:r>
            <a:r>
              <a:rPr sz="2400" b="0" u="none">
                <a:latin typeface="Calibri"/>
                <a:cs typeface="Calibri"/>
              </a:rPr>
              <a:t>an</a:t>
            </a:r>
            <a:r>
              <a:rPr sz="2400" b="0" u="none" spc="40">
                <a:latin typeface="Calibri"/>
                <a:cs typeface="Calibri"/>
              </a:rPr>
              <a:t> </a:t>
            </a:r>
            <a:r>
              <a:rPr sz="2400" b="0" u="none" smtClean="0">
                <a:latin typeface="Calibri"/>
                <a:cs typeface="Calibri"/>
              </a:rPr>
              <a:t>e</a:t>
            </a:r>
            <a:r>
              <a:rPr lang="en-US" sz="2400" b="0" u="none" dirty="0" smtClean="0">
                <a:latin typeface="Calibri"/>
                <a:cs typeface="Calibri"/>
              </a:rPr>
              <a:t>, </a:t>
            </a:r>
            <a:r>
              <a:rPr lang="en-US" sz="2400" b="0" u="none" dirty="0" smtClean="0"/>
              <a:t>followed by a possibly signed integer literal. </a:t>
            </a:r>
            <a:r>
              <a:rPr sz="2400" b="0" u="none" smtClean="0">
                <a:latin typeface="Calibri"/>
                <a:cs typeface="Calibri"/>
              </a:rPr>
              <a:t>There</a:t>
            </a:r>
            <a:r>
              <a:rPr sz="2400" b="0" u="none" spc="45" smtClean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need</a:t>
            </a:r>
            <a:r>
              <a:rPr sz="2400" b="0" u="none" spc="50" dirty="0">
                <a:latin typeface="Calibri"/>
                <a:cs typeface="Calibri"/>
              </a:rPr>
              <a:t> </a:t>
            </a:r>
            <a:r>
              <a:rPr sz="2400" b="0" u="none" spc="-25" dirty="0">
                <a:latin typeface="Calibri"/>
                <a:cs typeface="Calibri"/>
              </a:rPr>
              <a:t>not </a:t>
            </a:r>
            <a:r>
              <a:rPr sz="2400" b="0" u="none" dirty="0">
                <a:latin typeface="Calibri"/>
                <a:cs typeface="Calibri"/>
              </a:rPr>
              <a:t>be</a:t>
            </a:r>
            <a:r>
              <a:rPr sz="2400" b="0" u="none" spc="27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any</a:t>
            </a:r>
            <a:r>
              <a:rPr sz="2400" b="0" u="none" spc="2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digits</a:t>
            </a:r>
            <a:r>
              <a:rPr sz="2400" b="0" u="none" spc="2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before</a:t>
            </a:r>
            <a:r>
              <a:rPr sz="2400" b="0" u="none" spc="2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or</a:t>
            </a:r>
            <a:r>
              <a:rPr sz="2400" b="0" u="none" spc="2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after</a:t>
            </a:r>
            <a:r>
              <a:rPr sz="2400" b="0" u="none" spc="254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the</a:t>
            </a:r>
            <a:r>
              <a:rPr sz="2400" b="0" u="none" spc="254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decimal</a:t>
            </a:r>
            <a:r>
              <a:rPr sz="2400" b="0" u="none" spc="2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point,</a:t>
            </a:r>
            <a:r>
              <a:rPr sz="2400" b="0" u="none" spc="2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so</a:t>
            </a:r>
            <a:r>
              <a:rPr sz="2400" b="0" u="none" spc="2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both</a:t>
            </a:r>
            <a:r>
              <a:rPr sz="2400" b="0" u="none" spc="26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.345</a:t>
            </a:r>
            <a:r>
              <a:rPr sz="2400" b="0" u="none" spc="254" dirty="0">
                <a:latin typeface="Calibri"/>
                <a:cs typeface="Calibri"/>
              </a:rPr>
              <a:t> </a:t>
            </a:r>
            <a:r>
              <a:rPr sz="2400" b="0" u="none" spc="-25" dirty="0">
                <a:latin typeface="Calibri"/>
                <a:cs typeface="Calibri"/>
              </a:rPr>
              <a:t>and </a:t>
            </a:r>
            <a:r>
              <a:rPr sz="2400" b="0" u="none">
                <a:latin typeface="Calibri"/>
                <a:cs typeface="Calibri"/>
              </a:rPr>
              <a:t>345</a:t>
            </a:r>
            <a:r>
              <a:rPr sz="2400" b="0" u="none" smtClean="0">
                <a:latin typeface="Calibri"/>
                <a:cs typeface="Calibri"/>
              </a:rPr>
              <a:t>.</a:t>
            </a:r>
            <a:r>
              <a:rPr lang="en-US" sz="2400" b="0" u="none" dirty="0" smtClean="0">
                <a:latin typeface="Calibri"/>
                <a:cs typeface="Calibri"/>
              </a:rPr>
              <a:t> </a:t>
            </a:r>
            <a:r>
              <a:rPr sz="2400" b="0" u="none" smtClean="0">
                <a:latin typeface="Calibri"/>
                <a:cs typeface="Calibri"/>
              </a:rPr>
              <a:t>are</a:t>
            </a:r>
            <a:r>
              <a:rPr sz="2400" b="0" u="none" spc="-100" smtClean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legal</a:t>
            </a:r>
            <a:r>
              <a:rPr sz="2400" b="0" u="none" spc="-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double</a:t>
            </a:r>
            <a:r>
              <a:rPr sz="2400" b="0" u="none" spc="-95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literals.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905"/>
              </a:spcBef>
            </a:pPr>
            <a:r>
              <a:rPr dirty="0"/>
              <a:t>String</a:t>
            </a:r>
            <a:r>
              <a:rPr spc="-55" dirty="0"/>
              <a:t> </a:t>
            </a:r>
            <a:r>
              <a:rPr spc="-20" dirty="0"/>
              <a:t>Type</a:t>
            </a:r>
          </a:p>
          <a:p>
            <a:pPr marL="12700" algn="just">
              <a:lnSpc>
                <a:spcPct val="100000"/>
              </a:lnSpc>
              <a:spcBef>
                <a:spcPts val="2385"/>
              </a:spcBef>
            </a:pPr>
            <a:r>
              <a:rPr sz="2400" b="0" u="none" dirty="0">
                <a:latin typeface="Calibri"/>
                <a:cs typeface="Calibri"/>
              </a:rPr>
              <a:t>Characters</a:t>
            </a:r>
            <a:r>
              <a:rPr sz="2400" b="0" u="none" spc="27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in</a:t>
            </a:r>
            <a:r>
              <a:rPr sz="2400" b="0" u="none" spc="28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PHP</a:t>
            </a:r>
            <a:r>
              <a:rPr sz="2400" b="0" u="none" spc="29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are</a:t>
            </a:r>
            <a:r>
              <a:rPr sz="2400" b="0" u="none" spc="305" dirty="0">
                <a:latin typeface="Calibri"/>
                <a:cs typeface="Calibri"/>
              </a:rPr>
              <a:t> </a:t>
            </a:r>
            <a:r>
              <a:rPr sz="2400" b="0" u="none" dirty="0">
                <a:solidFill>
                  <a:srgbClr val="C00000"/>
                </a:solidFill>
                <a:latin typeface="Calibri"/>
                <a:cs typeface="Calibri"/>
              </a:rPr>
              <a:t>single</a:t>
            </a:r>
            <a:r>
              <a:rPr sz="2400" b="0" u="none" spc="2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0" u="none" dirty="0">
                <a:solidFill>
                  <a:srgbClr val="C00000"/>
                </a:solidFill>
                <a:latin typeface="Calibri"/>
                <a:cs typeface="Calibri"/>
              </a:rPr>
              <a:t>bytes</a:t>
            </a:r>
            <a:r>
              <a:rPr sz="2400" b="0" u="none" dirty="0">
                <a:latin typeface="Calibri"/>
                <a:cs typeface="Calibri"/>
              </a:rPr>
              <a:t>.</a:t>
            </a:r>
            <a:r>
              <a:rPr sz="2400" b="0" u="none" spc="29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There</a:t>
            </a:r>
            <a:r>
              <a:rPr sz="2400" b="0" u="none" spc="30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29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no</a:t>
            </a:r>
            <a:r>
              <a:rPr sz="2400" b="0" u="none" spc="27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character</a:t>
            </a:r>
            <a:r>
              <a:rPr sz="2400" b="0" u="none" spc="27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type.</a:t>
            </a:r>
            <a:r>
              <a:rPr sz="2400" b="0" u="none" spc="285" dirty="0">
                <a:latin typeface="Calibri"/>
                <a:cs typeface="Calibri"/>
              </a:rPr>
              <a:t> </a:t>
            </a:r>
            <a:r>
              <a:rPr sz="2400" b="0" u="none" spc="-5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0" u="none" dirty="0">
                <a:latin typeface="Calibri"/>
                <a:cs typeface="Calibri"/>
              </a:rPr>
              <a:t>single</a:t>
            </a:r>
            <a:r>
              <a:rPr sz="2400" b="0" u="none" spc="-50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character</a:t>
            </a:r>
            <a:r>
              <a:rPr sz="2400" b="0" u="none" spc="-7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data</a:t>
            </a:r>
            <a:r>
              <a:rPr sz="2400" b="0" u="none" spc="-7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value</a:t>
            </a:r>
            <a:r>
              <a:rPr sz="2400" b="0" u="none" spc="-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-50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represented</a:t>
            </a:r>
            <a:r>
              <a:rPr sz="2400" b="0" u="none" spc="-7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as</a:t>
            </a:r>
            <a:r>
              <a:rPr sz="2400" b="0" u="none" spc="-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</a:t>
            </a:r>
            <a:r>
              <a:rPr sz="2400" b="0" u="none" spc="-50" dirty="0">
                <a:latin typeface="Calibri"/>
                <a:cs typeface="Calibri"/>
              </a:rPr>
              <a:t> </a:t>
            </a:r>
            <a:r>
              <a:rPr sz="2400" u="none" dirty="0"/>
              <a:t>string</a:t>
            </a:r>
            <a:r>
              <a:rPr sz="2400" u="none" spc="-50" dirty="0"/>
              <a:t> </a:t>
            </a:r>
            <a:r>
              <a:rPr sz="2400" u="none" dirty="0"/>
              <a:t>of</a:t>
            </a:r>
            <a:r>
              <a:rPr sz="2400" u="none" spc="-45" dirty="0"/>
              <a:t> </a:t>
            </a:r>
            <a:r>
              <a:rPr sz="2400" u="none" dirty="0"/>
              <a:t>length</a:t>
            </a:r>
            <a:r>
              <a:rPr sz="2400" u="none" spc="-30" dirty="0"/>
              <a:t> </a:t>
            </a:r>
            <a:r>
              <a:rPr sz="2400" u="none" spc="-25" dirty="0"/>
              <a:t>1</a:t>
            </a:r>
            <a:r>
              <a:rPr sz="2400" b="0" u="none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7385"/>
            <a:ext cx="83813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0" u="none" dirty="0">
                <a:latin typeface="Calibri"/>
                <a:cs typeface="Calibri"/>
              </a:rPr>
              <a:t>String</a:t>
            </a:r>
            <a:r>
              <a:rPr sz="2400" b="0" u="none" spc="-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literals</a:t>
            </a:r>
            <a:r>
              <a:rPr sz="2400" b="0" u="none" spc="-2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are</a:t>
            </a:r>
            <a:r>
              <a:rPr sz="2400" b="0" u="none" spc="-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defined</a:t>
            </a:r>
            <a:r>
              <a:rPr sz="2400" b="0" u="none" spc="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with</a:t>
            </a:r>
            <a:r>
              <a:rPr sz="2400" b="0" u="none" spc="-5" dirty="0">
                <a:latin typeface="Calibri"/>
                <a:cs typeface="Calibri"/>
              </a:rPr>
              <a:t> </a:t>
            </a:r>
            <a:r>
              <a:rPr sz="2400" u="none" dirty="0"/>
              <a:t>either single</a:t>
            </a:r>
            <a:r>
              <a:rPr sz="2400" u="none" spc="-15" dirty="0"/>
              <a:t> </a:t>
            </a:r>
            <a:r>
              <a:rPr sz="2400" u="none" dirty="0"/>
              <a:t>(')</a:t>
            </a:r>
            <a:r>
              <a:rPr sz="2400" u="none" spc="5" dirty="0"/>
              <a:t> </a:t>
            </a:r>
            <a:r>
              <a:rPr sz="2400" u="none" dirty="0"/>
              <a:t>or</a:t>
            </a:r>
            <a:r>
              <a:rPr sz="2400" u="none" spc="-30" dirty="0"/>
              <a:t> </a:t>
            </a:r>
            <a:r>
              <a:rPr sz="2400" u="none" dirty="0"/>
              <a:t>double</a:t>
            </a:r>
            <a:r>
              <a:rPr sz="2400" u="none" spc="-20" dirty="0"/>
              <a:t> </a:t>
            </a:r>
            <a:r>
              <a:rPr sz="2400" u="none" dirty="0"/>
              <a:t>quotes</a:t>
            </a:r>
            <a:r>
              <a:rPr sz="2400" u="none" spc="15" dirty="0"/>
              <a:t> </a:t>
            </a:r>
            <a:r>
              <a:rPr sz="2400" u="none" spc="-25" dirty="0"/>
              <a:t>(") </a:t>
            </a:r>
            <a:r>
              <a:rPr sz="2400" u="none" dirty="0"/>
              <a:t>delimiters</a:t>
            </a:r>
            <a:r>
              <a:rPr sz="2400" b="0" u="none" dirty="0">
                <a:latin typeface="Calibri"/>
                <a:cs typeface="Calibri"/>
              </a:rPr>
              <a:t>.</a:t>
            </a:r>
            <a:r>
              <a:rPr sz="2400" b="0" u="none" spc="12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In</a:t>
            </a:r>
            <a:r>
              <a:rPr sz="2400" b="0" u="none" spc="140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single-</a:t>
            </a:r>
            <a:r>
              <a:rPr sz="2400" b="0" u="none" dirty="0">
                <a:latin typeface="Calibri"/>
                <a:cs typeface="Calibri"/>
              </a:rPr>
              <a:t>quoted</a:t>
            </a:r>
            <a:r>
              <a:rPr sz="2400" b="0" u="none" spc="1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string</a:t>
            </a:r>
            <a:r>
              <a:rPr sz="2400" b="0" u="none" spc="13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literals,</a:t>
            </a:r>
            <a:r>
              <a:rPr sz="2400" b="0" u="none" spc="1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escape</a:t>
            </a:r>
            <a:r>
              <a:rPr sz="2400" b="0" u="none" spc="15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sequences,</a:t>
            </a:r>
            <a:r>
              <a:rPr sz="2400" b="0" u="none" spc="140" dirty="0">
                <a:latin typeface="Calibri"/>
                <a:cs typeface="Calibri"/>
              </a:rPr>
              <a:t> </a:t>
            </a:r>
            <a:r>
              <a:rPr sz="2400" b="0" u="none" spc="-20" dirty="0">
                <a:latin typeface="Calibri"/>
                <a:cs typeface="Calibri"/>
              </a:rPr>
              <a:t>such </a:t>
            </a:r>
            <a:r>
              <a:rPr sz="2400" b="0" u="none" dirty="0">
                <a:latin typeface="Calibri"/>
                <a:cs typeface="Calibri"/>
              </a:rPr>
              <a:t>as</a:t>
            </a:r>
            <a:r>
              <a:rPr sz="2400" b="0" u="none" spc="-25" dirty="0">
                <a:latin typeface="Calibri"/>
                <a:cs typeface="Calibri"/>
              </a:rPr>
              <a:t> </a:t>
            </a:r>
            <a:r>
              <a:rPr sz="2400" u="none" dirty="0"/>
              <a:t>\n</a:t>
            </a:r>
            <a:r>
              <a:rPr sz="2400" b="0" u="none" dirty="0">
                <a:latin typeface="Calibri"/>
                <a:cs typeface="Calibri"/>
              </a:rPr>
              <a:t>,</a:t>
            </a:r>
            <a:r>
              <a:rPr sz="2400" b="0" u="none" spc="-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are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not</a:t>
            </a:r>
            <a:r>
              <a:rPr sz="2400" b="0" u="none" spc="-35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recognized</a:t>
            </a:r>
            <a:r>
              <a:rPr sz="2400" b="0" u="none" spc="-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and</a:t>
            </a:r>
            <a:r>
              <a:rPr sz="2400" b="0" u="none" spc="-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the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values</a:t>
            </a:r>
            <a:r>
              <a:rPr sz="2400" b="0" u="none" spc="-3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of</a:t>
            </a:r>
            <a:r>
              <a:rPr sz="2400" b="0" u="none" spc="-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embedded</a:t>
            </a:r>
            <a:r>
              <a:rPr sz="2400" b="0" u="none" spc="-2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variables</a:t>
            </a:r>
            <a:r>
              <a:rPr sz="2400" b="0" u="none" spc="-10" dirty="0">
                <a:latin typeface="Calibri"/>
                <a:cs typeface="Calibri"/>
              </a:rPr>
              <a:t> </a:t>
            </a:r>
            <a:r>
              <a:rPr sz="2400" b="0" u="none" spc="-25" dirty="0">
                <a:latin typeface="Calibri"/>
                <a:cs typeface="Calibri"/>
              </a:rPr>
              <a:t>are </a:t>
            </a:r>
            <a:r>
              <a:rPr sz="2400" b="0" u="none" dirty="0">
                <a:latin typeface="Calibri"/>
                <a:cs typeface="Calibri"/>
              </a:rPr>
              <a:t>not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substituted.</a:t>
            </a:r>
            <a:r>
              <a:rPr sz="2400" b="0" u="none" spc="-11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This</a:t>
            </a:r>
            <a:r>
              <a:rPr sz="2400" b="0" u="none" spc="-3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substitution</a:t>
            </a:r>
            <a:r>
              <a:rPr sz="2400" b="0" u="none" spc="-9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called</a:t>
            </a:r>
            <a:r>
              <a:rPr sz="2400" b="0" u="none" spc="-25" dirty="0">
                <a:latin typeface="Calibri"/>
                <a:cs typeface="Calibri"/>
              </a:rPr>
              <a:t> </a:t>
            </a:r>
            <a:r>
              <a:rPr sz="2400" b="0" u="none" spc="-10" dirty="0">
                <a:solidFill>
                  <a:srgbClr val="C00000"/>
                </a:solidFill>
                <a:latin typeface="Calibri"/>
                <a:cs typeface="Calibri"/>
              </a:rPr>
              <a:t>interpolation</a:t>
            </a:r>
            <a:r>
              <a:rPr sz="2400" b="0" u="none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997202"/>
            <a:ext cx="8380095" cy="466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Print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:$sum’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exactly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typed.ie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The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sum</a:t>
            </a:r>
            <a:r>
              <a:rPr sz="2400" spc="-2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is:$sum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double-</a:t>
            </a:r>
            <a:r>
              <a:rPr sz="2400" dirty="0">
                <a:latin typeface="Calibri"/>
                <a:cs typeface="Calibri"/>
              </a:rPr>
              <a:t>quoted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literals,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escape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recognized,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embedded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replaced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spc="-10" dirty="0">
                <a:latin typeface="Calibri"/>
                <a:cs typeface="Calibri"/>
              </a:rPr>
              <a:t>$sum=10;</a:t>
            </a:r>
            <a:endParaRPr sz="2400">
              <a:latin typeface="Calibri"/>
              <a:cs typeface="Calibri"/>
            </a:endParaRPr>
          </a:p>
          <a:p>
            <a:pPr marL="12700" marR="5336540">
              <a:lnSpc>
                <a:spcPct val="100000"/>
              </a:lnSpc>
              <a:spcBef>
                <a:spcPts val="5"/>
              </a:spcBef>
              <a:tabLst>
                <a:tab pos="762635" algn="l"/>
              </a:tabLst>
            </a:pPr>
            <a:r>
              <a:rPr sz="2400" b="1" spc="-10" dirty="0">
                <a:latin typeface="Calibri"/>
                <a:cs typeface="Calibri"/>
              </a:rPr>
              <a:t>Print</a:t>
            </a:r>
            <a:r>
              <a:rPr sz="2400" b="1" dirty="0">
                <a:latin typeface="Calibri"/>
                <a:cs typeface="Calibri"/>
              </a:rPr>
              <a:t>	“The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sum: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$sum”; </a:t>
            </a:r>
            <a:r>
              <a:rPr sz="2400" b="1" spc="-20" dirty="0">
                <a:latin typeface="Calibri"/>
                <a:cs typeface="Calibri"/>
              </a:rPr>
              <a:t>o/p: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sum: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Boolean</a:t>
            </a:r>
            <a:r>
              <a:rPr sz="20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  <a:tabLst>
                <a:tab pos="7501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Boolean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TRUE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21996"/>
            <a:ext cx="838263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u="none" spc="-10" dirty="0"/>
              <a:t>FALSE</a:t>
            </a:r>
            <a:r>
              <a:rPr sz="2400" b="0" u="none" spc="-10" dirty="0">
                <a:latin typeface="Calibri"/>
                <a:cs typeface="Calibri"/>
              </a:rPr>
              <a:t>,</a:t>
            </a:r>
            <a:r>
              <a:rPr sz="2400" b="0" u="none" spc="-5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both</a:t>
            </a:r>
            <a:r>
              <a:rPr sz="2400" b="0" u="none" spc="-6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of</a:t>
            </a:r>
            <a:r>
              <a:rPr sz="2400" b="0" u="none" spc="-6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which</a:t>
            </a:r>
            <a:r>
              <a:rPr sz="2400" b="0" u="none" spc="-6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are</a:t>
            </a:r>
            <a:r>
              <a:rPr sz="2400" b="0" u="none" spc="-7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case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insensitive.</a:t>
            </a:r>
            <a:r>
              <a:rPr sz="2400" b="0" u="none" spc="-5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If</a:t>
            </a:r>
            <a:r>
              <a:rPr sz="2400" b="0" u="none" spc="-6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an</a:t>
            </a:r>
            <a:r>
              <a:rPr sz="2400" b="0" u="none" spc="-6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integer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expression</a:t>
            </a:r>
            <a:r>
              <a:rPr sz="2400" b="0" u="none" spc="-50" dirty="0">
                <a:latin typeface="Calibri"/>
                <a:cs typeface="Calibri"/>
              </a:rPr>
              <a:t> </a:t>
            </a:r>
            <a:r>
              <a:rPr sz="2400" b="0" u="none" spc="-25" dirty="0">
                <a:latin typeface="Calibri"/>
                <a:cs typeface="Calibri"/>
              </a:rPr>
              <a:t>is </a:t>
            </a:r>
            <a:r>
              <a:rPr sz="2400" b="0" u="none" dirty="0">
                <a:latin typeface="Calibri"/>
                <a:cs typeface="Calibri"/>
              </a:rPr>
              <a:t>used</a:t>
            </a:r>
            <a:r>
              <a:rPr sz="2400" b="0" u="none" spc="170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in</a:t>
            </a:r>
            <a:r>
              <a:rPr sz="2400" b="0" u="none" spc="165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Boolean</a:t>
            </a:r>
            <a:r>
              <a:rPr sz="2400" b="0" u="none" spc="170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context,</a:t>
            </a:r>
            <a:r>
              <a:rPr sz="2400" b="0" u="none" spc="165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it</a:t>
            </a:r>
            <a:r>
              <a:rPr sz="2400" b="0" u="none" spc="155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evaluates</a:t>
            </a:r>
            <a:r>
              <a:rPr sz="2400" b="0" u="none" spc="155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to</a:t>
            </a:r>
            <a:r>
              <a:rPr sz="2400" b="0" u="none" spc="165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FALSE</a:t>
            </a:r>
            <a:r>
              <a:rPr sz="2400" b="0" u="none" spc="165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if</a:t>
            </a:r>
            <a:r>
              <a:rPr sz="2400" b="0" u="none" spc="155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it</a:t>
            </a:r>
            <a:r>
              <a:rPr sz="2400" b="0" u="none" spc="160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145" dirty="0">
                <a:latin typeface="Calibri"/>
                <a:cs typeface="Calibri"/>
              </a:rPr>
              <a:t>  </a:t>
            </a:r>
            <a:r>
              <a:rPr sz="2400" b="0" u="none" spc="-10" dirty="0">
                <a:latin typeface="Calibri"/>
                <a:cs typeface="Calibri"/>
              </a:rPr>
              <a:t>zero; </a:t>
            </a:r>
            <a:r>
              <a:rPr sz="2400" b="0" u="none" dirty="0">
                <a:latin typeface="Calibri"/>
                <a:cs typeface="Calibri"/>
              </a:rPr>
              <a:t>otherwise,</a:t>
            </a:r>
            <a:r>
              <a:rPr sz="2400" b="0" u="none" spc="53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it</a:t>
            </a:r>
            <a:r>
              <a:rPr sz="2400" b="0" u="none" spc="52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5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TRUE.</a:t>
            </a:r>
            <a:r>
              <a:rPr sz="2400" b="0" u="none" spc="5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If</a:t>
            </a:r>
            <a:r>
              <a:rPr sz="2400" b="0" u="none" spc="56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</a:t>
            </a:r>
            <a:r>
              <a:rPr sz="2400" b="0" u="none" spc="5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string</a:t>
            </a:r>
            <a:r>
              <a:rPr sz="2400" b="0" u="none" spc="5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expression</a:t>
            </a:r>
            <a:r>
              <a:rPr sz="2400" b="0" u="none" spc="5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53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used</a:t>
            </a:r>
            <a:r>
              <a:rPr sz="2400" b="0" u="none" spc="5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in</a:t>
            </a:r>
            <a:r>
              <a:rPr sz="2400" b="0" u="none" spc="550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Boolean </a:t>
            </a:r>
            <a:r>
              <a:rPr sz="2400" b="0" u="none" dirty="0">
                <a:latin typeface="Calibri"/>
                <a:cs typeface="Calibri"/>
              </a:rPr>
              <a:t>context,</a:t>
            </a:r>
            <a:r>
              <a:rPr sz="2400" b="0" u="none" spc="114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it</a:t>
            </a:r>
            <a:r>
              <a:rPr sz="2400" b="0" u="none" spc="114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evaluates</a:t>
            </a:r>
            <a:r>
              <a:rPr sz="2400" b="0" u="none" spc="11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to</a:t>
            </a:r>
            <a:r>
              <a:rPr sz="2400" b="0" u="none" spc="10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FALSE</a:t>
            </a:r>
            <a:r>
              <a:rPr sz="2400" b="0" u="none" spc="13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if</a:t>
            </a:r>
            <a:r>
              <a:rPr sz="2400" b="0" u="none" spc="13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it</a:t>
            </a:r>
            <a:r>
              <a:rPr sz="2400" b="0" u="none" spc="1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10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either</a:t>
            </a:r>
            <a:r>
              <a:rPr sz="2400" b="0" u="none" spc="11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the</a:t>
            </a:r>
            <a:r>
              <a:rPr sz="2400" b="0" u="none" spc="10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empty</a:t>
            </a:r>
            <a:r>
              <a:rPr sz="2400" b="0" u="none" spc="11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string</a:t>
            </a:r>
            <a:r>
              <a:rPr sz="2400" b="0" u="none" spc="11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or</a:t>
            </a:r>
            <a:r>
              <a:rPr sz="2400" b="0" u="none" spc="100" dirty="0">
                <a:latin typeface="Calibri"/>
                <a:cs typeface="Calibri"/>
              </a:rPr>
              <a:t> </a:t>
            </a:r>
            <a:r>
              <a:rPr sz="2400" b="0" u="none" spc="-25" dirty="0">
                <a:latin typeface="Calibri"/>
                <a:cs typeface="Calibri"/>
              </a:rPr>
              <a:t>the </a:t>
            </a:r>
            <a:r>
              <a:rPr sz="2400" b="0" u="none" dirty="0">
                <a:latin typeface="Calibri"/>
                <a:cs typeface="Calibri"/>
              </a:rPr>
              <a:t>string</a:t>
            </a:r>
            <a:r>
              <a:rPr sz="2400" b="0" u="none" spc="-6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"0";</a:t>
            </a:r>
            <a:r>
              <a:rPr sz="2400" b="0" u="none" spc="-3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otherwise,</a:t>
            </a:r>
            <a:r>
              <a:rPr sz="2400" b="0" u="none" spc="-7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it</a:t>
            </a:r>
            <a:r>
              <a:rPr sz="2400" b="0" u="none" spc="-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TRUE.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420493"/>
            <a:ext cx="8383270" cy="423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PHP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385"/>
              </a:spcBef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storing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also </a:t>
            </a:r>
            <a:r>
              <a:rPr sz="2400" dirty="0">
                <a:latin typeface="Calibri"/>
                <a:cs typeface="Calibri"/>
              </a:rPr>
              <a:t>information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on,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how</a:t>
            </a:r>
            <a:r>
              <a:rPr sz="2400" b="1" spc="2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2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process</a:t>
            </a:r>
            <a:r>
              <a:rPr sz="2400" b="1" spc="3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that</a:t>
            </a:r>
            <a:r>
              <a:rPr sz="2400" b="1" spc="3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specific </a:t>
            </a:r>
            <a:r>
              <a:rPr sz="2400" b="1" dirty="0">
                <a:latin typeface="Calibri"/>
                <a:cs typeface="Calibri"/>
              </a:rPr>
              <a:t>instance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class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templates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created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template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new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keyword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Every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object </a:t>
            </a:r>
            <a:r>
              <a:rPr sz="2400" b="1" dirty="0">
                <a:latin typeface="Calibri"/>
                <a:cs typeface="Calibri"/>
              </a:rPr>
              <a:t>has</a:t>
            </a:r>
            <a:r>
              <a:rPr sz="2400" b="1" spc="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properties</a:t>
            </a:r>
            <a:r>
              <a:rPr sz="2400" b="1" spc="1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1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methods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corresponding</a:t>
            </a:r>
            <a:r>
              <a:rPr sz="2400" b="1" spc="1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those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parent class.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10"/>
              </a:spcBef>
            </a:pP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NULL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empty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PHP.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3585"/>
            <a:ext cx="8461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0"/>
              </a:spcBef>
            </a:pPr>
            <a:r>
              <a:rPr sz="2400" b="0" u="none" dirty="0">
                <a:latin typeface="Calibri"/>
                <a:cs typeface="Calibri"/>
              </a:rPr>
              <a:t>A</a:t>
            </a:r>
            <a:r>
              <a:rPr sz="2400" b="0" u="none" spc="1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variable</a:t>
            </a:r>
            <a:r>
              <a:rPr sz="2400" b="0" u="none" spc="114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of</a:t>
            </a:r>
            <a:r>
              <a:rPr sz="2400" b="0" u="none" spc="11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type</a:t>
            </a:r>
            <a:r>
              <a:rPr sz="2400" b="0" u="none" spc="9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NULL</a:t>
            </a:r>
            <a:r>
              <a:rPr sz="2400" b="0" u="none" spc="10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12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</a:t>
            </a:r>
            <a:r>
              <a:rPr sz="2400" b="0" u="none" spc="10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variable</a:t>
            </a:r>
            <a:r>
              <a:rPr sz="2400" b="0" u="none" spc="114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without</a:t>
            </a:r>
            <a:r>
              <a:rPr sz="2400" b="0" u="none" spc="114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any</a:t>
            </a:r>
            <a:r>
              <a:rPr sz="2400" b="0" u="none" spc="10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data.</a:t>
            </a:r>
            <a:r>
              <a:rPr sz="2400" b="0" u="none" spc="7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NULL</a:t>
            </a:r>
            <a:r>
              <a:rPr sz="2400" b="0" u="none" spc="1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75" dirty="0">
                <a:latin typeface="Calibri"/>
                <a:cs typeface="Calibri"/>
              </a:rPr>
              <a:t> </a:t>
            </a:r>
            <a:r>
              <a:rPr sz="2400" b="0" u="none" spc="-25" dirty="0">
                <a:latin typeface="Calibri"/>
                <a:cs typeface="Calibri"/>
              </a:rPr>
              <a:t>the </a:t>
            </a:r>
            <a:r>
              <a:rPr sz="2400" b="0" u="none" dirty="0">
                <a:latin typeface="Calibri"/>
                <a:cs typeface="Calibri"/>
              </a:rPr>
              <a:t>only</a:t>
            </a:r>
            <a:r>
              <a:rPr sz="2400" b="0" u="none" spc="-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possible</a:t>
            </a:r>
            <a:r>
              <a:rPr sz="2400" b="0" u="none" spc="-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value</a:t>
            </a:r>
            <a:r>
              <a:rPr sz="2400" b="0" u="none" spc="-3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of</a:t>
            </a:r>
            <a:r>
              <a:rPr sz="2400" b="0" u="none" spc="-5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type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null.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43990"/>
            <a:ext cx="8459470" cy="46339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Resource</a:t>
            </a:r>
            <a:endParaRPr sz="2000">
              <a:latin typeface="Calibri"/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2385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special</a:t>
            </a:r>
            <a:r>
              <a:rPr sz="2400" b="1" spc="1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variable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holding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reference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external </a:t>
            </a:r>
            <a:r>
              <a:rPr sz="2400" dirty="0">
                <a:latin typeface="Calibri"/>
                <a:cs typeface="Calibri"/>
              </a:rPr>
              <a:t>resource.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Resource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hold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special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handlers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opened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connections.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Arithmetic</a:t>
            </a:r>
            <a:r>
              <a:rPr sz="28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Operators</a:t>
            </a:r>
            <a:r>
              <a:rPr sz="28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8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390"/>
              </a:spcBef>
            </a:pPr>
            <a:r>
              <a:rPr sz="2400" dirty="0">
                <a:latin typeface="Calibri"/>
                <a:cs typeface="Calibri"/>
              </a:rPr>
              <a:t>PHP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(for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C-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programming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languages)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collection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arithmetic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operators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(+,</a:t>
            </a:r>
            <a:r>
              <a:rPr sz="2400" b="1" spc="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-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*,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/,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%,</a:t>
            </a:r>
            <a:r>
              <a:rPr sz="2400" b="1" spc="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++,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and</a:t>
            </a:r>
            <a:r>
              <a:rPr sz="2400" b="1" spc="75">
                <a:latin typeface="Calibri"/>
                <a:cs typeface="Calibri"/>
              </a:rPr>
              <a:t> </a:t>
            </a:r>
            <a:r>
              <a:rPr sz="2400" b="1" spc="-10" smtClean="0">
                <a:latin typeface="Calibri"/>
                <a:cs typeface="Calibri"/>
              </a:rPr>
              <a:t>--</a:t>
            </a:r>
            <a:r>
              <a:rPr sz="2400" b="1" smtClean="0">
                <a:latin typeface="Calibri"/>
                <a:cs typeface="Calibri"/>
              </a:rPr>
              <a:t>).</a:t>
            </a:r>
            <a:r>
              <a:rPr lang="en-US" sz="2400" b="1" dirty="0" smtClean="0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If</a:t>
            </a:r>
            <a:r>
              <a:rPr sz="2400" spc="9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operand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double,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double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double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Arithmetic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Operator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146050"/>
          <a:ext cx="8077200" cy="6579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6450"/>
                <a:gridCol w="2000250"/>
                <a:gridCol w="2000250"/>
                <a:gridCol w="2000250"/>
              </a:tblGrid>
              <a:tr h="706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Operator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Example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Result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Addition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7080" marR="759460" indent="-63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X=2 X+2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Subtraction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X=2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Multiplication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X=4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X*5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20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Division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15/5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5/2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2.5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Modulus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5%2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10%8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Increment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X=5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X++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X=6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Decrement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7080" marR="7600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X=5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X-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X=4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2250" y="124332"/>
          <a:ext cx="8611234" cy="651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/>
                <a:gridCol w="2449195"/>
                <a:gridCol w="4819014"/>
              </a:tblGrid>
              <a:tr h="457200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Function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Parameter</a:t>
                      </a:r>
                      <a:r>
                        <a:rPr sz="2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Type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Returns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569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floor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Double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Largest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the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parameter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569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Ceil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Double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2953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Smallest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parameter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7569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Round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Double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Nearest</a:t>
                      </a:r>
                      <a:r>
                        <a:rPr sz="20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integer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569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Srand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Integer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Initialize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20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generator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with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parameter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0934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Rand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2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Integer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smtClean="0">
                          <a:latin typeface="Calibri"/>
                          <a:cs typeface="Calibri"/>
                        </a:rPr>
                        <a:t>pseudo</a:t>
                      </a:r>
                      <a:r>
                        <a:rPr lang="en-US" sz="20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smtClean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2000" spc="-7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the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parameter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smaller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second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Abs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Number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Absolute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parameter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7569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Min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388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more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numbers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Smallest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569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max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more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numbers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Largest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525"/>
            <a:ext cx="472186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b="1" u="sng" spc="-1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</a:t>
            </a:r>
            <a:r>
              <a:rPr sz="2800" b="1" u="sng" spc="-2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b="1" u="sng" spc="-5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25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PHP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751459"/>
            <a:ext cx="8610600" cy="6476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800" b="0" u="none" dirty="0" smtClean="0"/>
              <a:t>The</a:t>
            </a:r>
            <a:r>
              <a:rPr sz="2800" b="0" u="none" spc="-10" dirty="0" smtClean="0"/>
              <a:t> </a:t>
            </a:r>
            <a:r>
              <a:rPr sz="2800" b="0" u="none" dirty="0" smtClean="0"/>
              <a:t>term</a:t>
            </a:r>
            <a:r>
              <a:rPr sz="2800" b="0" u="none" spc="-15" dirty="0" smtClean="0"/>
              <a:t> </a:t>
            </a:r>
            <a:r>
              <a:rPr sz="2800" b="0" u="none" dirty="0" smtClean="0"/>
              <a:t>PHP</a:t>
            </a:r>
            <a:r>
              <a:rPr sz="2800" b="0" u="none" spc="-30" dirty="0" smtClean="0"/>
              <a:t> </a:t>
            </a:r>
            <a:r>
              <a:rPr sz="2800" b="0" u="none" dirty="0" smtClean="0"/>
              <a:t>is</a:t>
            </a:r>
            <a:r>
              <a:rPr sz="2800" b="0" u="none" spc="-20" dirty="0" smtClean="0"/>
              <a:t> </a:t>
            </a:r>
            <a:r>
              <a:rPr sz="2800" b="0" u="none" dirty="0" smtClean="0"/>
              <a:t>an</a:t>
            </a:r>
            <a:r>
              <a:rPr sz="2800" b="0" u="none" spc="-25" dirty="0" smtClean="0"/>
              <a:t> </a:t>
            </a:r>
            <a:r>
              <a:rPr sz="2800" b="0" u="none" dirty="0" smtClean="0"/>
              <a:t>acronym</a:t>
            </a:r>
            <a:r>
              <a:rPr sz="2800" b="0" u="none" spc="-15" dirty="0" smtClean="0"/>
              <a:t> </a:t>
            </a:r>
            <a:r>
              <a:rPr sz="2800" b="0" u="none" dirty="0" smtClean="0"/>
              <a:t>for</a:t>
            </a:r>
            <a:r>
              <a:rPr sz="2800" b="0" u="none" spc="-35" dirty="0" smtClean="0"/>
              <a:t> </a:t>
            </a:r>
            <a:r>
              <a:rPr sz="2800" b="0" u="none" dirty="0" smtClean="0"/>
              <a:t>PHP</a:t>
            </a:r>
            <a:r>
              <a:rPr sz="2800" u="none" dirty="0" smtClean="0"/>
              <a:t>:</a:t>
            </a:r>
            <a:r>
              <a:rPr sz="2800" u="none" spc="-10" dirty="0" smtClean="0"/>
              <a:t> </a:t>
            </a:r>
            <a:r>
              <a:rPr sz="2800" u="none" dirty="0" smtClean="0"/>
              <a:t>Hypertext</a:t>
            </a:r>
            <a:r>
              <a:rPr sz="2800" u="none" spc="-5" dirty="0" smtClean="0"/>
              <a:t> </a:t>
            </a:r>
            <a:r>
              <a:rPr sz="2800" u="none" spc="-25" dirty="0" smtClean="0"/>
              <a:t>Preprocessor</a:t>
            </a:r>
            <a:r>
              <a:rPr sz="2800" b="0" u="none" spc="-25" dirty="0" smtClean="0"/>
              <a:t>. </a:t>
            </a:r>
            <a:r>
              <a:rPr lang="en-IN" sz="2800" b="0" u="none" spc="-25" dirty="0" smtClean="0"/>
              <a:t/>
            </a:r>
            <a:br>
              <a:rPr lang="en-IN" sz="2800" b="0" u="none" spc="-25" dirty="0" smtClean="0"/>
            </a:br>
            <a:r>
              <a:rPr lang="en-IN" sz="2800" b="0" u="none" spc="-25" dirty="0" smtClean="0"/>
              <a:t>- </a:t>
            </a:r>
            <a:r>
              <a:rPr lang="en-US" sz="2800" b="0" u="none" dirty="0" smtClean="0"/>
              <a:t>PHP </a:t>
            </a:r>
            <a:r>
              <a:rPr lang="en-US" sz="2800" b="0" u="none" dirty="0"/>
              <a:t>was originally an abbreviation of </a:t>
            </a:r>
            <a:r>
              <a:rPr lang="en-US" sz="2800" u="none" dirty="0"/>
              <a:t>Personal Home </a:t>
            </a:r>
            <a:r>
              <a:rPr lang="en-US" sz="2800" u="none" dirty="0" smtClean="0"/>
              <a:t>Page.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b="0" u="none" spc="-25" dirty="0" smtClean="0"/>
              <a:t>- </a:t>
            </a:r>
            <a:r>
              <a:rPr sz="2800" b="0" u="none" spc="-25" dirty="0" smtClean="0"/>
              <a:t>PHP </a:t>
            </a:r>
            <a:r>
              <a:rPr sz="2800" b="0" u="none" dirty="0"/>
              <a:t>is</a:t>
            </a:r>
            <a:r>
              <a:rPr sz="2800" b="0" u="none" spc="360" dirty="0"/>
              <a:t> </a:t>
            </a:r>
            <a:r>
              <a:rPr sz="2800" b="0" u="none" dirty="0"/>
              <a:t>a</a:t>
            </a:r>
            <a:r>
              <a:rPr sz="2800" b="0" u="none" spc="345" dirty="0"/>
              <a:t> </a:t>
            </a:r>
            <a:r>
              <a:rPr sz="2800" u="none" spc="-10" dirty="0"/>
              <a:t>server-</a:t>
            </a:r>
            <a:r>
              <a:rPr sz="2800" u="none" dirty="0"/>
              <a:t>side</a:t>
            </a:r>
            <a:r>
              <a:rPr sz="2800" u="none" spc="350" dirty="0"/>
              <a:t> </a:t>
            </a:r>
            <a:r>
              <a:rPr sz="2800" u="none" dirty="0"/>
              <a:t>scripting</a:t>
            </a:r>
            <a:r>
              <a:rPr sz="2800" u="none" spc="370" dirty="0"/>
              <a:t> </a:t>
            </a:r>
            <a:r>
              <a:rPr sz="2800" u="none" dirty="0" smtClean="0"/>
              <a:t>language</a:t>
            </a:r>
            <a:r>
              <a:rPr lang="en-IN" sz="2800" u="none" dirty="0" smtClean="0"/>
              <a:t> </a:t>
            </a:r>
            <a:r>
              <a:rPr lang="en-US" sz="2800" b="0" u="none" dirty="0"/>
              <a:t>that is embedded in </a:t>
            </a:r>
            <a:r>
              <a:rPr lang="en-US" sz="2800" u="none" dirty="0" smtClean="0"/>
              <a:t>HTML</a:t>
            </a:r>
            <a:r>
              <a:rPr lang="en-US" sz="2800" u="none" spc="335" dirty="0" smtClean="0"/>
              <a:t>, </a:t>
            </a:r>
            <a:r>
              <a:rPr sz="2800" b="0" u="none" dirty="0" smtClean="0"/>
              <a:t>designed</a:t>
            </a:r>
            <a:r>
              <a:rPr sz="2800" b="0" u="none" spc="370" dirty="0" smtClean="0"/>
              <a:t> </a:t>
            </a:r>
            <a:r>
              <a:rPr sz="2800" b="0" u="none" dirty="0"/>
              <a:t>specifically</a:t>
            </a:r>
            <a:r>
              <a:rPr sz="2800" b="0" u="none" spc="370" dirty="0"/>
              <a:t> </a:t>
            </a:r>
            <a:r>
              <a:rPr sz="2800" b="0" u="none" dirty="0"/>
              <a:t>for</a:t>
            </a:r>
            <a:r>
              <a:rPr sz="2800" b="0" u="none" spc="350" dirty="0"/>
              <a:t> </a:t>
            </a:r>
            <a:r>
              <a:rPr sz="2800" u="none" spc="-25" dirty="0"/>
              <a:t>web </a:t>
            </a:r>
            <a:r>
              <a:rPr sz="2800" u="none" dirty="0"/>
              <a:t>development.</a:t>
            </a:r>
            <a:r>
              <a:rPr sz="2800" u="none" spc="240" dirty="0"/>
              <a:t>  </a:t>
            </a:r>
            <a:r>
              <a:rPr lang="en-IN" sz="2800" u="none" spc="240" dirty="0" smtClean="0"/>
              <a:t/>
            </a:r>
            <a:br>
              <a:rPr lang="en-IN" sz="2800" u="none" spc="240" dirty="0" smtClean="0"/>
            </a:br>
            <a:r>
              <a:rPr lang="en-IN" sz="2800" u="none" spc="240" dirty="0" smtClean="0"/>
              <a:t>- </a:t>
            </a:r>
            <a:r>
              <a:rPr lang="en-IN" sz="2800" b="0" u="none" dirty="0" smtClean="0"/>
              <a:t>PHP is</a:t>
            </a:r>
            <a:r>
              <a:rPr lang="en-IN" sz="2800" b="0" u="none" dirty="0"/>
              <a:t> a </a:t>
            </a:r>
            <a:r>
              <a:rPr lang="en-IN" sz="2800" u="none" dirty="0"/>
              <a:t>programming language </a:t>
            </a:r>
            <a:r>
              <a:rPr lang="en-IN" sz="2800" b="0" u="none" dirty="0"/>
              <a:t>that allows web developers to </a:t>
            </a:r>
            <a:r>
              <a:rPr lang="en-IN" sz="2800" u="none" dirty="0"/>
              <a:t>create dynamic content </a:t>
            </a:r>
            <a:r>
              <a:rPr lang="en-IN" sz="2800" b="0" u="none" dirty="0"/>
              <a:t>that </a:t>
            </a:r>
            <a:r>
              <a:rPr lang="en-IN" sz="2800" u="none" dirty="0"/>
              <a:t>interacts with databases. </a:t>
            </a:r>
            <a:r>
              <a:rPr lang="en-IN" sz="2800" u="none" dirty="0" smtClean="0"/>
              <a:t/>
            </a:r>
            <a:br>
              <a:rPr lang="en-IN" sz="2800" u="none" dirty="0" smtClean="0"/>
            </a:br>
            <a:r>
              <a:rPr lang="en-IN" sz="2800" u="none" dirty="0" smtClean="0"/>
              <a:t>- PHP  </a:t>
            </a:r>
            <a:r>
              <a:rPr lang="en-IN" sz="2800" b="0" u="none" dirty="0" smtClean="0"/>
              <a:t>c</a:t>
            </a:r>
            <a:r>
              <a:rPr lang="en-US" sz="2800" b="0" u="none" dirty="0" smtClean="0"/>
              <a:t>an </a:t>
            </a:r>
            <a:r>
              <a:rPr lang="en-US" sz="2800" b="0" u="none" dirty="0"/>
              <a:t>be used to </a:t>
            </a:r>
            <a:r>
              <a:rPr lang="en-US" sz="2800" u="none" dirty="0"/>
              <a:t>create websites, applications, customer relationship management systems </a:t>
            </a:r>
            <a:r>
              <a:rPr lang="en-US" sz="2800" b="0" u="none" dirty="0"/>
              <a:t>and more.</a:t>
            </a:r>
            <a:r>
              <a:rPr lang="en-IN" sz="2800" b="0" u="none" dirty="0" smtClean="0"/>
              <a:t/>
            </a:r>
            <a:br>
              <a:rPr lang="en-IN" sz="2800" b="0" u="none" dirty="0" smtClean="0"/>
            </a:br>
            <a:r>
              <a:rPr lang="en-IN" sz="2800" b="0" u="none" dirty="0" smtClean="0"/>
              <a:t>- </a:t>
            </a:r>
            <a:r>
              <a:rPr sz="2800" b="0" u="none" dirty="0" smtClean="0"/>
              <a:t>It</a:t>
            </a:r>
            <a:r>
              <a:rPr sz="2800" b="0" u="none" spc="254" dirty="0" smtClean="0"/>
              <a:t>  </a:t>
            </a:r>
            <a:r>
              <a:rPr sz="2800" b="0" u="none" dirty="0"/>
              <a:t>is</a:t>
            </a:r>
            <a:r>
              <a:rPr sz="2800" b="0" u="none" spc="250" dirty="0"/>
              <a:t>  </a:t>
            </a:r>
            <a:r>
              <a:rPr sz="2800" u="none" spc="-10" dirty="0"/>
              <a:t>open-</a:t>
            </a:r>
            <a:r>
              <a:rPr sz="2800" u="none" dirty="0"/>
              <a:t>source</a:t>
            </a:r>
            <a:r>
              <a:rPr sz="2800" u="none" spc="245" dirty="0"/>
              <a:t>  </a:t>
            </a:r>
            <a:r>
              <a:rPr sz="2800" b="0" u="none" dirty="0"/>
              <a:t>which</a:t>
            </a:r>
            <a:r>
              <a:rPr sz="2800" b="0" u="none" spc="260" dirty="0"/>
              <a:t>  </a:t>
            </a:r>
            <a:r>
              <a:rPr sz="2800" b="0" u="none" dirty="0"/>
              <a:t>means</a:t>
            </a:r>
            <a:r>
              <a:rPr sz="2800" b="0" u="none" spc="250" dirty="0"/>
              <a:t>  </a:t>
            </a:r>
            <a:r>
              <a:rPr sz="2800" b="0" u="none" dirty="0"/>
              <a:t>it</a:t>
            </a:r>
            <a:r>
              <a:rPr sz="2800" b="0" u="none" spc="250" dirty="0"/>
              <a:t>  </a:t>
            </a:r>
            <a:r>
              <a:rPr sz="2800" b="0" u="none" dirty="0"/>
              <a:t>is</a:t>
            </a:r>
            <a:r>
              <a:rPr sz="2800" b="0" u="none" spc="250" dirty="0"/>
              <a:t>  </a:t>
            </a:r>
            <a:r>
              <a:rPr sz="2800" b="0" u="none" dirty="0"/>
              <a:t>free</a:t>
            </a:r>
            <a:r>
              <a:rPr sz="2800" b="0" u="none" spc="240" dirty="0"/>
              <a:t>  </a:t>
            </a:r>
            <a:r>
              <a:rPr sz="2800" b="0" u="none" spc="-25" dirty="0"/>
              <a:t>to </a:t>
            </a:r>
            <a:r>
              <a:rPr sz="2800" b="0" u="none" dirty="0"/>
              <a:t>download</a:t>
            </a:r>
            <a:r>
              <a:rPr sz="2800" b="0" u="none" spc="355" dirty="0"/>
              <a:t> </a:t>
            </a:r>
            <a:r>
              <a:rPr sz="2800" b="0" u="none" dirty="0"/>
              <a:t>and</a:t>
            </a:r>
            <a:r>
              <a:rPr sz="2800" b="0" u="none" spc="350" dirty="0"/>
              <a:t> </a:t>
            </a:r>
            <a:r>
              <a:rPr sz="2800" b="0" u="none" dirty="0"/>
              <a:t>use.</a:t>
            </a:r>
            <a:r>
              <a:rPr sz="2800" b="0" u="none" spc="355" dirty="0"/>
              <a:t> </a:t>
            </a:r>
            <a:r>
              <a:rPr sz="2800" b="0" u="none" dirty="0"/>
              <a:t>It</a:t>
            </a:r>
            <a:r>
              <a:rPr sz="2800" b="0" u="none" spc="355" dirty="0"/>
              <a:t> </a:t>
            </a:r>
            <a:r>
              <a:rPr sz="2800" b="0" u="none" dirty="0"/>
              <a:t>is</a:t>
            </a:r>
            <a:r>
              <a:rPr sz="2800" b="0" u="none" spc="335" dirty="0"/>
              <a:t> </a:t>
            </a:r>
            <a:r>
              <a:rPr sz="2800" b="0" u="none" dirty="0"/>
              <a:t>very</a:t>
            </a:r>
            <a:r>
              <a:rPr sz="2800" b="0" u="none" spc="360" dirty="0"/>
              <a:t> </a:t>
            </a:r>
            <a:r>
              <a:rPr sz="2800" b="0" u="none" dirty="0"/>
              <a:t>simple</a:t>
            </a:r>
            <a:r>
              <a:rPr sz="2800" b="0" u="none" spc="360" dirty="0"/>
              <a:t> </a:t>
            </a:r>
            <a:r>
              <a:rPr sz="2800" b="0" u="none" dirty="0"/>
              <a:t>to</a:t>
            </a:r>
            <a:r>
              <a:rPr sz="2800" b="0" u="none" spc="370" dirty="0"/>
              <a:t> </a:t>
            </a:r>
            <a:r>
              <a:rPr sz="2800" b="0" u="none" dirty="0"/>
              <a:t>learn</a:t>
            </a:r>
            <a:r>
              <a:rPr sz="2800" b="0" u="none" spc="360" dirty="0"/>
              <a:t> </a:t>
            </a:r>
            <a:r>
              <a:rPr sz="2800" b="0" u="none" dirty="0"/>
              <a:t>and</a:t>
            </a:r>
            <a:r>
              <a:rPr sz="2800" b="0" u="none" spc="355" dirty="0"/>
              <a:t> </a:t>
            </a:r>
            <a:r>
              <a:rPr sz="2800" b="0" u="none" dirty="0"/>
              <a:t>use.</a:t>
            </a:r>
            <a:r>
              <a:rPr sz="2800" b="0" u="none" spc="360" dirty="0"/>
              <a:t> </a:t>
            </a:r>
            <a:r>
              <a:rPr lang="en-US" sz="2800" b="0" u="none" spc="360" dirty="0" smtClean="0"/>
              <a:t/>
            </a:r>
            <a:br>
              <a:rPr lang="en-US" sz="2800" b="0" u="none" spc="360" dirty="0" smtClean="0"/>
            </a:b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44" y="474929"/>
            <a:ext cx="1866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044" y="1081862"/>
            <a:ext cx="8001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0" u="none" dirty="0">
                <a:latin typeface="Calibri"/>
                <a:cs typeface="Calibri"/>
              </a:rPr>
              <a:t>The</a:t>
            </a:r>
            <a:r>
              <a:rPr sz="2400" b="0" u="none" spc="114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only</a:t>
            </a:r>
            <a:r>
              <a:rPr sz="2400" b="0" u="none" spc="11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string</a:t>
            </a:r>
            <a:r>
              <a:rPr sz="2400" b="0" u="none" spc="9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operator</a:t>
            </a:r>
            <a:r>
              <a:rPr sz="2400" b="0" u="none" spc="12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9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the</a:t>
            </a:r>
            <a:r>
              <a:rPr sz="2400" b="0" u="none" spc="110" dirty="0">
                <a:latin typeface="Calibri"/>
                <a:cs typeface="Calibri"/>
              </a:rPr>
              <a:t> </a:t>
            </a:r>
            <a:r>
              <a:rPr sz="2400" b="0" u="none" dirty="0">
                <a:solidFill>
                  <a:srgbClr val="C00000"/>
                </a:solidFill>
                <a:latin typeface="Calibri"/>
                <a:cs typeface="Calibri"/>
              </a:rPr>
              <a:t>concatenation</a:t>
            </a:r>
            <a:r>
              <a:rPr sz="2400" b="0" u="none" spc="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0" u="none">
                <a:solidFill>
                  <a:srgbClr val="C00000"/>
                </a:solidFill>
                <a:latin typeface="Calibri"/>
                <a:cs typeface="Calibri"/>
              </a:rPr>
              <a:t>operator</a:t>
            </a:r>
            <a:r>
              <a:rPr sz="2400" b="0" u="none" spc="1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0" u="none" smtClean="0">
                <a:solidFill>
                  <a:srgbClr val="C00000"/>
                </a:solidFill>
                <a:latin typeface="Calibri"/>
                <a:cs typeface="Calibri"/>
              </a:rPr>
              <a:t>(.)</a:t>
            </a:r>
            <a:r>
              <a:rPr sz="2400" b="0" u="none" spc="-10" smtClean="0">
                <a:latin typeface="Calibri"/>
                <a:cs typeface="Calibri"/>
              </a:rPr>
              <a:t>,</a:t>
            </a:r>
            <a:r>
              <a:rPr lang="en-US" sz="2400" b="0" u="none" spc="-10" dirty="0" smtClean="0">
                <a:latin typeface="Calibri"/>
                <a:cs typeface="Calibri"/>
              </a:rPr>
              <a:t> </a:t>
            </a:r>
            <a:r>
              <a:rPr sz="2400" b="0" u="none" spc="-10" smtClean="0">
                <a:latin typeface="Calibri"/>
                <a:cs typeface="Calibri"/>
              </a:rPr>
              <a:t>used </a:t>
            </a:r>
            <a:r>
              <a:rPr sz="2400" b="0" u="none" dirty="0">
                <a:latin typeface="Calibri"/>
                <a:cs typeface="Calibri"/>
              </a:rPr>
              <a:t>to</a:t>
            </a:r>
            <a:r>
              <a:rPr sz="2400" b="0" u="none" spc="40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put</a:t>
            </a:r>
            <a:r>
              <a:rPr sz="2400" b="0" u="none" spc="39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two</a:t>
            </a:r>
            <a:r>
              <a:rPr sz="2400" b="0" u="none" spc="409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string</a:t>
            </a:r>
            <a:r>
              <a:rPr sz="2400" b="0" u="none" spc="40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values</a:t>
            </a:r>
            <a:r>
              <a:rPr sz="2400" b="0" u="none" spc="4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together.</a:t>
            </a:r>
            <a:r>
              <a:rPr sz="2400" b="0" u="none" spc="39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To</a:t>
            </a:r>
            <a:r>
              <a:rPr sz="2400" b="0" u="none" spc="4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concatenate</a:t>
            </a:r>
            <a:r>
              <a:rPr sz="2400" b="0" u="none" spc="41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two</a:t>
            </a:r>
            <a:r>
              <a:rPr sz="2400" b="0" u="none" spc="409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string </a:t>
            </a:r>
            <a:r>
              <a:rPr sz="2400" b="0" u="none" dirty="0">
                <a:latin typeface="Calibri"/>
                <a:cs typeface="Calibri"/>
              </a:rPr>
              <a:t>variables</a:t>
            </a:r>
            <a:r>
              <a:rPr sz="2400" b="0" u="none" spc="-65" dirty="0">
                <a:latin typeface="Calibri"/>
                <a:cs typeface="Calibri"/>
              </a:rPr>
              <a:t> </a:t>
            </a:r>
            <a:r>
              <a:rPr sz="2400" b="0" u="none" spc="-30" dirty="0">
                <a:latin typeface="Calibri"/>
                <a:cs typeface="Calibri"/>
              </a:rPr>
              <a:t>together,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use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the</a:t>
            </a:r>
            <a:r>
              <a:rPr sz="2400" b="0" u="none" spc="-70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concatenation</a:t>
            </a:r>
            <a:r>
              <a:rPr sz="2400" b="0" u="none" spc="-85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operator.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83540" y="2320289"/>
            <a:ext cx="8383270" cy="3569387"/>
          </a:xfrm>
          <a:prstGeom prst="rect">
            <a:avLst/>
          </a:prstGeom>
        </p:spPr>
        <p:txBody>
          <a:bodyPr vert="horz" wrap="square" lIns="0" tIns="237947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u="none" spc="-10" dirty="0"/>
              <a:t>&lt;?php</a:t>
            </a:r>
            <a:endParaRPr sz="2400"/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400" u="none" dirty="0"/>
              <a:t>$txt1</a:t>
            </a:r>
            <a:r>
              <a:rPr sz="2400" u="none"/>
              <a:t>=“</a:t>
            </a:r>
            <a:r>
              <a:rPr sz="2400" u="none" smtClean="0"/>
              <a:t>Hello</a:t>
            </a:r>
            <a:r>
              <a:rPr sz="2400" u="none" spc="-10" smtClean="0"/>
              <a:t>!”;</a:t>
            </a:r>
            <a:endParaRPr sz="2400"/>
          </a:p>
          <a:p>
            <a:pPr marL="88900">
              <a:lnSpc>
                <a:spcPct val="100000"/>
              </a:lnSpc>
            </a:pPr>
            <a:r>
              <a:rPr sz="2400" u="none" dirty="0"/>
              <a:t>$</a:t>
            </a:r>
            <a:r>
              <a:rPr sz="2400" u="none"/>
              <a:t>txt2</a:t>
            </a:r>
            <a:r>
              <a:rPr sz="2400" u="none" smtClean="0"/>
              <a:t>=“</a:t>
            </a:r>
            <a:r>
              <a:rPr lang="en-US" sz="2400" u="none" dirty="0" smtClean="0"/>
              <a:t>Have</a:t>
            </a:r>
            <a:r>
              <a:rPr sz="2400" u="none" spc="-85" smtClean="0"/>
              <a:t> </a:t>
            </a:r>
            <a:r>
              <a:rPr sz="2400" u="none" dirty="0"/>
              <a:t>a</a:t>
            </a:r>
            <a:r>
              <a:rPr sz="2400" u="none" spc="-25" dirty="0"/>
              <a:t> </a:t>
            </a:r>
            <a:r>
              <a:rPr sz="2400" u="none" dirty="0"/>
              <a:t>nice</a:t>
            </a:r>
            <a:r>
              <a:rPr sz="2400" u="none" spc="-50" dirty="0"/>
              <a:t> </a:t>
            </a:r>
            <a:r>
              <a:rPr sz="2400" u="none" spc="-10" dirty="0"/>
              <a:t>day!”;</a:t>
            </a:r>
            <a:endParaRPr sz="2400"/>
          </a:p>
          <a:p>
            <a:pPr marL="88900">
              <a:lnSpc>
                <a:spcPct val="100000"/>
              </a:lnSpc>
            </a:pPr>
            <a:r>
              <a:rPr sz="2400" u="none" dirty="0"/>
              <a:t>Echo</a:t>
            </a:r>
            <a:r>
              <a:rPr sz="2400" u="none" spc="-45" dirty="0"/>
              <a:t> </a:t>
            </a:r>
            <a:r>
              <a:rPr sz="2400" u="none" dirty="0"/>
              <a:t>$txt1</a:t>
            </a:r>
            <a:r>
              <a:rPr sz="2400" u="none" spc="-45" dirty="0"/>
              <a:t> </a:t>
            </a:r>
            <a:r>
              <a:rPr sz="2400" u="none" dirty="0"/>
              <a:t>.</a:t>
            </a:r>
            <a:r>
              <a:rPr sz="2400" u="none" spc="-15" dirty="0"/>
              <a:t> </a:t>
            </a:r>
            <a:r>
              <a:rPr sz="2400" u="none" dirty="0"/>
              <a:t>“</a:t>
            </a:r>
            <a:r>
              <a:rPr sz="2400" u="none" spc="-15" dirty="0"/>
              <a:t> </a:t>
            </a:r>
            <a:r>
              <a:rPr sz="2400" u="none" dirty="0"/>
              <a:t>“</a:t>
            </a:r>
            <a:r>
              <a:rPr sz="2400" u="none" spc="-15" dirty="0"/>
              <a:t> </a:t>
            </a:r>
            <a:r>
              <a:rPr sz="2400" u="none" dirty="0"/>
              <a:t>.</a:t>
            </a:r>
            <a:r>
              <a:rPr sz="2400" u="none" spc="-20" dirty="0"/>
              <a:t> </a:t>
            </a:r>
            <a:r>
              <a:rPr sz="2400" u="none" spc="-10" dirty="0"/>
              <a:t>$txt2;</a:t>
            </a:r>
            <a:endParaRPr sz="2400"/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400" u="none" spc="-25" dirty="0"/>
              <a:t>?&gt;</a:t>
            </a:r>
            <a:endParaRPr sz="2400"/>
          </a:p>
          <a:p>
            <a:pPr marL="88900">
              <a:lnSpc>
                <a:spcPct val="100000"/>
              </a:lnSpc>
              <a:spcBef>
                <a:spcPts val="2880"/>
              </a:spcBef>
            </a:pPr>
            <a:r>
              <a:rPr sz="2400" spc="-20" dirty="0"/>
              <a:t>O/P:</a:t>
            </a:r>
            <a:endParaRPr sz="2400"/>
          </a:p>
          <a:p>
            <a:pPr marL="88900">
              <a:lnSpc>
                <a:spcPct val="100000"/>
              </a:lnSpc>
              <a:spcBef>
                <a:spcPts val="2885"/>
              </a:spcBef>
            </a:pPr>
            <a:r>
              <a:rPr sz="2400" u="none" smtClean="0"/>
              <a:t>Hello!</a:t>
            </a:r>
            <a:r>
              <a:rPr sz="2400" u="none" spc="-65" smtClean="0"/>
              <a:t> </a:t>
            </a:r>
            <a:r>
              <a:rPr lang="en-US" sz="2400" u="none" spc="-65" dirty="0" smtClean="0"/>
              <a:t>Have</a:t>
            </a:r>
            <a:r>
              <a:rPr sz="2400" u="none" spc="-25" smtClean="0"/>
              <a:t> </a:t>
            </a:r>
            <a:r>
              <a:rPr sz="2400" u="none" dirty="0"/>
              <a:t>a</a:t>
            </a:r>
            <a:r>
              <a:rPr sz="2400" u="none" spc="-20" dirty="0"/>
              <a:t> </a:t>
            </a:r>
            <a:r>
              <a:rPr sz="2400" u="none" dirty="0"/>
              <a:t>nice</a:t>
            </a:r>
            <a:r>
              <a:rPr sz="2400" u="none" spc="-55" dirty="0"/>
              <a:t> </a:t>
            </a:r>
            <a:r>
              <a:rPr sz="2400" u="none" spc="-20" dirty="0"/>
              <a:t>day!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050" y="222250"/>
          <a:ext cx="8839200" cy="639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2514600"/>
                <a:gridCol w="4648200"/>
              </a:tblGrid>
              <a:tr h="4870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Function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Parameter</a:t>
                      </a:r>
                      <a:r>
                        <a:rPr sz="2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Type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Returns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Strlen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characters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9531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Strcmp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895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Zero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identical,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negative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belongs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second.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9080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Strpos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the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second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Substr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substring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parameter.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Chop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408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parameter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whitespace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character removed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trim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parameter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whitespace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character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removed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both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ends.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ltrim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parameter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whitespace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characters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removed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beginning.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Strtolower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Lowercase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converted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uppercase.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strtoupper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Uppercase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converted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lowercase.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70433"/>
            <a:ext cx="2448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/>
              <a:t>Scalar</a:t>
            </a:r>
            <a:r>
              <a:rPr sz="2000" spc="-70" dirty="0"/>
              <a:t> </a:t>
            </a:r>
            <a:r>
              <a:rPr sz="2000" dirty="0"/>
              <a:t>Type</a:t>
            </a:r>
            <a:r>
              <a:rPr sz="2000" spc="-55" dirty="0"/>
              <a:t> </a:t>
            </a:r>
            <a:r>
              <a:rPr sz="2000" spc="-10" dirty="0"/>
              <a:t>Conversion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83540" y="746886"/>
            <a:ext cx="8405495" cy="588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PHP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both</a:t>
            </a:r>
            <a:r>
              <a:rPr sz="2400" spc="3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implicit</a:t>
            </a:r>
            <a:r>
              <a:rPr sz="2400" spc="3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spc="3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explicit</a:t>
            </a:r>
            <a:r>
              <a:rPr sz="2400" spc="3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400" spc="3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conversions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Implicit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conversions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coercions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context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cause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coercion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expression.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Whenever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numeric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appears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context,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numeric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coerced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string.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whenever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appears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numeric </a:t>
            </a:r>
            <a:r>
              <a:rPr sz="2400" dirty="0">
                <a:latin typeface="Calibri"/>
                <a:cs typeface="Calibri"/>
              </a:rPr>
              <a:t>context,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coerced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value.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period,</a:t>
            </a:r>
            <a:r>
              <a:rPr sz="2400" spc="1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e,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E,</a:t>
            </a:r>
            <a:r>
              <a:rPr sz="2400" spc="1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converted</a:t>
            </a:r>
            <a:r>
              <a:rPr sz="2400" spc="1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double; </a:t>
            </a:r>
            <a:r>
              <a:rPr sz="2400" dirty="0">
                <a:latin typeface="Calibri"/>
                <a:cs typeface="Calibri"/>
              </a:rPr>
              <a:t>otherwise,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integer.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double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converted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integer,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fractional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dropped;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rounding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done.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890"/>
              </a:spcBef>
            </a:pPr>
            <a:r>
              <a:rPr sz="2400" dirty="0">
                <a:latin typeface="Calibri"/>
                <a:cs typeface="Calibri"/>
              </a:rPr>
              <a:t>Explicit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conversions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ways.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Using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syntax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expression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type.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cast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parentheses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preceding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expression.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value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$sum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4.777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produces </a:t>
            </a:r>
            <a:r>
              <a:rPr sz="2400" dirty="0">
                <a:latin typeface="Calibri"/>
                <a:cs typeface="Calibri"/>
              </a:rPr>
              <a:t>4: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(int)$sum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19785"/>
            <a:ext cx="8535670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explicit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conversion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intval,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doubleval,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strval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$sum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4.77 </a:t>
            </a:r>
            <a:r>
              <a:rPr sz="2400" dirty="0">
                <a:latin typeface="Calibri"/>
                <a:cs typeface="Calibri"/>
              </a:rPr>
              <a:t>7,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4: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885"/>
              </a:spcBef>
            </a:pPr>
            <a:r>
              <a:rPr sz="2400" b="1" spc="-10" dirty="0">
                <a:latin typeface="Calibri"/>
                <a:cs typeface="Calibri"/>
              </a:rPr>
              <a:t>intval($sum)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third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explicit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conversion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settype </a:t>
            </a:r>
            <a:r>
              <a:rPr sz="2400" dirty="0">
                <a:latin typeface="Calibri"/>
                <a:cs typeface="Calibri"/>
              </a:rPr>
              <a:t>function,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parameters: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specifies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name.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48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$sum</a:t>
            </a:r>
            <a:r>
              <a:rPr sz="2400" b="1" spc="4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5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still</a:t>
            </a:r>
            <a:r>
              <a:rPr sz="2400" b="1" spc="4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</a:t>
            </a:r>
            <a:r>
              <a:rPr sz="2400" b="1" spc="48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.</a:t>
            </a:r>
            <a:r>
              <a:rPr sz="2400" b="1" spc="4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777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statement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converts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$sum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integer: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890"/>
              </a:spcBef>
            </a:pPr>
            <a:r>
              <a:rPr sz="2400" b="1" spc="-10" dirty="0">
                <a:latin typeface="Calibri"/>
                <a:cs typeface="Calibri"/>
              </a:rPr>
              <a:t>settype($sum,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"integer");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74929"/>
            <a:ext cx="9683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1081862"/>
            <a:ext cx="8091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u="none" dirty="0">
                <a:latin typeface="Calibri"/>
                <a:cs typeface="Calibri"/>
              </a:rPr>
              <a:t>The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print</a:t>
            </a:r>
            <a:r>
              <a:rPr sz="2400" u="none" spc="-5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function</a:t>
            </a:r>
            <a:r>
              <a:rPr sz="2400" u="none" spc="-7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used</a:t>
            </a:r>
            <a:r>
              <a:rPr sz="2400" b="0" u="none" spc="-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to</a:t>
            </a:r>
            <a:r>
              <a:rPr sz="2400" b="0" u="none" spc="-6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create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simple</a:t>
            </a:r>
            <a:r>
              <a:rPr sz="2400" b="0" u="none" spc="-60" dirty="0">
                <a:latin typeface="Calibri"/>
                <a:cs typeface="Calibri"/>
              </a:rPr>
              <a:t> </a:t>
            </a:r>
            <a:r>
              <a:rPr sz="2400" b="0" u="none" spc="-20" dirty="0">
                <a:latin typeface="Calibri"/>
                <a:cs typeface="Calibri"/>
              </a:rPr>
              <a:t>unformatted</a:t>
            </a:r>
            <a:r>
              <a:rPr sz="2400" b="0" u="none" spc="-10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output.</a:t>
            </a:r>
            <a:r>
              <a:rPr sz="2400" b="0" u="none" spc="-114" dirty="0">
                <a:latin typeface="Calibri"/>
                <a:cs typeface="Calibri"/>
              </a:rPr>
              <a:t> </a:t>
            </a:r>
            <a:r>
              <a:rPr sz="2400" b="0" u="none" spc="-25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0" u="none" dirty="0">
                <a:latin typeface="Calibri"/>
                <a:cs typeface="Calibri"/>
              </a:rPr>
              <a:t>can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be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called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with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or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without</a:t>
            </a:r>
            <a:r>
              <a:rPr sz="2400" b="0" u="none" spc="-80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parentheses</a:t>
            </a:r>
            <a:r>
              <a:rPr sz="2400" b="0" u="none" spc="-10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around</a:t>
            </a:r>
            <a:r>
              <a:rPr sz="2400" b="0" u="none" spc="-6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its</a:t>
            </a:r>
            <a:r>
              <a:rPr sz="2400" b="0" u="none" spc="15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parameter.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2180082"/>
            <a:ext cx="734187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 marR="900430">
              <a:lnSpc>
                <a:spcPct val="100000"/>
              </a:lnSpc>
              <a:spcBef>
                <a:spcPts val="2880"/>
              </a:spcBef>
              <a:tabLst>
                <a:tab pos="2795905" algn="l"/>
              </a:tabLst>
            </a:pPr>
            <a:r>
              <a:rPr sz="2400" b="1" dirty="0">
                <a:latin typeface="Calibri"/>
                <a:cs typeface="Calibri"/>
              </a:rPr>
              <a:t>print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"Apples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red</a:t>
            </a:r>
            <a:r>
              <a:rPr sz="2400" b="1" dirty="0">
                <a:latin typeface="Calibri"/>
                <a:cs typeface="Calibri"/>
              </a:rPr>
              <a:t>	&lt;br/&gt;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kumquats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aren’t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&lt;br/&gt; </a:t>
            </a:r>
            <a:r>
              <a:rPr sz="2400" b="1" dirty="0">
                <a:latin typeface="Calibri"/>
                <a:cs typeface="Calibri"/>
              </a:rPr>
              <a:t>Print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(47);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produce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47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Print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“The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result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is: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$result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&lt;br/&gt;”;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printf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latin typeface="Calibri"/>
                <a:cs typeface="Calibri"/>
              </a:rPr>
              <a:t>Printf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(literal_string,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param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1,param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2,…)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literal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parameters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7385"/>
            <a:ext cx="8155940" cy="588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format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values.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format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percent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sign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(%)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followed 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specifier.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specifiers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strings,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integers,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floats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doubles.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885"/>
              </a:spcBef>
            </a:pPr>
            <a:r>
              <a:rPr sz="2400" b="1" dirty="0">
                <a:latin typeface="Calibri"/>
                <a:cs typeface="Calibri"/>
              </a:rPr>
              <a:t>Consider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following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%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s—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characters</a:t>
            </a:r>
            <a:endParaRPr sz="2400">
              <a:latin typeface="Calibri"/>
              <a:cs typeface="Calibri"/>
            </a:endParaRPr>
          </a:p>
          <a:p>
            <a:pPr marL="8001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%6d—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integer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%5.</a:t>
            </a:r>
            <a:endParaRPr sz="24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2f—a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float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 double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 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spaces,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digits 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right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decimal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decimal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3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$day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“Tuesday”;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$high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79;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alibri"/>
                <a:cs typeface="Calibri"/>
              </a:rPr>
              <a:t>Printf(“The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high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%7s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was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%3d”,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$day,</a:t>
            </a:r>
            <a:r>
              <a:rPr sz="2400" b="1" spc="-10" dirty="0">
                <a:latin typeface="Calibri"/>
                <a:cs typeface="Calibri"/>
              </a:rPr>
              <a:t> $high</a:t>
            </a:r>
            <a:r>
              <a:rPr sz="2400" spc="-10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00"/>
            <a:ext cx="7924800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" y="319785"/>
            <a:ext cx="3269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u="none" spc="-10" dirty="0"/>
              <a:t>Welcome</a:t>
            </a:r>
            <a:r>
              <a:rPr sz="2400" u="none" spc="-65" dirty="0"/>
              <a:t> </a:t>
            </a:r>
            <a:r>
              <a:rPr sz="2400" u="none" dirty="0"/>
              <a:t>is</a:t>
            </a:r>
            <a:r>
              <a:rPr sz="2400" u="none" spc="-45" dirty="0"/>
              <a:t> </a:t>
            </a:r>
            <a:r>
              <a:rPr sz="2400" u="none" dirty="0"/>
              <a:t>my</a:t>
            </a:r>
            <a:r>
              <a:rPr sz="2400" u="none" spc="-40" dirty="0"/>
              <a:t> </a:t>
            </a:r>
            <a:r>
              <a:rPr sz="2400" u="none" spc="-20" dirty="0"/>
              <a:t>page</a:t>
            </a:r>
            <a:endParaRPr sz="2400"/>
          </a:p>
          <a:p>
            <a:pPr marL="38100">
              <a:lnSpc>
                <a:spcPct val="100000"/>
              </a:lnSpc>
            </a:pPr>
            <a:r>
              <a:rPr sz="2400" b="0" u="none" spc="-50" dirty="0">
                <a:latin typeface="Calibri"/>
                <a:cs typeface="Calibri"/>
              </a:rPr>
              <a:t>Today</a:t>
            </a:r>
            <a:r>
              <a:rPr sz="2400" b="0" u="none" spc="-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-30" dirty="0">
                <a:latin typeface="Calibri"/>
                <a:cs typeface="Calibri"/>
              </a:rPr>
              <a:t> Saturday.</a:t>
            </a:r>
            <a:r>
              <a:rPr sz="2400" b="0" u="none" spc="-5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June</a:t>
            </a:r>
            <a:r>
              <a:rPr sz="2400" b="0" u="none" spc="-50" dirty="0">
                <a:latin typeface="Calibri"/>
                <a:cs typeface="Calibri"/>
              </a:rPr>
              <a:t> </a:t>
            </a:r>
            <a:r>
              <a:rPr sz="2400" b="0" u="none" spc="-25" dirty="0">
                <a:latin typeface="Calibri"/>
                <a:cs typeface="Calibri"/>
              </a:rPr>
              <a:t>1</a:t>
            </a:r>
            <a:r>
              <a:rPr sz="2400" b="0" u="none" spc="-37" baseline="24305" dirty="0">
                <a:latin typeface="Calibri"/>
                <a:cs typeface="Calibri"/>
              </a:rPr>
              <a:t>st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20749"/>
            <a:ext cx="8383905" cy="5389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38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statements</a:t>
            </a:r>
            <a:r>
              <a:rPr sz="2400" spc="1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PHP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1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remarkable—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descendants.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PHP’s</a:t>
            </a:r>
            <a:r>
              <a:rPr sz="2400" spc="229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2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statements</a:t>
            </a:r>
            <a:r>
              <a:rPr sz="2400" spc="2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29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2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21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type.</a:t>
            </a:r>
            <a:r>
              <a:rPr sz="2400" spc="21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interpreter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evaluates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expression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and,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cases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loop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statements,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coerces</a:t>
            </a:r>
            <a:r>
              <a:rPr sz="2400" spc="1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resulting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value,</a:t>
            </a:r>
            <a:r>
              <a:rPr sz="2400" spc="114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necessary,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Boolean.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890"/>
              </a:spcBef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Relational</a:t>
            </a: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PHP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eight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relational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operators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JavaScript.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six </a:t>
            </a:r>
            <a:r>
              <a:rPr sz="2400" b="1" dirty="0">
                <a:latin typeface="Calibri"/>
                <a:cs typeface="Calibri"/>
              </a:rPr>
              <a:t>(&gt;,</a:t>
            </a:r>
            <a:r>
              <a:rPr sz="2400" b="1" spc="3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=,</a:t>
            </a:r>
            <a:r>
              <a:rPr sz="2400" b="1" spc="3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&lt;=,</a:t>
            </a:r>
            <a:r>
              <a:rPr sz="2400" b="1" spc="3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!</a:t>
            </a:r>
            <a:r>
              <a:rPr sz="2400" b="1" spc="3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=,</a:t>
            </a:r>
            <a:r>
              <a:rPr sz="2400" b="1" spc="3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3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==)</a:t>
            </a:r>
            <a:r>
              <a:rPr sz="2400" b="1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meanings.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===</a:t>
            </a:r>
            <a:r>
              <a:rPr sz="2400" spc="-2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TRUE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operands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!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==,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opposite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===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46633"/>
            <a:ext cx="20072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Boolean</a:t>
            </a:r>
            <a:r>
              <a:rPr sz="20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Operators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853566"/>
            <a:ext cx="87604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u="none" dirty="0">
                <a:latin typeface="Calibri"/>
                <a:cs typeface="Calibri"/>
              </a:rPr>
              <a:t>There</a:t>
            </a:r>
            <a:r>
              <a:rPr sz="2400" b="0" u="none" spc="15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are</a:t>
            </a:r>
            <a:r>
              <a:rPr sz="2400" b="0" u="none" spc="16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six</a:t>
            </a:r>
            <a:r>
              <a:rPr sz="2400" b="0" u="none" spc="17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Boolean</a:t>
            </a:r>
            <a:r>
              <a:rPr sz="2400" b="0" u="none" spc="16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operators:</a:t>
            </a:r>
            <a:r>
              <a:rPr sz="2400" b="0" u="none" spc="165" dirty="0">
                <a:latin typeface="Calibri"/>
                <a:cs typeface="Calibri"/>
              </a:rPr>
              <a:t> </a:t>
            </a:r>
            <a:r>
              <a:rPr sz="2400" u="none" dirty="0"/>
              <a:t>and,</a:t>
            </a:r>
            <a:r>
              <a:rPr sz="2400" u="none" spc="170" dirty="0"/>
              <a:t> </a:t>
            </a:r>
            <a:r>
              <a:rPr sz="2400" u="none" dirty="0"/>
              <a:t>or,</a:t>
            </a:r>
            <a:r>
              <a:rPr sz="2400" u="none" spc="160" dirty="0"/>
              <a:t> </a:t>
            </a:r>
            <a:r>
              <a:rPr sz="2400" u="none" dirty="0"/>
              <a:t>xor,</a:t>
            </a:r>
            <a:r>
              <a:rPr sz="2400" u="none" spc="165" dirty="0"/>
              <a:t> </a:t>
            </a:r>
            <a:r>
              <a:rPr sz="2400" u="none" dirty="0"/>
              <a:t>!,</a:t>
            </a:r>
            <a:r>
              <a:rPr sz="2400" u="none" spc="165" dirty="0"/>
              <a:t> </a:t>
            </a:r>
            <a:r>
              <a:rPr sz="2400" u="none" dirty="0"/>
              <a:t>&amp;&amp;,</a:t>
            </a:r>
            <a:r>
              <a:rPr sz="2400" u="none" spc="180" dirty="0"/>
              <a:t> </a:t>
            </a:r>
            <a:r>
              <a:rPr sz="2400" u="none" dirty="0"/>
              <a:t>and</a:t>
            </a:r>
            <a:r>
              <a:rPr sz="2400" u="none" spc="170" dirty="0"/>
              <a:t> </a:t>
            </a:r>
            <a:r>
              <a:rPr sz="2400" u="none" dirty="0"/>
              <a:t>|</a:t>
            </a:r>
            <a:r>
              <a:rPr sz="2400" u="none" spc="145" dirty="0"/>
              <a:t> </a:t>
            </a:r>
            <a:r>
              <a:rPr sz="2400" u="none" dirty="0"/>
              <a:t>|.</a:t>
            </a:r>
            <a:r>
              <a:rPr sz="2400" u="none" spc="160" dirty="0"/>
              <a:t> </a:t>
            </a:r>
            <a:r>
              <a:rPr sz="2400" b="0" u="none" spc="-25" dirty="0">
                <a:latin typeface="Calibri"/>
                <a:cs typeface="Calibri"/>
              </a:rPr>
              <a:t>The </a:t>
            </a:r>
            <a:r>
              <a:rPr sz="2400" u="none" dirty="0">
                <a:latin typeface="Calibri"/>
                <a:cs typeface="Calibri"/>
              </a:rPr>
              <a:t>and</a:t>
            </a:r>
            <a:r>
              <a:rPr sz="2400" b="0" u="none" spc="6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and</a:t>
            </a:r>
            <a:r>
              <a:rPr sz="2400" b="0" u="none" spc="4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&amp;&amp;</a:t>
            </a:r>
            <a:r>
              <a:rPr sz="2400" b="0" u="none" spc="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operators</a:t>
            </a:r>
            <a:r>
              <a:rPr sz="2400" b="0" u="none" spc="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perform</a:t>
            </a:r>
            <a:r>
              <a:rPr sz="2400" b="0" u="none" spc="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the</a:t>
            </a:r>
            <a:r>
              <a:rPr sz="2400" b="0" u="none" spc="6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same</a:t>
            </a:r>
            <a:r>
              <a:rPr sz="2400" b="0" u="none" spc="5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operation,</a:t>
            </a:r>
            <a:r>
              <a:rPr sz="2400" b="0" u="none" spc="5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as</a:t>
            </a:r>
            <a:r>
              <a:rPr sz="2400" b="0" u="none" spc="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do</a:t>
            </a:r>
            <a:r>
              <a:rPr sz="2400" b="0" u="none" spc="6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or</a:t>
            </a:r>
            <a:r>
              <a:rPr sz="2400" b="0" u="none" spc="30" dirty="0">
                <a:latin typeface="Calibri"/>
                <a:cs typeface="Calibri"/>
              </a:rPr>
              <a:t> </a:t>
            </a:r>
            <a:r>
              <a:rPr sz="2400" b="0" u="none">
                <a:latin typeface="Calibri"/>
                <a:cs typeface="Calibri"/>
              </a:rPr>
              <a:t>and</a:t>
            </a:r>
            <a:r>
              <a:rPr sz="2400" b="0" u="none" spc="65">
                <a:latin typeface="Calibri"/>
                <a:cs typeface="Calibri"/>
              </a:rPr>
              <a:t> </a:t>
            </a:r>
            <a:r>
              <a:rPr sz="2400" u="none" spc="-50" smtClean="0">
                <a:latin typeface="Calibri"/>
                <a:cs typeface="Calibri"/>
              </a:rPr>
              <a:t>|</a:t>
            </a:r>
            <a:r>
              <a:rPr sz="2400" u="none" spc="-25" smtClean="0">
                <a:latin typeface="Calibri"/>
                <a:cs typeface="Calibri"/>
              </a:rPr>
              <a:t>|</a:t>
            </a:r>
            <a:r>
              <a:rPr sz="2400" b="0" u="none" spc="-25" smtClean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83540" y="2320289"/>
            <a:ext cx="8383270" cy="31406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Selection</a:t>
            </a:r>
            <a:r>
              <a:rPr spc="-70" dirty="0"/>
              <a:t> </a:t>
            </a:r>
            <a:r>
              <a:rPr spc="-10" dirty="0"/>
              <a:t>Statements</a:t>
            </a:r>
          </a:p>
          <a:p>
            <a:pPr marL="12700">
              <a:lnSpc>
                <a:spcPct val="100000"/>
              </a:lnSpc>
            </a:pPr>
            <a:endParaRPr lang="en-US" spc="-25" dirty="0" smtClean="0"/>
          </a:p>
          <a:p>
            <a:pPr marL="12700">
              <a:lnSpc>
                <a:spcPct val="100000"/>
              </a:lnSpc>
            </a:pPr>
            <a:r>
              <a:rPr spc="-25" smtClean="0"/>
              <a:t>If</a:t>
            </a:r>
            <a:endParaRPr spc="-25" dirty="0"/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/>
          </a:p>
          <a:p>
            <a:pPr marL="12700" marR="5080" algn="just">
              <a:lnSpc>
                <a:spcPct val="100000"/>
              </a:lnSpc>
            </a:pPr>
            <a:r>
              <a:rPr sz="2400" b="0" u="none" dirty="0">
                <a:latin typeface="Calibri"/>
                <a:cs typeface="Calibri"/>
              </a:rPr>
              <a:t>PHP’s</a:t>
            </a:r>
            <a:r>
              <a:rPr sz="2400" b="0" u="none" spc="-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if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statement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-5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like</a:t>
            </a:r>
            <a:r>
              <a:rPr sz="2400" b="0" u="none" spc="-6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that</a:t>
            </a:r>
            <a:r>
              <a:rPr sz="2400" b="0" u="none" spc="-3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of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C.</a:t>
            </a:r>
            <a:r>
              <a:rPr sz="2400" b="0" u="none" spc="-5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The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control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expression</a:t>
            </a:r>
            <a:r>
              <a:rPr sz="2400" b="0" u="none" spc="-1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can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be</a:t>
            </a:r>
            <a:r>
              <a:rPr sz="2400" b="0" u="none" spc="-50" dirty="0">
                <a:latin typeface="Calibri"/>
                <a:cs typeface="Calibri"/>
              </a:rPr>
              <a:t> </a:t>
            </a:r>
            <a:r>
              <a:rPr sz="2400" b="0" u="none" spc="-25" dirty="0">
                <a:latin typeface="Calibri"/>
                <a:cs typeface="Calibri"/>
              </a:rPr>
              <a:t>an </a:t>
            </a:r>
            <a:r>
              <a:rPr sz="2400" b="0" u="none" dirty="0">
                <a:latin typeface="Calibri"/>
                <a:cs typeface="Calibri"/>
              </a:rPr>
              <a:t>expression</a:t>
            </a:r>
            <a:r>
              <a:rPr sz="2400" b="0" u="none" spc="59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of</a:t>
            </a:r>
            <a:r>
              <a:rPr sz="2400" b="0" u="none" spc="30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any</a:t>
            </a:r>
            <a:r>
              <a:rPr sz="2400" b="0" u="none" spc="58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type,</a:t>
            </a:r>
            <a:r>
              <a:rPr sz="2400" b="0" u="none" spc="59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but</a:t>
            </a:r>
            <a:r>
              <a:rPr sz="2400" b="0" u="none" spc="30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its</a:t>
            </a:r>
            <a:r>
              <a:rPr sz="2400" b="0" u="none" spc="59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value</a:t>
            </a:r>
            <a:r>
              <a:rPr sz="2400" b="0" u="none" spc="35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coerced</a:t>
            </a:r>
            <a:r>
              <a:rPr sz="2400" b="0" u="none" spc="35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to</a:t>
            </a:r>
            <a:r>
              <a:rPr sz="2400" b="0" u="none" spc="40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Boolean</a:t>
            </a:r>
            <a:r>
              <a:rPr sz="2400" b="0" u="none">
                <a:latin typeface="Calibri"/>
                <a:cs typeface="Calibri"/>
              </a:rPr>
              <a:t>.</a:t>
            </a:r>
            <a:r>
              <a:rPr sz="2400" b="0" u="none" spc="585">
                <a:latin typeface="Calibri"/>
                <a:cs typeface="Calibri"/>
              </a:rPr>
              <a:t> </a:t>
            </a:r>
            <a:endParaRPr lang="en-US" sz="2400" b="0" u="none" spc="585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0" u="none" spc="-25" smtClean="0">
                <a:latin typeface="Calibri"/>
                <a:cs typeface="Calibri"/>
              </a:rPr>
              <a:t>The </a:t>
            </a:r>
            <a:r>
              <a:rPr sz="2400" b="0" u="none" dirty="0">
                <a:latin typeface="Calibri"/>
                <a:cs typeface="Calibri"/>
              </a:rPr>
              <a:t>controlled</a:t>
            </a:r>
            <a:r>
              <a:rPr sz="2400" b="0" u="none" spc="-35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statement</a:t>
            </a:r>
            <a:r>
              <a:rPr sz="2400" b="0" u="none" dirty="0">
                <a:latin typeface="Calibri"/>
                <a:cs typeface="Calibri"/>
              </a:rPr>
              <a:t> segment</a:t>
            </a:r>
            <a:r>
              <a:rPr sz="2400" b="0" u="none" spc="-3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can</a:t>
            </a:r>
            <a:r>
              <a:rPr sz="2400" b="0" u="none" spc="-2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be</a:t>
            </a:r>
            <a:r>
              <a:rPr sz="2400" b="0" u="none" spc="-3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either</a:t>
            </a:r>
            <a:r>
              <a:rPr sz="2400" b="0" u="none" spc="-1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</a:t>
            </a:r>
            <a:r>
              <a:rPr sz="2400" b="0" u="none" spc="-3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single</a:t>
            </a:r>
            <a:r>
              <a:rPr sz="2400" u="none" spc="-15" dirty="0">
                <a:latin typeface="Calibri"/>
                <a:cs typeface="Calibri"/>
              </a:rPr>
              <a:t> </a:t>
            </a:r>
            <a:r>
              <a:rPr sz="2400" u="none" spc="-10" dirty="0">
                <a:latin typeface="Calibri"/>
                <a:cs typeface="Calibri"/>
              </a:rPr>
              <a:t>statement</a:t>
            </a:r>
            <a:r>
              <a:rPr sz="2400" u="none" spc="-2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or</a:t>
            </a:r>
            <a:r>
              <a:rPr sz="2400" u="none" spc="-35" dirty="0">
                <a:latin typeface="Calibri"/>
                <a:cs typeface="Calibri"/>
              </a:rPr>
              <a:t> </a:t>
            </a:r>
            <a:r>
              <a:rPr sz="2400" u="none" spc="-50" dirty="0">
                <a:latin typeface="Calibri"/>
                <a:cs typeface="Calibri"/>
              </a:rPr>
              <a:t>a </a:t>
            </a:r>
            <a:r>
              <a:rPr sz="2400" u="none" dirty="0">
                <a:latin typeface="Calibri"/>
                <a:cs typeface="Calibri"/>
              </a:rPr>
              <a:t>compound</a:t>
            </a:r>
            <a:r>
              <a:rPr sz="2400" u="none" spc="80" dirty="0">
                <a:latin typeface="Calibri"/>
                <a:cs typeface="Calibri"/>
              </a:rPr>
              <a:t>  </a:t>
            </a:r>
            <a:r>
              <a:rPr sz="2400" u="none" dirty="0">
                <a:latin typeface="Calibri"/>
                <a:cs typeface="Calibri"/>
              </a:rPr>
              <a:t>statement</a:t>
            </a:r>
            <a:r>
              <a:rPr sz="2400" b="0" u="none" dirty="0">
                <a:latin typeface="Calibri"/>
                <a:cs typeface="Calibri"/>
              </a:rPr>
              <a:t>.</a:t>
            </a:r>
            <a:r>
              <a:rPr sz="2400" b="0" u="none" spc="60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An</a:t>
            </a:r>
            <a:r>
              <a:rPr sz="2400" b="0" u="none" spc="95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70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can</a:t>
            </a:r>
            <a:r>
              <a:rPr sz="2400" b="0" u="none" spc="80" dirty="0">
                <a:latin typeface="Calibri"/>
                <a:cs typeface="Calibri"/>
              </a:rPr>
              <a:t>  </a:t>
            </a:r>
            <a:r>
              <a:rPr sz="2400" b="0" u="none" dirty="0">
                <a:latin typeface="Calibri"/>
                <a:cs typeface="Calibri"/>
              </a:rPr>
              <a:t>include</a:t>
            </a:r>
            <a:r>
              <a:rPr sz="2400" b="0" u="none" spc="85" dirty="0">
                <a:latin typeface="Calibri"/>
                <a:cs typeface="Calibri"/>
              </a:rPr>
              <a:t>  </a:t>
            </a:r>
            <a:r>
              <a:rPr sz="2400" u="none" dirty="0">
                <a:latin typeface="Calibri"/>
                <a:cs typeface="Calibri"/>
              </a:rPr>
              <a:t>any</a:t>
            </a:r>
            <a:r>
              <a:rPr sz="2400" u="none" spc="65" dirty="0">
                <a:latin typeface="Calibri"/>
                <a:cs typeface="Calibri"/>
              </a:rPr>
              <a:t>  </a:t>
            </a:r>
            <a:r>
              <a:rPr sz="2400" u="none" dirty="0">
                <a:latin typeface="Calibri"/>
                <a:cs typeface="Calibri"/>
              </a:rPr>
              <a:t>number</a:t>
            </a:r>
            <a:r>
              <a:rPr sz="2400" u="none" spc="80" dirty="0">
                <a:latin typeface="Calibri"/>
                <a:cs typeface="Calibri"/>
              </a:rPr>
              <a:t>  </a:t>
            </a:r>
            <a:r>
              <a:rPr sz="2400" u="none" dirty="0">
                <a:latin typeface="Calibri"/>
                <a:cs typeface="Calibri"/>
              </a:rPr>
              <a:t>of</a:t>
            </a:r>
            <a:r>
              <a:rPr sz="2400" u="none" spc="95" dirty="0">
                <a:latin typeface="Calibri"/>
                <a:cs typeface="Calibri"/>
              </a:rPr>
              <a:t>  </a:t>
            </a:r>
            <a:r>
              <a:rPr sz="2400" u="none" spc="-10" dirty="0">
                <a:latin typeface="Calibri"/>
                <a:cs typeface="Calibri"/>
              </a:rPr>
              <a:t>elseif </a:t>
            </a:r>
            <a:r>
              <a:rPr sz="2400" u="none" spc="-10">
                <a:latin typeface="Calibri"/>
                <a:cs typeface="Calibri"/>
              </a:rPr>
              <a:t>clauses</a:t>
            </a:r>
            <a:r>
              <a:rPr sz="2400" u="none" spc="-10" smtClean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7385"/>
            <a:ext cx="5588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2400" u="none" dirty="0"/>
              <a:t>If</a:t>
            </a:r>
            <a:r>
              <a:rPr sz="2400" u="none" spc="-50" dirty="0"/>
              <a:t> </a:t>
            </a:r>
            <a:r>
              <a:rPr sz="2400" u="none" dirty="0"/>
              <a:t>($day</a:t>
            </a:r>
            <a:r>
              <a:rPr sz="2400" u="none" spc="-40" dirty="0"/>
              <a:t> </a:t>
            </a:r>
            <a:r>
              <a:rPr sz="2400" u="none" dirty="0"/>
              <a:t>==</a:t>
            </a:r>
            <a:r>
              <a:rPr sz="2400" u="none" spc="-45" dirty="0"/>
              <a:t> </a:t>
            </a:r>
            <a:r>
              <a:rPr sz="2400" u="none" dirty="0"/>
              <a:t>“Saturday”</a:t>
            </a:r>
            <a:r>
              <a:rPr sz="2400" u="none" spc="-45" dirty="0"/>
              <a:t> </a:t>
            </a:r>
            <a:r>
              <a:rPr sz="2400" u="none" dirty="0"/>
              <a:t>||</a:t>
            </a:r>
            <a:r>
              <a:rPr sz="2400" u="none" spc="-45" dirty="0"/>
              <a:t> </a:t>
            </a:r>
            <a:r>
              <a:rPr sz="2400" u="none" dirty="0"/>
              <a:t>$day</a:t>
            </a:r>
            <a:r>
              <a:rPr sz="2400" u="none" spc="-60" dirty="0"/>
              <a:t> </a:t>
            </a:r>
            <a:r>
              <a:rPr sz="2400" u="none" dirty="0"/>
              <a:t>==</a:t>
            </a:r>
            <a:r>
              <a:rPr sz="2400" u="none" spc="-20" dirty="0"/>
              <a:t> </a:t>
            </a:r>
            <a:r>
              <a:rPr sz="2400" u="none" spc="-10" dirty="0"/>
              <a:t>“Sunday”) ($today</a:t>
            </a:r>
            <a:r>
              <a:rPr sz="2400" u="none" spc="-55" dirty="0"/>
              <a:t> </a:t>
            </a:r>
            <a:r>
              <a:rPr sz="2400" u="none" dirty="0"/>
              <a:t>=</a:t>
            </a:r>
            <a:r>
              <a:rPr sz="2400" u="none" spc="-45" dirty="0"/>
              <a:t> </a:t>
            </a:r>
            <a:r>
              <a:rPr sz="2400" u="none" spc="-10" dirty="0"/>
              <a:t>“weekend”);</a:t>
            </a:r>
            <a:endParaRPr sz="2400"/>
          </a:p>
          <a:p>
            <a:pPr marL="12700">
              <a:lnSpc>
                <a:spcPct val="100000"/>
              </a:lnSpc>
            </a:pPr>
            <a:r>
              <a:rPr sz="2400" u="none" spc="-20" dirty="0"/>
              <a:t>else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3540" y="1264741"/>
            <a:ext cx="4728845" cy="539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($today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“</a:t>
            </a:r>
            <a:r>
              <a:rPr sz="2400" b="1" spc="-10" smtClean="0">
                <a:latin typeface="Calibri"/>
                <a:cs typeface="Calibri"/>
              </a:rPr>
              <a:t>weekd</a:t>
            </a:r>
            <a:r>
              <a:rPr lang="en-US" sz="2400" b="1" spc="-10" dirty="0" smtClean="0">
                <a:latin typeface="Calibri"/>
                <a:cs typeface="Calibri"/>
              </a:rPr>
              <a:t>ay</a:t>
            </a:r>
            <a:r>
              <a:rPr sz="2400" b="1" spc="-10" smtClean="0">
                <a:latin typeface="Calibri"/>
                <a:cs typeface="Calibri"/>
              </a:rPr>
              <a:t>”;)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Switch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2400" dirty="0">
                <a:latin typeface="Calibri"/>
                <a:cs typeface="Calibri"/>
              </a:rPr>
              <a:t>switch(n)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171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case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label1:</a:t>
            </a:r>
            <a:endParaRPr sz="2400">
              <a:latin typeface="Calibri"/>
              <a:cs typeface="Calibri"/>
            </a:endParaRPr>
          </a:p>
          <a:p>
            <a:pPr marL="628650" marR="213995" indent="-6731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code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n=label1; break;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case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label2: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code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n=label2;</a:t>
            </a:r>
            <a:endParaRPr sz="2400">
              <a:latin typeface="Calibri"/>
              <a:cs typeface="Calibri"/>
            </a:endParaRPr>
          </a:p>
          <a:p>
            <a:pPr marL="354330" marR="2917190" indent="34417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break;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label3:</a:t>
            </a:r>
            <a:endParaRPr sz="2400">
              <a:latin typeface="Calibri"/>
              <a:cs typeface="Calibri"/>
            </a:endParaRPr>
          </a:p>
          <a:p>
            <a:pPr marL="762635" marR="50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code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n=label3; break;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3434"/>
            <a:ext cx="8613140" cy="6304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Characteristics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PHP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145"/>
              </a:spcBef>
              <a:buFont typeface="Wingdings"/>
              <a:buChar char=""/>
              <a:tabLst>
                <a:tab pos="356870" algn="l"/>
              </a:tabLst>
            </a:pP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fast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"/>
              <a:tabLst>
                <a:tab pos="356870" algn="l"/>
              </a:tabLst>
            </a:pPr>
            <a:r>
              <a:rPr sz="2400" spc="-10" dirty="0">
                <a:latin typeface="Calibri"/>
                <a:cs typeface="Calibri"/>
              </a:rPr>
              <a:t>Efficient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870" algn="l"/>
              </a:tabLst>
            </a:pPr>
            <a:r>
              <a:rPr sz="2400" spc="-10" dirty="0">
                <a:latin typeface="Calibri"/>
                <a:cs typeface="Calibri"/>
              </a:rPr>
              <a:t>Secured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"/>
              <a:tabLst>
                <a:tab pos="356870" algn="l"/>
              </a:tabLst>
            </a:pPr>
            <a:r>
              <a:rPr sz="2400" spc="-10" dirty="0">
                <a:latin typeface="Calibri"/>
                <a:cs typeface="Calibri"/>
              </a:rPr>
              <a:t>Flexible</a:t>
            </a:r>
            <a:endParaRPr sz="2400">
              <a:latin typeface="Calibri"/>
              <a:cs typeface="Calibri"/>
            </a:endParaRPr>
          </a:p>
          <a:p>
            <a:pPr marL="356870" marR="1095375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</a:tabLst>
            </a:pPr>
            <a:r>
              <a:rPr sz="2400" spc="-20" dirty="0">
                <a:latin typeface="Calibri"/>
                <a:cs typeface="Calibri"/>
              </a:rPr>
              <a:t>Cross-</a:t>
            </a:r>
            <a:r>
              <a:rPr sz="2400" dirty="0">
                <a:latin typeface="Calibri"/>
                <a:cs typeface="Calibri"/>
              </a:rPr>
              <a:t>platform,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major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Windows,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Linux,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macOS.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870" algn="l"/>
              </a:tabLst>
            </a:pPr>
            <a:r>
              <a:rPr sz="2400" dirty="0">
                <a:latin typeface="Calibri"/>
                <a:cs typeface="Calibri"/>
              </a:rPr>
              <a:t>Open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"/>
              <a:tabLst>
                <a:tab pos="356870" algn="l"/>
              </a:tabLst>
            </a:pPr>
            <a:r>
              <a:rPr sz="2400" spc="-10" dirty="0">
                <a:latin typeface="Calibri"/>
                <a:cs typeface="Calibri"/>
              </a:rPr>
              <a:t>Powerful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Library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Support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"/>
              <a:tabLst>
                <a:tab pos="356870" algn="l"/>
              </a:tabLst>
            </a:pP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Connectivity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Disadvantages</a:t>
            </a:r>
            <a:r>
              <a:rPr sz="20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PHP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145"/>
              </a:spcBef>
              <a:buFont typeface="Wingdings"/>
              <a:buChar char=""/>
              <a:tabLst>
                <a:tab pos="356870" algn="l"/>
                <a:tab pos="969644" algn="l"/>
                <a:tab pos="2094864" algn="l"/>
                <a:tab pos="2600960" algn="l"/>
                <a:tab pos="3363595" algn="l"/>
                <a:tab pos="4088765" algn="l"/>
                <a:tab pos="5854700" algn="l"/>
                <a:tab pos="6491605" algn="l"/>
                <a:tab pos="7251065" algn="l"/>
                <a:tab pos="7598409" algn="l"/>
                <a:tab pos="8333105" algn="l"/>
              </a:tabLst>
            </a:pPr>
            <a:r>
              <a:rPr sz="2400" spc="-2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suitable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large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Applications-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b="1" spc="-25" dirty="0">
                <a:latin typeface="Calibri"/>
                <a:cs typeface="Calibri"/>
              </a:rPr>
              <a:t>Php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20" dirty="0">
                <a:latin typeface="Calibri"/>
                <a:cs typeface="Calibri"/>
              </a:rPr>
              <a:t>code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25" dirty="0">
                <a:latin typeface="Calibri"/>
                <a:cs typeface="Calibri"/>
              </a:rPr>
              <a:t>is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20" dirty="0">
                <a:latin typeface="Calibri"/>
                <a:cs typeface="Calibri"/>
              </a:rPr>
              <a:t>hard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alibri"/>
                <a:cs typeface="Calibri"/>
              </a:rPr>
              <a:t>maintain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since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very</a:t>
            </a:r>
            <a:r>
              <a:rPr sz="2400" b="1" spc="-10" dirty="0">
                <a:latin typeface="Calibri"/>
                <a:cs typeface="Calibri"/>
              </a:rPr>
              <a:t> modular.</a:t>
            </a:r>
            <a:endParaRPr sz="2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"/>
              <a:tabLst>
                <a:tab pos="356870" algn="l"/>
              </a:tabLst>
            </a:pPr>
            <a:r>
              <a:rPr sz="2400" dirty="0">
                <a:latin typeface="Calibri"/>
                <a:cs typeface="Calibri"/>
              </a:rPr>
              <a:t>Modification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PHP</a:t>
            </a:r>
            <a:r>
              <a:rPr sz="2400" b="1" spc="3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does</a:t>
            </a:r>
            <a:r>
              <a:rPr sz="2400" b="1" spc="3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3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allow</a:t>
            </a:r>
            <a:r>
              <a:rPr sz="2400" b="1" spc="3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3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change</a:t>
            </a:r>
            <a:r>
              <a:rPr sz="2400" b="1" spc="3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38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core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behavior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web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applications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564" y="395681"/>
            <a:ext cx="653986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u="none" spc="-10" dirty="0">
                <a:latin typeface="Calibri"/>
                <a:cs typeface="Calibri"/>
              </a:rPr>
              <a:t>Default: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b="0" u="none" dirty="0">
                <a:latin typeface="Calibri"/>
                <a:cs typeface="Calibri"/>
              </a:rPr>
              <a:t>code</a:t>
            </a:r>
            <a:r>
              <a:rPr sz="2400" b="0" u="none" spc="-7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to</a:t>
            </a:r>
            <a:r>
              <a:rPr sz="2400" b="0" u="none" spc="-6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be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executed</a:t>
            </a:r>
            <a:r>
              <a:rPr sz="2400" b="0" u="none" spc="-1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if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n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is</a:t>
            </a:r>
            <a:r>
              <a:rPr sz="2400" b="0" u="none" spc="-50" dirty="0">
                <a:latin typeface="Calibri"/>
                <a:cs typeface="Calibri"/>
              </a:rPr>
              <a:t> </a:t>
            </a:r>
            <a:r>
              <a:rPr sz="2400" b="0" u="none" spc="-20" dirty="0">
                <a:latin typeface="Calibri"/>
                <a:cs typeface="Calibri"/>
              </a:rPr>
              <a:t>different</a:t>
            </a:r>
            <a:r>
              <a:rPr sz="2400" b="0" u="none" spc="-85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from</a:t>
            </a:r>
            <a:r>
              <a:rPr sz="2400" b="0" u="none" spc="-40" dirty="0">
                <a:latin typeface="Calibri"/>
                <a:cs typeface="Calibri"/>
              </a:rPr>
              <a:t> </a:t>
            </a:r>
            <a:r>
              <a:rPr sz="2400" b="0" u="none" dirty="0">
                <a:latin typeface="Calibri"/>
                <a:cs typeface="Calibri"/>
              </a:rPr>
              <a:t>all</a:t>
            </a:r>
            <a:r>
              <a:rPr sz="2400" b="0" u="none" spc="-45" dirty="0">
                <a:latin typeface="Calibri"/>
                <a:cs typeface="Calibri"/>
              </a:rPr>
              <a:t> </a:t>
            </a:r>
            <a:r>
              <a:rPr sz="2400" b="0" u="none" spc="-10" dirty="0">
                <a:latin typeface="Calibri"/>
                <a:cs typeface="Calibri"/>
              </a:rPr>
              <a:t>labels;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127582"/>
            <a:ext cx="8077200" cy="5065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0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Statements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385"/>
              </a:spcBef>
            </a:pP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while,</a:t>
            </a:r>
            <a:r>
              <a:rPr sz="2400" b="1" spc="1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for,</a:t>
            </a:r>
            <a:r>
              <a:rPr sz="2400" b="1" spc="1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do-</a:t>
            </a:r>
            <a:r>
              <a:rPr sz="2400" b="1" dirty="0">
                <a:latin typeface="Calibri"/>
                <a:cs typeface="Calibri"/>
              </a:rPr>
              <a:t>while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statements</a:t>
            </a:r>
            <a:r>
              <a:rPr sz="2400" b="1" spc="1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PHP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exactly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JavaScript.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PHP</a:t>
            </a:r>
            <a:r>
              <a:rPr sz="2400" b="1" spc="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also</a:t>
            </a:r>
            <a:r>
              <a:rPr sz="2400" b="1" spc="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has</a:t>
            </a:r>
            <a:r>
              <a:rPr sz="2400" b="1" spc="1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125" dirty="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foreach</a:t>
            </a:r>
            <a:r>
              <a:rPr sz="2400" b="1" spc="145">
                <a:latin typeface="Calibri"/>
                <a:cs typeface="Calibri"/>
              </a:rPr>
              <a:t> </a:t>
            </a:r>
            <a:r>
              <a:rPr sz="2400" b="1" smtClean="0">
                <a:latin typeface="Calibri"/>
                <a:cs typeface="Calibri"/>
              </a:rPr>
              <a:t>statement</a:t>
            </a:r>
            <a:r>
              <a:rPr lang="en-US" sz="2400" b="1" dirty="0" smtClean="0">
                <a:latin typeface="Calibri"/>
                <a:cs typeface="Calibri"/>
              </a:rPr>
              <a:t>. </a:t>
            </a:r>
            <a:r>
              <a:rPr sz="2400" smtClean="0">
                <a:latin typeface="Calibri"/>
                <a:cs typeface="Calibri"/>
              </a:rPr>
              <a:t>The</a:t>
            </a:r>
            <a:r>
              <a:rPr sz="2400" spc="11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factorial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2400" b="1" dirty="0">
                <a:latin typeface="Calibri"/>
                <a:cs typeface="Calibri"/>
              </a:rPr>
              <a:t>$fact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$count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while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($count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 $n)</a:t>
            </a:r>
            <a:r>
              <a:rPr sz="2400" b="1" spc="-50" dirty="0">
                <a:latin typeface="Calibri"/>
                <a:cs typeface="Calibri"/>
              </a:rPr>
              <a:t> {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$count++;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$fact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*=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$count;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74929"/>
            <a:ext cx="9175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1051382"/>
            <a:ext cx="14268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dirty="0"/>
              <a:t>$count</a:t>
            </a:r>
            <a:r>
              <a:rPr sz="2400" u="none" spc="-80" dirty="0"/>
              <a:t> </a:t>
            </a:r>
            <a:r>
              <a:rPr sz="2400" u="none" dirty="0"/>
              <a:t>=</a:t>
            </a:r>
            <a:r>
              <a:rPr sz="2400" u="none" spc="-20" dirty="0"/>
              <a:t> </a:t>
            </a:r>
            <a:r>
              <a:rPr sz="2400" u="none" spc="-25" dirty="0"/>
              <a:t>1;</a:t>
            </a:r>
            <a:endParaRPr sz="2400"/>
          </a:p>
          <a:p>
            <a:pPr marL="12700" marR="120650" indent="66675">
              <a:lnSpc>
                <a:spcPct val="100000"/>
              </a:lnSpc>
              <a:spcBef>
                <a:spcPts val="5"/>
              </a:spcBef>
            </a:pPr>
            <a:r>
              <a:rPr sz="2400" u="none" dirty="0"/>
              <a:t>$sum</a:t>
            </a:r>
            <a:r>
              <a:rPr sz="2400" u="none" spc="-40" dirty="0"/>
              <a:t> </a:t>
            </a:r>
            <a:r>
              <a:rPr sz="2400" u="none" dirty="0"/>
              <a:t>=</a:t>
            </a:r>
            <a:r>
              <a:rPr sz="2400" u="none" spc="10" dirty="0"/>
              <a:t> </a:t>
            </a:r>
            <a:r>
              <a:rPr sz="2400" u="none" spc="-25" dirty="0"/>
              <a:t>0; </a:t>
            </a:r>
            <a:r>
              <a:rPr sz="2400" u="none" dirty="0"/>
              <a:t>do</a:t>
            </a:r>
            <a:r>
              <a:rPr sz="2400" u="none" spc="-10" dirty="0"/>
              <a:t> </a:t>
            </a:r>
            <a:r>
              <a:rPr sz="2400" u="none" spc="-50" dirty="0"/>
              <a:t>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6244" y="2149602"/>
            <a:ext cx="645096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$sum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+=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$count;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$count++;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}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while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($count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&lt;=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100);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factorial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($count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1,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$fact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1;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$count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$n;)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$count++;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$fact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*=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$count;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2400" b="1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7340" y="785794"/>
            <a:ext cx="8461375" cy="5677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2385"/>
              </a:spcBef>
            </a:pPr>
            <a:r>
              <a:rPr sz="2400" smtClean="0">
                <a:latin typeface="Calibri"/>
                <a:cs typeface="Calibri"/>
              </a:rPr>
              <a:t>The</a:t>
            </a:r>
            <a:r>
              <a:rPr sz="2400" spc="21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break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statement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terminate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execution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b="1" dirty="0">
                <a:latin typeface="Calibri"/>
                <a:cs typeface="Calibri"/>
              </a:rPr>
              <a:t>for,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foreach,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while,</a:t>
            </a:r>
            <a:r>
              <a:rPr sz="2400" b="1" spc="1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do-</a:t>
            </a:r>
            <a:r>
              <a:rPr sz="2400" b="1" dirty="0">
                <a:latin typeface="Calibri"/>
                <a:cs typeface="Calibri"/>
              </a:rPr>
              <a:t>while</a:t>
            </a:r>
            <a:r>
              <a:rPr sz="2400" b="1" spc="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construct</a:t>
            </a:r>
            <a:r>
              <a:rPr sz="2400">
                <a:latin typeface="Calibri"/>
                <a:cs typeface="Calibri"/>
              </a:rPr>
              <a:t>.</a:t>
            </a:r>
            <a:r>
              <a:rPr sz="2400" spc="114">
                <a:latin typeface="Calibri"/>
                <a:cs typeface="Calibri"/>
              </a:rPr>
              <a:t> </a:t>
            </a:r>
            <a:endParaRPr lang="en-US" sz="2400" spc="114" dirty="0" smtClean="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2385"/>
              </a:spcBef>
            </a:pPr>
            <a:r>
              <a:rPr sz="2400" smtClean="0">
                <a:latin typeface="Calibri"/>
                <a:cs typeface="Calibri"/>
              </a:rPr>
              <a:t>The</a:t>
            </a:r>
            <a:r>
              <a:rPr sz="2400" spc="125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constructs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skip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remainder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 iteration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continue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execution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beginning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next.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90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38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illustrate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HTML-</a:t>
            </a:r>
            <a:r>
              <a:rPr sz="2400" spc="-25" dirty="0">
                <a:latin typeface="Calibri"/>
                <a:cs typeface="Calibri"/>
              </a:rPr>
              <a:t>PHP </a:t>
            </a:r>
            <a:r>
              <a:rPr sz="2400" dirty="0">
                <a:latin typeface="Calibri"/>
                <a:cs typeface="Calibri"/>
              </a:rPr>
              <a:t>document,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well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mathematical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functions</a:t>
            </a:r>
            <a:r>
              <a:rPr sz="2400" b="1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intermingling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PHP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</a:t>
            </a:r>
            <a:r>
              <a:rPr sz="2400">
                <a:latin typeface="Calibri"/>
                <a:cs typeface="Calibri"/>
              </a:rPr>
              <a:t>.</a:t>
            </a:r>
            <a:r>
              <a:rPr sz="2400" spc="254">
                <a:latin typeface="Calibri"/>
                <a:cs typeface="Calibri"/>
              </a:rPr>
              <a:t> </a:t>
            </a:r>
            <a:endParaRPr lang="en-US" sz="2400" spc="254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385"/>
              </a:spcBef>
            </a:pPr>
            <a:r>
              <a:rPr sz="2400" smtClean="0">
                <a:latin typeface="Calibri"/>
                <a:cs typeface="Calibri"/>
              </a:rPr>
              <a:t>The</a:t>
            </a:r>
            <a:r>
              <a:rPr sz="2400" spc="31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sqrt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returns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square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root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parameter</a:t>
            </a:r>
            <a:r>
              <a:rPr sz="2400" dirty="0">
                <a:latin typeface="Calibri"/>
                <a:cs typeface="Calibri"/>
              </a:rPr>
              <a:t>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pow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raises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parameter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power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second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parameter.</a:t>
            </a:r>
            <a:endParaRPr sz="2400" b="1">
              <a:latin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7824" y="14985"/>
            <a:ext cx="8388350" cy="913685"/>
          </a:xfrm>
        </p:spPr>
        <p:txBody>
          <a:bodyPr/>
          <a:lstStyle/>
          <a:p>
            <a:r>
              <a:rPr lang="en-IN" sz="4000" dirty="0" smtClean="0">
                <a:uFill>
                  <a:solidFill>
                    <a:srgbClr val="000000"/>
                  </a:solidFill>
                </a:uFill>
              </a:rPr>
              <a:t>Break</a:t>
            </a:r>
            <a:r>
              <a:rPr lang="en-IN" sz="4000" spc="-35" dirty="0" smtClean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IN" sz="4000" dirty="0" smtClean="0">
                <a:uFill>
                  <a:solidFill>
                    <a:srgbClr val="000000"/>
                  </a:solidFill>
                </a:uFill>
              </a:rPr>
              <a:t>and</a:t>
            </a:r>
            <a:r>
              <a:rPr lang="en-IN" sz="4000" spc="-35" dirty="0" smtClean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IN" sz="4000" spc="-10" dirty="0" smtClean="0">
                <a:uFill>
                  <a:solidFill>
                    <a:srgbClr val="000000"/>
                  </a:solidFill>
                </a:uFill>
              </a:rPr>
              <a:t>Continue</a:t>
            </a:r>
            <a:r>
              <a:rPr lang="en-IN" sz="4000" dirty="0" smtClean="0"/>
              <a:t/>
            </a:r>
            <a:br>
              <a:rPr lang="en-IN" sz="4000" dirty="0" smtClean="0"/>
            </a:b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58" y="152400"/>
            <a:ext cx="8501122" cy="6525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Display</a:t>
            </a:r>
            <a:r>
              <a:rPr sz="2400" spc="-60" dirty="0"/>
              <a:t> </a:t>
            </a:r>
            <a:r>
              <a:rPr sz="2400" dirty="0"/>
              <a:t>the</a:t>
            </a:r>
            <a:r>
              <a:rPr sz="2400" spc="-40" dirty="0"/>
              <a:t> </a:t>
            </a:r>
            <a:r>
              <a:rPr sz="2400" dirty="0"/>
              <a:t>output</a:t>
            </a:r>
            <a:r>
              <a:rPr sz="2400" spc="-85" dirty="0"/>
              <a:t> </a:t>
            </a:r>
            <a:r>
              <a:rPr sz="2400" dirty="0"/>
              <a:t>of</a:t>
            </a:r>
            <a:r>
              <a:rPr sz="2400" spc="-15" dirty="0"/>
              <a:t> </a:t>
            </a:r>
            <a:r>
              <a:rPr sz="2400" spc="-10" dirty="0"/>
              <a:t>powers.php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4039" y="468833"/>
            <a:ext cx="153225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110" dirty="0"/>
              <a:t> </a:t>
            </a:r>
            <a:r>
              <a:rPr sz="4100" spc="-30" dirty="0"/>
              <a:t>Arrays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201269" y="1296161"/>
            <a:ext cx="8724265" cy="427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marR="5080" indent="-386715" algn="just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400050" algn="l"/>
              </a:tabLst>
            </a:pPr>
            <a:r>
              <a:rPr sz="2400" spc="-20" dirty="0">
                <a:latin typeface="Calibri"/>
                <a:cs typeface="Calibri"/>
              </a:rPr>
              <a:t>Arrays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unlike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 	</a:t>
            </a:r>
            <a:r>
              <a:rPr sz="2400" dirty="0">
                <a:latin typeface="Calibri"/>
                <a:cs typeface="Calibri"/>
              </a:rPr>
              <a:t>language.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described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associative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b="1" spc="-20" smtClean="0">
                <a:latin typeface="Calibri"/>
                <a:cs typeface="Calibri"/>
              </a:rPr>
              <a:t>arrays</a:t>
            </a:r>
            <a:r>
              <a:rPr sz="2400" b="1" spc="-60" smtClean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hashes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some 	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Ruby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Python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8780" marR="1256030" indent="-386715" algn="just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40005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feature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arrays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highly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flexible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built-in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 	</a:t>
            </a:r>
            <a:r>
              <a:rPr sz="2400" spc="-10" dirty="0">
                <a:latin typeface="Calibri"/>
                <a:cs typeface="Calibri"/>
              </a:rPr>
              <a:t>structures.</a:t>
            </a:r>
            <a:endParaRPr sz="2400">
              <a:latin typeface="Calibri"/>
              <a:cs typeface="Calibri"/>
            </a:endParaRPr>
          </a:p>
          <a:p>
            <a:pPr marL="399415" indent="-386715" algn="just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parts: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key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value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8780" marR="645160" indent="-386715" algn="just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400050" algn="l"/>
              </a:tabLst>
            </a:pPr>
            <a:r>
              <a:rPr sz="2400" spc="-20" dirty="0">
                <a:latin typeface="Calibri"/>
                <a:cs typeface="Calibri"/>
              </a:rPr>
              <a:t>Arrays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store 	</a:t>
            </a:r>
            <a:r>
              <a:rPr sz="2400" b="1" dirty="0">
                <a:latin typeface="Calibri"/>
                <a:cs typeface="Calibri"/>
              </a:rPr>
              <a:t>multiple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elements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similar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data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type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10" smtClean="0">
                <a:latin typeface="Calibri"/>
                <a:cs typeface="Calibri"/>
              </a:rPr>
              <a:t>single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variable</a:t>
            </a:r>
            <a:r>
              <a:rPr sz="2400" spc="-65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thereby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saving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effort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27" y="142852"/>
            <a:ext cx="3466955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Calibri"/>
                <a:cs typeface="Calibri"/>
              </a:rPr>
              <a:t>Array</a:t>
            </a:r>
            <a:r>
              <a:rPr sz="2900" spc="-14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Creation: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227" y="714356"/>
            <a:ext cx="8645525" cy="5707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9415" indent="-38671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99415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PHP,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array()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an</a:t>
            </a:r>
            <a:r>
              <a:rPr sz="2800" spc="-45">
                <a:latin typeface="Calibri"/>
                <a:cs typeface="Calibri"/>
              </a:rPr>
              <a:t> </a:t>
            </a:r>
            <a:r>
              <a:rPr sz="2800" spc="-10" smtClean="0">
                <a:latin typeface="Calibri"/>
                <a:cs typeface="Calibri"/>
              </a:rPr>
              <a:t>array</a:t>
            </a:r>
            <a:r>
              <a:rPr lang="en-US" sz="2800" spc="-10" dirty="0" smtClean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tabLst>
                <a:tab pos="399415" algn="l"/>
              </a:tabLst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There</a:t>
            </a:r>
            <a:r>
              <a:rPr sz="28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three</a:t>
            </a:r>
            <a:r>
              <a:rPr sz="2800" b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types</a:t>
            </a:r>
            <a:r>
              <a:rPr sz="28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arrays</a:t>
            </a:r>
            <a:r>
              <a:rPr sz="2800" b="1" u="sng" spc="-1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lang="en-US" sz="2800" b="1" u="sng" spc="-10" dirty="0" smtClean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9415" algn="l"/>
              </a:tabLst>
            </a:pPr>
            <a:r>
              <a:rPr sz="2800" b="1" spc="-10" dirty="0">
                <a:latin typeface="Calibri"/>
                <a:cs typeface="Calibri"/>
              </a:rPr>
              <a:t>Indexed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arrays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Arrays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numeric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index</a:t>
            </a:r>
            <a:endParaRPr sz="28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buFont typeface="Arial MT"/>
              <a:buChar char="•"/>
              <a:tabLst>
                <a:tab pos="399415" algn="l"/>
              </a:tabLst>
            </a:pPr>
            <a:r>
              <a:rPr sz="2800" b="1" dirty="0">
                <a:latin typeface="Calibri"/>
                <a:cs typeface="Calibri"/>
              </a:rPr>
              <a:t>Associative</a:t>
            </a:r>
            <a:r>
              <a:rPr sz="2800" b="1" spc="-1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arrays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Arrays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keys</a:t>
            </a:r>
            <a:endParaRPr sz="2800">
              <a:latin typeface="Calibri"/>
              <a:cs typeface="Calibri"/>
            </a:endParaRPr>
          </a:p>
          <a:p>
            <a:pPr marL="399415" marR="5080" indent="-387350">
              <a:lnSpc>
                <a:spcPts val="2690"/>
              </a:lnSpc>
              <a:spcBef>
                <a:spcPts val="650"/>
              </a:spcBef>
              <a:buFont typeface="Arial MT"/>
              <a:buChar char="•"/>
              <a:tabLst>
                <a:tab pos="399415" algn="l"/>
              </a:tabLst>
            </a:pPr>
            <a:r>
              <a:rPr sz="2800" b="1" dirty="0">
                <a:latin typeface="Calibri"/>
                <a:cs typeface="Calibri"/>
              </a:rPr>
              <a:t>Multidimensional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arrays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 Arrays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containing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more </a:t>
            </a:r>
            <a:r>
              <a:rPr sz="2800" spc="-10" smtClean="0">
                <a:latin typeface="Calibri"/>
                <a:cs typeface="Calibri"/>
              </a:rPr>
              <a:t>arrays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399415" marR="5080" indent="-387350">
              <a:lnSpc>
                <a:spcPts val="2690"/>
              </a:lnSpc>
              <a:spcBef>
                <a:spcPts val="650"/>
              </a:spcBef>
              <a:tabLst>
                <a:tab pos="399415" algn="l"/>
              </a:tabLst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&lt;?php</a:t>
            </a:r>
            <a:endParaRPr sz="2800">
              <a:latin typeface="Calibri"/>
              <a:cs typeface="Calibri"/>
            </a:endParaRPr>
          </a:p>
          <a:p>
            <a:pPr marL="12700" marR="2709545">
              <a:lnSpc>
                <a:spcPct val="80000"/>
              </a:lnSpc>
              <a:spcBef>
                <a:spcPts val="335"/>
              </a:spcBef>
            </a:pPr>
            <a:r>
              <a:rPr sz="2800" dirty="0">
                <a:latin typeface="Calibri"/>
                <a:cs typeface="Calibri"/>
              </a:rPr>
              <a:t>$cars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array("Volvo",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"BMW",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"Toyota"); </a:t>
            </a:r>
            <a:r>
              <a:rPr sz="2800" dirty="0">
                <a:latin typeface="Calibri"/>
                <a:cs typeface="Calibri"/>
              </a:rPr>
              <a:t>echo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count($cars);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690"/>
              </a:lnSpc>
            </a:pPr>
            <a:r>
              <a:rPr sz="2800" spc="-25" smtClean="0">
                <a:latin typeface="Calibri"/>
                <a:cs typeface="Calibri"/>
              </a:rPr>
              <a:t>?&gt;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227" y="413433"/>
            <a:ext cx="8722360" cy="58127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99415" indent="-38671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smtClean="0">
                <a:latin typeface="Calibri"/>
                <a:cs typeface="Calibri"/>
              </a:rPr>
              <a:t>$list</a:t>
            </a:r>
            <a:r>
              <a:rPr sz="2600" spc="-4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=</a:t>
            </a:r>
            <a:r>
              <a:rPr sz="2600" spc="-5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array(17,</a:t>
            </a:r>
            <a:r>
              <a:rPr sz="2600" spc="-5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24,</a:t>
            </a:r>
            <a:r>
              <a:rPr sz="2600" spc="-5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45,</a:t>
            </a:r>
            <a:r>
              <a:rPr sz="2600" spc="-55" smtClean="0">
                <a:latin typeface="Calibri"/>
                <a:cs typeface="Calibri"/>
              </a:rPr>
              <a:t> </a:t>
            </a:r>
            <a:r>
              <a:rPr sz="2600" spc="-20" smtClean="0">
                <a:latin typeface="Calibri"/>
                <a:cs typeface="Calibri"/>
              </a:rPr>
              <a:t>91);</a:t>
            </a:r>
            <a:endParaRPr sz="2600" smtClean="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smtClean="0">
                <a:latin typeface="Calibri"/>
                <a:cs typeface="Calibri"/>
              </a:rPr>
              <a:t>$list</a:t>
            </a:r>
            <a:r>
              <a:rPr sz="2600" spc="-2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=</a:t>
            </a:r>
            <a:r>
              <a:rPr sz="2600" spc="-25" smtClean="0">
                <a:latin typeface="Calibri"/>
                <a:cs typeface="Calibri"/>
              </a:rPr>
              <a:t> </a:t>
            </a:r>
            <a:r>
              <a:rPr sz="2600" spc="-10" smtClean="0">
                <a:latin typeface="Calibri"/>
                <a:cs typeface="Calibri"/>
              </a:rPr>
              <a:t>array(1</a:t>
            </a:r>
            <a:r>
              <a:rPr sz="2600" spc="-3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=&gt;</a:t>
            </a:r>
            <a:r>
              <a:rPr sz="2600" spc="-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17,</a:t>
            </a:r>
            <a:r>
              <a:rPr sz="2600" spc="-3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2</a:t>
            </a:r>
            <a:r>
              <a:rPr sz="2600" spc="-2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=&gt;</a:t>
            </a:r>
            <a:r>
              <a:rPr sz="2600" spc="-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24,</a:t>
            </a:r>
            <a:r>
              <a:rPr sz="2600" spc="-3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3</a:t>
            </a:r>
            <a:r>
              <a:rPr sz="2600" spc="-3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=&gt;</a:t>
            </a:r>
            <a:r>
              <a:rPr sz="2600" spc="-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42,</a:t>
            </a:r>
            <a:r>
              <a:rPr sz="2600" spc="-3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4</a:t>
            </a:r>
            <a:r>
              <a:rPr sz="2600" spc="-3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=&gt;</a:t>
            </a:r>
            <a:r>
              <a:rPr sz="2600" spc="-5" smtClean="0">
                <a:latin typeface="Calibri"/>
                <a:cs typeface="Calibri"/>
              </a:rPr>
              <a:t> </a:t>
            </a:r>
            <a:r>
              <a:rPr sz="2600" spc="-20" smtClean="0">
                <a:latin typeface="Calibri"/>
                <a:cs typeface="Calibri"/>
              </a:rPr>
              <a:t>91);</a:t>
            </a:r>
            <a:endParaRPr sz="2600" smtClean="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smtClean="0">
                <a:latin typeface="Calibri"/>
                <a:cs typeface="Calibri"/>
              </a:rPr>
              <a:t>$list</a:t>
            </a:r>
            <a:r>
              <a:rPr sz="2600" spc="-4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=</a:t>
            </a:r>
            <a:r>
              <a:rPr sz="2600" spc="-50" smtClean="0">
                <a:latin typeface="Calibri"/>
                <a:cs typeface="Calibri"/>
              </a:rPr>
              <a:t> </a:t>
            </a:r>
            <a:r>
              <a:rPr sz="2600" spc="-10" smtClean="0">
                <a:latin typeface="Calibri"/>
                <a:cs typeface="Calibri"/>
              </a:rPr>
              <a:t>array();</a:t>
            </a:r>
            <a:endParaRPr sz="2600" smtClean="0">
              <a:latin typeface="Calibri"/>
              <a:cs typeface="Calibri"/>
            </a:endParaRPr>
          </a:p>
          <a:p>
            <a:pPr marL="12700" marR="1278255" indent="386715">
              <a:lnSpc>
                <a:spcPct val="120000"/>
              </a:lnSpc>
              <a:spcBef>
                <a:spcPts val="5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smtClean="0">
                <a:latin typeface="Calibri"/>
                <a:cs typeface="Calibri"/>
              </a:rPr>
              <a:t>$ages</a:t>
            </a:r>
            <a:r>
              <a:rPr sz="2600" spc="-5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=</a:t>
            </a:r>
            <a:r>
              <a:rPr sz="2600" spc="-20" smtClean="0">
                <a:latin typeface="Calibri"/>
                <a:cs typeface="Calibri"/>
              </a:rPr>
              <a:t> </a:t>
            </a:r>
            <a:r>
              <a:rPr sz="2600" spc="-10" smtClean="0">
                <a:latin typeface="Calibri"/>
                <a:cs typeface="Calibri"/>
              </a:rPr>
              <a:t>array("Joe"</a:t>
            </a:r>
            <a:r>
              <a:rPr sz="2600" spc="-3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=&gt;</a:t>
            </a:r>
            <a:r>
              <a:rPr sz="2600" spc="1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42,</a:t>
            </a:r>
            <a:r>
              <a:rPr sz="2600" spc="-4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"</a:t>
            </a:r>
            <a:r>
              <a:rPr lang="en-US" sz="2600" dirty="0" err="1" smtClean="0">
                <a:latin typeface="Calibri"/>
                <a:cs typeface="Calibri"/>
              </a:rPr>
              <a:t>Anu</a:t>
            </a:r>
            <a:r>
              <a:rPr sz="2600" smtClean="0">
                <a:latin typeface="Calibri"/>
                <a:cs typeface="Calibri"/>
              </a:rPr>
              <a:t>"</a:t>
            </a:r>
            <a:r>
              <a:rPr sz="2600" spc="-4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=&gt;</a:t>
            </a:r>
            <a:r>
              <a:rPr sz="2600" spc="-5" smtClean="0">
                <a:latin typeface="Calibri"/>
                <a:cs typeface="Calibri"/>
              </a:rPr>
              <a:t> </a:t>
            </a:r>
            <a:r>
              <a:rPr lang="en-US" sz="2600" dirty="0" smtClean="0">
                <a:latin typeface="Calibri"/>
                <a:cs typeface="Calibri"/>
              </a:rPr>
              <a:t>29</a:t>
            </a:r>
            <a:r>
              <a:rPr sz="2600" smtClean="0">
                <a:latin typeface="Calibri"/>
                <a:cs typeface="Calibri"/>
              </a:rPr>
              <a:t>,</a:t>
            </a:r>
            <a:r>
              <a:rPr sz="2600" spc="-4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"Bif"</a:t>
            </a:r>
            <a:r>
              <a:rPr sz="2600" spc="-50" smtClean="0">
                <a:latin typeface="Calibri"/>
                <a:cs typeface="Calibri"/>
              </a:rPr>
              <a:t> </a:t>
            </a:r>
            <a:r>
              <a:rPr sz="2600" spc="-10" smtClean="0">
                <a:latin typeface="Calibri"/>
                <a:cs typeface="Calibri"/>
              </a:rPr>
              <a:t>=&gt;17); </a:t>
            </a:r>
            <a:r>
              <a:rPr sz="2600" b="1" u="sng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Accessing</a:t>
            </a:r>
            <a:r>
              <a:rPr sz="2600" b="1" u="sng" spc="-12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array</a:t>
            </a:r>
            <a:r>
              <a:rPr sz="2600" b="1" u="sng" spc="-95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spc="-1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elements</a:t>
            </a:r>
            <a:r>
              <a:rPr sz="2600" u="sng" spc="-1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600" smtClean="0">
              <a:latin typeface="Calibri"/>
              <a:cs typeface="Calibri"/>
            </a:endParaRPr>
          </a:p>
          <a:p>
            <a:pPr marL="399415" marR="5080" indent="-387350" algn="just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b="1" smtClean="0">
                <a:latin typeface="Calibri"/>
                <a:cs typeface="Calibri"/>
              </a:rPr>
              <a:t>Individual</a:t>
            </a:r>
            <a:r>
              <a:rPr sz="2600" b="1" spc="-65" smtClean="0">
                <a:latin typeface="Calibri"/>
                <a:cs typeface="Calibri"/>
              </a:rPr>
              <a:t> </a:t>
            </a:r>
            <a:r>
              <a:rPr sz="2600" b="1" spc="-10" smtClean="0">
                <a:latin typeface="Calibri"/>
                <a:cs typeface="Calibri"/>
              </a:rPr>
              <a:t>array</a:t>
            </a:r>
            <a:r>
              <a:rPr sz="2600" b="1" spc="-65" smtClean="0">
                <a:latin typeface="Calibri"/>
                <a:cs typeface="Calibri"/>
              </a:rPr>
              <a:t> </a:t>
            </a:r>
            <a:r>
              <a:rPr sz="2600" b="1" smtClean="0">
                <a:latin typeface="Calibri"/>
                <a:cs typeface="Calibri"/>
              </a:rPr>
              <a:t>elements</a:t>
            </a:r>
            <a:r>
              <a:rPr sz="2600" b="1" spc="-8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can</a:t>
            </a:r>
            <a:r>
              <a:rPr sz="2600" spc="-4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be</a:t>
            </a:r>
            <a:r>
              <a:rPr sz="2600" spc="-6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accessed</a:t>
            </a:r>
            <a:r>
              <a:rPr sz="2600" spc="-8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by</a:t>
            </a:r>
            <a:r>
              <a:rPr sz="2600" spc="-45" smtClean="0">
                <a:latin typeface="Calibri"/>
                <a:cs typeface="Calibri"/>
              </a:rPr>
              <a:t> </a:t>
            </a:r>
            <a:r>
              <a:rPr sz="2600" b="1" smtClean="0">
                <a:latin typeface="Calibri"/>
                <a:cs typeface="Calibri"/>
              </a:rPr>
              <a:t>subscripting,</a:t>
            </a:r>
            <a:r>
              <a:rPr sz="2600" spc="-50" smtClean="0">
                <a:latin typeface="Calibri"/>
                <a:cs typeface="Calibri"/>
              </a:rPr>
              <a:t> </a:t>
            </a:r>
            <a:r>
              <a:rPr sz="2600" spc="-25" smtClean="0">
                <a:latin typeface="Calibri"/>
                <a:cs typeface="Calibri"/>
              </a:rPr>
              <a:t>as </a:t>
            </a:r>
            <a:r>
              <a:rPr sz="2600" smtClean="0">
                <a:latin typeface="Calibri"/>
                <a:cs typeface="Calibri"/>
              </a:rPr>
              <a:t>in</a:t>
            </a:r>
            <a:r>
              <a:rPr sz="2600" spc="-7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other</a:t>
            </a:r>
            <a:r>
              <a:rPr sz="2600" spc="-40" smtClean="0">
                <a:latin typeface="Calibri"/>
                <a:cs typeface="Calibri"/>
              </a:rPr>
              <a:t> </a:t>
            </a:r>
            <a:r>
              <a:rPr sz="2600" spc="-10" smtClean="0">
                <a:latin typeface="Calibri"/>
                <a:cs typeface="Calibri"/>
              </a:rPr>
              <a:t>programming</a:t>
            </a:r>
            <a:r>
              <a:rPr sz="2600" spc="-5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languages.</a:t>
            </a:r>
            <a:r>
              <a:rPr sz="2600" spc="-5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The</a:t>
            </a:r>
            <a:r>
              <a:rPr sz="2600" spc="-6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value</a:t>
            </a:r>
            <a:r>
              <a:rPr sz="2600" spc="-6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in</a:t>
            </a:r>
            <a:r>
              <a:rPr sz="2600" spc="-6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the</a:t>
            </a:r>
            <a:r>
              <a:rPr sz="2600" spc="-45" smtClean="0">
                <a:latin typeface="Calibri"/>
                <a:cs typeface="Calibri"/>
              </a:rPr>
              <a:t> </a:t>
            </a:r>
            <a:r>
              <a:rPr sz="2600" spc="-10" smtClean="0">
                <a:latin typeface="Calibri"/>
                <a:cs typeface="Calibri"/>
              </a:rPr>
              <a:t>subscript, </a:t>
            </a:r>
            <a:r>
              <a:rPr sz="2600" smtClean="0">
                <a:latin typeface="Calibri"/>
                <a:cs typeface="Calibri"/>
              </a:rPr>
              <a:t>which</a:t>
            </a:r>
            <a:r>
              <a:rPr sz="2600" spc="-6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is</a:t>
            </a:r>
            <a:r>
              <a:rPr sz="2600" spc="-6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enclosed</a:t>
            </a:r>
            <a:r>
              <a:rPr sz="2600" spc="-6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in</a:t>
            </a:r>
            <a:r>
              <a:rPr sz="2600" spc="-55" smtClean="0">
                <a:latin typeface="Calibri"/>
                <a:cs typeface="Calibri"/>
              </a:rPr>
              <a:t> </a:t>
            </a:r>
            <a:r>
              <a:rPr sz="2600" b="1" spc="-20" smtClean="0">
                <a:latin typeface="Calibri"/>
                <a:cs typeface="Calibri"/>
              </a:rPr>
              <a:t>brackets</a:t>
            </a:r>
            <a:r>
              <a:rPr sz="2600" spc="-20" smtClean="0">
                <a:latin typeface="Calibri"/>
                <a:cs typeface="Calibri"/>
              </a:rPr>
              <a:t>,</a:t>
            </a:r>
            <a:r>
              <a:rPr sz="2600" spc="-3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is</a:t>
            </a:r>
            <a:r>
              <a:rPr sz="2600" spc="-6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the</a:t>
            </a:r>
            <a:r>
              <a:rPr sz="2600" spc="-4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key</a:t>
            </a:r>
            <a:r>
              <a:rPr sz="2600" spc="-4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of</a:t>
            </a:r>
            <a:r>
              <a:rPr sz="2600" spc="-4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the</a:t>
            </a:r>
            <a:r>
              <a:rPr sz="2600" spc="-6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value</a:t>
            </a:r>
            <a:r>
              <a:rPr sz="2600" spc="-60" smtClean="0">
                <a:latin typeface="Calibri"/>
                <a:cs typeface="Calibri"/>
              </a:rPr>
              <a:t> </a:t>
            </a:r>
            <a:r>
              <a:rPr sz="2600" spc="-10" smtClean="0">
                <a:latin typeface="Calibri"/>
                <a:cs typeface="Calibri"/>
              </a:rPr>
              <a:t>being </a:t>
            </a:r>
            <a:r>
              <a:rPr sz="2600" spc="-20" smtClean="0">
                <a:latin typeface="Calibri"/>
                <a:cs typeface="Calibri"/>
              </a:rPr>
              <a:t>referenced.</a:t>
            </a:r>
            <a:r>
              <a:rPr sz="2600" spc="-9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The</a:t>
            </a:r>
            <a:r>
              <a:rPr sz="2600" spc="-3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same</a:t>
            </a:r>
            <a:r>
              <a:rPr sz="2600" spc="-20" smtClean="0">
                <a:latin typeface="Calibri"/>
                <a:cs typeface="Calibri"/>
              </a:rPr>
              <a:t> brackets</a:t>
            </a:r>
            <a:r>
              <a:rPr sz="2600" spc="-3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are</a:t>
            </a:r>
            <a:r>
              <a:rPr sz="2600" spc="-3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used</a:t>
            </a:r>
            <a:r>
              <a:rPr sz="2600" spc="-40" smtClean="0">
                <a:latin typeface="Calibri"/>
                <a:cs typeface="Calibri"/>
              </a:rPr>
              <a:t> </a:t>
            </a:r>
            <a:r>
              <a:rPr sz="2600" spc="-10" smtClean="0">
                <a:latin typeface="Calibri"/>
                <a:cs typeface="Calibri"/>
              </a:rPr>
              <a:t>regardless</a:t>
            </a:r>
            <a:r>
              <a:rPr sz="2600" spc="-7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of</a:t>
            </a:r>
            <a:r>
              <a:rPr sz="2600" spc="-15" smtClean="0">
                <a:latin typeface="Calibri"/>
                <a:cs typeface="Calibri"/>
              </a:rPr>
              <a:t> </a:t>
            </a:r>
            <a:r>
              <a:rPr sz="2600" spc="-10" smtClean="0">
                <a:latin typeface="Calibri"/>
                <a:cs typeface="Calibri"/>
              </a:rPr>
              <a:t>whether </a:t>
            </a:r>
            <a:r>
              <a:rPr sz="2600" smtClean="0">
                <a:latin typeface="Calibri"/>
                <a:cs typeface="Calibri"/>
              </a:rPr>
              <a:t>the</a:t>
            </a:r>
            <a:r>
              <a:rPr sz="2600" spc="-5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key</a:t>
            </a:r>
            <a:r>
              <a:rPr sz="2600" spc="-1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is</a:t>
            </a:r>
            <a:r>
              <a:rPr sz="2600" spc="-55" smtClean="0">
                <a:latin typeface="Calibri"/>
                <a:cs typeface="Calibri"/>
              </a:rPr>
              <a:t> </a:t>
            </a:r>
            <a:r>
              <a:rPr sz="2600" b="1" smtClean="0">
                <a:latin typeface="Calibri"/>
                <a:cs typeface="Calibri"/>
              </a:rPr>
              <a:t>a</a:t>
            </a:r>
            <a:r>
              <a:rPr sz="2600" b="1" spc="-40" smtClean="0">
                <a:latin typeface="Calibri"/>
                <a:cs typeface="Calibri"/>
              </a:rPr>
              <a:t> </a:t>
            </a:r>
            <a:r>
              <a:rPr sz="2600" b="1" smtClean="0">
                <a:latin typeface="Calibri"/>
                <a:cs typeface="Calibri"/>
              </a:rPr>
              <a:t>number</a:t>
            </a:r>
            <a:r>
              <a:rPr sz="2600" b="1" spc="-45" smtClean="0">
                <a:latin typeface="Calibri"/>
                <a:cs typeface="Calibri"/>
              </a:rPr>
              <a:t> </a:t>
            </a:r>
            <a:r>
              <a:rPr sz="2600" b="1" smtClean="0">
                <a:latin typeface="Calibri"/>
                <a:cs typeface="Calibri"/>
              </a:rPr>
              <a:t>or</a:t>
            </a:r>
            <a:r>
              <a:rPr sz="2600" b="1" spc="-35" smtClean="0">
                <a:latin typeface="Calibri"/>
                <a:cs typeface="Calibri"/>
              </a:rPr>
              <a:t> </a:t>
            </a:r>
            <a:r>
              <a:rPr sz="2600" b="1" smtClean="0">
                <a:latin typeface="Calibri"/>
                <a:cs typeface="Calibri"/>
              </a:rPr>
              <a:t>a</a:t>
            </a:r>
            <a:r>
              <a:rPr sz="2600" b="1" spc="-45" smtClean="0">
                <a:latin typeface="Calibri"/>
                <a:cs typeface="Calibri"/>
              </a:rPr>
              <a:t> </a:t>
            </a:r>
            <a:r>
              <a:rPr sz="2600" b="1" spc="-10" smtClean="0">
                <a:latin typeface="Calibri"/>
                <a:cs typeface="Calibri"/>
              </a:rPr>
              <a:t>string.</a:t>
            </a:r>
            <a:endParaRPr sz="2600" b="1" smtClean="0">
              <a:latin typeface="Calibri"/>
              <a:cs typeface="Calibri"/>
            </a:endParaRPr>
          </a:p>
          <a:p>
            <a:pPr marL="399415" marR="33020" indent="-387350" algn="just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smtClean="0">
                <a:latin typeface="Calibri"/>
                <a:cs typeface="Calibri"/>
              </a:rPr>
              <a:t>For</a:t>
            </a:r>
            <a:r>
              <a:rPr sz="2600" spc="-7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example,</a:t>
            </a:r>
            <a:r>
              <a:rPr sz="2600" spc="-5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the</a:t>
            </a:r>
            <a:r>
              <a:rPr sz="2600" spc="-7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value</a:t>
            </a:r>
            <a:r>
              <a:rPr sz="2600" spc="-7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of</a:t>
            </a:r>
            <a:r>
              <a:rPr sz="2600" spc="-5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the</a:t>
            </a:r>
            <a:r>
              <a:rPr sz="2600" spc="-7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element</a:t>
            </a:r>
            <a:r>
              <a:rPr sz="2600" spc="-6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whose</a:t>
            </a:r>
            <a:r>
              <a:rPr sz="2600" spc="-8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key</a:t>
            </a:r>
            <a:r>
              <a:rPr sz="2600" spc="-3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is</a:t>
            </a:r>
            <a:r>
              <a:rPr sz="2600" spc="-6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"</a:t>
            </a:r>
            <a:r>
              <a:rPr lang="en-US" sz="2600" dirty="0" err="1" smtClean="0">
                <a:latin typeface="Calibri"/>
                <a:cs typeface="Calibri"/>
              </a:rPr>
              <a:t>Anu</a:t>
            </a:r>
            <a:r>
              <a:rPr sz="2600" smtClean="0">
                <a:latin typeface="Calibri"/>
                <a:cs typeface="Calibri"/>
              </a:rPr>
              <a:t>"</a:t>
            </a:r>
            <a:r>
              <a:rPr sz="2600" spc="-70" smtClean="0">
                <a:latin typeface="Calibri"/>
                <a:cs typeface="Calibri"/>
              </a:rPr>
              <a:t> </a:t>
            </a:r>
            <a:r>
              <a:rPr sz="2600" spc="-25" smtClean="0">
                <a:latin typeface="Calibri"/>
                <a:cs typeface="Calibri"/>
              </a:rPr>
              <a:t>in </a:t>
            </a:r>
            <a:r>
              <a:rPr sz="2600" smtClean="0">
                <a:latin typeface="Calibri"/>
                <a:cs typeface="Calibri"/>
              </a:rPr>
              <a:t>the</a:t>
            </a:r>
            <a:r>
              <a:rPr sz="2600" spc="-6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$ages</a:t>
            </a:r>
            <a:r>
              <a:rPr sz="2600" spc="-5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array</a:t>
            </a:r>
            <a:r>
              <a:rPr sz="2600" spc="-6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can</a:t>
            </a:r>
            <a:r>
              <a:rPr sz="2600" spc="-55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be</a:t>
            </a:r>
            <a:r>
              <a:rPr sz="2600" spc="-6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set</a:t>
            </a:r>
            <a:r>
              <a:rPr sz="2600" spc="-5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to 29</a:t>
            </a:r>
            <a:r>
              <a:rPr sz="2600" spc="-8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with</a:t>
            </a:r>
            <a:r>
              <a:rPr sz="2600" spc="-3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the</a:t>
            </a:r>
            <a:r>
              <a:rPr sz="2600" spc="-60" smtClean="0">
                <a:latin typeface="Calibri"/>
                <a:cs typeface="Calibri"/>
              </a:rPr>
              <a:t> </a:t>
            </a:r>
            <a:r>
              <a:rPr sz="2600" smtClean="0">
                <a:latin typeface="Calibri"/>
                <a:cs typeface="Calibri"/>
              </a:rPr>
              <a:t>following</a:t>
            </a:r>
            <a:r>
              <a:rPr sz="2600" spc="-40" smtClean="0">
                <a:latin typeface="Calibri"/>
                <a:cs typeface="Calibri"/>
              </a:rPr>
              <a:t> </a:t>
            </a:r>
            <a:r>
              <a:rPr sz="2600" spc="-10" smtClean="0">
                <a:latin typeface="Calibri"/>
                <a:cs typeface="Calibri"/>
              </a:rPr>
              <a:t>statement:</a:t>
            </a:r>
            <a:endParaRPr sz="2600" smtClean="0">
              <a:latin typeface="Calibri"/>
              <a:cs typeface="Calibri"/>
            </a:endParaRPr>
          </a:p>
          <a:p>
            <a:pPr marL="399415" indent="-386715" algn="just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b="1" smtClean="0">
                <a:latin typeface="Calibri"/>
                <a:cs typeface="Calibri"/>
              </a:rPr>
              <a:t>$ages['</a:t>
            </a:r>
            <a:r>
              <a:rPr lang="en-US" sz="2600" b="1" dirty="0" err="1" smtClean="0">
                <a:latin typeface="Calibri"/>
                <a:cs typeface="Calibri"/>
              </a:rPr>
              <a:t>Anu</a:t>
            </a:r>
            <a:r>
              <a:rPr sz="2600" b="1" smtClean="0">
                <a:latin typeface="Calibri"/>
                <a:cs typeface="Calibri"/>
              </a:rPr>
              <a:t>']</a:t>
            </a:r>
            <a:r>
              <a:rPr sz="2600" b="1" spc="-65" smtClean="0">
                <a:latin typeface="Calibri"/>
                <a:cs typeface="Calibri"/>
              </a:rPr>
              <a:t> </a:t>
            </a:r>
            <a:r>
              <a:rPr sz="2600" b="1" smtClean="0">
                <a:latin typeface="Calibri"/>
                <a:cs typeface="Calibri"/>
              </a:rPr>
              <a:t>=</a:t>
            </a:r>
            <a:r>
              <a:rPr sz="2600" b="1" spc="-45" smtClean="0">
                <a:latin typeface="Calibri"/>
                <a:cs typeface="Calibri"/>
              </a:rPr>
              <a:t> </a:t>
            </a:r>
            <a:r>
              <a:rPr sz="2600" b="1" spc="-25" smtClean="0">
                <a:latin typeface="Calibri"/>
                <a:cs typeface="Calibri"/>
              </a:rPr>
              <a:t>29;</a:t>
            </a:r>
            <a:endParaRPr sz="2600" b="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827" y="288747"/>
            <a:ext cx="8035290" cy="57767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96875" marR="140335" indent="-384810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40005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construct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assign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multiple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elements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0">
                <a:latin typeface="Calibri"/>
                <a:cs typeface="Calibri"/>
              </a:rPr>
              <a:t>.</a:t>
            </a:r>
            <a:r>
              <a:rPr sz="2400" spc="-110">
                <a:latin typeface="Calibri"/>
                <a:cs typeface="Calibri"/>
              </a:rPr>
              <a:t> </a:t>
            </a:r>
            <a:endParaRPr lang="en-US" sz="2400" spc="-110" dirty="0" smtClean="0">
              <a:latin typeface="Calibri"/>
              <a:cs typeface="Calibri"/>
            </a:endParaRPr>
          </a:p>
          <a:p>
            <a:pPr marL="396875" marR="140335" indent="-384810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400050" algn="l"/>
              </a:tabLst>
            </a:pPr>
            <a:r>
              <a:rPr sz="2400" smtClean="0">
                <a:latin typeface="Calibri"/>
                <a:cs typeface="Calibri"/>
              </a:rPr>
              <a:t>For</a:t>
            </a:r>
            <a:r>
              <a:rPr sz="2400" spc="-75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in </a:t>
            </a:r>
            <a:r>
              <a:rPr sz="2400" smtClean="0">
                <a:latin typeface="Calibri"/>
                <a:cs typeface="Calibri"/>
              </a:rPr>
              <a:t>the</a:t>
            </a:r>
            <a:r>
              <a:rPr sz="2400" spc="-50" smtClean="0">
                <a:latin typeface="Calibri"/>
                <a:cs typeface="Calibri"/>
              </a:rPr>
              <a:t> </a:t>
            </a:r>
            <a:r>
              <a:rPr sz="2400" spc="-10" smtClean="0">
                <a:latin typeface="Calibri"/>
                <a:cs typeface="Calibri"/>
              </a:rPr>
              <a:t>statements</a:t>
            </a:r>
            <a:r>
              <a:rPr lang="en-US" sz="2400" spc="-10" dirty="0" smtClean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464820" indent="-452120" algn="just">
              <a:lnSpc>
                <a:spcPts val="2735"/>
              </a:lnSpc>
              <a:spcBef>
                <a:spcPts val="290"/>
              </a:spcBef>
              <a:buFont typeface="Arial MT"/>
              <a:buChar char="•"/>
              <a:tabLst>
                <a:tab pos="464820" algn="l"/>
              </a:tabLst>
            </a:pPr>
            <a:r>
              <a:rPr sz="2400" dirty="0">
                <a:latin typeface="Calibri"/>
                <a:cs typeface="Calibri"/>
              </a:rPr>
              <a:t>$trees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array("oak",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"pine",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"binary</a:t>
            </a:r>
            <a:r>
              <a:rPr sz="2400">
                <a:latin typeface="Calibri"/>
                <a:cs typeface="Calibri"/>
              </a:rPr>
              <a:t>");</a:t>
            </a:r>
            <a:r>
              <a:rPr sz="2400" spc="-60">
                <a:latin typeface="Calibri"/>
                <a:cs typeface="Calibri"/>
              </a:rPr>
              <a:t> </a:t>
            </a:r>
            <a:endParaRPr lang="en-US" sz="2400" spc="-60" dirty="0" smtClean="0">
              <a:latin typeface="Calibri"/>
              <a:cs typeface="Calibri"/>
            </a:endParaRPr>
          </a:p>
          <a:p>
            <a:pPr marL="464820" indent="-452120" algn="just">
              <a:lnSpc>
                <a:spcPts val="2735"/>
              </a:lnSpc>
              <a:spcBef>
                <a:spcPts val="290"/>
              </a:spcBef>
              <a:buFont typeface="Arial MT"/>
              <a:buChar char="•"/>
              <a:tabLst>
                <a:tab pos="464820" algn="l"/>
              </a:tabLst>
            </a:pPr>
            <a:r>
              <a:rPr sz="2400" spc="-10" smtClean="0">
                <a:latin typeface="Calibri"/>
                <a:cs typeface="Calibri"/>
              </a:rPr>
              <a:t>list</a:t>
            </a:r>
            <a:r>
              <a:rPr sz="2400" spc="-10" dirty="0">
                <a:latin typeface="Calibri"/>
                <a:cs typeface="Calibri"/>
              </a:rPr>
              <a:t>($</a:t>
            </a:r>
            <a:r>
              <a:rPr sz="2400" spc="-10">
                <a:latin typeface="Calibri"/>
                <a:cs typeface="Calibri"/>
              </a:rPr>
              <a:t>hardwood</a:t>
            </a:r>
            <a:r>
              <a:rPr sz="2400" spc="-10" smtClean="0">
                <a:latin typeface="Calibri"/>
                <a:cs typeface="Calibri"/>
              </a:rPr>
              <a:t>,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$</a:t>
            </a:r>
            <a:r>
              <a:rPr sz="2400" dirty="0">
                <a:latin typeface="Calibri"/>
                <a:cs typeface="Calibri"/>
              </a:rPr>
              <a:t>softwood,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$data_structure)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$trees;</a:t>
            </a:r>
            <a:endParaRPr sz="2400">
              <a:latin typeface="Calibri"/>
              <a:cs typeface="Calibri"/>
            </a:endParaRPr>
          </a:p>
          <a:p>
            <a:pPr marL="396875" marR="5080" indent="-384810" algn="just">
              <a:lnSpc>
                <a:spcPts val="2590"/>
              </a:lnSpc>
              <a:spcBef>
                <a:spcPts val="620"/>
              </a:spcBef>
              <a:buFont typeface="Arial MT"/>
              <a:buChar char="•"/>
              <a:tabLst>
                <a:tab pos="400050" algn="l"/>
              </a:tabLst>
            </a:pPr>
            <a:r>
              <a:rPr sz="2400" spc="-10" dirty="0">
                <a:latin typeface="Calibri"/>
                <a:cs typeface="Calibri"/>
              </a:rPr>
              <a:t>$hardwood,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$softwood,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$data_structure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"oak", 	</a:t>
            </a:r>
            <a:r>
              <a:rPr sz="2400" dirty="0">
                <a:latin typeface="Calibri"/>
                <a:cs typeface="Calibri"/>
              </a:rPr>
              <a:t>"pine",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"binary",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respectively.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3100" b="1" u="sng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Functions</a:t>
            </a:r>
            <a:r>
              <a:rPr sz="3100" b="1" u="sng" spc="-6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100" b="1" u="sng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lang="en-US" sz="3100" b="1" u="sng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3100" b="1" u="sng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3100" b="1" u="sng" spc="-35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100" b="1" u="sng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dealing</a:t>
            </a:r>
            <a:r>
              <a:rPr sz="3100" b="1" u="sng" spc="-7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100" b="1" u="sng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3100" b="1" u="sng" spc="-5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100" b="1" u="sng" spc="-1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arrays</a:t>
            </a:r>
            <a:r>
              <a:rPr sz="3100" u="sng" spc="-1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3100">
              <a:latin typeface="Calibri"/>
              <a:cs typeface="Calibri"/>
            </a:endParaRPr>
          </a:p>
          <a:p>
            <a:pPr marL="400050" marR="57150" indent="-387985" algn="just">
              <a:lnSpc>
                <a:spcPts val="2590"/>
              </a:lnSpc>
              <a:spcBef>
                <a:spcPts val="670"/>
              </a:spcBef>
              <a:buFont typeface="Arial MT"/>
              <a:buChar char="•"/>
              <a:tabLst>
                <a:tab pos="40005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unset,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scalar </a:t>
            </a:r>
            <a:r>
              <a:rPr sz="2400" dirty="0">
                <a:latin typeface="Calibri"/>
                <a:cs typeface="Calibri"/>
              </a:rPr>
              <a:t>variable.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removed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unset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399415" indent="-386715" algn="just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$list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array(2,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4,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6,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8);</a:t>
            </a:r>
            <a:endParaRPr sz="2400" b="1">
              <a:latin typeface="Calibri"/>
              <a:cs typeface="Calibri"/>
            </a:endParaRPr>
          </a:p>
          <a:p>
            <a:pPr marL="399415" indent="-386715" algn="just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spc="-10" dirty="0">
                <a:latin typeface="Calibri"/>
                <a:cs typeface="Calibri"/>
              </a:rPr>
              <a:t>unset($list[2]);</a:t>
            </a:r>
            <a:endParaRPr sz="2400" b="1">
              <a:latin typeface="Calibri"/>
              <a:cs typeface="Calibri"/>
            </a:endParaRPr>
          </a:p>
          <a:p>
            <a:pPr marL="400050" marR="339725" indent="-387985" algn="just">
              <a:lnSpc>
                <a:spcPts val="2590"/>
              </a:lnSpc>
              <a:spcBef>
                <a:spcPts val="620"/>
              </a:spcBef>
              <a:buFont typeface="Arial MT"/>
              <a:buChar char="•"/>
              <a:tabLst>
                <a:tab pos="400050" algn="l"/>
              </a:tabLst>
            </a:pP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$list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remaining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keys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8.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89" y="518762"/>
            <a:ext cx="8645112" cy="5923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Rasmus Lerdorf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30384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51520" y="4571836"/>
            <a:ext cx="292644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ORGINS</a:t>
            </a:r>
            <a:r>
              <a:rPr lang="en-IN" sz="3200" spc="-35" dirty="0" smtClean="0"/>
              <a:t> </a:t>
            </a:r>
            <a:r>
              <a:rPr lang="en-IN" sz="3200" dirty="0" smtClean="0"/>
              <a:t>AND</a:t>
            </a:r>
            <a:r>
              <a:rPr lang="en-IN" sz="3200" spc="-35" dirty="0" smtClean="0"/>
              <a:t> </a:t>
            </a:r>
          </a:p>
          <a:p>
            <a:r>
              <a:rPr lang="en-IN" sz="3200" dirty="0" smtClean="0"/>
              <a:t>USES</a:t>
            </a:r>
            <a:r>
              <a:rPr lang="en-IN" sz="3200" spc="-35" dirty="0" smtClean="0"/>
              <a:t> </a:t>
            </a:r>
            <a:r>
              <a:rPr lang="en-IN" sz="3200" dirty="0" smtClean="0"/>
              <a:t>OF</a:t>
            </a:r>
            <a:r>
              <a:rPr lang="en-IN" sz="3200" spc="-35" dirty="0" smtClean="0"/>
              <a:t> </a:t>
            </a:r>
            <a:r>
              <a:rPr lang="en-IN" sz="3200" spc="-25" dirty="0" smtClean="0"/>
              <a:t>PHP</a:t>
            </a:r>
            <a:endParaRPr lang="en-IN" sz="3200" dirty="0"/>
          </a:p>
        </p:txBody>
      </p:sp>
      <p:sp>
        <p:nvSpPr>
          <p:cNvPr id="2" name="Rectangle 1"/>
          <p:cNvSpPr/>
          <p:nvPr/>
        </p:nvSpPr>
        <p:spPr>
          <a:xfrm>
            <a:off x="3456384" y="116632"/>
            <a:ext cx="558011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Calibri"/>
                <a:cs typeface="Calibri"/>
              </a:rPr>
              <a:t>PHP</a:t>
            </a:r>
            <a:r>
              <a:rPr lang="en-US" sz="3200" spc="58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was</a:t>
            </a:r>
            <a:r>
              <a:rPr lang="en-US" sz="3200" spc="57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developed</a:t>
            </a:r>
            <a:r>
              <a:rPr lang="en-US" sz="3200" spc="57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by</a:t>
            </a:r>
            <a:r>
              <a:rPr lang="en-US" sz="3200" spc="555" dirty="0" smtClean="0">
                <a:latin typeface="Calibri"/>
                <a:cs typeface="Calibri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Calibri"/>
                <a:cs typeface="Calibri"/>
              </a:rPr>
              <a:t>Rasmus</a:t>
            </a:r>
            <a:r>
              <a:rPr lang="en-US" sz="3200" spc="57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Calibri"/>
                <a:cs typeface="Calibri"/>
              </a:rPr>
              <a:t>Lerdorf</a:t>
            </a:r>
            <a:r>
              <a:rPr lang="en-US" sz="3200" dirty="0" smtClean="0">
                <a:latin typeface="Calibri"/>
                <a:cs typeface="Calibri"/>
              </a:rPr>
              <a:t>,</a:t>
            </a:r>
            <a:r>
              <a:rPr lang="en-US" sz="3200" spc="59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in</a:t>
            </a:r>
            <a:r>
              <a:rPr lang="en-US" sz="3200" spc="57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libri"/>
                <a:cs typeface="Calibri"/>
              </a:rPr>
              <a:t>1994.</a:t>
            </a:r>
          </a:p>
          <a:p>
            <a:pPr marL="88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spc="-20" dirty="0" smtClean="0">
                <a:latin typeface="Calibri"/>
                <a:cs typeface="Calibri"/>
              </a:rPr>
              <a:t>When</a:t>
            </a:r>
            <a:r>
              <a:rPr lang="en-US" sz="3200" spc="-5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a</a:t>
            </a:r>
            <a:r>
              <a:rPr lang="en-US" sz="3200" spc="-6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browser</a:t>
            </a:r>
            <a:r>
              <a:rPr lang="en-US" sz="3200" spc="-6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requests</a:t>
            </a:r>
            <a:r>
              <a:rPr lang="en-US" sz="3200" spc="-4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a</a:t>
            </a:r>
            <a:r>
              <a:rPr lang="en-US" sz="3200" spc="-6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document</a:t>
            </a:r>
            <a:r>
              <a:rPr lang="en-US" sz="3200" spc="-6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that</a:t>
            </a:r>
            <a:r>
              <a:rPr lang="en-US" sz="3200" spc="-5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includes</a:t>
            </a:r>
            <a:r>
              <a:rPr lang="en-US" sz="3200" spc="-3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PHP</a:t>
            </a:r>
            <a:r>
              <a:rPr lang="en-US" sz="3200" spc="-6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script,</a:t>
            </a:r>
            <a:r>
              <a:rPr lang="en-US" sz="3200" spc="-80" dirty="0" smtClean="0">
                <a:latin typeface="Calibri"/>
                <a:cs typeface="Calibri"/>
              </a:rPr>
              <a:t> </a:t>
            </a:r>
            <a:r>
              <a:rPr lang="en-US" sz="3200" spc="-25" dirty="0" smtClean="0">
                <a:latin typeface="Calibri"/>
                <a:cs typeface="Calibri"/>
              </a:rPr>
              <a:t>the </a:t>
            </a:r>
            <a:r>
              <a:rPr lang="en-US" sz="3200" dirty="0" smtClean="0">
                <a:latin typeface="Calibri"/>
                <a:cs typeface="Calibri"/>
              </a:rPr>
              <a:t>Web</a:t>
            </a:r>
            <a:r>
              <a:rPr lang="en-US" sz="3200" spc="-2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server</a:t>
            </a:r>
            <a:r>
              <a:rPr lang="en-US" sz="3200" spc="-4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that</a:t>
            </a:r>
            <a:r>
              <a:rPr lang="en-US" sz="3200" spc="-4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provides</a:t>
            </a:r>
            <a:r>
              <a:rPr lang="en-US" sz="3200" spc="-2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the</a:t>
            </a:r>
            <a:r>
              <a:rPr lang="en-US" sz="3200" spc="-2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document</a:t>
            </a:r>
            <a:r>
              <a:rPr lang="en-US" sz="3200" spc="-4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calls</a:t>
            </a:r>
            <a:r>
              <a:rPr lang="en-US" sz="3200" spc="-3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its</a:t>
            </a:r>
            <a:r>
              <a:rPr lang="en-US" sz="3200" spc="-5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libri"/>
                <a:cs typeface="Calibri"/>
              </a:rPr>
              <a:t>PHP</a:t>
            </a:r>
            <a:r>
              <a:rPr lang="en-US" sz="3200" spc="-3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spc="-25" dirty="0" smtClean="0">
                <a:solidFill>
                  <a:srgbClr val="C00000"/>
                </a:solidFill>
                <a:latin typeface="Calibri"/>
                <a:cs typeface="Calibri"/>
              </a:rPr>
              <a:t>processor</a:t>
            </a:r>
            <a:r>
              <a:rPr lang="en-US" sz="3200" spc="-25" dirty="0" smtClean="0">
                <a:latin typeface="Calibri"/>
                <a:cs typeface="Calibri"/>
              </a:rPr>
              <a:t>.</a:t>
            </a:r>
            <a:r>
              <a:rPr lang="en-US" sz="3200" spc="-40" dirty="0" smtClean="0">
                <a:latin typeface="Calibri"/>
                <a:cs typeface="Calibri"/>
              </a:rPr>
              <a:t> </a:t>
            </a:r>
          </a:p>
          <a:p>
            <a:pPr marL="88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spc="-25" dirty="0" smtClean="0">
                <a:latin typeface="Calibri"/>
                <a:cs typeface="Calibri"/>
              </a:rPr>
              <a:t>The </a:t>
            </a:r>
            <a:r>
              <a:rPr lang="en-US" sz="3200" dirty="0" smtClean="0">
                <a:latin typeface="Calibri"/>
                <a:cs typeface="Calibri"/>
              </a:rPr>
              <a:t>server</a:t>
            </a:r>
            <a:r>
              <a:rPr lang="en-US" sz="3200" spc="7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determines</a:t>
            </a:r>
            <a:r>
              <a:rPr lang="en-US" sz="3200" spc="5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that</a:t>
            </a:r>
            <a:r>
              <a:rPr lang="en-US" sz="3200" spc="8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a</a:t>
            </a:r>
            <a:r>
              <a:rPr lang="en-US" sz="3200" spc="5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document</a:t>
            </a:r>
            <a:r>
              <a:rPr lang="en-US" sz="3200" spc="9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includes</a:t>
            </a:r>
            <a:r>
              <a:rPr lang="en-US" sz="3200" spc="6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PHP</a:t>
            </a:r>
            <a:r>
              <a:rPr lang="en-US" sz="3200" spc="5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script</a:t>
            </a:r>
            <a:r>
              <a:rPr lang="en-US" sz="3200" spc="6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by</a:t>
            </a:r>
            <a:r>
              <a:rPr lang="en-US" sz="3200" spc="6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the</a:t>
            </a:r>
            <a:r>
              <a:rPr lang="en-US" sz="3200" spc="75" dirty="0" smtClean="0">
                <a:latin typeface="Calibri"/>
                <a:cs typeface="Calibri"/>
              </a:rPr>
              <a:t> </a:t>
            </a:r>
            <a:r>
              <a:rPr lang="en-US" sz="3200" spc="-10" dirty="0" smtClean="0">
                <a:latin typeface="Calibri"/>
                <a:cs typeface="Calibri"/>
              </a:rPr>
              <a:t>file- </a:t>
            </a:r>
            <a:r>
              <a:rPr lang="en-US" sz="3200" dirty="0" smtClean="0">
                <a:latin typeface="Calibri"/>
                <a:cs typeface="Calibri"/>
              </a:rPr>
              <a:t>name</a:t>
            </a:r>
            <a:r>
              <a:rPr lang="en-US" sz="3200" spc="24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extension.</a:t>
            </a:r>
            <a:r>
              <a:rPr lang="en-US" sz="3200" spc="229" dirty="0" smtClean="0">
                <a:latin typeface="Calibri"/>
                <a:cs typeface="Calibri"/>
              </a:rPr>
              <a:t> </a:t>
            </a:r>
          </a:p>
          <a:p>
            <a:pPr marL="88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Calibri"/>
                <a:cs typeface="Calibri"/>
              </a:rPr>
              <a:t>If</a:t>
            </a:r>
            <a:r>
              <a:rPr lang="en-US" sz="3200" spc="25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it</a:t>
            </a:r>
            <a:r>
              <a:rPr lang="en-US" sz="3200" spc="254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is</a:t>
            </a:r>
            <a:r>
              <a:rPr lang="en-US" sz="3200" spc="23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lang="en-US" sz="3200" dirty="0" err="1" smtClean="0">
                <a:solidFill>
                  <a:srgbClr val="C00000"/>
                </a:solidFill>
                <a:latin typeface="Calibri"/>
                <a:cs typeface="Calibri"/>
              </a:rPr>
              <a:t>php</a:t>
            </a:r>
            <a:r>
              <a:rPr lang="en-US" sz="3200" dirty="0" smtClean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lang="en-US" sz="3200" spc="24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libri"/>
                <a:cs typeface="Calibri"/>
              </a:rPr>
              <a:t>.php3,</a:t>
            </a:r>
            <a:r>
              <a:rPr lang="en-US" sz="3200" spc="22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lang="en-US" sz="3200" spc="24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lang="en-US" sz="3200" dirty="0" err="1" smtClean="0">
                <a:solidFill>
                  <a:srgbClr val="C00000"/>
                </a:solidFill>
                <a:latin typeface="Calibri"/>
                <a:cs typeface="Calibri"/>
              </a:rPr>
              <a:t>phtml</a:t>
            </a:r>
            <a:r>
              <a:rPr lang="en-US" sz="3200" dirty="0" smtClean="0">
                <a:latin typeface="Calibri"/>
                <a:cs typeface="Calibri"/>
              </a:rPr>
              <a:t>,</a:t>
            </a:r>
            <a:r>
              <a:rPr lang="en-US" sz="3200" spc="21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the</a:t>
            </a:r>
            <a:r>
              <a:rPr lang="en-US" sz="3200" spc="24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document</a:t>
            </a:r>
            <a:r>
              <a:rPr lang="en-US" sz="3200" spc="240" dirty="0" smtClean="0">
                <a:latin typeface="Calibri"/>
                <a:cs typeface="Calibri"/>
              </a:rPr>
              <a:t> </a:t>
            </a:r>
            <a:r>
              <a:rPr lang="en-US" sz="3200" spc="-25" dirty="0" smtClean="0">
                <a:latin typeface="Calibri"/>
                <a:cs typeface="Calibri"/>
              </a:rPr>
              <a:t>has </a:t>
            </a:r>
            <a:r>
              <a:rPr lang="en-US" sz="3200" dirty="0" smtClean="0">
                <a:latin typeface="Calibri"/>
                <a:cs typeface="Calibri"/>
              </a:rPr>
              <a:t>embedded</a:t>
            </a:r>
            <a:r>
              <a:rPr lang="en-US" sz="3200" spc="-75" dirty="0" smtClean="0">
                <a:latin typeface="Calibri"/>
                <a:cs typeface="Calibri"/>
              </a:rPr>
              <a:t> </a:t>
            </a:r>
            <a:r>
              <a:rPr lang="en-US" sz="3200" spc="-20" dirty="0" smtClean="0">
                <a:latin typeface="Calibri"/>
                <a:cs typeface="Calibri"/>
              </a:rPr>
              <a:t>PHP.</a:t>
            </a:r>
            <a:endParaRPr lang="en-US" sz="320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27" y="203657"/>
            <a:ext cx="629793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b="0" dirty="0">
                <a:latin typeface="Calibri"/>
                <a:cs typeface="Calibri"/>
              </a:rPr>
              <a:t>Sequential</a:t>
            </a:r>
            <a:r>
              <a:rPr sz="3300" b="0" spc="-90" dirty="0">
                <a:latin typeface="Calibri"/>
                <a:cs typeface="Calibri"/>
              </a:rPr>
              <a:t> </a:t>
            </a:r>
            <a:r>
              <a:rPr sz="3300" b="0" dirty="0">
                <a:latin typeface="Calibri"/>
                <a:cs typeface="Calibri"/>
              </a:rPr>
              <a:t>Access</a:t>
            </a:r>
            <a:r>
              <a:rPr sz="3300" b="0" spc="-140" dirty="0">
                <a:latin typeface="Calibri"/>
                <a:cs typeface="Calibri"/>
              </a:rPr>
              <a:t> </a:t>
            </a:r>
            <a:r>
              <a:rPr sz="3300" b="0" dirty="0">
                <a:latin typeface="Calibri"/>
                <a:cs typeface="Calibri"/>
              </a:rPr>
              <a:t>to</a:t>
            </a:r>
            <a:r>
              <a:rPr sz="3300" b="0" spc="-95" dirty="0">
                <a:latin typeface="Calibri"/>
                <a:cs typeface="Calibri"/>
              </a:rPr>
              <a:t> </a:t>
            </a:r>
            <a:r>
              <a:rPr sz="3300" b="0" dirty="0">
                <a:latin typeface="Calibri"/>
                <a:cs typeface="Calibri"/>
              </a:rPr>
              <a:t>Array</a:t>
            </a:r>
            <a:r>
              <a:rPr sz="3300" b="0" spc="-80" dirty="0">
                <a:latin typeface="Calibri"/>
                <a:cs typeface="Calibri"/>
              </a:rPr>
              <a:t> </a:t>
            </a:r>
            <a:r>
              <a:rPr sz="3300" b="0" spc="-10" dirty="0">
                <a:latin typeface="Calibri"/>
                <a:cs typeface="Calibri"/>
              </a:rPr>
              <a:t>Elements: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227" y="1044905"/>
            <a:ext cx="8134350" cy="5132687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99415" marR="132715" indent="-387350" algn="just">
              <a:lnSpc>
                <a:spcPct val="90100"/>
              </a:lnSpc>
              <a:spcBef>
                <a:spcPts val="400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dirty="0">
                <a:latin typeface="Calibri"/>
                <a:cs typeface="Calibri"/>
              </a:rPr>
              <a:t>PHP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includes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several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different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ways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access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array elements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sequential</a:t>
            </a:r>
            <a:r>
              <a:rPr sz="2600" b="1" spc="-95" dirty="0">
                <a:latin typeface="Calibri"/>
                <a:cs typeface="Calibri"/>
              </a:rPr>
              <a:t> </a:t>
            </a:r>
            <a:r>
              <a:rPr sz="2600" b="1" spc="-35" dirty="0">
                <a:latin typeface="Calibri"/>
                <a:cs typeface="Calibri"/>
              </a:rPr>
              <a:t>order</a:t>
            </a:r>
            <a:r>
              <a:rPr sz="2600" spc="-35" dirty="0">
                <a:latin typeface="Calibri"/>
                <a:cs typeface="Calibri"/>
              </a:rPr>
              <a:t>.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Every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array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internal </a:t>
            </a:r>
            <a:r>
              <a:rPr sz="2600" dirty="0">
                <a:latin typeface="Calibri"/>
                <a:cs typeface="Calibri"/>
              </a:rPr>
              <a:t>pointer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references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element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array.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call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current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pointer.</a:t>
            </a:r>
            <a:endParaRPr sz="2600">
              <a:latin typeface="Calibri"/>
              <a:cs typeface="Calibri"/>
            </a:endParaRPr>
          </a:p>
          <a:p>
            <a:pPr marL="399415" marR="68580" indent="-387350" algn="just">
              <a:lnSpc>
                <a:spcPct val="90000"/>
              </a:lnSpc>
              <a:spcBef>
                <a:spcPts val="630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b="1" dirty="0">
                <a:latin typeface="Calibri"/>
                <a:cs typeface="Calibri"/>
              </a:rPr>
              <a:t>This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pointer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is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initialized</a:t>
            </a:r>
            <a:r>
              <a:rPr sz="2600" b="1" spc="-9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to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reference</a:t>
            </a:r>
            <a:r>
              <a:rPr sz="2600" b="1" spc="-10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the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first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element</a:t>
            </a:r>
            <a:r>
              <a:rPr sz="2600" b="1" spc="-8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of </a:t>
            </a:r>
            <a:r>
              <a:rPr sz="2600" b="1" dirty="0">
                <a:latin typeface="Calibri"/>
                <a:cs typeface="Calibri"/>
              </a:rPr>
              <a:t>the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array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at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the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time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the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array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is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created</a:t>
            </a:r>
            <a:r>
              <a:rPr sz="2600" spc="-10" dirty="0">
                <a:latin typeface="Calibri"/>
                <a:cs typeface="Calibri"/>
              </a:rPr>
              <a:t>.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element </a:t>
            </a:r>
            <a:r>
              <a:rPr sz="2600" dirty="0">
                <a:latin typeface="Calibri"/>
                <a:cs typeface="Calibri"/>
              </a:rPr>
              <a:t>being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referenced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pointer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obtained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current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function.</a:t>
            </a:r>
            <a:endParaRPr sz="2600">
              <a:latin typeface="Calibri"/>
              <a:cs typeface="Calibri"/>
            </a:endParaRPr>
          </a:p>
          <a:p>
            <a:pPr marL="399415" indent="-386715" algn="just">
              <a:lnSpc>
                <a:spcPts val="2965"/>
              </a:lnSpc>
              <a:spcBef>
                <a:spcPts val="315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dirty="0">
                <a:latin typeface="Calibri"/>
                <a:cs typeface="Calibri"/>
              </a:rPr>
              <a:t>$cities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array("Hoboken",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"Chicago",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"Moab",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"Atlantis");</a:t>
            </a:r>
            <a:endParaRPr sz="2600">
              <a:latin typeface="Calibri"/>
              <a:cs typeface="Calibri"/>
            </a:endParaRPr>
          </a:p>
          <a:p>
            <a:pPr marL="399415" algn="just">
              <a:lnSpc>
                <a:spcPts val="2965"/>
              </a:lnSpc>
            </a:pPr>
            <a:r>
              <a:rPr sz="2600" dirty="0">
                <a:latin typeface="Calibri"/>
                <a:cs typeface="Calibri"/>
              </a:rPr>
              <a:t>$city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current($cities);</a:t>
            </a:r>
            <a:endParaRPr sz="2600">
              <a:latin typeface="Calibri"/>
              <a:cs typeface="Calibri"/>
            </a:endParaRPr>
          </a:p>
          <a:p>
            <a:pPr marL="384175" algn="just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latin typeface="Calibri"/>
                <a:cs typeface="Calibri"/>
              </a:rPr>
              <a:t>print("The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first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city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$city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&lt;br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/&gt;");</a:t>
            </a:r>
            <a:endParaRPr sz="2600">
              <a:latin typeface="Calibri"/>
              <a:cs typeface="Calibri"/>
            </a:endParaRPr>
          </a:p>
          <a:p>
            <a:pPr marL="399415" indent="-386715" algn="just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dirty="0">
                <a:latin typeface="Calibri"/>
                <a:cs typeface="Calibri"/>
              </a:rPr>
              <a:t>When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interpreted,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following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output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produced</a:t>
            </a:r>
            <a:r>
              <a:rPr sz="2600" spc="-10" smtClean="0">
                <a:latin typeface="Calibri"/>
                <a:cs typeface="Calibri"/>
              </a:rPr>
              <a:t>:</a:t>
            </a:r>
            <a:endParaRPr lang="en-US" sz="2600" spc="-10" dirty="0" smtClean="0">
              <a:latin typeface="Calibri"/>
              <a:cs typeface="Calibri"/>
            </a:endParaRPr>
          </a:p>
          <a:p>
            <a:pPr marL="12700" algn="just">
              <a:spcBef>
                <a:spcPts val="315"/>
              </a:spcBef>
            </a:pPr>
            <a:r>
              <a:rPr sz="2600" spc="-50" smtClean="0">
                <a:latin typeface="Arial MT"/>
                <a:cs typeface="Arial MT"/>
              </a:rPr>
              <a:t>•</a:t>
            </a:r>
            <a:r>
              <a:rPr lang="en-US" sz="2600" spc="-50" dirty="0" smtClean="0">
                <a:latin typeface="Arial MT"/>
                <a:cs typeface="Arial MT"/>
              </a:rPr>
              <a:t>    </a:t>
            </a:r>
            <a:r>
              <a:rPr lang="en-IN" sz="2600" b="1" dirty="0" smtClean="0">
                <a:latin typeface="Calibri"/>
                <a:cs typeface="Calibri"/>
              </a:rPr>
              <a:t>The</a:t>
            </a:r>
            <a:r>
              <a:rPr lang="en-IN" sz="2600" b="1" spc="-45" dirty="0" smtClean="0">
                <a:latin typeface="Calibri"/>
                <a:cs typeface="Calibri"/>
              </a:rPr>
              <a:t> </a:t>
            </a:r>
            <a:r>
              <a:rPr lang="en-IN" sz="2600" b="1" dirty="0" smtClean="0">
                <a:latin typeface="Calibri"/>
                <a:cs typeface="Calibri"/>
              </a:rPr>
              <a:t>first</a:t>
            </a:r>
            <a:r>
              <a:rPr lang="en-IN" sz="2600" b="1" spc="-60" dirty="0" smtClean="0">
                <a:latin typeface="Calibri"/>
                <a:cs typeface="Calibri"/>
              </a:rPr>
              <a:t> </a:t>
            </a:r>
            <a:r>
              <a:rPr lang="en-IN" sz="2600" b="1" dirty="0" smtClean="0">
                <a:latin typeface="Calibri"/>
                <a:cs typeface="Calibri"/>
              </a:rPr>
              <a:t>city</a:t>
            </a:r>
            <a:r>
              <a:rPr lang="en-IN" sz="2600" b="1" spc="-35" dirty="0" smtClean="0">
                <a:latin typeface="Calibri"/>
                <a:cs typeface="Calibri"/>
              </a:rPr>
              <a:t> </a:t>
            </a:r>
            <a:r>
              <a:rPr lang="en-IN" sz="2600" b="1" dirty="0" smtClean="0">
                <a:latin typeface="Calibri"/>
                <a:cs typeface="Calibri"/>
              </a:rPr>
              <a:t>is</a:t>
            </a:r>
            <a:r>
              <a:rPr lang="en-IN" sz="2600" b="1" spc="-40" dirty="0" smtClean="0">
                <a:latin typeface="Calibri"/>
                <a:cs typeface="Calibri"/>
              </a:rPr>
              <a:t> </a:t>
            </a:r>
            <a:r>
              <a:rPr lang="en-IN" sz="2600" b="1" spc="-10" dirty="0" smtClean="0">
                <a:latin typeface="Calibri"/>
                <a:cs typeface="Calibri"/>
              </a:rPr>
              <a:t>Hoboken</a:t>
            </a:r>
            <a:endParaRPr sz="2600" b="1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889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10"/>
              </a:spcBef>
            </a:pPr>
            <a:r>
              <a:rPr sz="2800" b="0" spc="-1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Sorting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Arrays: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027" y="859282"/>
            <a:ext cx="8564245" cy="5491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marR="88265" indent="-38735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takes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parameter,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array,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replacing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keys,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1,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399415" marR="152400" indent="-38735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migrate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beginning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alphabetical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order.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ascending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order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9415" marR="201930" indent="-38735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asort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hashes.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keeps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original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key-</a:t>
            </a:r>
            <a:r>
              <a:rPr sz="2400" b="1" dirty="0">
                <a:latin typeface="Calibri"/>
                <a:cs typeface="Calibri"/>
              </a:rPr>
              <a:t>value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associations.</a:t>
            </a:r>
            <a:endParaRPr sz="2400">
              <a:latin typeface="Calibri"/>
              <a:cs typeface="Calibri"/>
            </a:endParaRPr>
          </a:p>
          <a:p>
            <a:pPr marL="399415" marR="5080" indent="-38735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ksort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keys,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rather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key-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associations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99415" marR="173990" indent="-38735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rsort,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arsort,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krsort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asort,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ksort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respectively,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reverse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orders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counterparts.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540" y="1"/>
            <a:ext cx="8383270" cy="7017306"/>
          </a:xfrm>
        </p:spPr>
        <p:txBody>
          <a:bodyPr/>
          <a:lstStyle/>
          <a:p>
            <a:r>
              <a:rPr lang="en-US" sz="1200" dirty="0"/>
              <a:t>&lt;!DOCTYPE html&gt;</a:t>
            </a:r>
            <a:endParaRPr lang="en-IN" sz="1200" dirty="0"/>
          </a:p>
          <a:p>
            <a:r>
              <a:rPr lang="en-US" sz="1200" dirty="0"/>
              <a:t>&lt;!-- </a:t>
            </a:r>
            <a:r>
              <a:rPr lang="en-US" sz="1200" dirty="0" err="1"/>
              <a:t>sorting.php</a:t>
            </a:r>
            <a:r>
              <a:rPr lang="en-US" sz="1200" dirty="0"/>
              <a:t> - An example to illustrate several of the sorting functions --&gt;</a:t>
            </a:r>
            <a:endParaRPr lang="en-IN" sz="1200" dirty="0"/>
          </a:p>
          <a:p>
            <a:r>
              <a:rPr lang="en-US" sz="1200" dirty="0"/>
              <a:t>&lt;html </a:t>
            </a:r>
            <a:r>
              <a:rPr lang="en-US" sz="1200" dirty="0" err="1"/>
              <a:t>lang</a:t>
            </a:r>
            <a:r>
              <a:rPr lang="en-US" sz="1200" dirty="0"/>
              <a:t> = "</a:t>
            </a:r>
            <a:r>
              <a:rPr lang="en-US" sz="1200" dirty="0" err="1"/>
              <a:t>en</a:t>
            </a:r>
            <a:r>
              <a:rPr lang="en-US" sz="1200" dirty="0"/>
              <a:t>"&gt;</a:t>
            </a:r>
            <a:endParaRPr lang="en-IN" sz="1200" dirty="0"/>
          </a:p>
          <a:p>
            <a:r>
              <a:rPr lang="en-US" sz="1200" dirty="0"/>
              <a:t>&lt;head&gt;</a:t>
            </a:r>
            <a:endParaRPr lang="en-IN" sz="1200" dirty="0"/>
          </a:p>
          <a:p>
            <a:r>
              <a:rPr lang="en-US" sz="1200" dirty="0"/>
              <a:t>&lt;title&gt; Sorting &lt;/title&gt;</a:t>
            </a:r>
            <a:endParaRPr lang="en-IN" sz="1200" dirty="0"/>
          </a:p>
          <a:p>
            <a:r>
              <a:rPr lang="en-US" sz="1200" dirty="0"/>
              <a:t>&lt;meta charset = "utf-8" /&gt;</a:t>
            </a:r>
            <a:endParaRPr lang="en-IN" sz="1200" dirty="0"/>
          </a:p>
          <a:p>
            <a:r>
              <a:rPr lang="en-US" sz="1200" dirty="0"/>
              <a:t>&lt;/head&gt;</a:t>
            </a:r>
            <a:endParaRPr lang="en-IN" sz="1200" dirty="0"/>
          </a:p>
          <a:p>
            <a:r>
              <a:rPr lang="en-US" sz="1200" dirty="0"/>
              <a:t>&lt;body&gt;</a:t>
            </a:r>
            <a:endParaRPr lang="en-IN" sz="1200" dirty="0"/>
          </a:p>
          <a:p>
            <a:r>
              <a:rPr lang="en-US" sz="1200" dirty="0"/>
              <a:t>&lt;?</a:t>
            </a:r>
            <a:r>
              <a:rPr lang="en-US" sz="1200" dirty="0" err="1"/>
              <a:t>php</a:t>
            </a:r>
            <a:endParaRPr lang="en-IN" sz="1200" dirty="0"/>
          </a:p>
          <a:p>
            <a:r>
              <a:rPr lang="en-US" sz="1200" dirty="0"/>
              <a:t>$original = array("Fred" =&gt; 31, "Al" =&gt; 27,</a:t>
            </a:r>
            <a:endParaRPr lang="en-IN" sz="1200" dirty="0"/>
          </a:p>
          <a:p>
            <a:r>
              <a:rPr lang="en-US" sz="1200" dirty="0"/>
              <a:t>"Gandalf" =&gt; "wizard",</a:t>
            </a:r>
            <a:endParaRPr lang="en-IN" sz="1200" dirty="0"/>
          </a:p>
          <a:p>
            <a:r>
              <a:rPr lang="en-US" sz="1200" dirty="0"/>
              <a:t>"Betty" =&gt; 42, "Frodo" =&gt; "hobbit");</a:t>
            </a:r>
            <a:endParaRPr lang="en-IN" sz="1200" dirty="0"/>
          </a:p>
          <a:p>
            <a:r>
              <a:rPr lang="en-US" sz="1200" dirty="0"/>
              <a:t>?&gt;</a:t>
            </a:r>
            <a:endParaRPr lang="en-IN" sz="1200" dirty="0"/>
          </a:p>
          <a:p>
            <a:r>
              <a:rPr lang="en-US" sz="1200" dirty="0"/>
              <a:t>&lt;h4&gt; Original Array &lt;/h4&gt;</a:t>
            </a:r>
            <a:endParaRPr lang="en-IN" sz="1200" dirty="0"/>
          </a:p>
          <a:p>
            <a:r>
              <a:rPr lang="en-US" sz="1200" dirty="0"/>
              <a:t>&lt;?</a:t>
            </a:r>
            <a:r>
              <a:rPr lang="en-US" sz="1200" dirty="0" err="1"/>
              <a:t>php</a:t>
            </a:r>
            <a:endParaRPr lang="en-IN" sz="1200" dirty="0"/>
          </a:p>
          <a:p>
            <a:r>
              <a:rPr lang="en-US" sz="1200" dirty="0" err="1"/>
              <a:t>foreach</a:t>
            </a:r>
            <a:r>
              <a:rPr lang="en-US" sz="1200" dirty="0"/>
              <a:t> ($original as $key =&gt; $value) print("[$key] =&gt; $value &lt;</a:t>
            </a:r>
            <a:r>
              <a:rPr lang="en-US" sz="1200" dirty="0" err="1"/>
              <a:t>br</a:t>
            </a:r>
            <a:r>
              <a:rPr lang="en-US" sz="1200" dirty="0"/>
              <a:t> /&gt;");</a:t>
            </a:r>
            <a:endParaRPr lang="en-IN" sz="1200" dirty="0"/>
          </a:p>
          <a:p>
            <a:r>
              <a:rPr lang="en-US" sz="1200" dirty="0"/>
              <a:t> </a:t>
            </a:r>
            <a:endParaRPr lang="en-IN" sz="1200" dirty="0"/>
          </a:p>
          <a:p>
            <a:r>
              <a:rPr lang="en-US" sz="1200" dirty="0"/>
              <a:t>$new = $original; sort($new);</a:t>
            </a:r>
            <a:endParaRPr lang="en-IN" sz="1200" dirty="0"/>
          </a:p>
          <a:p>
            <a:r>
              <a:rPr lang="en-US" sz="1200" dirty="0"/>
              <a:t>?&gt;</a:t>
            </a:r>
            <a:endParaRPr lang="en-IN" sz="1200" dirty="0"/>
          </a:p>
          <a:p>
            <a:r>
              <a:rPr lang="en-US" sz="1200" dirty="0"/>
              <a:t>&lt;h4&gt; Array sorted with sort &lt;/h4&gt;</a:t>
            </a:r>
            <a:endParaRPr lang="en-IN" sz="1200" dirty="0"/>
          </a:p>
          <a:p>
            <a:r>
              <a:rPr lang="en-US" sz="1200" dirty="0"/>
              <a:t>&lt;?</a:t>
            </a:r>
            <a:r>
              <a:rPr lang="en-US" sz="1200" dirty="0" err="1"/>
              <a:t>php</a:t>
            </a:r>
            <a:endParaRPr lang="en-IN" sz="1200" dirty="0"/>
          </a:p>
          <a:p>
            <a:r>
              <a:rPr lang="en-US" sz="1200" dirty="0" err="1"/>
              <a:t>foreach</a:t>
            </a:r>
            <a:r>
              <a:rPr lang="en-US" sz="1200" dirty="0"/>
              <a:t> ($new as $key =&gt; $value) print("[$key] = $value &lt;</a:t>
            </a:r>
            <a:r>
              <a:rPr lang="en-US" sz="1200" dirty="0" err="1"/>
              <a:t>br</a:t>
            </a:r>
            <a:r>
              <a:rPr lang="en-US" sz="1200" dirty="0"/>
              <a:t> /&gt;");</a:t>
            </a:r>
            <a:endParaRPr lang="en-IN" sz="1200" dirty="0"/>
          </a:p>
          <a:p>
            <a:r>
              <a:rPr lang="en-US" sz="1200" dirty="0"/>
              <a:t> </a:t>
            </a:r>
            <a:endParaRPr lang="en-IN" sz="1200" dirty="0"/>
          </a:p>
          <a:p>
            <a:r>
              <a:rPr lang="en-US" sz="1200" dirty="0"/>
              <a:t>$new = $original; </a:t>
            </a:r>
            <a:r>
              <a:rPr lang="en-US" sz="1200" dirty="0" err="1"/>
              <a:t>asort</a:t>
            </a:r>
            <a:r>
              <a:rPr lang="en-US" sz="1200" dirty="0"/>
              <a:t>($new);</a:t>
            </a:r>
            <a:endParaRPr lang="en-IN" sz="1200" dirty="0"/>
          </a:p>
          <a:p>
            <a:r>
              <a:rPr lang="en-US" sz="1200" dirty="0"/>
              <a:t>?&gt;</a:t>
            </a:r>
            <a:endParaRPr lang="en-IN" sz="1200" dirty="0"/>
          </a:p>
          <a:p>
            <a:r>
              <a:rPr lang="en-US" sz="1200" dirty="0"/>
              <a:t>&lt;h4&gt; Array sorted with </a:t>
            </a:r>
            <a:r>
              <a:rPr lang="en-US" sz="1200" dirty="0" err="1"/>
              <a:t>asort</a:t>
            </a:r>
            <a:r>
              <a:rPr lang="en-US" sz="1200" dirty="0"/>
              <a:t> &lt;/h4&gt;</a:t>
            </a:r>
            <a:endParaRPr lang="en-IN" sz="1200" dirty="0"/>
          </a:p>
          <a:p>
            <a:r>
              <a:rPr lang="en-US" sz="1200" dirty="0"/>
              <a:t>&lt;?</a:t>
            </a:r>
            <a:r>
              <a:rPr lang="en-US" sz="1200" dirty="0" err="1"/>
              <a:t>php</a:t>
            </a:r>
            <a:endParaRPr lang="en-IN" sz="1200" dirty="0"/>
          </a:p>
          <a:p>
            <a:r>
              <a:rPr lang="en-US" sz="1200" dirty="0" err="1"/>
              <a:t>foreach</a:t>
            </a:r>
            <a:r>
              <a:rPr lang="en-US" sz="1200" dirty="0"/>
              <a:t> ($new as $key =&gt; $value) print("[$key] = $value &lt;</a:t>
            </a:r>
            <a:r>
              <a:rPr lang="en-US" sz="1200" dirty="0" err="1"/>
              <a:t>br</a:t>
            </a:r>
            <a:r>
              <a:rPr lang="en-US" sz="1200" dirty="0"/>
              <a:t> /&gt;");</a:t>
            </a:r>
            <a:endParaRPr lang="en-IN" sz="1200" dirty="0"/>
          </a:p>
          <a:p>
            <a:r>
              <a:rPr lang="en-US" sz="1200" dirty="0"/>
              <a:t> </a:t>
            </a:r>
            <a:endParaRPr lang="en-IN" sz="1200" dirty="0"/>
          </a:p>
          <a:p>
            <a:r>
              <a:rPr lang="en-US" sz="1200" dirty="0"/>
              <a:t>$new = $original; </a:t>
            </a:r>
            <a:r>
              <a:rPr lang="en-US" sz="1200" dirty="0" err="1"/>
              <a:t>ksort</a:t>
            </a:r>
            <a:r>
              <a:rPr lang="en-US" sz="1200" dirty="0"/>
              <a:t>($new);</a:t>
            </a:r>
            <a:endParaRPr lang="en-IN" sz="1200" dirty="0"/>
          </a:p>
          <a:p>
            <a:r>
              <a:rPr lang="en-US" sz="1200" dirty="0"/>
              <a:t>?&gt;</a:t>
            </a:r>
            <a:endParaRPr lang="en-IN" sz="1200" dirty="0"/>
          </a:p>
          <a:p>
            <a:r>
              <a:rPr lang="en-US" sz="1200" dirty="0"/>
              <a:t>&lt;h4&gt; Array sorted with </a:t>
            </a:r>
            <a:r>
              <a:rPr lang="en-US" sz="1200" dirty="0" err="1"/>
              <a:t>ksort</a:t>
            </a:r>
            <a:r>
              <a:rPr lang="en-US" sz="1200" dirty="0"/>
              <a:t> &lt;/h4&gt;</a:t>
            </a:r>
            <a:endParaRPr lang="en-IN" sz="1200" dirty="0"/>
          </a:p>
          <a:p>
            <a:r>
              <a:rPr lang="en-US" sz="1200" dirty="0"/>
              <a:t>&lt;?</a:t>
            </a:r>
            <a:r>
              <a:rPr lang="en-US" sz="1200" dirty="0" err="1"/>
              <a:t>php</a:t>
            </a:r>
            <a:endParaRPr lang="en-IN" sz="1200" dirty="0"/>
          </a:p>
          <a:p>
            <a:r>
              <a:rPr lang="en-US" sz="1200" dirty="0" err="1"/>
              <a:t>foreach</a:t>
            </a:r>
            <a:r>
              <a:rPr lang="en-US" sz="1200" dirty="0"/>
              <a:t> ($new as $key =&gt; $value) print("[$key] = $value &lt;</a:t>
            </a:r>
            <a:r>
              <a:rPr lang="en-US" sz="1200" dirty="0" err="1"/>
              <a:t>br</a:t>
            </a:r>
            <a:r>
              <a:rPr lang="en-US" sz="1200" dirty="0"/>
              <a:t> /&gt;");</a:t>
            </a:r>
            <a:endParaRPr lang="en-IN" sz="1200" dirty="0"/>
          </a:p>
          <a:p>
            <a:r>
              <a:rPr lang="en-US" sz="1200" dirty="0"/>
              <a:t>?&gt;</a:t>
            </a:r>
            <a:endParaRPr lang="en-IN" sz="1200" dirty="0"/>
          </a:p>
          <a:p>
            <a:r>
              <a:rPr lang="en-US" sz="1200" dirty="0"/>
              <a:t>&lt;/body&gt;</a:t>
            </a:r>
            <a:endParaRPr lang="en-IN" sz="1200" dirty="0"/>
          </a:p>
          <a:p>
            <a:r>
              <a:rPr lang="en-US" sz="1200" dirty="0"/>
              <a:t>&lt;/html&gt;</a:t>
            </a: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="" xmlns:p14="http://schemas.microsoft.com/office/powerpoint/2010/main" val="39260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46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1677" y="-24"/>
            <a:ext cx="211836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" dirty="0"/>
              <a:t>Functions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319227" y="623737"/>
            <a:ext cx="8681720" cy="6091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indent="-38671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PHP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user-</a:t>
            </a:r>
            <a:r>
              <a:rPr sz="2400" b="1" dirty="0">
                <a:latin typeface="Calibri"/>
                <a:cs typeface="Calibri"/>
              </a:rPr>
              <a:t>defined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C-</a:t>
            </a:r>
            <a:r>
              <a:rPr sz="2400" spc="-10" dirty="0">
                <a:latin typeface="Calibri"/>
                <a:cs typeface="Calibri"/>
              </a:rPr>
              <a:t>based</a:t>
            </a:r>
            <a:endParaRPr sz="2400">
              <a:latin typeface="Calibri"/>
              <a:cs typeface="Calibri"/>
            </a:endParaRPr>
          </a:p>
          <a:p>
            <a:pPr marL="399415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languages.</a:t>
            </a:r>
            <a:endParaRPr sz="2400">
              <a:latin typeface="Calibri"/>
              <a:cs typeface="Calibri"/>
            </a:endParaRPr>
          </a:p>
          <a:p>
            <a:pPr marL="399415" indent="-386715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smtClean="0">
                <a:latin typeface="Calibri"/>
                <a:cs typeface="Calibri"/>
              </a:rPr>
              <a:t>The</a:t>
            </a:r>
            <a:r>
              <a:rPr sz="2400" spc="-55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25" smtClean="0">
                <a:latin typeface="Calibri"/>
                <a:cs typeface="Calibri"/>
              </a:rPr>
              <a:t>PHP</a:t>
            </a:r>
            <a:r>
              <a:rPr lang="en-US" sz="2400" spc="-25" dirty="0" smtClean="0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function</a:t>
            </a:r>
            <a:r>
              <a:rPr sz="2400" spc="-8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  <a:p>
            <a:pPr marL="399415" indent="-386715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function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</a:t>
            </a:r>
            <a:r>
              <a:rPr sz="2400" b="1" spc="-20" dirty="0">
                <a:latin typeface="Calibri"/>
                <a:cs typeface="Calibri"/>
              </a:rPr>
              <a:t> ([parameters])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{</a:t>
            </a:r>
            <a:endParaRPr sz="2400" b="1">
              <a:latin typeface="Calibri"/>
              <a:cs typeface="Calibri"/>
            </a:endParaRPr>
          </a:p>
          <a:p>
            <a:pPr marL="424180" algn="just">
              <a:lnSpc>
                <a:spcPct val="100000"/>
              </a:lnSpc>
              <a:spcBef>
                <a:spcPts val="575"/>
              </a:spcBef>
            </a:pPr>
            <a:r>
              <a:rPr lang="en-IN" sz="2400" b="1" spc="-25" dirty="0" smtClean="0">
                <a:latin typeface="Calibri"/>
                <a:cs typeface="Calibri"/>
              </a:rPr>
              <a:t>…    </a:t>
            </a:r>
            <a:r>
              <a:rPr sz="2400" b="1" spc="-50" smtClean="0">
                <a:latin typeface="Calibri"/>
                <a:cs typeface="Calibri"/>
              </a:rPr>
              <a:t>}</a:t>
            </a:r>
            <a:endParaRPr sz="2400" b="1">
              <a:latin typeface="Calibri"/>
              <a:cs typeface="Calibri"/>
            </a:endParaRPr>
          </a:p>
          <a:p>
            <a:pPr marL="399415" marR="1048385" indent="-38735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square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brackets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around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parameters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parameters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optional.</a:t>
            </a:r>
            <a:endParaRPr sz="2400" b="1">
              <a:latin typeface="Calibri"/>
              <a:cs typeface="Calibri"/>
            </a:endParaRPr>
          </a:p>
          <a:p>
            <a:pPr marL="399415" indent="-386715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spc="-10" dirty="0">
                <a:latin typeface="Calibri"/>
                <a:cs typeface="Calibri"/>
              </a:rPr>
              <a:t>Remember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case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sensitive.</a:t>
            </a:r>
            <a:endParaRPr sz="2400" b="1">
              <a:latin typeface="Calibri"/>
              <a:cs typeface="Calibri"/>
            </a:endParaRPr>
          </a:p>
          <a:p>
            <a:pPr marL="466725" indent="-454025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66725" algn="l"/>
              </a:tabLst>
            </a:pPr>
            <a:r>
              <a:rPr sz="2400" dirty="0">
                <a:latin typeface="Calibri"/>
                <a:cs typeface="Calibri"/>
              </a:rPr>
              <a:t>So,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sum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another</a:t>
            </a:r>
            <a:endParaRPr sz="2400">
              <a:latin typeface="Calibri"/>
              <a:cs typeface="Calibri"/>
            </a:endParaRPr>
          </a:p>
          <a:p>
            <a:pPr marL="399415" algn="just">
              <a:lnSpc>
                <a:spcPct val="100000"/>
              </a:lnSpc>
            </a:pPr>
            <a:r>
              <a:rPr sz="2400">
                <a:latin typeface="Calibri"/>
                <a:cs typeface="Calibri"/>
              </a:rPr>
              <a:t>named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i="1" spc="-20" smtClean="0">
                <a:latin typeface="Calibri"/>
                <a:cs typeface="Calibri"/>
              </a:rPr>
              <a:t>Sum.</a:t>
            </a:r>
            <a:endParaRPr lang="en-US" sz="2400" i="1" spc="-20" dirty="0" smtClean="0">
              <a:latin typeface="Calibri"/>
              <a:cs typeface="Calibri"/>
            </a:endParaRPr>
          </a:p>
          <a:p>
            <a:pPr marL="399415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i="1" spc="-20" dirty="0">
                <a:latin typeface="Calibri"/>
                <a:cs typeface="Calibri"/>
              </a:rPr>
              <a:t> </a:t>
            </a:r>
            <a:r>
              <a:rPr lang="en-IN" sz="2400" dirty="0" smtClean="0">
                <a:latin typeface="Calibri"/>
                <a:cs typeface="Calibri"/>
              </a:rPr>
              <a:t>The </a:t>
            </a:r>
            <a:r>
              <a:rPr lang="en-IN" sz="2400" b="1" dirty="0" smtClean="0">
                <a:latin typeface="Calibri"/>
                <a:cs typeface="Calibri"/>
              </a:rPr>
              <a:t>PHP interpreter </a:t>
            </a:r>
            <a:r>
              <a:rPr lang="en-IN" sz="2400" dirty="0" smtClean="0">
                <a:latin typeface="Calibri"/>
                <a:cs typeface="Calibri"/>
              </a:rPr>
              <a:t>will see them as the same function and issue an error message stating that the document has two definitions for </a:t>
            </a:r>
            <a:r>
              <a:rPr lang="en-IN" sz="2400" b="1" dirty="0" smtClean="0">
                <a:latin typeface="Calibri"/>
                <a:cs typeface="Calibri"/>
              </a:rPr>
              <a:t>the same function.</a:t>
            </a:r>
            <a:endParaRPr sz="2400" b="1">
              <a:latin typeface="Calibri"/>
              <a:cs typeface="Calibri"/>
            </a:endParaRPr>
          </a:p>
          <a:p>
            <a:pPr marL="399415" marR="5080" indent="-38735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i="1" dirty="0">
                <a:latin typeface="Calibri"/>
                <a:cs typeface="Calibri"/>
              </a:rPr>
              <a:t>The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return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statement</a:t>
            </a:r>
            <a:r>
              <a:rPr sz="2400" b="1" i="1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used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in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function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to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specify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value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to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be </a:t>
            </a:r>
            <a:r>
              <a:rPr sz="2400" i="1" dirty="0">
                <a:latin typeface="Calibri"/>
                <a:cs typeface="Calibri"/>
              </a:rPr>
              <a:t>returned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to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caller</a:t>
            </a:r>
            <a:r>
              <a:rPr sz="2400" i="1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4" y="14985"/>
            <a:ext cx="8388350" cy="777135"/>
          </a:xfrm>
          <a:prstGeom prst="rect">
            <a:avLst/>
          </a:prstGeom>
        </p:spPr>
        <p:txBody>
          <a:bodyPr vert="horz" wrap="square" lIns="0" tIns="342899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05"/>
              </a:spcBef>
            </a:pPr>
            <a:r>
              <a:rPr sz="2800" b="0" spc="-20" dirty="0">
                <a:latin typeface="Calibri"/>
                <a:cs typeface="Calibri"/>
              </a:rPr>
              <a:t>Parameters: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227" y="857232"/>
            <a:ext cx="8383905" cy="605422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99415" marR="38735" indent="-387350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parameters</a:t>
            </a:r>
            <a:r>
              <a:rPr sz="2400" i="1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actual</a:t>
            </a:r>
            <a:r>
              <a:rPr sz="2400" b="1" i="1" spc="-4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parameters</a:t>
            </a:r>
            <a:r>
              <a:rPr sz="2400" spc="-10" dirty="0">
                <a:latin typeface="Calibri"/>
                <a:cs typeface="Calibri"/>
              </a:rPr>
              <a:t>. 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parameters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listed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formal</a:t>
            </a:r>
            <a:r>
              <a:rPr sz="2400" b="1" i="1" spc="-5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parameters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actual parameter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any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expression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variable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name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max_abs($first,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$second)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$first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abs($first);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$second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abs($second);</a:t>
            </a:r>
            <a:endParaRPr sz="2400">
              <a:latin typeface="Calibri"/>
              <a:cs typeface="Calibri"/>
            </a:endParaRPr>
          </a:p>
          <a:p>
            <a:pPr marL="466725" indent="-45402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6672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($first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&gt;=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$second)</a:t>
            </a:r>
            <a:endParaRPr sz="2400">
              <a:latin typeface="Calibri"/>
              <a:cs typeface="Calibri"/>
            </a:endParaRPr>
          </a:p>
          <a:p>
            <a:pPr marL="466725" indent="-45402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66725" algn="l"/>
              </a:tabLst>
            </a:pP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$first;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spc="-20" dirty="0"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$</a:t>
            </a:r>
            <a:r>
              <a:rPr sz="2400" spc="-10">
                <a:latin typeface="Calibri"/>
                <a:cs typeface="Calibri"/>
              </a:rPr>
              <a:t>second</a:t>
            </a:r>
            <a:r>
              <a:rPr sz="2400" spc="-10" smtClean="0">
                <a:latin typeface="Calibri"/>
                <a:cs typeface="Calibri"/>
              </a:rPr>
              <a:t>;</a:t>
            </a:r>
            <a:r>
              <a:rPr lang="en-US" sz="2400" spc="-10" dirty="0" smtClean="0">
                <a:latin typeface="Calibri"/>
                <a:cs typeface="Calibri"/>
              </a:rPr>
              <a:t>	</a:t>
            </a:r>
            <a:r>
              <a:rPr sz="2400" spc="-50" smtClean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399415" marR="5080" indent="-387350">
              <a:lnSpc>
                <a:spcPts val="2590"/>
              </a:lnSpc>
              <a:spcBef>
                <a:spcPts val="62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absolute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values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two </a:t>
            </a:r>
            <a:r>
              <a:rPr sz="2400" b="1" dirty="0">
                <a:latin typeface="Calibri"/>
                <a:cs typeface="Calibri"/>
              </a:rPr>
              <a:t>given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numbers</a:t>
            </a:r>
            <a:r>
              <a:rPr sz="2400" b="1" spc="-10" smtClean="0">
                <a:latin typeface="Calibri"/>
                <a:cs typeface="Calibri"/>
              </a:rPr>
              <a:t>.</a:t>
            </a:r>
            <a:endParaRPr lang="en-US" sz="2400" b="1" spc="-10" dirty="0" smtClean="0">
              <a:latin typeface="Calibri"/>
              <a:cs typeface="Calibri"/>
            </a:endParaRPr>
          </a:p>
          <a:p>
            <a:pPr marL="399415" marR="5080" indent="-387350">
              <a:lnSpc>
                <a:spcPts val="2590"/>
              </a:lnSpc>
              <a:spcBef>
                <a:spcPts val="620"/>
              </a:spcBef>
              <a:buFont typeface="Arial MT"/>
              <a:buChar char="•"/>
              <a:tabLst>
                <a:tab pos="399415" algn="l"/>
              </a:tabLst>
            </a:pPr>
            <a:r>
              <a:rPr lang="en-US" sz="2400" dirty="0" smtClean="0">
                <a:latin typeface="Calibri"/>
                <a:cs typeface="Calibri"/>
              </a:rPr>
              <a:t>It potentially changes both of its formal parameters, the actual parameters in the </a:t>
            </a:r>
            <a:r>
              <a:rPr lang="en-US" sz="2400" b="1" dirty="0" smtClean="0">
                <a:latin typeface="Calibri"/>
                <a:cs typeface="Calibri"/>
              </a:rPr>
              <a:t>caller are unchanged </a:t>
            </a: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b="1" dirty="0" smtClean="0">
                <a:latin typeface="Calibri"/>
                <a:cs typeface="Calibri"/>
              </a:rPr>
              <a:t>passed by value</a:t>
            </a:r>
            <a:r>
              <a:rPr lang="en-US" sz="2400" dirty="0" smtClean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14985"/>
            <a:ext cx="8388350" cy="569387"/>
          </a:xfrm>
        </p:spPr>
        <p:txBody>
          <a:bodyPr/>
          <a:lstStyle/>
          <a:p>
            <a:r>
              <a:rPr lang="en-US" b="0" u="none" dirty="0"/>
              <a:t>Pass-by-reference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282" y="428604"/>
            <a:ext cx="8715436" cy="6429396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800" b="0" u="none" dirty="0" smtClean="0"/>
              <a:t> Parameters </a:t>
            </a:r>
            <a:r>
              <a:rPr lang="en-US" sz="2800" b="0" u="none" dirty="0"/>
              <a:t>that provide </a:t>
            </a:r>
            <a:r>
              <a:rPr lang="en-US" sz="2800" u="none" dirty="0"/>
              <a:t>two-way communication </a:t>
            </a:r>
            <a:r>
              <a:rPr lang="en-US" sz="2800" b="0" u="none" dirty="0"/>
              <a:t>between </a:t>
            </a:r>
            <a:r>
              <a:rPr lang="en-US" sz="2800" u="none" dirty="0"/>
              <a:t>the caller and the function</a:t>
            </a:r>
            <a:r>
              <a:rPr lang="en-US" sz="2800" b="0" u="none" dirty="0"/>
              <a:t> are needed—for example, so a function can return </a:t>
            </a:r>
            <a:r>
              <a:rPr lang="en-US" sz="2800" u="none" dirty="0"/>
              <a:t>more than one value</a:t>
            </a:r>
            <a:r>
              <a:rPr lang="en-US" sz="2800" b="0" u="none" dirty="0"/>
              <a:t>. </a:t>
            </a:r>
            <a:endParaRPr lang="en-US" sz="2800" b="0" u="none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b="0" u="none" dirty="0" smtClean="0"/>
              <a:t>One </a:t>
            </a:r>
            <a:r>
              <a:rPr lang="en-US" sz="2800" b="0" u="none" dirty="0"/>
              <a:t>common way to provide two-way communication is to </a:t>
            </a:r>
            <a:r>
              <a:rPr lang="en-US" sz="2800" u="none" dirty="0"/>
              <a:t>pass the address </a:t>
            </a:r>
            <a:r>
              <a:rPr lang="en-US" sz="2800" b="0" u="none" dirty="0"/>
              <a:t>of the actual parameter, rather than its value, to the function. Then, when the </a:t>
            </a:r>
            <a:r>
              <a:rPr lang="en-US" sz="2800" u="none" dirty="0"/>
              <a:t>formal parameter is changed (in the function), it also changes the corresponding actual parameter</a:t>
            </a:r>
            <a:r>
              <a:rPr lang="en-US" sz="2800" b="0" u="none" dirty="0"/>
              <a:t>. Such parameters are said to be </a:t>
            </a:r>
            <a:r>
              <a:rPr lang="en-US" sz="2800" u="none" dirty="0"/>
              <a:t>passed by reference</a:t>
            </a:r>
            <a:r>
              <a:rPr lang="en-US" sz="2800" b="0" u="none" dirty="0"/>
              <a:t>.</a:t>
            </a:r>
            <a:endParaRPr lang="en-IN" sz="2800" b="0" u="none" dirty="0"/>
          </a:p>
          <a:p>
            <a:pPr algn="just">
              <a:buFont typeface="Arial" pitchFamily="34" charset="0"/>
              <a:buChar char="•"/>
            </a:pPr>
            <a:r>
              <a:rPr lang="en-US" sz="2800" b="0" u="none" dirty="0"/>
              <a:t>Pass-by-reference parameters can be specified in PHP in </a:t>
            </a:r>
            <a:r>
              <a:rPr lang="en-US" sz="2800" u="none" dirty="0"/>
              <a:t>two ways</a:t>
            </a:r>
            <a:r>
              <a:rPr lang="en-US" sz="2800" b="0" u="none" dirty="0"/>
              <a:t>. </a:t>
            </a:r>
            <a:endParaRPr lang="en-US" sz="2800" b="0" u="none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b="0" u="none" dirty="0" smtClean="0"/>
              <a:t>One </a:t>
            </a:r>
            <a:r>
              <a:rPr lang="en-US" sz="2800" b="0" u="none" dirty="0"/>
              <a:t>way is to </a:t>
            </a:r>
            <a:r>
              <a:rPr lang="en-US" sz="2800" u="none" dirty="0"/>
              <a:t>add an ampersand (&amp;) </a:t>
            </a:r>
            <a:r>
              <a:rPr lang="en-US" sz="2800" b="0" u="none" dirty="0"/>
              <a:t>to the beginning of the name of the formal parameter that you want to be passed by reference. Of course, passing by </a:t>
            </a:r>
            <a:r>
              <a:rPr lang="en-US" sz="2800" b="0" u="none" dirty="0" smtClean="0"/>
              <a:t>reference </a:t>
            </a:r>
            <a:r>
              <a:rPr lang="en-US" sz="2800" b="0" u="none" dirty="0"/>
              <a:t>makes sense only if the actual parameter is </a:t>
            </a:r>
            <a:r>
              <a:rPr lang="en-US" sz="2800" u="none" dirty="0"/>
              <a:t>a variable</a:t>
            </a:r>
            <a:r>
              <a:rPr lang="en-US" sz="2800" b="0" u="none" dirty="0"/>
              <a:t>. </a:t>
            </a:r>
            <a:endParaRPr lang="en-US" sz="2800" b="0" u="none" dirty="0" smtClean="0"/>
          </a:p>
          <a:p>
            <a:pPr algn="just"/>
            <a:endParaRPr lang="en-IN" sz="2800" b="0" u="none" dirty="0"/>
          </a:p>
        </p:txBody>
      </p:sp>
    </p:spTree>
    <p:extLst>
      <p:ext uri="{BB962C8B-B14F-4D97-AF65-F5344CB8AC3E}">
        <p14:creationId xmlns="" xmlns:p14="http://schemas.microsoft.com/office/powerpoint/2010/main" val="33402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14985"/>
            <a:ext cx="8388350" cy="569387"/>
          </a:xfrm>
        </p:spPr>
        <p:txBody>
          <a:bodyPr/>
          <a:lstStyle/>
          <a:p>
            <a:r>
              <a:rPr lang="en-US" b="0" u="none" dirty="0" smtClean="0"/>
              <a:t>Pass-by-reference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571481"/>
            <a:ext cx="8643998" cy="6894195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3200" b="0" u="none" dirty="0" smtClean="0"/>
              <a:t>The other way to specify pass-by-reference is to </a:t>
            </a:r>
            <a:r>
              <a:rPr lang="en-US" sz="3200" u="none" dirty="0" smtClean="0"/>
              <a:t>add an ampersand to the actual parameter</a:t>
            </a:r>
            <a:r>
              <a:rPr lang="en-US" sz="3200" b="0" u="none" dirty="0" smtClean="0"/>
              <a:t> in the function call. These two techniques have </a:t>
            </a:r>
            <a:r>
              <a:rPr lang="en-US" sz="3200" u="none" dirty="0" smtClean="0"/>
              <a:t>identical semantics.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b="0" u="none" dirty="0" smtClean="0"/>
              <a:t>Consider the following example:</a:t>
            </a:r>
            <a:endParaRPr lang="en-IN" sz="3200" b="0" u="none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u="none" dirty="0" smtClean="0"/>
              <a:t>function </a:t>
            </a:r>
            <a:r>
              <a:rPr lang="en-US" sz="3200" u="none" dirty="0" err="1" smtClean="0"/>
              <a:t>set_max</a:t>
            </a:r>
            <a:r>
              <a:rPr lang="en-US" sz="3200" u="none" dirty="0" smtClean="0"/>
              <a:t>(&amp;$;max, $first, $second)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u="none" dirty="0" smtClean="0"/>
              <a:t>{ If ($first &gt;= $second)</a:t>
            </a:r>
            <a:endParaRPr lang="en-IN" sz="3200" u="none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u="none" dirty="0" smtClean="0"/>
              <a:t>$max = $first; else</a:t>
            </a:r>
            <a:endParaRPr lang="en-IN" sz="3200" u="none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u="none" dirty="0" smtClean="0"/>
              <a:t>$max = $second;	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u="none" dirty="0" smtClean="0"/>
              <a:t>}</a:t>
            </a:r>
            <a:endParaRPr lang="en-IN" sz="3200" u="none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b="0" u="none" dirty="0" smtClean="0"/>
              <a:t>In this example, the first actual parameter in the caller is set to the larger of the second and third parameters.</a:t>
            </a:r>
            <a:endParaRPr lang="en-IN" sz="3200" b="0" u="none" dirty="0" smtClean="0"/>
          </a:p>
          <a:p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8980473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27" y="168910"/>
            <a:ext cx="344995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Calibri"/>
                <a:cs typeface="Calibri"/>
              </a:rPr>
              <a:t>The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Scope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of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Variables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spc="-5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027" y="645922"/>
            <a:ext cx="8729980" cy="569835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99415" marR="5080" indent="-387350" algn="just">
              <a:lnSpc>
                <a:spcPct val="80000"/>
              </a:lnSpc>
              <a:spcBef>
                <a:spcPts val="63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default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scope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local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outside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function,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nonlocal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hidden.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local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variable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visible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only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in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which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used</a:t>
            </a:r>
            <a:r>
              <a:rPr sz="2400" b="1">
                <a:latin typeface="Calibri"/>
                <a:cs typeface="Calibri"/>
              </a:rPr>
              <a:t>.</a:t>
            </a:r>
            <a:r>
              <a:rPr sz="2400" b="1" spc="-45">
                <a:latin typeface="Calibri"/>
                <a:cs typeface="Calibri"/>
              </a:rPr>
              <a:t> </a:t>
            </a:r>
            <a:endParaRPr lang="en-US" sz="2400" b="1" spc="-45" dirty="0" smtClean="0">
              <a:latin typeface="Calibri"/>
              <a:cs typeface="Calibri"/>
            </a:endParaRPr>
          </a:p>
          <a:p>
            <a:pPr marL="399415" marR="5080" indent="-387350" algn="just">
              <a:lnSpc>
                <a:spcPct val="80000"/>
              </a:lnSpc>
              <a:spcBef>
                <a:spcPts val="63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smtClean="0">
                <a:latin typeface="Calibri"/>
                <a:cs typeface="Calibri"/>
              </a:rPr>
              <a:t>For</a:t>
            </a:r>
            <a:r>
              <a:rPr sz="2400" spc="-45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function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summer($list)</a:t>
            </a:r>
            <a:r>
              <a:rPr sz="2400" b="1" spc="-114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{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$sum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spc="-25" dirty="0">
                <a:latin typeface="Calibri"/>
                <a:cs typeface="Calibri"/>
              </a:rPr>
              <a:t>0;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buFont typeface="Arial MT"/>
              <a:buChar char="•"/>
              <a:tabLst>
                <a:tab pos="399415" algn="l"/>
              </a:tabLst>
            </a:pPr>
            <a:r>
              <a:rPr sz="2400" b="1" spc="-10" dirty="0">
                <a:latin typeface="Calibri"/>
                <a:cs typeface="Calibri"/>
              </a:rPr>
              <a:t>foreach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($list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$value)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$sum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+=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$value;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return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$sum;</a:t>
            </a:r>
            <a:endParaRPr sz="2400" b="1">
              <a:latin typeface="Calibri"/>
              <a:cs typeface="Calibri"/>
            </a:endParaRPr>
          </a:p>
          <a:p>
            <a:pPr marL="463550" indent="-450850">
              <a:lnSpc>
                <a:spcPct val="100000"/>
              </a:lnSpc>
              <a:buFont typeface="Arial MT"/>
              <a:buChar char="•"/>
              <a:tabLst>
                <a:tab pos="463550" algn="l"/>
              </a:tabLst>
            </a:pPr>
            <a:r>
              <a:rPr sz="2400" b="1" spc="-50" dirty="0">
                <a:latin typeface="Calibri"/>
                <a:cs typeface="Calibri"/>
              </a:rPr>
              <a:t>}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$sum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spc="-25" dirty="0">
                <a:latin typeface="Calibri"/>
                <a:cs typeface="Calibri"/>
              </a:rPr>
              <a:t>10;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$nums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array(2,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4,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6,</a:t>
            </a:r>
            <a:r>
              <a:rPr sz="2400" b="1" spc="-25" dirty="0">
                <a:latin typeface="Calibri"/>
                <a:cs typeface="Calibri"/>
              </a:rPr>
              <a:t> 8);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$ans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summer($nums);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print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"The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sum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values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\$nums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$ans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&lt;br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/&gt;";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print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"The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value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\$sum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still: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$sum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</a:t>
            </a:r>
            <a:r>
              <a:rPr sz="2400" b="1">
                <a:latin typeface="Calibri"/>
                <a:cs typeface="Calibri"/>
              </a:rPr>
              <a:t>br</a:t>
            </a:r>
            <a:r>
              <a:rPr sz="2400" b="1" spc="-5">
                <a:latin typeface="Calibri"/>
                <a:cs typeface="Calibri"/>
              </a:rPr>
              <a:t> </a:t>
            </a:r>
            <a:r>
              <a:rPr sz="2400" b="1" spc="-20" smtClean="0">
                <a:latin typeface="Calibri"/>
                <a:cs typeface="Calibri"/>
              </a:rPr>
              <a:t>/&gt;";</a:t>
            </a:r>
            <a:endParaRPr sz="2400" b="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359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Calibri"/>
                <a:cs typeface="Calibri"/>
              </a:rPr>
              <a:t>The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Lifetime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of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Variables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5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227" y="859282"/>
            <a:ext cx="8293734" cy="572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marR="5080" indent="-3873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PHP,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static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reserved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static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declaration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initial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reached</a:t>
            </a:r>
            <a:r>
              <a:rPr sz="2400" spc="-10">
                <a:latin typeface="Calibri"/>
                <a:cs typeface="Calibri"/>
              </a:rPr>
              <a:t>.</a:t>
            </a:r>
            <a:r>
              <a:rPr sz="2400" spc="-70">
                <a:latin typeface="Calibri"/>
                <a:cs typeface="Calibri"/>
              </a:rPr>
              <a:t> </a:t>
            </a:r>
            <a:endParaRPr lang="en-US" sz="2400" spc="-70" dirty="0" smtClean="0">
              <a:latin typeface="Calibri"/>
              <a:cs typeface="Calibri"/>
            </a:endParaRPr>
          </a:p>
          <a:p>
            <a:pPr marL="399415" marR="5080" indent="-3873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smtClean="0">
                <a:latin typeface="Calibri"/>
                <a:cs typeface="Calibri"/>
              </a:rPr>
              <a:t>For</a:t>
            </a:r>
            <a:r>
              <a:rPr sz="2400" spc="-4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definition: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function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do_it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($param)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{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static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$count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5" dirty="0">
                <a:latin typeface="Calibri"/>
                <a:cs typeface="Calibri"/>
              </a:rPr>
              <a:t> 0;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spc="-10" dirty="0">
                <a:latin typeface="Calibri"/>
                <a:cs typeface="Calibri"/>
              </a:rPr>
              <a:t>count++;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print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"do_it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now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been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called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$count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times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&lt;br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/&gt;";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spc="-25" smtClean="0">
                <a:latin typeface="Calibri"/>
                <a:cs typeface="Calibri"/>
              </a:rPr>
              <a:t>...</a:t>
            </a:r>
            <a:r>
              <a:rPr lang="en-US" sz="2400" b="1" spc="-25" dirty="0" smtClean="0">
                <a:latin typeface="Calibri"/>
                <a:cs typeface="Calibri"/>
              </a:rPr>
              <a:t>	</a:t>
            </a:r>
            <a:r>
              <a:rPr sz="2400" b="1" spc="-50" smtClean="0">
                <a:latin typeface="Calibri"/>
                <a:cs typeface="Calibri"/>
              </a:rPr>
              <a:t>}</a:t>
            </a:r>
            <a:endParaRPr lang="en-US" sz="2400" b="1" spc="-50" dirty="0" smtClean="0">
              <a:latin typeface="Calibri"/>
              <a:cs typeface="Calibri"/>
            </a:endParaRPr>
          </a:p>
          <a:p>
            <a:pPr marL="399415" indent="-386715">
              <a:spcBef>
                <a:spcPts val="575"/>
              </a:spcBef>
              <a:buFont typeface="Arial MT"/>
              <a:buChar char="•"/>
              <a:tabLst>
                <a:tab pos="399415" algn="l"/>
              </a:tabLst>
            </a:pPr>
            <a:r>
              <a:rPr lang="en-US" sz="2400" dirty="0" smtClean="0">
                <a:latin typeface="Calibri"/>
                <a:cs typeface="Calibri"/>
              </a:rPr>
              <a:t>When called, this function displays the number of times it has been called, even if it is called from several different places.</a:t>
            </a:r>
            <a:endParaRPr lang="en-IN" sz="2400" dirty="0" smtClean="0">
              <a:latin typeface="Calibri"/>
              <a:cs typeface="Calibri"/>
            </a:endParaRPr>
          </a:p>
          <a:p>
            <a:pPr marL="399415" marR="284480" indent="-38735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smtClean="0">
                <a:latin typeface="Calibri"/>
                <a:cs typeface="Calibri"/>
              </a:rPr>
              <a:t>The</a:t>
            </a:r>
            <a:r>
              <a:rPr sz="2400" spc="-5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local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variable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$count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static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done.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295" y="231774"/>
            <a:ext cx="34029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Pattern</a:t>
            </a:r>
            <a:r>
              <a:rPr spc="-170" dirty="0"/>
              <a:t> </a:t>
            </a:r>
            <a:r>
              <a:rPr spc="-10" dirty="0"/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227" y="974801"/>
            <a:ext cx="8452485" cy="556780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9415" marR="5080" indent="-387350" algn="just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PHP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two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different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kinds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string</a:t>
            </a:r>
            <a:r>
              <a:rPr sz="2400" b="1" i="1" spc="-5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pattern</a:t>
            </a:r>
            <a:r>
              <a:rPr sz="2400" b="1" i="1" spc="-6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matching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using </a:t>
            </a:r>
            <a:r>
              <a:rPr sz="2400" b="1" dirty="0">
                <a:latin typeface="Calibri"/>
                <a:cs typeface="Calibri"/>
              </a:rPr>
              <a:t>regular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expressions: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POSIX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regular expressions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Perl</a:t>
            </a:r>
            <a:r>
              <a:rPr sz="2400" b="1" i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regular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expressions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JavaScript.</a:t>
            </a:r>
            <a:endParaRPr sz="2400">
              <a:latin typeface="Calibri"/>
              <a:cs typeface="Calibri"/>
            </a:endParaRPr>
          </a:p>
          <a:p>
            <a:pPr marL="399415" marR="429259" indent="-387350" algn="just">
              <a:lnSpc>
                <a:spcPct val="90100"/>
              </a:lnSpc>
              <a:spcBef>
                <a:spcPts val="575"/>
              </a:spcBef>
              <a:buChar char="•"/>
              <a:tabLst>
                <a:tab pos="399415" algn="l"/>
                <a:tab pos="466725" algn="l"/>
              </a:tabLst>
            </a:pPr>
            <a:r>
              <a:rPr sz="2400" smtClean="0">
                <a:latin typeface="Calibri"/>
                <a:cs typeface="Calibri"/>
              </a:rPr>
              <a:t>The</a:t>
            </a:r>
            <a:r>
              <a:rPr sz="2400" spc="-45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regular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compiled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into</a:t>
            </a:r>
            <a:r>
              <a:rPr sz="2400" b="1" spc="-65" dirty="0">
                <a:latin typeface="Calibri"/>
                <a:cs typeface="Calibri"/>
              </a:rPr>
              <a:t> PHP</a:t>
            </a:r>
            <a:r>
              <a:rPr sz="2400" spc="-65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b="1" spc="-20" dirty="0">
                <a:latin typeface="Calibri"/>
                <a:cs typeface="Calibri"/>
              </a:rPr>
              <a:t>Perl-</a:t>
            </a:r>
            <a:r>
              <a:rPr sz="2400" b="1" spc="-10" dirty="0">
                <a:latin typeface="Calibri"/>
                <a:cs typeface="Calibri"/>
              </a:rPr>
              <a:t>Compatible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Regular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Expression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(PCRE)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library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compiled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regular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 marL="399415" marR="163830" indent="-387350" algn="just">
              <a:lnSpc>
                <a:spcPct val="90000"/>
              </a:lnSpc>
              <a:spcBef>
                <a:spcPts val="57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preg_match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function</a:t>
            </a:r>
            <a:r>
              <a:rPr sz="2400" b="1" spc="-100">
                <a:latin typeface="Calibri"/>
                <a:cs typeface="Calibri"/>
              </a:rPr>
              <a:t> </a:t>
            </a:r>
            <a:r>
              <a:rPr sz="2400" spc="-10" smtClean="0">
                <a:latin typeface="Calibri"/>
                <a:cs typeface="Calibri"/>
              </a:rPr>
              <a:t>takes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lang="en-IN" sz="2400" b="1" i="1" spc="-20" dirty="0" smtClean="0">
                <a:latin typeface="Calibri"/>
                <a:cs typeface="Calibri"/>
              </a:rPr>
              <a:t>Perl-</a:t>
            </a:r>
            <a:r>
              <a:rPr lang="en-IN" sz="2400" b="1" i="1" dirty="0" smtClean="0">
                <a:latin typeface="Calibri"/>
                <a:cs typeface="Calibri"/>
              </a:rPr>
              <a:t>style</a:t>
            </a:r>
            <a:r>
              <a:rPr lang="en-IN" sz="2400" b="1" i="1" spc="-70" dirty="0" smtClean="0">
                <a:latin typeface="Calibri"/>
                <a:cs typeface="Calibri"/>
              </a:rPr>
              <a:t> </a:t>
            </a:r>
            <a:r>
              <a:rPr lang="en-IN" sz="2400" b="1" i="1" dirty="0" smtClean="0">
                <a:latin typeface="Calibri"/>
                <a:cs typeface="Calibri"/>
              </a:rPr>
              <a:t>regular</a:t>
            </a:r>
            <a:r>
              <a:rPr lang="en-IN" sz="2400" b="1" i="1" spc="-20" dirty="0" smtClean="0">
                <a:latin typeface="Calibri"/>
                <a:cs typeface="Calibri"/>
              </a:rPr>
              <a:t> </a:t>
            </a:r>
            <a:r>
              <a:rPr lang="en-IN" sz="2400" b="1" i="1" spc="-10" dirty="0" smtClean="0">
                <a:latin typeface="Calibri"/>
                <a:cs typeface="Calibri"/>
              </a:rPr>
              <a:t>expression</a:t>
            </a:r>
            <a:r>
              <a:rPr lang="en-IN" sz="2400" b="1" i="1" spc="10" dirty="0" smtClean="0">
                <a:latin typeface="Calibri"/>
                <a:cs typeface="Calibri"/>
              </a:rPr>
              <a:t> </a:t>
            </a:r>
            <a:r>
              <a:rPr sz="2400" spc="-9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as</a:t>
            </a:r>
            <a:r>
              <a:rPr sz="2400" b="1" spc="-60" smtClean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string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 parameter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string</a:t>
            </a:r>
            <a:r>
              <a:rPr sz="2400" b="1" i="1" spc="-4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to</a:t>
            </a:r>
            <a:r>
              <a:rPr sz="2400" b="1" i="1" spc="-6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be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searched</a:t>
            </a:r>
            <a:r>
              <a:rPr sz="2400">
                <a:latin typeface="Calibri"/>
                <a:cs typeface="Calibri"/>
              </a:rPr>
              <a:t>.</a:t>
            </a:r>
            <a:r>
              <a:rPr sz="2400" spc="-20">
                <a:latin typeface="Calibri"/>
                <a:cs typeface="Calibri"/>
              </a:rPr>
              <a:t> </a:t>
            </a:r>
            <a:endParaRPr lang="en-US" sz="2400" spc="-20" dirty="0" smtClean="0">
              <a:latin typeface="Calibri"/>
              <a:cs typeface="Calibri"/>
            </a:endParaRPr>
          </a:p>
          <a:p>
            <a:pPr marL="399415" marR="163830" indent="-387350" algn="just">
              <a:lnSpc>
                <a:spcPct val="90000"/>
              </a:lnSpc>
              <a:spcBef>
                <a:spcPts val="57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smtClean="0">
                <a:latin typeface="Calibri"/>
                <a:cs typeface="Calibri"/>
              </a:rPr>
              <a:t>The</a:t>
            </a:r>
            <a:r>
              <a:rPr sz="2400" spc="-5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illustrative: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(preg_match("/^PHP/",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$str))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print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"\$str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begins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PHP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&lt;br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/&gt;";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spc="-20" dirty="0">
                <a:latin typeface="Calibri"/>
                <a:cs typeface="Calibri"/>
              </a:rPr>
              <a:t>else</a:t>
            </a:r>
            <a:endParaRPr sz="2400" b="1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b="1" dirty="0">
                <a:latin typeface="Calibri"/>
                <a:cs typeface="Calibri"/>
              </a:rPr>
              <a:t>print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"\$str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does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begin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PHP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&lt;br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/&gt;";</a:t>
            </a:r>
            <a:endParaRPr sz="2400" b="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653" rIns="0" bIns="0" rtlCol="0">
            <a:spAutoFit/>
          </a:bodyPr>
          <a:lstStyle/>
          <a:p>
            <a:pPr marL="2764790">
              <a:lnSpc>
                <a:spcPct val="100000"/>
              </a:lnSpc>
              <a:spcBef>
                <a:spcPts val="95"/>
              </a:spcBef>
            </a:pPr>
            <a:r>
              <a:rPr dirty="0"/>
              <a:t>Form</a:t>
            </a:r>
            <a:r>
              <a:rPr spc="-100" dirty="0"/>
              <a:t> </a:t>
            </a:r>
            <a:r>
              <a:rPr spc="-10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427" y="822705"/>
            <a:ext cx="8427720" cy="543905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9415" marR="215265" indent="-387350" algn="just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browser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interact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Web </a:t>
            </a:r>
            <a:r>
              <a:rPr sz="2400" dirty="0">
                <a:latin typeface="Calibri"/>
                <a:cs typeface="Calibri"/>
              </a:rPr>
              <a:t>server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forms</a:t>
            </a:r>
            <a:r>
              <a:rPr sz="2400">
                <a:latin typeface="Calibri"/>
                <a:cs typeface="Calibri"/>
              </a:rPr>
              <a:t>.</a:t>
            </a:r>
            <a:r>
              <a:rPr sz="2400" spc="-45">
                <a:latin typeface="Calibri"/>
                <a:cs typeface="Calibri"/>
              </a:rPr>
              <a:t> </a:t>
            </a:r>
            <a:endParaRPr lang="en-US" sz="2400" spc="-45" dirty="0" smtClean="0">
              <a:latin typeface="Calibri"/>
              <a:cs typeface="Calibri"/>
            </a:endParaRPr>
          </a:p>
          <a:p>
            <a:pPr marL="399415" marR="215265" indent="-387350" algn="just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99415" algn="l"/>
              </a:tabLst>
            </a:pPr>
            <a:r>
              <a:rPr lang="en-US" sz="2400" b="1" spc="-45" dirty="0" smtClean="0">
                <a:latin typeface="Calibri"/>
                <a:cs typeface="Calibri"/>
              </a:rPr>
              <a:t>Form data is placed in user-accessible variables implicitly by the PHP system, making form handling very simple.</a:t>
            </a:r>
          </a:p>
          <a:p>
            <a:pPr marL="399415" marR="215265" indent="-387350" algn="just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smtClean="0">
                <a:latin typeface="Calibri"/>
                <a:cs typeface="Calibri"/>
              </a:rPr>
              <a:t>The</a:t>
            </a:r>
            <a:r>
              <a:rPr sz="2400" spc="-4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submits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clicking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form’s </a:t>
            </a:r>
            <a:r>
              <a:rPr sz="2400" b="1" i="1" dirty="0">
                <a:latin typeface="Calibri"/>
                <a:cs typeface="Calibri"/>
              </a:rPr>
              <a:t>Submit</a:t>
            </a:r>
            <a:r>
              <a:rPr sz="2400" b="1" i="1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button.</a:t>
            </a:r>
            <a:endParaRPr sz="2400">
              <a:latin typeface="Calibri"/>
              <a:cs typeface="Calibri"/>
            </a:endParaRPr>
          </a:p>
          <a:p>
            <a:pPr marL="399415" marR="48260" indent="-387350" algn="just">
              <a:lnSpc>
                <a:spcPts val="2590"/>
              </a:lnSpc>
              <a:spcBef>
                <a:spcPts val="62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form</a:t>
            </a:r>
            <a:r>
              <a:rPr sz="2400" b="1" i="1" spc="-4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handling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embedded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PHP</a:t>
            </a:r>
            <a:r>
              <a:rPr sz="2400" spc="-20" smtClean="0">
                <a:latin typeface="Calibri"/>
                <a:cs typeface="Calibri"/>
              </a:rPr>
              <a:t>.</a:t>
            </a:r>
            <a:endParaRPr lang="en-US" sz="2400" spc="-20" dirty="0" smtClean="0">
              <a:latin typeface="Calibri"/>
              <a:cs typeface="Calibri"/>
            </a:endParaRPr>
          </a:p>
          <a:p>
            <a:pPr marL="399415" marR="48260" indent="-387350" algn="just">
              <a:lnSpc>
                <a:spcPts val="2590"/>
              </a:lnSpc>
              <a:spcBef>
                <a:spcPts val="620"/>
              </a:spcBef>
              <a:buFont typeface="Arial MT"/>
              <a:buChar char="•"/>
              <a:tabLst>
                <a:tab pos="399415" algn="l"/>
              </a:tabLst>
            </a:pPr>
            <a:r>
              <a:rPr lang="en-IN" sz="2400" dirty="0">
                <a:latin typeface="Calibri"/>
                <a:cs typeface="Calibri"/>
              </a:rPr>
              <a:t>The form-handler is typically </a:t>
            </a:r>
            <a:r>
              <a:rPr lang="en-IN" sz="2400" b="1" dirty="0">
                <a:latin typeface="Calibri"/>
                <a:cs typeface="Calibri"/>
              </a:rPr>
              <a:t>a file </a:t>
            </a:r>
            <a:r>
              <a:rPr lang="en-IN" sz="2400" dirty="0">
                <a:latin typeface="Calibri"/>
                <a:cs typeface="Calibri"/>
              </a:rPr>
              <a:t>on the server with </a:t>
            </a:r>
            <a:r>
              <a:rPr lang="en-IN" sz="2400" b="1" dirty="0">
                <a:latin typeface="Calibri"/>
                <a:cs typeface="Calibri"/>
              </a:rPr>
              <a:t>a script for processing input data.</a:t>
            </a:r>
            <a:endParaRPr sz="2400" b="1">
              <a:latin typeface="Calibri"/>
              <a:cs typeface="Calibri"/>
            </a:endParaRPr>
          </a:p>
          <a:p>
            <a:pPr marL="399415" indent="-386715" algn="just">
              <a:lnSpc>
                <a:spcPts val="2735"/>
              </a:lnSpc>
              <a:spcBef>
                <a:spcPts val="29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smtClean="0">
                <a:latin typeface="Calibri"/>
                <a:cs typeface="Calibri"/>
              </a:rPr>
              <a:t>The</a:t>
            </a:r>
            <a:r>
              <a:rPr sz="2400" spc="-55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</a:t>
            </a:r>
            <a:endParaRPr sz="2400">
              <a:latin typeface="Calibri"/>
              <a:cs typeface="Calibri"/>
            </a:endParaRPr>
          </a:p>
          <a:p>
            <a:pPr marL="399415" algn="just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handles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action</a:t>
            </a:r>
            <a:r>
              <a:rPr sz="2400" b="1" i="1" spc="-5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attribute</a:t>
            </a:r>
            <a:r>
              <a:rPr sz="2400" b="1" i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&lt;form&gt;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tag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875" marR="48895" indent="-384810" algn="just">
              <a:lnSpc>
                <a:spcPct val="90000"/>
              </a:lnSpc>
              <a:spcBef>
                <a:spcPts val="57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text</a:t>
            </a:r>
            <a:r>
              <a:rPr sz="2400" b="1" i="1" spc="-7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box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phone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form 	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POST</a:t>
            </a:r>
            <a:r>
              <a:rPr sz="2400" spc="-5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PHP 	</a:t>
            </a:r>
            <a:r>
              <a:rPr sz="2400" dirty="0">
                <a:latin typeface="Calibri"/>
                <a:cs typeface="Calibri"/>
              </a:rPr>
              <a:t>script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follows</a:t>
            </a:r>
            <a:r>
              <a:rPr sz="2400" spc="-10" smtClean="0">
                <a:latin typeface="Calibri"/>
                <a:cs typeface="Calibri"/>
              </a:rPr>
              <a:t>:</a:t>
            </a:r>
            <a:r>
              <a:rPr lang="en-US" sz="2400" spc="-10" dirty="0" smtClean="0">
                <a:latin typeface="Calibri"/>
                <a:cs typeface="Calibri"/>
              </a:rPr>
              <a:t>	</a:t>
            </a:r>
            <a:r>
              <a:rPr sz="2400" b="1" spc="-10" smtClean="0">
                <a:latin typeface="Calibri"/>
                <a:cs typeface="Calibri"/>
              </a:rPr>
              <a:t>$_</a:t>
            </a:r>
            <a:r>
              <a:rPr sz="2400" b="1" spc="-10" dirty="0">
                <a:latin typeface="Calibri"/>
                <a:cs typeface="Calibri"/>
              </a:rPr>
              <a:t>POST["</a:t>
            </a:r>
            <a:r>
              <a:rPr sz="2400" b="1" spc="-10">
                <a:latin typeface="Calibri"/>
                <a:cs typeface="Calibri"/>
              </a:rPr>
              <a:t>phone</a:t>
            </a:r>
            <a:r>
              <a:rPr sz="2400" b="1" spc="-10" smtClean="0">
                <a:latin typeface="Calibri"/>
                <a:cs typeface="Calibri"/>
              </a:rPr>
              <a:t>"]</a:t>
            </a:r>
            <a:r>
              <a:rPr lang="en-US" sz="2400" b="1" spc="-10" dirty="0" smtClean="0">
                <a:latin typeface="Calibri"/>
                <a:cs typeface="Calibri"/>
              </a:rPr>
              <a:t>.</a:t>
            </a:r>
            <a:endParaRPr sz="2400" b="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9692" y="60401"/>
            <a:ext cx="171196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" dirty="0"/>
              <a:t>Cookies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319227" y="770148"/>
            <a:ext cx="8409305" cy="549304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</a:t>
            </a:r>
            <a:r>
              <a:rPr sz="3600" u="sng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36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cookies:</a:t>
            </a:r>
            <a:endParaRPr sz="3600">
              <a:latin typeface="Calibri"/>
              <a:cs typeface="Calibri"/>
            </a:endParaRPr>
          </a:p>
          <a:p>
            <a:pPr marL="399415" marR="5080" indent="-387350" algn="just">
              <a:lnSpc>
                <a:spcPct val="90000"/>
              </a:lnSpc>
              <a:spcBef>
                <a:spcPts val="595"/>
              </a:spcBef>
              <a:buFont typeface="Arial MT"/>
              <a:buChar char="•"/>
              <a:tabLst>
                <a:tab pos="39941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cookie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small</a:t>
            </a:r>
            <a:r>
              <a:rPr sz="2800" b="1" i="1" spc="-5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object</a:t>
            </a:r>
            <a:r>
              <a:rPr sz="2800" b="1" i="1" spc="-4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of</a:t>
            </a:r>
            <a:r>
              <a:rPr sz="2800" b="1" i="1" spc="-3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information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name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textual</a:t>
            </a:r>
            <a:r>
              <a:rPr sz="2800" b="1" i="1" spc="-5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cookie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software</a:t>
            </a:r>
            <a:r>
              <a:rPr sz="2800" b="1" i="1" spc="-2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system </a:t>
            </a:r>
            <a:r>
              <a:rPr sz="2800" b="1" i="1" dirty="0">
                <a:latin typeface="Calibri"/>
                <a:cs typeface="Calibri"/>
              </a:rPr>
              <a:t>on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the</a:t>
            </a:r>
            <a:r>
              <a:rPr sz="2800" b="1" i="1" spc="-6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server</a:t>
            </a:r>
            <a:r>
              <a:rPr sz="2800">
                <a:latin typeface="Calibri"/>
                <a:cs typeface="Calibri"/>
              </a:rPr>
              <a:t>.</a:t>
            </a:r>
            <a:r>
              <a:rPr sz="2800" spc="-65">
                <a:latin typeface="Calibri"/>
                <a:cs typeface="Calibri"/>
              </a:rPr>
              <a:t> </a:t>
            </a:r>
            <a:endParaRPr lang="en-US" sz="2800" spc="-65" dirty="0" smtClean="0">
              <a:latin typeface="Calibri"/>
              <a:cs typeface="Calibri"/>
            </a:endParaRPr>
          </a:p>
          <a:p>
            <a:pPr marL="399415" marR="5080" indent="-387350" algn="just">
              <a:lnSpc>
                <a:spcPct val="90000"/>
              </a:lnSpc>
              <a:spcBef>
                <a:spcPts val="595"/>
              </a:spcBef>
              <a:buFont typeface="Arial MT"/>
              <a:buChar char="•"/>
              <a:tabLst>
                <a:tab pos="399415" algn="l"/>
              </a:tabLst>
            </a:pPr>
            <a:r>
              <a:rPr sz="2800" smtClean="0">
                <a:latin typeface="Calibri"/>
                <a:cs typeface="Calibri"/>
              </a:rPr>
              <a:t>Every</a:t>
            </a:r>
            <a:r>
              <a:rPr sz="2800" spc="-60" smtClean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Hypertext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Transfer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Protocol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(HTTP)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browser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server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a </a:t>
            </a:r>
            <a:r>
              <a:rPr sz="2800" b="1" spc="-30" dirty="0">
                <a:latin typeface="Calibri"/>
                <a:cs typeface="Calibri"/>
              </a:rPr>
              <a:t>header,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message.</a:t>
            </a:r>
            <a:endParaRPr sz="2800">
              <a:latin typeface="Calibri"/>
              <a:cs typeface="Calibri"/>
            </a:endParaRPr>
          </a:p>
          <a:p>
            <a:pPr marL="399415" marR="67310" indent="-387350" algn="just">
              <a:lnSpc>
                <a:spcPct val="90000"/>
              </a:lnSpc>
              <a:spcBef>
                <a:spcPts val="575"/>
              </a:spcBef>
              <a:buFont typeface="Arial MT"/>
              <a:buChar char="•"/>
              <a:tabLst>
                <a:tab pos="39941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header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part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HTTP</a:t>
            </a:r>
            <a:r>
              <a:rPr sz="2800" spc="-10" dirty="0">
                <a:latin typeface="Calibri"/>
                <a:cs typeface="Calibri"/>
              </a:rPr>
              <a:t> communication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cookies</a:t>
            </a:r>
            <a:r>
              <a:rPr sz="2800" spc="-10" dirty="0">
                <a:latin typeface="Calibri"/>
                <a:cs typeface="Calibri"/>
              </a:rPr>
              <a:t>.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request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browser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server,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 </a:t>
            </a:r>
            <a:r>
              <a:rPr sz="2800" dirty="0">
                <a:latin typeface="Calibri"/>
                <a:cs typeface="Calibri"/>
              </a:rPr>
              <a:t>response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browser,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or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more </a:t>
            </a:r>
            <a:r>
              <a:rPr sz="2800" b="1" spc="-10" dirty="0">
                <a:latin typeface="Calibri"/>
                <a:cs typeface="Calibri"/>
              </a:rPr>
              <a:t>cookies.</a:t>
            </a:r>
            <a:endParaRPr sz="2800" b="1">
              <a:latin typeface="Calibri"/>
              <a:cs typeface="Calibri"/>
            </a:endParaRPr>
          </a:p>
          <a:p>
            <a:pPr marL="399415" indent="-386715" algn="just">
              <a:lnSpc>
                <a:spcPts val="2735"/>
              </a:lnSpc>
              <a:spcBef>
                <a:spcPts val="285"/>
              </a:spcBef>
              <a:buFont typeface="Arial MT"/>
              <a:buChar char="•"/>
              <a:tabLst>
                <a:tab pos="399415" algn="l"/>
              </a:tabLst>
            </a:pPr>
            <a:r>
              <a:rPr lang="en-US" sz="2800" dirty="0" smtClean="0">
                <a:latin typeface="Calibri"/>
                <a:cs typeface="Calibri"/>
              </a:rPr>
              <a:t>C</a:t>
            </a:r>
            <a:r>
              <a:rPr sz="2800" smtClean="0">
                <a:latin typeface="Calibri"/>
                <a:cs typeface="Calibri"/>
              </a:rPr>
              <a:t>ookies</a:t>
            </a:r>
            <a:r>
              <a:rPr sz="2800" spc="-8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record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>
                <a:latin typeface="Calibri"/>
                <a:cs typeface="Calibri"/>
              </a:rPr>
              <a:t>browser</a:t>
            </a:r>
            <a:r>
              <a:rPr sz="2800" b="1" spc="-75">
                <a:latin typeface="Calibri"/>
                <a:cs typeface="Calibri"/>
              </a:rPr>
              <a:t> </a:t>
            </a:r>
            <a:r>
              <a:rPr sz="2800" b="1" smtClean="0">
                <a:latin typeface="Calibri"/>
                <a:cs typeface="Calibri"/>
              </a:rPr>
              <a:t>activities</a:t>
            </a:r>
            <a:r>
              <a:rPr lang="en-US" sz="2800" b="1" dirty="0" smtClean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227" y="112565"/>
            <a:ext cx="8404225" cy="6353021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760"/>
              </a:spcBef>
            </a:pPr>
            <a:r>
              <a:rPr sz="2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PHP</a:t>
            </a:r>
            <a:r>
              <a:rPr sz="26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Support</a:t>
            </a:r>
            <a:r>
              <a:rPr sz="26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6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cookies:</a:t>
            </a:r>
            <a:endParaRPr sz="2600" b="1">
              <a:latin typeface="Calibri"/>
              <a:cs typeface="Calibri"/>
            </a:endParaRPr>
          </a:p>
          <a:p>
            <a:pPr marL="399415" marR="740410" indent="-387350" algn="just">
              <a:lnSpc>
                <a:spcPct val="100000"/>
              </a:lnSpc>
              <a:spcBef>
                <a:spcPts val="1664"/>
              </a:spcBef>
              <a:buFont typeface="Arial MT"/>
              <a:buChar char="•"/>
              <a:tabLst>
                <a:tab pos="399415" algn="l"/>
              </a:tabLst>
            </a:pPr>
            <a:r>
              <a:rPr lang="en-US" sz="2600" dirty="0" smtClean="0">
                <a:latin typeface="Calibri"/>
                <a:cs typeface="Calibri"/>
              </a:rPr>
              <a:t>C</a:t>
            </a:r>
            <a:r>
              <a:rPr sz="2600" smtClean="0">
                <a:latin typeface="Calibri"/>
                <a:cs typeface="Calibri"/>
              </a:rPr>
              <a:t>ookie</a:t>
            </a:r>
            <a:r>
              <a:rPr lang="en-US" sz="2600" dirty="0" smtClean="0">
                <a:latin typeface="Calibri"/>
                <a:cs typeface="Calibri"/>
              </a:rPr>
              <a:t>s are created and </a:t>
            </a:r>
            <a:r>
              <a:rPr sz="2600" smtClean="0">
                <a:latin typeface="Calibri"/>
                <a:cs typeface="Calibri"/>
              </a:rPr>
              <a:t>set</a:t>
            </a:r>
            <a:r>
              <a:rPr sz="2600" spc="-50" smtClean="0">
                <a:latin typeface="Calibri"/>
                <a:cs typeface="Calibri"/>
              </a:rPr>
              <a:t> </a:t>
            </a:r>
            <a:r>
              <a:rPr lang="en-US" sz="2600" dirty="0" smtClean="0">
                <a:latin typeface="Calibri"/>
                <a:cs typeface="Calibri"/>
              </a:rPr>
              <a:t>to values with the </a:t>
            </a:r>
            <a:r>
              <a:rPr sz="2600" b="1" i="1" spc="-10" smtClean="0">
                <a:latin typeface="Calibri"/>
                <a:cs typeface="Calibri"/>
              </a:rPr>
              <a:t>setcookie</a:t>
            </a:r>
            <a:r>
              <a:rPr sz="2600" i="1" spc="-15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function.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function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takes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more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parameters.</a:t>
            </a:r>
            <a:endParaRPr sz="2600">
              <a:latin typeface="Calibri"/>
              <a:cs typeface="Calibri"/>
            </a:endParaRPr>
          </a:p>
          <a:p>
            <a:pPr marL="399415" marR="659765" indent="-387350" algn="just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first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parameter,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mandatory,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cookie’s </a:t>
            </a:r>
            <a:r>
              <a:rPr sz="2600" b="1" dirty="0">
                <a:latin typeface="Calibri"/>
                <a:cs typeface="Calibri"/>
              </a:rPr>
              <a:t>name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given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string.</a:t>
            </a:r>
            <a:endParaRPr sz="2600">
              <a:latin typeface="Calibri"/>
              <a:cs typeface="Calibri"/>
            </a:endParaRPr>
          </a:p>
          <a:p>
            <a:pPr marL="399415" marR="100330" indent="-387350" algn="just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second,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present,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new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value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cookie,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also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string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absent,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setcookie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undefines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cookie.</a:t>
            </a:r>
            <a:endParaRPr sz="2600">
              <a:latin typeface="Calibri"/>
              <a:cs typeface="Calibri"/>
            </a:endParaRPr>
          </a:p>
          <a:p>
            <a:pPr marL="399415" marR="5080" indent="-387350" algn="just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third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parameter,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present,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expiration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time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in </a:t>
            </a:r>
            <a:r>
              <a:rPr sz="2600" b="1" dirty="0">
                <a:latin typeface="Calibri"/>
                <a:cs typeface="Calibri"/>
              </a:rPr>
              <a:t>seconds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cookie,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given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integer.</a:t>
            </a:r>
            <a:endParaRPr sz="2600">
              <a:latin typeface="Calibri"/>
              <a:cs typeface="Calibri"/>
            </a:endParaRPr>
          </a:p>
          <a:p>
            <a:pPr marL="399415" marR="720725" indent="-387350" algn="just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default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expiration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zero</a:t>
            </a:r>
            <a:r>
              <a:rPr sz="2600" spc="-20" dirty="0">
                <a:latin typeface="Calibri"/>
                <a:cs typeface="Calibri"/>
              </a:rPr>
              <a:t>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which </a:t>
            </a:r>
            <a:r>
              <a:rPr sz="2600" dirty="0">
                <a:latin typeface="Calibri"/>
                <a:cs typeface="Calibri"/>
              </a:rPr>
              <a:t>specifies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cookie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destroyed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current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session.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827" y="394319"/>
            <a:ext cx="8113395" cy="53987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99415" indent="-386715" algn="just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dirty="0">
                <a:latin typeface="Calibri"/>
                <a:cs typeface="Calibri"/>
              </a:rPr>
              <a:t>For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example,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consider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following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setcookie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399415" indent="-386715" algn="just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99415" algn="l"/>
              </a:tabLst>
            </a:pPr>
            <a:r>
              <a:rPr sz="2600" spc="-10" dirty="0">
                <a:latin typeface="Calibri"/>
                <a:cs typeface="Calibri"/>
              </a:rPr>
              <a:t>setcookie("voted",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"true",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time()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86400);</a:t>
            </a:r>
            <a:endParaRPr sz="2600">
              <a:latin typeface="Calibri"/>
              <a:cs typeface="Calibri"/>
            </a:endParaRPr>
          </a:p>
          <a:p>
            <a:pPr marL="400050" marR="289560" indent="-387985" algn="just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400050" algn="l"/>
              </a:tabLst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creates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cookie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named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"voted"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whose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"true"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lifetime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(86,400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number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seconds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day).</a:t>
            </a:r>
            <a:endParaRPr sz="2600">
              <a:latin typeface="Calibri"/>
              <a:cs typeface="Calibri"/>
            </a:endParaRPr>
          </a:p>
          <a:p>
            <a:pPr marL="7620" algn="just">
              <a:lnSpc>
                <a:spcPct val="100000"/>
              </a:lnSpc>
              <a:spcBef>
                <a:spcPts val="844"/>
              </a:spcBef>
            </a:pPr>
            <a:r>
              <a:rPr sz="3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Session</a:t>
            </a:r>
            <a:r>
              <a:rPr sz="3800" b="1" u="sng" spc="-1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Tracking</a:t>
            </a:r>
            <a:endParaRPr sz="3800">
              <a:latin typeface="Calibri"/>
              <a:cs typeface="Calibri"/>
            </a:endParaRPr>
          </a:p>
          <a:p>
            <a:pPr marL="400050" marR="5080" indent="-387985" algn="just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0005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some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cases,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session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needed</a:t>
            </a:r>
            <a:r>
              <a:rPr sz="2600" spc="6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only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during</a:t>
            </a:r>
            <a:r>
              <a:rPr sz="2600" b="1" spc="-8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the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session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Also,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needed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client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nothing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more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unique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identifier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session—</a:t>
            </a:r>
            <a:r>
              <a:rPr sz="2600" dirty="0">
                <a:latin typeface="Calibri"/>
                <a:cs typeface="Calibri"/>
              </a:rPr>
              <a:t>commonly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shopping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cart </a:t>
            </a:r>
            <a:r>
              <a:rPr sz="2600" spc="-10" dirty="0">
                <a:latin typeface="Calibri"/>
                <a:cs typeface="Calibri"/>
              </a:rPr>
              <a:t>applications.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these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cases,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different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named </a:t>
            </a:r>
            <a:r>
              <a:rPr sz="2600" dirty="0">
                <a:latin typeface="Calibri"/>
                <a:cs typeface="Calibri"/>
              </a:rPr>
              <a:t>session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tracking,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5" y="1"/>
            <a:ext cx="8905728" cy="7059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9415" marR="5080" indent="-387350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9941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particular,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arrays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often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store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unique</a:t>
            </a:r>
            <a:r>
              <a:rPr sz="3200" b="1" i="1" spc="-8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session</a:t>
            </a:r>
            <a:r>
              <a:rPr sz="3200" b="1" i="1" spc="-4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ID</a:t>
            </a:r>
            <a:r>
              <a:rPr sz="3200" b="1" i="1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session.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significant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arrays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differ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cookies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stored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server,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whereas </a:t>
            </a:r>
            <a:r>
              <a:rPr sz="3200" dirty="0">
                <a:latin typeface="Calibri"/>
                <a:cs typeface="Calibri"/>
              </a:rPr>
              <a:t>cookies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stored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client.</a:t>
            </a:r>
            <a:endParaRPr sz="3200">
              <a:latin typeface="Calibri"/>
              <a:cs typeface="Calibri"/>
            </a:endParaRPr>
          </a:p>
          <a:p>
            <a:pPr marL="399415" marR="549275" indent="-387350" algn="just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9941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PHP,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internal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identifies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session.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Session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need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not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known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or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handled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any </a:t>
            </a:r>
            <a:r>
              <a:rPr sz="3200" dirty="0">
                <a:latin typeface="Calibri"/>
                <a:cs typeface="Calibri"/>
              </a:rPr>
              <a:t>way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PHP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scripts.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PHP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made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aware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script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interested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session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tracking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by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calling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session_</a:t>
            </a:r>
            <a:r>
              <a:rPr sz="3200" b="1" i="1" spc="-35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start </a:t>
            </a:r>
            <a:r>
              <a:rPr sz="3200" b="1" i="1" dirty="0">
                <a:latin typeface="Calibri"/>
                <a:cs typeface="Calibri"/>
              </a:rPr>
              <a:t>function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takes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parameters.</a:t>
            </a:r>
            <a:endParaRPr sz="3200">
              <a:latin typeface="Calibri"/>
              <a:cs typeface="Calibri"/>
            </a:endParaRPr>
          </a:p>
          <a:p>
            <a:pPr marL="399415" marR="162560" indent="-387350" algn="just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9941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retrieves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$_SESSION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array,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stores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any </a:t>
            </a:r>
            <a:r>
              <a:rPr sz="3200" dirty="0">
                <a:latin typeface="Calibri"/>
                <a:cs typeface="Calibri"/>
              </a:rPr>
              <a:t>session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variables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their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were</a:t>
            </a:r>
            <a:r>
              <a:rPr sz="3200" spc="-75">
                <a:latin typeface="Calibri"/>
                <a:cs typeface="Calibri"/>
              </a:rPr>
              <a:t> </a:t>
            </a:r>
            <a:r>
              <a:rPr sz="3200" spc="-10" smtClean="0">
                <a:latin typeface="Calibri"/>
                <a:cs typeface="Calibri"/>
              </a:rPr>
              <a:t>registered</a:t>
            </a:r>
            <a:r>
              <a:rPr lang="en-US" sz="3200" spc="-10" dirty="0" smtClean="0">
                <a:latin typeface="Calibri"/>
                <a:cs typeface="Calibri"/>
              </a:rPr>
              <a:t>.</a:t>
            </a:r>
            <a:r>
              <a:rPr sz="3200" spc="-110" smtClean="0">
                <a:latin typeface="Calibri"/>
                <a:cs typeface="Calibri"/>
              </a:rPr>
              <a:t> 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630682"/>
            <a:ext cx="8131809" cy="506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 marR="5080" indent="-38481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Session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key-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assignments 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$_SESSION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array.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destroyed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unset 	</a:t>
            </a:r>
            <a:r>
              <a:rPr sz="2400" spc="-40" dirty="0">
                <a:latin typeface="Calibri"/>
                <a:cs typeface="Calibri"/>
              </a:rPr>
              <a:t>operator.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397510" indent="-38481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7510" algn="l"/>
              </a:tabLst>
            </a:pPr>
            <a:r>
              <a:rPr sz="2400" spc="-10" dirty="0">
                <a:latin typeface="Calibri"/>
                <a:cs typeface="Calibri"/>
              </a:rPr>
              <a:t>session_start();</a:t>
            </a:r>
            <a:endParaRPr sz="2400">
              <a:latin typeface="Calibri"/>
              <a:cs typeface="Calibri"/>
            </a:endParaRPr>
          </a:p>
          <a:p>
            <a:pPr marL="397510" indent="-38481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751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(!IsSet($_SESSION["page_number"]))</a:t>
            </a:r>
            <a:endParaRPr sz="2400">
              <a:latin typeface="Calibri"/>
              <a:cs typeface="Calibri"/>
            </a:endParaRPr>
          </a:p>
          <a:p>
            <a:pPr marL="399415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$_SESSION["page_number"]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$page_num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$_SESSION["page_number"];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spc="-20" dirty="0">
                <a:latin typeface="Calibri"/>
                <a:cs typeface="Calibri"/>
              </a:rPr>
              <a:t>print("You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visited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$page_num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page(s)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/&gt;");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spc="-10" dirty="0">
                <a:latin typeface="Calibri"/>
                <a:cs typeface="Calibri"/>
              </a:rPr>
              <a:t>$_SESSION["page_number"]++;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sets</a:t>
            </a:r>
            <a:r>
              <a:rPr sz="2400" spc="-10" dirty="0">
                <a:latin typeface="Calibri"/>
                <a:cs typeface="Calibri"/>
              </a:rPr>
              <a:t> page_number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produces</a:t>
            </a: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4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line,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spc="-45" dirty="0">
                <a:latin typeface="Calibri"/>
                <a:cs typeface="Calibri"/>
              </a:rPr>
              <a:t>You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now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visited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page(s)</a:t>
            </a:r>
            <a:endParaRPr sz="2400">
              <a:latin typeface="Calibri"/>
              <a:cs typeface="Calibri"/>
            </a:endParaRPr>
          </a:p>
          <a:p>
            <a:pPr marL="399415" indent="-3867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9415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increments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page_number.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540" y="2320288"/>
            <a:ext cx="8383270" cy="446151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76200"/>
            <a:ext cx="9153526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570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06" y="228600"/>
            <a:ext cx="8440594" cy="1169551"/>
          </a:xfrm>
        </p:spPr>
        <p:txBody>
          <a:bodyPr/>
          <a:lstStyle/>
          <a:p>
            <a:r>
              <a:rPr lang="en-IN" sz="3600" spc="-10" dirty="0" smtClean="0">
                <a:uFill>
                  <a:solidFill>
                    <a:srgbClr val="000000"/>
                  </a:solidFill>
                </a:uFill>
              </a:rPr>
              <a:t>-Download PHP – XAMPP for Windows 8.2.0</a:t>
            </a:r>
            <a:r>
              <a:rPr lang="en-IN" sz="4000" spc="-10" dirty="0" smtClean="0">
                <a:uFill>
                  <a:solidFill>
                    <a:srgbClr val="000000"/>
                  </a:solidFill>
                </a:uFill>
              </a:rPr>
              <a:t/>
            </a:r>
            <a:br>
              <a:rPr lang="en-IN" sz="4000" spc="-10" dirty="0" smtClean="0">
                <a:uFill>
                  <a:solidFill>
                    <a:srgbClr val="000000"/>
                  </a:solidFill>
                </a:uFill>
              </a:rPr>
            </a:br>
            <a:r>
              <a:rPr lang="en-IN" sz="4000" spc="-10" dirty="0" smtClean="0">
                <a:uFill>
                  <a:solidFill>
                    <a:srgbClr val="000000"/>
                  </a:solidFill>
                </a:uFill>
              </a:rPr>
              <a:t>Example</a:t>
            </a:r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83540" y="1219200"/>
            <a:ext cx="8383270" cy="51212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&lt;html</a:t>
            </a:r>
            <a:r>
              <a:rPr sz="2400" b="1" spc="-10" dirty="0" smtClean="0">
                <a:latin typeface="Calibri"/>
                <a:cs typeface="Calibri"/>
              </a:rPr>
              <a:t>&gt;</a:t>
            </a:r>
            <a:endParaRPr lang="en-IN" sz="2400" b="1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&lt;body&gt;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IN" sz="2400" b="1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 smtClean="0">
                <a:latin typeface="Calibri"/>
                <a:cs typeface="Calibri"/>
              </a:rPr>
              <a:t>&lt;?</a:t>
            </a:r>
            <a:r>
              <a:rPr sz="2400" b="1" spc="-10" dirty="0">
                <a:latin typeface="Calibri"/>
                <a:cs typeface="Calibri"/>
              </a:rPr>
              <a:t>php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endParaRPr lang="en-IN" sz="2400" b="1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IN" sz="2400" b="1" u="none" dirty="0" smtClean="0">
                <a:latin typeface="Calibri"/>
                <a:cs typeface="Calibri"/>
              </a:rPr>
              <a:t>	</a:t>
            </a:r>
            <a:r>
              <a:rPr sz="2400" b="1" u="none" dirty="0" smtClean="0">
                <a:latin typeface="Calibri"/>
                <a:cs typeface="Calibri"/>
              </a:rPr>
              <a:t>echo</a:t>
            </a:r>
            <a:r>
              <a:rPr sz="2400" b="1" u="none" spc="-50" dirty="0" smtClean="0">
                <a:latin typeface="Calibri"/>
                <a:cs typeface="Calibri"/>
              </a:rPr>
              <a:t> </a:t>
            </a:r>
            <a:r>
              <a:rPr sz="2400" b="1" u="none" dirty="0">
                <a:latin typeface="Calibri"/>
                <a:cs typeface="Calibri"/>
              </a:rPr>
              <a:t>"My</a:t>
            </a:r>
            <a:r>
              <a:rPr sz="2400" b="1" u="none" spc="-35" dirty="0">
                <a:latin typeface="Calibri"/>
                <a:cs typeface="Calibri"/>
              </a:rPr>
              <a:t> </a:t>
            </a:r>
            <a:r>
              <a:rPr sz="2400" b="1" u="none" dirty="0">
                <a:latin typeface="Calibri"/>
                <a:cs typeface="Calibri"/>
              </a:rPr>
              <a:t>first</a:t>
            </a:r>
            <a:r>
              <a:rPr sz="2400" b="1" u="none" spc="-55" dirty="0">
                <a:latin typeface="Calibri"/>
                <a:cs typeface="Calibri"/>
              </a:rPr>
              <a:t> </a:t>
            </a:r>
            <a:r>
              <a:rPr sz="2400" b="1" u="none" spc="-25" dirty="0">
                <a:latin typeface="Calibri"/>
                <a:cs typeface="Calibri"/>
              </a:rPr>
              <a:t>PHP </a:t>
            </a:r>
            <a:r>
              <a:rPr sz="2400" b="1" u="none" dirty="0">
                <a:latin typeface="Calibri"/>
                <a:cs typeface="Calibri"/>
              </a:rPr>
              <a:t>script!";</a:t>
            </a:r>
            <a:r>
              <a:rPr sz="2400" b="1" u="none" spc="-60" dirty="0">
                <a:latin typeface="Calibri"/>
                <a:cs typeface="Calibri"/>
              </a:rPr>
              <a:t> </a:t>
            </a:r>
            <a:endParaRPr lang="en-IN" sz="2400" b="1" u="none" spc="-60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endParaRPr lang="en-IN" sz="2400" b="1" spc="-2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25" dirty="0" smtClean="0">
                <a:latin typeface="Calibri"/>
                <a:cs typeface="Calibri"/>
              </a:rPr>
              <a:t>?&gt;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IN" sz="2400" b="1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 smtClean="0">
                <a:latin typeface="Calibri"/>
                <a:cs typeface="Calibri"/>
              </a:rPr>
              <a:t>&lt;/</a:t>
            </a:r>
            <a:r>
              <a:rPr sz="2400" b="1" spc="-10" dirty="0">
                <a:latin typeface="Calibri"/>
                <a:cs typeface="Calibri"/>
              </a:rPr>
              <a:t>body&gt;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IN" sz="2400" b="1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 smtClean="0">
                <a:latin typeface="Calibri"/>
                <a:cs typeface="Calibri"/>
              </a:rPr>
              <a:t>&lt;/</a:t>
            </a:r>
            <a:r>
              <a:rPr sz="2400" b="1" spc="-10" dirty="0">
                <a:latin typeface="Calibri"/>
                <a:cs typeface="Calibri"/>
              </a:rPr>
              <a:t>html&gt;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43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19785"/>
            <a:ext cx="8155940" cy="5665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PHP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processor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modes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operation: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copy</a:t>
            </a:r>
            <a:r>
              <a:rPr sz="2800" spc="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mode</a:t>
            </a:r>
            <a:r>
              <a:rPr sz="2800" spc="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interpret</a:t>
            </a:r>
            <a:r>
              <a:rPr sz="2800" spc="10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mode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105" dirty="0">
                <a:latin typeface="Calibri"/>
                <a:cs typeface="Calibri"/>
              </a:rPr>
              <a:t>  </a:t>
            </a:r>
            <a:endParaRPr lang="en-US" sz="2800" spc="105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800" dirty="0" smtClean="0">
                <a:latin typeface="Calibri"/>
                <a:cs typeface="Calibri"/>
              </a:rPr>
              <a:t>It</a:t>
            </a:r>
            <a:r>
              <a:rPr sz="2800" spc="110" dirty="0" smtClean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takes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PHP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document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produces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XHTML</a:t>
            </a:r>
            <a:r>
              <a:rPr sz="2800" spc="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document</a:t>
            </a:r>
            <a:r>
              <a:rPr sz="2800" spc="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file.</a:t>
            </a:r>
            <a:r>
              <a:rPr sz="2800" spc="40" dirty="0">
                <a:latin typeface="Calibri"/>
                <a:cs typeface="Calibri"/>
              </a:rPr>
              <a:t>  </a:t>
            </a:r>
            <a:endParaRPr lang="en-US" sz="2800" spc="4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800" dirty="0" smtClean="0">
                <a:latin typeface="Calibri"/>
                <a:cs typeface="Calibri"/>
              </a:rPr>
              <a:t>When</a:t>
            </a:r>
            <a:r>
              <a:rPr sz="2800" spc="50" dirty="0" smtClean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PHP </a:t>
            </a:r>
            <a:r>
              <a:rPr sz="2800" dirty="0">
                <a:latin typeface="Calibri"/>
                <a:cs typeface="Calibri"/>
              </a:rPr>
              <a:t>processor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finds</a:t>
            </a:r>
            <a:r>
              <a:rPr sz="2800" spc="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markup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(which</a:t>
            </a:r>
            <a:r>
              <a:rPr sz="2800" spc="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include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embedded client-</a:t>
            </a:r>
            <a:r>
              <a:rPr sz="2800" dirty="0">
                <a:latin typeface="Calibri"/>
                <a:cs typeface="Calibri"/>
              </a:rPr>
              <a:t>side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script) 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 file, 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simply copies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dirty="0">
                <a:latin typeface="Calibri"/>
                <a:cs typeface="Calibri"/>
              </a:rPr>
              <a:t>file.</a:t>
            </a:r>
            <a:r>
              <a:rPr sz="2800" spc="-25" dirty="0">
                <a:latin typeface="Calibri"/>
                <a:cs typeface="Calibri"/>
              </a:rPr>
              <a:t> </a:t>
            </a:r>
            <a:endParaRPr lang="en-US" sz="2800" spc="-25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800" dirty="0" smtClean="0">
                <a:latin typeface="Calibri"/>
                <a:cs typeface="Calibri"/>
              </a:rPr>
              <a:t>When</a:t>
            </a:r>
            <a:r>
              <a:rPr sz="2800" spc="-25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encounters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script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 file,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 </a:t>
            </a:r>
            <a:r>
              <a:rPr sz="2800" b="1" dirty="0" smtClean="0">
                <a:latin typeface="Calibri"/>
                <a:cs typeface="Calibri"/>
              </a:rPr>
              <a:t>interprets</a:t>
            </a:r>
            <a:r>
              <a:rPr sz="2800" b="1" spc="-5" dirty="0" smtClean="0">
                <a:latin typeface="Calibri"/>
                <a:cs typeface="Calibri"/>
              </a:rPr>
              <a:t> </a:t>
            </a:r>
            <a:r>
              <a:rPr sz="2800" b="1" dirty="0" smtClean="0">
                <a:latin typeface="Calibri"/>
                <a:cs typeface="Calibri"/>
              </a:rPr>
              <a:t>it</a:t>
            </a:r>
            <a:r>
              <a:rPr sz="2800" b="1" spc="15" dirty="0" smtClean="0">
                <a:latin typeface="Calibri"/>
                <a:cs typeface="Calibri"/>
              </a:rPr>
              <a:t> </a:t>
            </a:r>
            <a:r>
              <a:rPr sz="2800" b="1" dirty="0" smtClean="0">
                <a:latin typeface="Calibri"/>
                <a:cs typeface="Calibri"/>
              </a:rPr>
              <a:t>and</a:t>
            </a:r>
            <a:r>
              <a:rPr sz="2800" b="1" spc="45" dirty="0" smtClean="0">
                <a:latin typeface="Calibri"/>
                <a:cs typeface="Calibri"/>
              </a:rPr>
              <a:t> </a:t>
            </a:r>
            <a:r>
              <a:rPr sz="2800" b="1" dirty="0" smtClean="0">
                <a:latin typeface="Calibri"/>
                <a:cs typeface="Calibri"/>
              </a:rPr>
              <a:t>sends</a:t>
            </a:r>
            <a:r>
              <a:rPr sz="2800" spc="35" dirty="0" smtClean="0">
                <a:latin typeface="Calibri"/>
                <a:cs typeface="Calibri"/>
              </a:rPr>
              <a:t> </a:t>
            </a:r>
            <a:r>
              <a:rPr sz="2800" dirty="0" smtClean="0">
                <a:latin typeface="Calibri"/>
                <a:cs typeface="Calibri"/>
              </a:rPr>
              <a:t>any</a:t>
            </a:r>
            <a:r>
              <a:rPr sz="2800" spc="15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script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-10" dirty="0" smtClean="0">
                <a:latin typeface="Calibri"/>
                <a:cs typeface="Calibri"/>
              </a:rPr>
              <a:t>.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800" spc="-10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implies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PHP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script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b="1" dirty="0" smtClean="0">
                <a:latin typeface="Calibri"/>
                <a:cs typeface="Calibri"/>
              </a:rPr>
              <a:t>HTML</a:t>
            </a:r>
            <a:r>
              <a:rPr sz="2800" b="1" spc="130" dirty="0" smtClean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or </a:t>
            </a:r>
            <a:r>
              <a:rPr sz="2800" b="1" dirty="0">
                <a:latin typeface="Calibri"/>
                <a:cs typeface="Calibri"/>
              </a:rPr>
              <a:t>XHTML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either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1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1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include</a:t>
            </a:r>
            <a:r>
              <a:rPr sz="2800" spc="1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embedded</a:t>
            </a:r>
            <a:r>
              <a:rPr sz="2800" spc="125" dirty="0">
                <a:latin typeface="Calibri"/>
                <a:cs typeface="Calibri"/>
              </a:rPr>
              <a:t> 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client-side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script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430" dirty="0">
                <a:latin typeface="Calibri"/>
                <a:cs typeface="Calibri"/>
              </a:rPr>
              <a:t> </a:t>
            </a:r>
            <a:endParaRPr lang="en-US" sz="2800" spc="43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1"/>
            <a:ext cx="8534400" cy="6214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Calibri"/>
                <a:cs typeface="Calibri"/>
              </a:rPr>
              <a:t>The</a:t>
            </a:r>
            <a:r>
              <a:rPr lang="en-IN" sz="2800" spc="44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new</a:t>
            </a:r>
            <a:r>
              <a:rPr lang="en-IN" sz="2800" spc="459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file</a:t>
            </a:r>
            <a:r>
              <a:rPr lang="en-IN" sz="2800" spc="47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(the</a:t>
            </a:r>
            <a:r>
              <a:rPr lang="en-IN" sz="2800" spc="46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output</a:t>
            </a:r>
            <a:r>
              <a:rPr lang="en-IN" sz="2800" spc="45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file)</a:t>
            </a:r>
            <a:r>
              <a:rPr lang="en-IN" sz="2800" spc="44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is</a:t>
            </a:r>
            <a:r>
              <a:rPr lang="en-IN" sz="2800" spc="434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sent</a:t>
            </a:r>
            <a:r>
              <a:rPr lang="en-IN" sz="2800" spc="45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to</a:t>
            </a:r>
            <a:r>
              <a:rPr lang="en-IN" sz="2800" spc="42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the</a:t>
            </a:r>
            <a:r>
              <a:rPr lang="en-IN" sz="2800" spc="440" dirty="0" smtClean="0">
                <a:latin typeface="Calibri"/>
                <a:cs typeface="Calibri"/>
              </a:rPr>
              <a:t> </a:t>
            </a:r>
            <a:r>
              <a:rPr lang="en-IN" sz="2800" spc="-10" dirty="0" smtClean="0">
                <a:latin typeface="Calibri"/>
                <a:cs typeface="Calibri"/>
              </a:rPr>
              <a:t>requesting </a:t>
            </a:r>
            <a:r>
              <a:rPr lang="en-IN" sz="2800" dirty="0" smtClean="0">
                <a:latin typeface="Calibri"/>
                <a:cs typeface="Calibri"/>
              </a:rPr>
              <a:t>browser.</a:t>
            </a:r>
            <a:r>
              <a:rPr lang="en-IN" sz="2800" spc="265" dirty="0" smtClean="0">
                <a:latin typeface="Calibri"/>
                <a:cs typeface="Calibri"/>
              </a:rPr>
              <a:t>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Calibri"/>
                <a:cs typeface="Calibri"/>
              </a:rPr>
              <a:t>The</a:t>
            </a:r>
            <a:r>
              <a:rPr lang="en-IN" sz="2800" spc="28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client</a:t>
            </a:r>
            <a:r>
              <a:rPr lang="en-IN" sz="2800" spc="26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never</a:t>
            </a:r>
            <a:r>
              <a:rPr lang="en-IN" sz="2800" spc="27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sees</a:t>
            </a:r>
            <a:r>
              <a:rPr lang="en-IN" sz="2800" spc="26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the</a:t>
            </a:r>
            <a:r>
              <a:rPr lang="en-IN" sz="2800" spc="254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PHP</a:t>
            </a:r>
            <a:r>
              <a:rPr lang="en-IN" sz="2800" spc="254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script.</a:t>
            </a:r>
            <a:r>
              <a:rPr lang="en-IN" sz="2800" spc="245" dirty="0" smtClean="0">
                <a:latin typeface="Calibri"/>
                <a:cs typeface="Calibri"/>
              </a:rPr>
              <a:t>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Calibri"/>
                <a:cs typeface="Calibri"/>
              </a:rPr>
              <a:t>If</a:t>
            </a:r>
            <a:r>
              <a:rPr lang="en-IN" sz="2800" spc="26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the</a:t>
            </a:r>
            <a:r>
              <a:rPr lang="en-IN" sz="2800" spc="254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user</a:t>
            </a:r>
            <a:r>
              <a:rPr lang="en-IN" sz="2800" spc="265" dirty="0" smtClean="0">
                <a:latin typeface="Calibri"/>
                <a:cs typeface="Calibri"/>
              </a:rPr>
              <a:t> </a:t>
            </a:r>
            <a:r>
              <a:rPr lang="en-IN" sz="2800" spc="-10" dirty="0" smtClean="0">
                <a:latin typeface="Calibri"/>
                <a:cs typeface="Calibri"/>
              </a:rPr>
              <a:t>clicks </a:t>
            </a:r>
            <a:r>
              <a:rPr lang="en-IN" sz="2800" dirty="0" smtClean="0">
                <a:latin typeface="Calibri"/>
                <a:cs typeface="Calibri"/>
              </a:rPr>
              <a:t>View</a:t>
            </a:r>
            <a:r>
              <a:rPr lang="en-IN" sz="2800" spc="15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Source</a:t>
            </a:r>
            <a:r>
              <a:rPr lang="en-IN" sz="2800" spc="15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while</a:t>
            </a:r>
            <a:r>
              <a:rPr lang="en-IN" sz="2800" spc="15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the</a:t>
            </a:r>
            <a:r>
              <a:rPr lang="en-IN" sz="2800" spc="14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browser</a:t>
            </a:r>
            <a:r>
              <a:rPr lang="en-IN" sz="2800" spc="17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is</a:t>
            </a:r>
            <a:r>
              <a:rPr lang="en-IN" sz="2800" spc="16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displaying</a:t>
            </a:r>
            <a:r>
              <a:rPr lang="en-IN" sz="2800" spc="14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the</a:t>
            </a:r>
            <a:r>
              <a:rPr lang="en-IN" sz="2800" spc="15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document,</a:t>
            </a:r>
            <a:r>
              <a:rPr lang="en-IN" sz="2800" spc="140" dirty="0" smtClean="0">
                <a:latin typeface="Calibri"/>
                <a:cs typeface="Calibri"/>
              </a:rPr>
              <a:t> </a:t>
            </a:r>
            <a:r>
              <a:rPr lang="en-IN" sz="2800" spc="-20" dirty="0" smtClean="0">
                <a:latin typeface="Calibri"/>
                <a:cs typeface="Calibri"/>
              </a:rPr>
              <a:t>only </a:t>
            </a:r>
            <a:r>
              <a:rPr lang="en-IN" sz="2800" dirty="0" smtClean="0">
                <a:latin typeface="Calibri"/>
                <a:cs typeface="Calibri"/>
              </a:rPr>
              <a:t>the</a:t>
            </a:r>
            <a:r>
              <a:rPr lang="en-IN" sz="2800" spc="565" dirty="0" smtClean="0">
                <a:latin typeface="Calibri"/>
                <a:cs typeface="Calibri"/>
              </a:rPr>
              <a:t> </a:t>
            </a:r>
            <a:r>
              <a:rPr lang="en-IN" sz="2800" dirty="0" err="1" smtClean="0">
                <a:latin typeface="Calibri"/>
                <a:cs typeface="Calibri"/>
              </a:rPr>
              <a:t>markup</a:t>
            </a:r>
            <a:r>
              <a:rPr lang="en-IN" sz="2800" spc="58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(and</a:t>
            </a:r>
            <a:r>
              <a:rPr lang="en-IN" sz="2800" spc="58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embedded</a:t>
            </a:r>
            <a:r>
              <a:rPr lang="en-IN" sz="2800" spc="30" dirty="0" smtClean="0">
                <a:latin typeface="Calibri"/>
                <a:cs typeface="Calibri"/>
              </a:rPr>
              <a:t>  </a:t>
            </a:r>
            <a:r>
              <a:rPr lang="en-IN" sz="2800" spc="-20" dirty="0" smtClean="0">
                <a:latin typeface="Calibri"/>
                <a:cs typeface="Calibri"/>
              </a:rPr>
              <a:t>client-</a:t>
            </a:r>
            <a:r>
              <a:rPr lang="en-IN" sz="2800" dirty="0" smtClean="0">
                <a:latin typeface="Calibri"/>
                <a:cs typeface="Calibri"/>
              </a:rPr>
              <a:t>side</a:t>
            </a:r>
            <a:r>
              <a:rPr lang="en-IN" sz="2800" spc="58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script)</a:t>
            </a:r>
            <a:r>
              <a:rPr lang="en-IN" sz="2800" spc="55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will</a:t>
            </a:r>
            <a:r>
              <a:rPr lang="en-IN" sz="2800" spc="57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be</a:t>
            </a:r>
            <a:r>
              <a:rPr lang="en-IN" sz="2800" spc="570" dirty="0" smtClean="0">
                <a:latin typeface="Calibri"/>
                <a:cs typeface="Calibri"/>
              </a:rPr>
              <a:t> </a:t>
            </a:r>
            <a:r>
              <a:rPr lang="en-IN" sz="2800" spc="-10" dirty="0" smtClean="0">
                <a:latin typeface="Calibri"/>
                <a:cs typeface="Calibri"/>
              </a:rPr>
              <a:t>shown, </a:t>
            </a:r>
            <a:r>
              <a:rPr lang="en-IN" sz="2800" dirty="0" smtClean="0">
                <a:latin typeface="Calibri"/>
                <a:cs typeface="Calibri"/>
              </a:rPr>
              <a:t>because</a:t>
            </a:r>
            <a:r>
              <a:rPr lang="en-IN" sz="2800" spc="-3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that</a:t>
            </a:r>
            <a:r>
              <a:rPr lang="en-IN" sz="2800" spc="-5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is</a:t>
            </a:r>
            <a:r>
              <a:rPr lang="en-IN" sz="2800" spc="-4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all</a:t>
            </a:r>
            <a:r>
              <a:rPr lang="en-IN" sz="2800" spc="-5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that</a:t>
            </a:r>
            <a:r>
              <a:rPr lang="en-IN" sz="2800" spc="-4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ever</a:t>
            </a:r>
            <a:r>
              <a:rPr lang="en-IN" sz="2800" spc="-3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arrives</a:t>
            </a:r>
            <a:r>
              <a:rPr lang="en-IN" sz="2800" spc="-4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at</a:t>
            </a:r>
            <a:r>
              <a:rPr lang="en-IN" sz="2800" spc="-4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the</a:t>
            </a:r>
            <a:r>
              <a:rPr lang="en-IN" sz="2800" spc="-3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client.</a:t>
            </a:r>
            <a:r>
              <a:rPr lang="en-IN" sz="2800" spc="-65" dirty="0" smtClean="0">
                <a:latin typeface="Calibri"/>
                <a:cs typeface="Calibri"/>
              </a:rPr>
              <a:t>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spc="-10" dirty="0" smtClean="0">
                <a:latin typeface="Calibri"/>
                <a:cs typeface="Calibri"/>
              </a:rPr>
              <a:t>Separated</a:t>
            </a:r>
            <a:r>
              <a:rPr lang="en-IN" sz="2800" spc="-2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in</a:t>
            </a:r>
            <a:r>
              <a:rPr lang="en-IN" sz="2800" spc="-25" dirty="0" smtClean="0">
                <a:latin typeface="Calibri"/>
                <a:cs typeface="Calibri"/>
              </a:rPr>
              <a:t> </a:t>
            </a:r>
            <a:r>
              <a:rPr lang="en-IN" sz="2800" spc="-10" dirty="0" smtClean="0">
                <a:latin typeface="Calibri"/>
                <a:cs typeface="Calibri"/>
              </a:rPr>
              <a:t>files </a:t>
            </a:r>
            <a:r>
              <a:rPr lang="en-IN" sz="2800" dirty="0" smtClean="0">
                <a:latin typeface="Calibri"/>
                <a:cs typeface="Calibri"/>
              </a:rPr>
              <a:t>with</a:t>
            </a:r>
            <a:r>
              <a:rPr lang="en-IN" sz="2800" spc="17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the</a:t>
            </a:r>
            <a:r>
              <a:rPr lang="en-IN" sz="2800" spc="15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tag</a:t>
            </a:r>
            <a:r>
              <a:rPr lang="en-IN" sz="2800" dirty="0" smtClean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lang="en-IN" sz="2800" spc="16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dirty="0" err="1" smtClean="0">
                <a:solidFill>
                  <a:srgbClr val="C00000"/>
                </a:solidFill>
                <a:latin typeface="Calibri"/>
                <a:cs typeface="Calibri"/>
              </a:rPr>
              <a:t>Php</a:t>
            </a:r>
            <a:r>
              <a:rPr lang="en-IN" sz="2800" spc="17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C00000"/>
                </a:solidFill>
                <a:latin typeface="Calibri"/>
                <a:cs typeface="Calibri"/>
              </a:rPr>
              <a:t>commands</a:t>
            </a:r>
            <a:r>
              <a:rPr lang="en-IN" sz="2800" spc="17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can</a:t>
            </a:r>
            <a:r>
              <a:rPr lang="en-IN" sz="2800" spc="18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make</a:t>
            </a:r>
            <a:r>
              <a:rPr lang="en-IN" sz="2800" spc="14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up</a:t>
            </a:r>
            <a:r>
              <a:rPr lang="en-IN" sz="2800" spc="18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an</a:t>
            </a:r>
            <a:r>
              <a:rPr lang="en-IN" sz="2800" spc="15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entire</a:t>
            </a:r>
            <a:r>
              <a:rPr lang="en-IN" sz="2800" spc="15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file,</a:t>
            </a:r>
            <a:r>
              <a:rPr lang="en-IN" sz="2800" spc="17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or</a:t>
            </a:r>
            <a:r>
              <a:rPr lang="en-IN" sz="2800" spc="165" dirty="0" smtClean="0">
                <a:latin typeface="Calibri"/>
                <a:cs typeface="Calibri"/>
              </a:rPr>
              <a:t> </a:t>
            </a:r>
            <a:r>
              <a:rPr lang="en-IN" sz="2800" spc="-25" dirty="0" smtClean="0">
                <a:latin typeface="Calibri"/>
                <a:cs typeface="Calibri"/>
              </a:rPr>
              <a:t>can </a:t>
            </a:r>
            <a:r>
              <a:rPr lang="en-IN" sz="2800" dirty="0" smtClean="0">
                <a:latin typeface="Calibri"/>
                <a:cs typeface="Calibri"/>
              </a:rPr>
              <a:t>be</a:t>
            </a:r>
            <a:r>
              <a:rPr lang="en-IN" sz="2800" spc="484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contained</a:t>
            </a:r>
            <a:r>
              <a:rPr lang="en-IN" sz="2800" spc="48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in</a:t>
            </a:r>
            <a:r>
              <a:rPr lang="en-IN" sz="2800" spc="47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html.</a:t>
            </a:r>
            <a:r>
              <a:rPr lang="en-IN" sz="2800" spc="450" dirty="0" smtClean="0">
                <a:latin typeface="Calibri"/>
                <a:cs typeface="Calibri"/>
              </a:rPr>
              <a:t>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dirty="0" smtClean="0">
                <a:latin typeface="Calibri"/>
                <a:cs typeface="Calibri"/>
              </a:rPr>
              <a:t>Program</a:t>
            </a:r>
            <a:r>
              <a:rPr lang="en-IN" sz="2800" spc="46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lines</a:t>
            </a:r>
            <a:r>
              <a:rPr lang="en-IN" sz="2800" spc="47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end</a:t>
            </a:r>
            <a:r>
              <a:rPr lang="en-IN" sz="2800" spc="475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in</a:t>
            </a:r>
            <a:r>
              <a:rPr lang="en-IN" sz="2800" spc="47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C00000"/>
                </a:solidFill>
                <a:latin typeface="Calibri"/>
                <a:cs typeface="Calibri"/>
              </a:rPr>
              <a:t>";"</a:t>
            </a:r>
            <a:r>
              <a:rPr lang="en-IN" sz="2800" spc="484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or</a:t>
            </a:r>
            <a:r>
              <a:rPr lang="en-IN" sz="2800" spc="484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you</a:t>
            </a:r>
            <a:r>
              <a:rPr lang="en-IN" sz="2800" spc="500" dirty="0" smtClean="0">
                <a:latin typeface="Calibri"/>
                <a:cs typeface="Calibri"/>
              </a:rPr>
              <a:t> </a:t>
            </a:r>
            <a:r>
              <a:rPr lang="en-IN" sz="2800" dirty="0" smtClean="0">
                <a:latin typeface="Calibri"/>
                <a:cs typeface="Calibri"/>
              </a:rPr>
              <a:t>get</a:t>
            </a:r>
            <a:r>
              <a:rPr lang="en-IN" sz="2800" spc="490" dirty="0" smtClean="0">
                <a:latin typeface="Calibri"/>
                <a:cs typeface="Calibri"/>
              </a:rPr>
              <a:t> </a:t>
            </a:r>
            <a:r>
              <a:rPr lang="en-IN" sz="2800" spc="-25" dirty="0" smtClean="0">
                <a:latin typeface="Calibri"/>
                <a:cs typeface="Calibri"/>
              </a:rPr>
              <a:t>an </a:t>
            </a:r>
            <a:r>
              <a:rPr lang="en-IN" sz="2800" spc="-30" dirty="0" smtClean="0">
                <a:latin typeface="Calibri"/>
                <a:cs typeface="Calibri"/>
              </a:rPr>
              <a:t>error.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spc="-30" dirty="0" smtClean="0">
                <a:solidFill>
                  <a:srgbClr val="C00000"/>
                </a:solidFill>
                <a:latin typeface="Calibri"/>
                <a:cs typeface="Calibri"/>
              </a:rPr>
              <a:t>PHP</a:t>
            </a:r>
            <a:r>
              <a:rPr lang="en-IN" sz="2800" spc="-4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C00000"/>
                </a:solidFill>
                <a:latin typeface="Calibri"/>
                <a:cs typeface="Calibri"/>
              </a:rPr>
              <a:t>scripts</a:t>
            </a:r>
            <a:r>
              <a:rPr lang="en-IN" sz="2800" spc="-6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lang="en-IN" sz="2800" spc="-4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spc="-20" dirty="0" smtClean="0">
                <a:solidFill>
                  <a:srgbClr val="C00000"/>
                </a:solidFill>
                <a:latin typeface="Calibri"/>
                <a:cs typeface="Calibri"/>
              </a:rPr>
              <a:t>executed</a:t>
            </a:r>
            <a:r>
              <a:rPr lang="en-IN" sz="2800" spc="-3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lang="en-IN" sz="2800" spc="-6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dirty="0" smtClean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lang="en-IN" sz="2800" spc="-4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spc="-10" dirty="0" smtClean="0">
                <a:solidFill>
                  <a:srgbClr val="C00000"/>
                </a:solidFill>
                <a:latin typeface="Calibri"/>
                <a:cs typeface="Calibri"/>
              </a:rPr>
              <a:t>server.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800" b="0" u="none" spc="-25" dirty="0" smtClean="0">
                <a:latin typeface="Calibri"/>
                <a:cs typeface="Calibri"/>
              </a:rPr>
              <a:t>PHP</a:t>
            </a:r>
            <a:r>
              <a:rPr lang="en-IN" sz="2800" b="0" u="none" dirty="0" smtClean="0">
                <a:latin typeface="Calibri"/>
                <a:cs typeface="Calibri"/>
              </a:rPr>
              <a:t>	supports</a:t>
            </a:r>
            <a:r>
              <a:rPr lang="en-IN" sz="2800" b="0" u="none" spc="345" dirty="0" smtClean="0">
                <a:latin typeface="Calibri"/>
                <a:cs typeface="Calibri"/>
              </a:rPr>
              <a:t> </a:t>
            </a:r>
            <a:r>
              <a:rPr lang="en-IN" sz="2800" b="0" u="none" dirty="0" smtClean="0">
                <a:latin typeface="Calibri"/>
                <a:cs typeface="Calibri"/>
              </a:rPr>
              <a:t>many</a:t>
            </a:r>
            <a:r>
              <a:rPr lang="en-IN" sz="2800" b="0" u="none" spc="340" dirty="0" smtClean="0">
                <a:latin typeface="Calibri"/>
                <a:cs typeface="Calibri"/>
              </a:rPr>
              <a:t> </a:t>
            </a:r>
            <a:r>
              <a:rPr lang="en-IN" sz="2800" b="0" u="none" dirty="0" smtClean="0">
                <a:latin typeface="Calibri"/>
                <a:cs typeface="Calibri"/>
              </a:rPr>
              <a:t>databases</a:t>
            </a:r>
            <a:r>
              <a:rPr lang="en-IN" sz="2800" b="0" u="none" spc="355" dirty="0" smtClean="0">
                <a:latin typeface="Calibri"/>
                <a:cs typeface="Calibri"/>
              </a:rPr>
              <a:t> </a:t>
            </a:r>
            <a:r>
              <a:rPr lang="en-IN" sz="2800" b="0" u="none" spc="-10" dirty="0" smtClean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lang="en-IN" sz="2800" b="0" u="none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MySQL</a:t>
            </a:r>
            <a:r>
              <a:rPr lang="en-IN" sz="2800" b="0" u="none" spc="-10" dirty="0" smtClean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lang="en-IN" sz="2800" b="0" u="none" dirty="0" smtClean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en-IN" sz="2800" b="0" u="none" spc="-10" dirty="0" smtClean="0">
                <a:solidFill>
                  <a:srgbClr val="C00000"/>
                </a:solidFill>
                <a:latin typeface="Calibri"/>
                <a:cs typeface="Calibri"/>
              </a:rPr>
              <a:t>Informix, </a:t>
            </a:r>
            <a:r>
              <a:rPr lang="en-IN" sz="2800" b="0" u="none" dirty="0" smtClean="0">
                <a:solidFill>
                  <a:srgbClr val="C00000"/>
                </a:solidFill>
                <a:latin typeface="Calibri"/>
                <a:cs typeface="Calibri"/>
              </a:rPr>
              <a:t>Oracle,</a:t>
            </a:r>
            <a:r>
              <a:rPr lang="en-IN" sz="2800" b="0" u="none" spc="33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b="0" u="none" spc="-10" dirty="0" smtClean="0">
                <a:solidFill>
                  <a:srgbClr val="C00000"/>
                </a:solidFill>
                <a:latin typeface="Calibri"/>
                <a:cs typeface="Calibri"/>
              </a:rPr>
              <a:t>Sybase, </a:t>
            </a:r>
            <a:r>
              <a:rPr lang="en-IN" sz="2800" b="0" u="none" dirty="0" smtClean="0">
                <a:solidFill>
                  <a:srgbClr val="C00000"/>
                </a:solidFill>
                <a:latin typeface="Calibri"/>
                <a:cs typeface="Calibri"/>
              </a:rPr>
              <a:t>Solid,</a:t>
            </a:r>
            <a:r>
              <a:rPr lang="en-IN" sz="2800" b="0" u="none" spc="-7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b="0" u="none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PostgreSQL</a:t>
            </a:r>
            <a:r>
              <a:rPr lang="en-IN" sz="2800" b="0" u="none" spc="-10" dirty="0" smtClean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lang="en-IN" sz="2800" b="0" u="none" spc="-7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b="0" u="none" dirty="0" smtClean="0">
                <a:solidFill>
                  <a:srgbClr val="C00000"/>
                </a:solidFill>
                <a:latin typeface="Calibri"/>
                <a:cs typeface="Calibri"/>
              </a:rPr>
              <a:t>Generic</a:t>
            </a:r>
            <a:r>
              <a:rPr lang="en-IN" sz="2800" b="0" u="none" spc="-4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b="0" u="none" dirty="0" smtClean="0">
                <a:solidFill>
                  <a:srgbClr val="C00000"/>
                </a:solidFill>
                <a:latin typeface="Calibri"/>
                <a:cs typeface="Calibri"/>
              </a:rPr>
              <a:t>ODBC,</a:t>
            </a:r>
            <a:r>
              <a:rPr lang="en-IN" sz="2800" b="0" u="none" spc="-7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2800" b="0" u="none" dirty="0" smtClean="0">
                <a:solidFill>
                  <a:srgbClr val="C00000"/>
                </a:solidFill>
                <a:latin typeface="Calibri"/>
                <a:cs typeface="Calibri"/>
              </a:rPr>
              <a:t>etc.,)</a:t>
            </a:r>
            <a:r>
              <a:rPr lang="en-IN" sz="2800" b="0" u="none" spc="-50" dirty="0" smtClean="0">
                <a:latin typeface="Calibri"/>
                <a:cs typeface="Calibri"/>
              </a:rPr>
              <a:t>.</a:t>
            </a:r>
            <a:endParaRPr lang="en-IN"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</TotalTime>
  <Words>4426</Words>
  <Application>Microsoft Office PowerPoint</Application>
  <PresentationFormat>On-screen Show (4:3)</PresentationFormat>
  <Paragraphs>539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Introduction to PHP</vt:lpstr>
      <vt:lpstr>The term PHP is an acronym for PHP: Hypertext Preprocessor.  - PHP was originally an abbreviation of Personal Home Page. - PHP is a server-side scripting language that is embedded in HTML, designed specifically for web development.   - PHP is a programming language that allows web developers to create dynamic content that interacts with databases.  - PHP  can be used to create websites, applications, customer relationship management systems and more. - It  is  open-source  which  means  it  is  free  to download and use. It is very simple to learn and use.  </vt:lpstr>
      <vt:lpstr>Slide 3</vt:lpstr>
      <vt:lpstr>Slide 4</vt:lpstr>
      <vt:lpstr>Slide 5</vt:lpstr>
      <vt:lpstr>Slide 6</vt:lpstr>
      <vt:lpstr>-Download PHP – XAMPP for Windows 8.2.0 Example</vt:lpstr>
      <vt:lpstr>Slide 8</vt:lpstr>
      <vt:lpstr>Slide 9</vt:lpstr>
      <vt:lpstr>Slide 10</vt:lpstr>
      <vt:lpstr>The reserved words of PHP </vt:lpstr>
      <vt:lpstr>PRIMITIVES, OPERATIONS AND EXPRESSIONS </vt:lpstr>
      <vt:lpstr>- All variable names in PHP begin with a dollar sign($).  - The part of the name after the dollar sign is like the names of variables in many common programming languages: a letter or an underscore followed  by  any  number  (including  zero)  of  letters,  digits, or underscores.   - PHP  variable  names  are  case  sensitive. - PHP is compatible with almost all servers used today (Apache,    IIS, etc.,) .  - PHP is easy to learn and runs efficiently on the server side. </vt:lpstr>
      <vt:lpstr>PHP has a single integer type, named integer(corresponds to the long type of C). In most cases, this is 32 bits, or a bit less (not fewer) than 10 decimal digits.</vt:lpstr>
      <vt:lpstr>String literals are defined with either single (') or double quotes (") delimiters. In single-quoted string literals, escape sequences, such as \n, are not recognized and the values of embedded variables are not substituted. This substitution is called interpolation.</vt:lpstr>
      <vt:lpstr>FALSE, both of which are case insensitive. If an integer expression is used  in  Boolean  context,  it  evaluates  to  FALSE  if  it  is  zero; otherwise, it is TRUE. If a string expression is used in Boolean context, it evaluates to FALSE if it is either the empty string or the string "0"; otherwise, it is TRUE.</vt:lpstr>
      <vt:lpstr>A variable of type NULL is a variable without any data. NULL is the only possible value of type null.</vt:lpstr>
      <vt:lpstr>Slide 18</vt:lpstr>
      <vt:lpstr>Slide 19</vt:lpstr>
      <vt:lpstr>The only string operator is the concatenation operator (.), used to put two string values together. To concatenate two string variables together, use the concatenation operator.</vt:lpstr>
      <vt:lpstr>Slide 21</vt:lpstr>
      <vt:lpstr>Scalar Type Conversion</vt:lpstr>
      <vt:lpstr>Slide 23</vt:lpstr>
      <vt:lpstr>The print function is used to create simple unformatted output. It can be called with or without parentheses around its parameter.</vt:lpstr>
      <vt:lpstr>Slide 25</vt:lpstr>
      <vt:lpstr>Slide 26</vt:lpstr>
      <vt:lpstr>Welcome is my page Today is Saturday. June 1st</vt:lpstr>
      <vt:lpstr>There are six Boolean operators: and, or, xor, !, &amp;&amp;, and | |. The and and &amp;&amp; operators perform the same operation, as do or and ||.</vt:lpstr>
      <vt:lpstr>If ($day == “Saturday” || $day == “Sunday”) ($today = “weekend”); else</vt:lpstr>
      <vt:lpstr>Default: code to be executed if n is different from all labels;</vt:lpstr>
      <vt:lpstr>$count = 1; $sum = 0; do {</vt:lpstr>
      <vt:lpstr>Break and Continue </vt:lpstr>
      <vt:lpstr>Slide 33</vt:lpstr>
      <vt:lpstr>Display the output of powers.php</vt:lpstr>
      <vt:lpstr> Arrays</vt:lpstr>
      <vt:lpstr>Array Creation:</vt:lpstr>
      <vt:lpstr>Slide 37</vt:lpstr>
      <vt:lpstr>Slide 38</vt:lpstr>
      <vt:lpstr>Slide 39</vt:lpstr>
      <vt:lpstr>Sequential Access to Array Elements:</vt:lpstr>
      <vt:lpstr> Sorting Arrays:</vt:lpstr>
      <vt:lpstr>Slide 42</vt:lpstr>
      <vt:lpstr>Slide 43</vt:lpstr>
      <vt:lpstr>Functions</vt:lpstr>
      <vt:lpstr>Parameters:</vt:lpstr>
      <vt:lpstr>Pass-by-reference</vt:lpstr>
      <vt:lpstr>Pass-by-reference</vt:lpstr>
      <vt:lpstr>Slide 48</vt:lpstr>
      <vt:lpstr>The Scope of Variables :</vt:lpstr>
      <vt:lpstr>The Lifetime of Variables :</vt:lpstr>
      <vt:lpstr>Pattern Matching</vt:lpstr>
      <vt:lpstr>Form Handling</vt:lpstr>
      <vt:lpstr>Cookies</vt:lpstr>
      <vt:lpstr>Slide 54</vt:lpstr>
      <vt:lpstr>Slide 55</vt:lpstr>
      <vt:lpstr>Slide 56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V</dc:title>
  <dc:creator>acer</dc:creator>
  <cp:lastModifiedBy>acer</cp:lastModifiedBy>
  <cp:revision>58</cp:revision>
  <dcterms:created xsi:type="dcterms:W3CDTF">2023-10-12T10:27:44Z</dcterms:created>
  <dcterms:modified xsi:type="dcterms:W3CDTF">2023-10-25T18:48:48Z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2023-10-12T00:00:00Z</vt:filetime>
  </property>
  <property fmtid="{D5CDD505-2E9C-101B-9397-08002B2CF9AE}" pid="3" name="Producer">
    <vt:lpwstr>iLovePDF</vt:lpwstr>
  </property>
</Properties>
</file>