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20" r:id="rId3"/>
    <p:sldId id="321" r:id="rId4"/>
    <p:sldId id="31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23" r:id="rId46"/>
    <p:sldId id="297" r:id="rId47"/>
    <p:sldId id="322" r:id="rId48"/>
    <p:sldId id="298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14" r:id="rId58"/>
    <p:sldId id="315" r:id="rId59"/>
    <p:sldId id="316" r:id="rId60"/>
    <p:sldId id="31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69D3-3760-50A1-94A4-376B5866C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C9A13-0605-2CD8-E05E-8CDEC9CCD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9AF1-2665-64E4-3320-E725D3FA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BD31-CD10-4DF0-E842-5897A5B2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97E9C-0803-E67A-D40F-CAC861CA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9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D6D7-4311-D6BC-A69E-B95D2A95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97354-AFBA-855A-7CB2-3390FB291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E663-17AC-56BF-5F2F-69EBAE84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C8FD-2D1A-AAE5-B952-669B1FCB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372B-B574-D2DB-7372-7CEAE2AA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8346D-CF83-C60E-A752-9776D240F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37B93-BAE6-DF79-3988-C02F34332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E9F47-9DEA-5A48-4036-B90FA436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DB3F-3F35-0508-9C16-010422AB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F942-6459-C05C-1B3F-3D2E294A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F834-9F2E-58A4-207C-B2ECE746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73AE-89AF-18F3-F977-23EC2AD1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3733-3144-640E-E241-F89C7CFC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68E6-9ACD-FA6F-06A2-4C985758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6D761-0E72-A8DD-A1A2-65EE86CD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BFB1-475E-3175-E7E6-C6F08159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1EB39-EB0F-06FA-BA21-2E79A7FD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BCD1-06F3-4078-FCCE-B46C944F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45CC-820B-3BC2-8D60-E8910DEA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235A-7CC0-91DD-FDB7-BDD92D5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6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9F9E-2837-FF22-6EF7-06CAC25B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472E-D58D-DC20-7C7D-E6E946938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29A2E-7383-F841-BA5B-04D42944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0955-5D6A-FEE2-7414-2F0AB535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AB711-154A-F370-6AFD-23236E59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A1AA-8056-E0D8-1BEF-AF88EC89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C6E5-3B96-00BE-C9F0-A481C88F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0BF4D-0971-6631-25EF-C64B93BA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B3723-5C34-CF5E-BC01-27E1BEDD7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B38B-FD30-C81E-7622-0BFB002C9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43559-6B0C-63B7-C933-A9EE78291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ED0D6-39DD-F4C0-3D9A-3B919FC2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AE66F-17CF-70FF-066D-4DF6FB90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E4991-BFA8-3FEC-1F1C-DBD2205F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41E6-839D-DED0-7EE4-8A24267B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47EE9-8021-3A97-08D0-43F2A3F2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B7812-1317-DFB9-9023-A9C7220C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143B3-CCE1-1455-D854-257A6400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C0DF7-A6A2-59A6-B141-CC50F33D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2A3C5-2AD7-E9EF-0DB7-BCFFB6A3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76743-41B4-97B9-C384-C1EE0365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FD2A-B66A-6AAD-B93B-0C9C2661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F739-7788-572B-5E55-F2E9079F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02511-61E7-D6B8-460D-8E0683E7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26BBE-35ED-EBC3-D4A6-B5E705AE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FFB61-23BF-2862-1AFF-CCE79836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A85C-53EC-0FF4-2C22-97DDB5A4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AB0E-0E40-562A-2936-46F94FB1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DDBFD-CE25-2E85-C4DC-E56161143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516C6-958E-4BC4-91E8-D837F919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6DC10-67A4-0608-859A-13227F60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2C9EA-EEFA-3B8C-8A5E-743E598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E7DB7-3A2E-57BE-CCCB-305D144C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EADF-9008-B18F-2432-F44303DC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7B3A-0A11-9F32-CE5A-AAB7389B6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31FD-51E7-59D9-91E0-943EDE710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6ABD-A0DA-45A9-9896-5028EC5B549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134E-5BB2-61C9-BDCC-991F7C496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DEE2-4D70-A1C8-0AE2-9CA5E8F0B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0EA3-4CA9-4E15-9018-7620472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dubon.org/names/specie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s.uccs.edu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s.uccs.edu/planeSchema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hyperlink" Target="http://cs.uccs.edu/planeSchema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s.uccs.edu/planeSchema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s.uccs.edu/planeSchema" TargetMode="External"/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s.uccs.edu/planeSchema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s.uccs.edu/planeSchema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XML/Schema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s.uccs.edu/planeSchema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s.uccs.edu/planeSchema'" TargetMode="External"/><Relationship Id="rId2" Type="http://schemas.openxmlformats.org/officeDocument/2006/relationships/hyperlink" Target="http://www.w3.org/2000/05/xsv'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XML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3152"/>
            <a:ext cx="10515600" cy="5676405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dirty="0"/>
              <a:t>Introduction</a:t>
            </a:r>
            <a:endParaRPr lang="en-IN" sz="2800" dirty="0"/>
          </a:p>
          <a:p>
            <a:pPr lvl="2">
              <a:lnSpc>
                <a:spcPct val="150000"/>
              </a:lnSpc>
            </a:pPr>
            <a:r>
              <a:rPr lang="en-US" dirty="0"/>
              <a:t>The Syntax of XML</a:t>
            </a:r>
            <a:endParaRPr lang="en-IN" sz="2800" dirty="0"/>
          </a:p>
          <a:p>
            <a:pPr lvl="2">
              <a:lnSpc>
                <a:spcPct val="150000"/>
              </a:lnSpc>
            </a:pPr>
            <a:r>
              <a:rPr lang="en-US" dirty="0"/>
              <a:t>XML Document Structure</a:t>
            </a:r>
            <a:endParaRPr lang="en-IN" sz="2800" dirty="0"/>
          </a:p>
          <a:p>
            <a:pPr lvl="2">
              <a:lnSpc>
                <a:spcPct val="150000"/>
              </a:lnSpc>
            </a:pPr>
            <a:r>
              <a:rPr lang="en-US" dirty="0"/>
              <a:t>Document Type Definitions</a:t>
            </a:r>
            <a:endParaRPr lang="en-IN" sz="2800" dirty="0"/>
          </a:p>
          <a:p>
            <a:pPr lvl="2">
              <a:lnSpc>
                <a:spcPct val="150000"/>
              </a:lnSpc>
            </a:pPr>
            <a:r>
              <a:rPr lang="en-US" dirty="0"/>
              <a:t>Namespaces</a:t>
            </a:r>
            <a:endParaRPr lang="en-IN" sz="2800" dirty="0"/>
          </a:p>
          <a:p>
            <a:pPr lvl="2">
              <a:lnSpc>
                <a:spcPct val="150000"/>
              </a:lnSpc>
            </a:pPr>
            <a:r>
              <a:rPr lang="en-US" dirty="0"/>
              <a:t>XML Schemas</a:t>
            </a:r>
            <a:endParaRPr lang="en-IN" sz="2800" dirty="0"/>
          </a:p>
          <a:p>
            <a:pPr lvl="2">
              <a:lnSpc>
                <a:spcPct val="150000"/>
              </a:lnSpc>
            </a:pPr>
            <a:r>
              <a:rPr lang="en-US" dirty="0"/>
              <a:t>Displaying Raw XML Documents</a:t>
            </a:r>
            <a:endParaRPr lang="en-IN" sz="2800" dirty="0"/>
          </a:p>
          <a:p>
            <a:pPr lvl="2">
              <a:lnSpc>
                <a:spcPct val="150000"/>
              </a:lnSpc>
            </a:pPr>
            <a:r>
              <a:rPr lang="en-US" dirty="0"/>
              <a:t>Displaying XML Documents with CSS</a:t>
            </a:r>
            <a:endParaRPr lang="en-IN" sz="2800" dirty="0"/>
          </a:p>
          <a:p>
            <a:pPr lvl="2">
              <a:lnSpc>
                <a:spcPct val="150000"/>
              </a:lnSpc>
            </a:pPr>
            <a:r>
              <a:rPr lang="en-US" dirty="0"/>
              <a:t>XSLT Style Sheets</a:t>
            </a:r>
            <a:endParaRPr lang="en-IN" sz="2800" dirty="0"/>
          </a:p>
          <a:p>
            <a:pPr lvl="2">
              <a:lnSpc>
                <a:spcPct val="150000"/>
              </a:lnSpc>
            </a:pPr>
            <a:r>
              <a:rPr lang="en-US" dirty="0"/>
              <a:t>Web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24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ADAA6-DCC1-4FA8-6092-95FF78D542D9}"/>
              </a:ext>
            </a:extLst>
          </p:cNvPr>
          <p:cNvSpPr txBox="1"/>
          <p:nvPr/>
        </p:nvSpPr>
        <p:spPr>
          <a:xfrm>
            <a:off x="-371061" y="132522"/>
            <a:ext cx="11781182" cy="622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4430" marR="78105" indent="-457200" algn="just">
              <a:lnSpc>
                <a:spcPct val="101000"/>
              </a:lnSpc>
              <a:spcBef>
                <a:spcPts val="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Comments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XML are the same as in HTML. They cannot contain two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adjacent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dashes,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obvious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reasons.</a:t>
            </a:r>
            <a:endParaRPr lang="en-US" sz="3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54430" marR="78105" indent="-457200" algn="just">
              <a:lnSpc>
                <a:spcPct val="101000"/>
              </a:lnSpc>
              <a:spcBef>
                <a:spcPts val="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names are used to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 elements and attributes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An XML name must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begin with a letter or an underscore and can include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digits, hyphens, and periods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1154430" marR="78105" indent="-457200" algn="just">
              <a:lnSpc>
                <a:spcPct val="101000"/>
              </a:lnSpc>
              <a:spcBef>
                <a:spcPts val="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names are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case sensitive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so Body, body, and BODY are all distinct names.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limitation</a:t>
            </a:r>
            <a:r>
              <a:rPr lang="en-US" sz="3300" b="1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54430" marR="72390" indent="-457200" algn="just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Every XML document defines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single root element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whose opening tag must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appear on the first line of XML code. </a:t>
            </a:r>
          </a:p>
          <a:p>
            <a:pPr marL="1154430" marR="72390" indent="-457200" algn="just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 other elements of an XML document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must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 nested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inside the root element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166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616BE-1F77-06C2-BA0D-7CC010DF7858}"/>
              </a:ext>
            </a:extLst>
          </p:cNvPr>
          <p:cNvSpPr txBox="1"/>
          <p:nvPr/>
        </p:nvSpPr>
        <p:spPr>
          <a:xfrm>
            <a:off x="371061" y="251791"/>
            <a:ext cx="11198087" cy="693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4430" marR="72390" indent="-457200" algn="just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tags,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like those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HTML,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 surrounded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angle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brackets.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54430" marR="80010" indent="-457200" algn="just">
              <a:lnSpc>
                <a:spcPct val="101000"/>
              </a:lnSpc>
              <a:spcBef>
                <a:spcPts val="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Every XML element that can have content must have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closing tag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Elements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must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7230" algn="just">
              <a:spcBef>
                <a:spcPts val="610"/>
              </a:spcBef>
              <a:spcAft>
                <a:spcPts val="0"/>
              </a:spcAft>
            </a:pPr>
            <a:r>
              <a:rPr lang="en-US" sz="3300" i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33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element_name</a:t>
            </a:r>
            <a:r>
              <a:rPr lang="en-US" sz="3300" i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9350" marR="69215" indent="-457200" algn="just">
              <a:lnSpc>
                <a:spcPct val="101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tags can have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which are specified with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name-value assignments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All attribute values must be enclosed by either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single</a:t>
            </a:r>
            <a:r>
              <a:rPr lang="en-US" sz="33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</a:t>
            </a:r>
            <a:r>
              <a:rPr lang="en-US" sz="33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3300" b="1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quotation</a:t>
            </a:r>
            <a:r>
              <a:rPr lang="en-US" sz="33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1149350" marR="69215" indent="-457200" algn="just">
              <a:lnSpc>
                <a:spcPct val="101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strictly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adheres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these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syntax rules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considered</a:t>
            </a:r>
            <a:r>
              <a:rPr lang="en-US" sz="33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well</a:t>
            </a:r>
            <a:r>
              <a:rPr lang="en-US" sz="3300" b="1" i="1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formed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841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7F162-F68C-5E99-E1A2-5BE409B12F47}"/>
              </a:ext>
            </a:extLst>
          </p:cNvPr>
          <p:cNvSpPr txBox="1"/>
          <p:nvPr/>
        </p:nvSpPr>
        <p:spPr>
          <a:xfrm>
            <a:off x="159026" y="0"/>
            <a:ext cx="11873947" cy="765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algn="just">
              <a:spcBef>
                <a:spcPts val="3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</a:t>
            </a:r>
            <a:r>
              <a:rPr lang="en-US" sz="33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simple,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</a:t>
            </a:r>
            <a:r>
              <a:rPr lang="en-US" sz="33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complete,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example:</a:t>
            </a:r>
          </a:p>
          <a:p>
            <a:pPr marL="692150"/>
            <a:endParaRPr lang="en-US" sz="33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/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&lt;?xml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version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"1.0"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encoding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"utf-8"?&gt;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&lt;ad&gt;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&lt;year&gt;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1960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&lt;/year&gt;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&lt;make&gt;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Cessna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&lt;/make&gt;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>
              <a:spcBef>
                <a:spcPts val="12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&lt;model&gt;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Centurian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&lt;/model&gt;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&lt;color&gt;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Yellow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white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trim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&lt;/color&gt;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&lt;location&gt;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8171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&lt;city&gt;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Gulfport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&lt;/city&gt;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81710">
              <a:spcBef>
                <a:spcPts val="12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&lt;state&gt;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Mississippi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&lt;/state&gt;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&lt;/location&gt;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&lt;/ad&gt;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 algn="just">
              <a:spcBef>
                <a:spcPts val="3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6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03BC0D-0F71-1A62-0A73-238D3C2C4591}"/>
              </a:ext>
            </a:extLst>
          </p:cNvPr>
          <p:cNvSpPr txBox="1"/>
          <p:nvPr/>
        </p:nvSpPr>
        <p:spPr>
          <a:xfrm>
            <a:off x="2014330" y="-148861"/>
            <a:ext cx="784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55"/>
              </a:spcBef>
              <a:buClr>
                <a:srgbClr val="6D6E71"/>
              </a:buClr>
              <a:buSzPts val="1600"/>
              <a:tabLst>
                <a:tab pos="697230" algn="l"/>
                <a:tab pos="697865" algn="l"/>
              </a:tabLst>
            </a:pP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XML</a:t>
            </a:r>
            <a:r>
              <a:rPr lang="en-US" sz="4800" b="1" u="none" strike="noStrike" spc="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Document</a:t>
            </a:r>
            <a:r>
              <a:rPr lang="en-US" sz="4800" b="1" u="none" strike="noStrike" spc="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Structure</a:t>
            </a:r>
            <a:endParaRPr lang="en-US" sz="4800" b="1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5F3C1-952E-B01E-4C45-109C5F39652B}"/>
              </a:ext>
            </a:extLst>
          </p:cNvPr>
          <p:cNvSpPr txBox="1"/>
          <p:nvPr/>
        </p:nvSpPr>
        <p:spPr>
          <a:xfrm>
            <a:off x="284921" y="820857"/>
            <a:ext cx="116221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XML document often uses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two auxiliary files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one that defines its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 set and</a:t>
            </a:r>
            <a:r>
              <a:rPr lang="en-US" sz="3300" b="1" spc="-2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structural</a:t>
            </a:r>
            <a:r>
              <a:rPr lang="en-US" sz="3300" b="1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syntactic</a:t>
            </a:r>
            <a:r>
              <a:rPr lang="en-US" sz="3300" b="1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rules</a:t>
            </a:r>
            <a:r>
              <a:rPr lang="en-US" sz="3300" b="1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one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contains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style</a:t>
            </a:r>
            <a:r>
              <a:rPr lang="en-US" sz="3300" b="1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sheet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describe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</a:t>
            </a:r>
            <a:r>
              <a:rPr lang="en-US" sz="33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 of the document is to be printed or displayed.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XML document consists of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one or more entities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which are logically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related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collections of information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ranging in size from a single character to 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chapter of a book.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One of these entities, called the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 entity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always physically in the file that represents the document.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document entity can be the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entire document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but in many cases, it includes references to the names of entities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are stored.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6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EDC19-5247-A0BF-C36E-7086E88A1635}"/>
              </a:ext>
            </a:extLst>
          </p:cNvPr>
          <p:cNvSpPr txBox="1"/>
          <p:nvPr/>
        </p:nvSpPr>
        <p:spPr>
          <a:xfrm>
            <a:off x="543339" y="0"/>
            <a:ext cx="1135711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several reasons to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break a document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into multiple entities. First,</a:t>
            </a:r>
            <a:r>
              <a:rPr lang="en-US" sz="32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good to define a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large document as a number of smaller parts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make it</a:t>
            </a:r>
            <a:r>
              <a:rPr lang="en-US" sz="32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more manageable.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Also, if the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same data appears in more than one place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the</a:t>
            </a:r>
            <a:r>
              <a:rPr lang="en-US" sz="32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document, defining that data as an entity allows any number of references to a</a:t>
            </a:r>
            <a:r>
              <a:rPr lang="en-US" sz="32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single</a:t>
            </a:r>
            <a:r>
              <a:rPr lang="en-US" sz="32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copy</a:t>
            </a:r>
            <a:r>
              <a:rPr lang="en-US" sz="32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2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2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approach</a:t>
            </a:r>
            <a:r>
              <a:rPr lang="en-US" sz="32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avoids</a:t>
            </a:r>
            <a:r>
              <a:rPr lang="en-US" sz="3200" b="1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2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</a:t>
            </a:r>
            <a:r>
              <a:rPr lang="en-US" sz="3200" b="1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2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inconsistency</a:t>
            </a:r>
            <a:r>
              <a:rPr lang="en-US" sz="3200" b="1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among</a:t>
            </a:r>
            <a:r>
              <a:rPr lang="en-US" sz="32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occurrences.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Finally, many documents include information that cannot be represented as text, such as images. Such information units are usually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stored as binary</a:t>
            </a:r>
            <a:r>
              <a:rPr lang="en-US" sz="32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a binary data unit is logically part of a document, it must be a separate</a:t>
            </a:r>
            <a:r>
              <a:rPr lang="en-US" sz="32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entity because XML documents cannot include binary data. These entities are</a:t>
            </a:r>
            <a:r>
              <a:rPr lang="en-US" sz="32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called</a:t>
            </a:r>
            <a:r>
              <a:rPr lang="en-US" sz="32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binary</a:t>
            </a:r>
            <a:r>
              <a:rPr lang="en-US" sz="3200" b="1" i="1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entities</a:t>
            </a:r>
            <a:r>
              <a:rPr lang="en-US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670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8A590-62D4-0C9B-3E94-D5976E721D4D}"/>
              </a:ext>
            </a:extLst>
          </p:cNvPr>
          <p:cNvSpPr txBox="1"/>
          <p:nvPr/>
        </p:nvSpPr>
        <p:spPr>
          <a:xfrm>
            <a:off x="136938" y="0"/>
            <a:ext cx="113293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When an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processor encounters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name of a nonbinary entity in 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document, it replaces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 with the value it references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Binary entities can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handled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only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deal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document,</a:t>
            </a:r>
            <a:r>
              <a:rPr lang="en-US" sz="33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such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browsers.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processors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deal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</a:t>
            </a:r>
            <a:r>
              <a:rPr lang="en-US" sz="3300" b="1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only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Entity names can be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any length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They must begin with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letter, a dash, or a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colon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After the first character, a name can have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letters, digits, periods, dashes,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underscores, or colons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A reference to an entity is its name together with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pre-</a:t>
            </a:r>
            <a:r>
              <a:rPr lang="en-US" sz="3300" b="1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pended ampersand and an appended semicolon.</a:t>
            </a:r>
          </a:p>
        </p:txBody>
      </p:sp>
    </p:spTree>
    <p:extLst>
      <p:ext uri="{BB962C8B-B14F-4D97-AF65-F5344CB8AC3E}">
        <p14:creationId xmlns:p14="http://schemas.microsoft.com/office/powerpoint/2010/main" val="9949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303F1-D314-1475-5918-DD2913AC7390}"/>
              </a:ext>
            </a:extLst>
          </p:cNvPr>
          <p:cNvSpPr txBox="1"/>
          <p:nvPr/>
        </p:nvSpPr>
        <p:spPr>
          <a:xfrm>
            <a:off x="0" y="0"/>
            <a:ext cx="11858172" cy="665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spcBef>
                <a:spcPts val="755"/>
              </a:spcBef>
              <a:spcAft>
                <a:spcPts val="0"/>
              </a:spcAft>
            </a:pP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&lt;![CDATA[</a:t>
            </a:r>
            <a:r>
              <a:rPr lang="en-US" sz="3300" b="1" spc="6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r>
              <a:rPr lang="en-US" sz="3300" b="1" i="1" spc="2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]]&gt;</a:t>
            </a:r>
            <a:endParaRPr lang="en-US" sz="33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9350" indent="-457200">
              <a:spcBef>
                <a:spcPts val="6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-1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example,</a:t>
            </a:r>
            <a:r>
              <a:rPr lang="en-US" sz="3300" spc="-3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instead</a:t>
            </a:r>
            <a:r>
              <a:rPr lang="en-US" sz="3300" spc="-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of,</a:t>
            </a:r>
            <a:endParaRPr lang="en-US" sz="3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9350" indent="-457200">
              <a:spcBef>
                <a:spcPts val="88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7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last</a:t>
            </a:r>
            <a:r>
              <a:rPr lang="en-US" sz="3300" spc="-7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word</a:t>
            </a:r>
            <a:r>
              <a:rPr lang="en-US" sz="3300" spc="-7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-7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7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</a:t>
            </a:r>
            <a:r>
              <a:rPr lang="en-US" sz="3300" spc="-7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7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sz="33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gt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;&amp;</a:t>
            </a:r>
            <a:r>
              <a:rPr lang="en-US" sz="33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gt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;&amp;</a:t>
            </a:r>
            <a:r>
              <a:rPr lang="en-US" sz="33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gt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r>
              <a:rPr lang="en-US" sz="3300" b="1" spc="-6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here</a:t>
            </a:r>
            <a:r>
              <a:rPr lang="en-US" sz="3300" b="1" spc="-7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sz="33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lt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;&amp;</a:t>
            </a:r>
            <a:r>
              <a:rPr lang="en-US" sz="33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lt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;&amp;</a:t>
            </a:r>
            <a:r>
              <a:rPr lang="en-US" sz="33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lt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;.</a:t>
            </a:r>
            <a:endParaRPr lang="en-US" sz="33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>
              <a:spcBef>
                <a:spcPts val="56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could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>
              <a:spcBef>
                <a:spcPts val="785"/>
              </a:spcBef>
              <a:spcAft>
                <a:spcPts val="0"/>
              </a:spcAft>
            </a:pP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&lt;![CDATA[The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last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word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here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&lt;&lt;&lt;]]&gt;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9350" marR="69215" indent="-457200" algn="just">
              <a:lnSpc>
                <a:spcPct val="96000"/>
              </a:lnSpc>
              <a:spcBef>
                <a:spcPts val="5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opening keyword of a character data section is not just CDATA; it is, in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effect,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[CDATA[. </a:t>
            </a:r>
          </a:p>
          <a:p>
            <a:pPr marL="1149350" marR="69215" indent="-457200" algn="just">
              <a:lnSpc>
                <a:spcPct val="96000"/>
              </a:lnSpc>
              <a:spcBef>
                <a:spcPts val="5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important consequence of this rule is that there cannot be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any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spaces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between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3300" spc="-3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3300" spc="-3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between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-3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(the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last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character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CDATA)</a:t>
            </a:r>
            <a:r>
              <a:rPr lang="en-US" sz="3300" spc="-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the second [. </a:t>
            </a:r>
          </a:p>
          <a:p>
            <a:pPr marL="1149350" marR="69215" indent="-457200" algn="just">
              <a:lnSpc>
                <a:spcPct val="96000"/>
              </a:lnSpc>
              <a:spcBef>
                <a:spcPts val="5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only thing that cannot appear in the content of a CDATA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section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closing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delimiter,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]]&gt;.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619F9-6D89-FC48-02B9-3B99D00542A7}"/>
              </a:ext>
            </a:extLst>
          </p:cNvPr>
          <p:cNvSpPr txBox="1"/>
          <p:nvPr/>
        </p:nvSpPr>
        <p:spPr>
          <a:xfrm>
            <a:off x="362857" y="377371"/>
            <a:ext cx="11146972" cy="729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9350" marR="63500" indent="-457200" algn="just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Because the content of a character data section is not parsed by the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b="1" spc="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parser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any entity references that are included are not expanded.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9350" marR="63500" indent="-457200" algn="just">
              <a:lnSpc>
                <a:spcPct val="101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example,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line,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>
              <a:spcBef>
                <a:spcPts val="740"/>
              </a:spcBef>
              <a:spcAft>
                <a:spcPts val="0"/>
              </a:spcAft>
            </a:pP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&lt;![CDATA[The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lt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name&amp;gt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;]]&gt;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>
              <a:spcBef>
                <a:spcPts val="56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follows: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9350" indent="-457200">
              <a:spcBef>
                <a:spcPts val="79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lt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 &amp;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gt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marL="1149350" indent="-457200" algn="just"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documents can include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elements, markup declarations, and processing instructions. </a:t>
            </a:r>
          </a:p>
          <a:p>
            <a:pPr marL="1149350" indent="-457200" algn="just"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Every XML document has the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 of a single document tree,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so there can be just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one root element.</a:t>
            </a:r>
            <a:endParaRPr lang="en-IN" sz="3300" b="1" dirty="0">
              <a:solidFill>
                <a:srgbClr val="231F2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9350" indent="-457200">
              <a:spcBef>
                <a:spcPts val="79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624554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8F5F9-7CB8-3C52-DC24-88303E9AE04C}"/>
              </a:ext>
            </a:extLst>
          </p:cNvPr>
          <p:cNvSpPr txBox="1"/>
          <p:nvPr/>
        </p:nvSpPr>
        <p:spPr>
          <a:xfrm>
            <a:off x="3976916" y="-174171"/>
            <a:ext cx="5050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Namespaces</a:t>
            </a:r>
            <a:endParaRPr lang="en-US" sz="4800" b="1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A76E1-4366-5C16-B318-2601EE81F0CC}"/>
              </a:ext>
            </a:extLst>
          </p:cNvPr>
          <p:cNvSpPr txBox="1"/>
          <p:nvPr/>
        </p:nvSpPr>
        <p:spPr>
          <a:xfrm>
            <a:off x="166914" y="610659"/>
            <a:ext cx="12025086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often convenient to construct XML documents that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tag sets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are</a:t>
            </a:r>
            <a:r>
              <a:rPr lang="en-US" sz="3300" spc="-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defined for and used by other documents. When a tag set is available and appropriate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particular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documents,</a:t>
            </a:r>
            <a:r>
              <a:rPr lang="en-US" sz="33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better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 to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invent a new collection of element types.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 W3C has developed a standard for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namespaces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b="1" i="1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b="1" i="1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b="1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</a:t>
            </a:r>
            <a:r>
              <a:rPr lang="en-US" sz="3300" b="1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</a:t>
            </a:r>
            <a:r>
              <a:rPr lang="en-US" sz="3300" b="1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documents.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name of a namespace usually has the form of a URI.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User-defined</a:t>
            </a:r>
            <a:r>
              <a:rPr lang="en-US" sz="33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</a:t>
            </a:r>
            <a:r>
              <a:rPr lang="en-US" sz="3300" spc="1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</a:t>
            </a:r>
            <a:r>
              <a:rPr lang="en-US" sz="33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</a:t>
            </a:r>
            <a:r>
              <a:rPr lang="en-US" sz="3300" spc="1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need</a:t>
            </a:r>
            <a:r>
              <a:rPr lang="en-US" sz="33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</a:t>
            </a:r>
            <a:r>
              <a:rPr lang="en-US" sz="3300" spc="1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URI</a:t>
            </a:r>
            <a:r>
              <a:rPr lang="en-US" sz="3300" spc="1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form,</a:t>
            </a:r>
            <a:r>
              <a:rPr lang="en-US" sz="33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although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good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way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prevent</a:t>
            </a:r>
            <a:r>
              <a:rPr lang="en-US" sz="3300" b="1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conflicts</a:t>
            </a:r>
            <a:r>
              <a:rPr lang="en-US" sz="3300" b="1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 Names.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9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7C267-2843-0CD5-7518-67713227A1A9}"/>
              </a:ext>
            </a:extLst>
          </p:cNvPr>
          <p:cNvSpPr txBox="1"/>
          <p:nvPr/>
        </p:nvSpPr>
        <p:spPr>
          <a:xfrm>
            <a:off x="246743" y="435429"/>
            <a:ext cx="11727543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a namespace for the elements and attributes of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hierarchy rooted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 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particular element is declared as the value of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namespace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declaration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given</a:t>
            </a:r>
            <a:r>
              <a:rPr lang="en-US" sz="33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attribute, as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following:</a:t>
            </a:r>
            <a:endParaRPr lang="en-US" sz="3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b="1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element_name</a:t>
            </a:r>
            <a:r>
              <a:rPr lang="en-US" sz="3300" b="1" i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</a:t>
            </a:r>
            <a:r>
              <a:rPr lang="en-US" sz="3300" b="1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3300" b="1" spc="-2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prefix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sz="3300" b="1" spc="1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b="1" spc="-2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URI&gt;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square</a:t>
            </a:r>
            <a:r>
              <a:rPr lang="en-US" sz="3300" b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brackets</a:t>
            </a:r>
            <a:r>
              <a:rPr lang="en-US" sz="3300" b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here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indicate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within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them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optional.</a:t>
            </a:r>
            <a:r>
              <a:rPr lang="en-US" sz="3300" spc="-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prefix,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included, is the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that must be attached to the names in the declared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-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33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prefix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included,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default</a:t>
            </a:r>
            <a:r>
              <a:rPr lang="en-US" sz="3300" b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b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prefix is used for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two reasons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First, most URIs are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 long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be typed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every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occurrence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every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49474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 between Html and Xml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75" y="1377538"/>
            <a:ext cx="10562112" cy="5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80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A72CA-AB19-F629-5091-07932DEB8190}"/>
              </a:ext>
            </a:extLst>
          </p:cNvPr>
          <p:cNvSpPr txBox="1"/>
          <p:nvPr/>
        </p:nvSpPr>
        <p:spPr>
          <a:xfrm>
            <a:off x="159657" y="449943"/>
            <a:ext cx="11829143" cy="457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3030" indent="-457200" algn="just">
              <a:lnSpc>
                <a:spcPct val="15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Second,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URI</a:t>
            </a:r>
            <a:r>
              <a:rPr lang="en-US" sz="33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includes</a:t>
            </a:r>
            <a:r>
              <a:rPr lang="en-US" sz="3300" b="1" spc="-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characters</a:t>
            </a:r>
            <a:r>
              <a:rPr lang="en-US" sz="3300" b="1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invalid</a:t>
            </a:r>
            <a:r>
              <a:rPr lang="en-US" sz="33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XML.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Note</a:t>
            </a:r>
            <a:r>
              <a:rPr lang="en-US" sz="33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sz="33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declared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usually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root</a:t>
            </a:r>
            <a:r>
              <a:rPr lang="en-US" sz="3300" b="1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b="1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383030" indent="-457200" algn="just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prefixed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declaration,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consider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&lt;birds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xmlns:bd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"http://www.audubon.org/names/species"&gt;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4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F9518-57BD-8423-02DC-7F5703B02500}"/>
              </a:ext>
            </a:extLst>
          </p:cNvPr>
          <p:cNvSpPr txBox="1"/>
          <p:nvPr/>
        </p:nvSpPr>
        <p:spPr>
          <a:xfrm>
            <a:off x="3856381" y="0"/>
            <a:ext cx="4293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XML</a:t>
            </a:r>
            <a:r>
              <a:rPr lang="en-US" sz="4800" b="1" u="none" strike="noStrike" spc="-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Schemas</a:t>
            </a:r>
            <a:endParaRPr lang="en-US" sz="4800" b="1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8C5C-6CAB-701C-8685-5BF25820FA78}"/>
              </a:ext>
            </a:extLst>
          </p:cNvPr>
          <p:cNvSpPr txBox="1"/>
          <p:nvPr/>
        </p:nvSpPr>
        <p:spPr>
          <a:xfrm>
            <a:off x="715617" y="946808"/>
            <a:ext cx="10745698" cy="623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9350" marR="68580" indent="-457200" algn="just">
              <a:lnSpc>
                <a:spcPct val="101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 Type Definition (DTD)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 of structural rules,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 specify 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 of elements and attributes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that can appear in a document, as well as how and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where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these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attributes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may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appear.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9350" marR="69850" indent="-457200" algn="just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Because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their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deficiencies,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several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alternatives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DTDs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been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developed to overcome their weaknesses. </a:t>
            </a:r>
          </a:p>
          <a:p>
            <a:pPr marL="1149350" marR="69850" indent="-457200" algn="just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schema standard, which was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designed</a:t>
            </a:r>
            <a:r>
              <a:rPr lang="en-US" sz="3300" b="1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US" sz="3300" b="1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W3C,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one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these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alternatives.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5"/>
              </a:spcBef>
            </a:pP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0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5B1B1-40C2-30DC-15F7-98E2CCD9835C}"/>
              </a:ext>
            </a:extLst>
          </p:cNvPr>
          <p:cNvSpPr txBox="1"/>
          <p:nvPr/>
        </p:nvSpPr>
        <p:spPr>
          <a:xfrm>
            <a:off x="132522" y="843677"/>
            <a:ext cx="1205947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related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idea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object-oriented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language.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similar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definition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conforms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structure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defined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similar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 of the schema’s class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Schemas have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three primary purposes.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First, a schema specifies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attributes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an XML language.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Second, a schema defines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structure of the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instance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documents of the language, including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where and how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often the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 may appear.  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F5533-1539-1DEE-2124-0A33B1BCBFBC}"/>
              </a:ext>
            </a:extLst>
          </p:cNvPr>
          <p:cNvSpPr txBox="1"/>
          <p:nvPr/>
        </p:nvSpPr>
        <p:spPr>
          <a:xfrm>
            <a:off x="2425147" y="0"/>
            <a:ext cx="6930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Schema</a:t>
            </a:r>
            <a:r>
              <a:rPr lang="en-US" sz="4800" b="1" u="sng" spc="1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Fundamentals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3417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5BFF53-F640-22BA-3647-6B914242505A}"/>
              </a:ext>
            </a:extLst>
          </p:cNvPr>
          <p:cNvSpPr txBox="1"/>
          <p:nvPr/>
        </p:nvSpPr>
        <p:spPr>
          <a:xfrm>
            <a:off x="808383" y="371061"/>
            <a:ext cx="1089328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Third, a schema specifies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type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every element in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its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instance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documents. It has been said that XML schemas are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 centric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XML schemas, as in      XML,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namespaces are represented by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URIs.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Because they must be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unique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it is customary to use URIs that start with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author’s Web site address for namespaces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example, for namespaces that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appear in this section, we use the prefix "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http://cs.uccs.edu/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", to which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whatever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connotes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specific</a:t>
            </a:r>
            <a:r>
              <a:rPr lang="en-US" sz="3300" b="1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47588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FEC00-C307-235E-C2CE-33DFD82EEFB5}"/>
              </a:ext>
            </a:extLst>
          </p:cNvPr>
          <p:cNvSpPr txBox="1"/>
          <p:nvPr/>
        </p:nvSpPr>
        <p:spPr>
          <a:xfrm>
            <a:off x="424068" y="930603"/>
            <a:ext cx="1155589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4430" marR="76200" indent="-4572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Schemas</a:t>
            </a:r>
            <a:r>
              <a:rPr lang="en-US" sz="33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themselves</a:t>
            </a:r>
            <a:r>
              <a:rPr lang="en-US" sz="33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1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written</a:t>
            </a:r>
            <a:r>
              <a:rPr lang="en-US" sz="33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</a:t>
            </a:r>
            <a:r>
              <a:rPr lang="en-US" sz="33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1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300" b="1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</a:t>
            </a:r>
            <a:r>
              <a:rPr lang="en-US" sz="3300" spc="-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vocabulary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from a namespace that is, in effect, a schema of schemas.</a:t>
            </a:r>
          </a:p>
          <a:p>
            <a:pPr marL="1154430" marR="76200" indent="-4572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http://www.w3.org/2001/XMLSchema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1154430" marR="76200" indent="-4572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Some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element,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schema,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sequence,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string. </a:t>
            </a:r>
          </a:p>
          <a:p>
            <a:pPr marL="1154430" marR="76200" indent="-4572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Every schema has schema as its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root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02E23-B324-7B14-0D3F-EF0FAF2FDAED}"/>
              </a:ext>
            </a:extLst>
          </p:cNvPr>
          <p:cNvSpPr txBox="1"/>
          <p:nvPr/>
        </p:nvSpPr>
        <p:spPr>
          <a:xfrm>
            <a:off x="3405808" y="145773"/>
            <a:ext cx="5592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Defining</a:t>
            </a:r>
            <a:r>
              <a:rPr lang="en-US" sz="4800" b="1" u="sng" spc="-9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4800" b="1" u="sng" spc="-9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Schema</a:t>
            </a:r>
          </a:p>
          <a:p>
            <a:endParaRPr lang="en-US" sz="4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3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06B081-F9D0-B90C-852C-E586CC5F8D75}"/>
              </a:ext>
            </a:extLst>
          </p:cNvPr>
          <p:cNvSpPr txBox="1"/>
          <p:nvPr/>
        </p:nvSpPr>
        <p:spPr>
          <a:xfrm>
            <a:off x="404191" y="622852"/>
            <a:ext cx="10986053" cy="627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4430" marR="76200" indent="-4572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schema element specifies</a:t>
            </a:r>
            <a:r>
              <a:rPr lang="en-US" sz="3300" spc="-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b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schemas</a:t>
            </a:r>
            <a:r>
              <a:rPr lang="en-US" sz="3300" b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schema’s</a:t>
            </a:r>
            <a:r>
              <a:rPr lang="en-US" sz="3300" b="1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 and attributes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will be drawn. </a:t>
            </a:r>
          </a:p>
          <a:p>
            <a:pPr marL="1154430" marR="76200" indent="-4572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often also specifies a prefix that will be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schema.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specification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7230">
              <a:spcBef>
                <a:spcPts val="71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xmlns:xsd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"http://www.w3.org/2001/XMLSchema"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54430" marR="73660" indent="-45720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schema defines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1154430" marR="73660" indent="-45720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a reserved word, it is used to declare a namespace. </a:t>
            </a:r>
            <a:r>
              <a:rPr lang="en-US" sz="33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used for binding namespace.</a:t>
            </a:r>
            <a:endParaRPr lang="en-US" sz="3300" b="1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54430" marR="73660" indent="-45720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name of the namespace defined by 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 must be specified with the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targetNamespace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attribute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the schema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element. 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38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A5081D-DE62-77A2-E456-E10E8F5EBABB}"/>
              </a:ext>
            </a:extLst>
          </p:cNvPr>
          <p:cNvSpPr txBox="1"/>
          <p:nvPr/>
        </p:nvSpPr>
        <p:spPr>
          <a:xfrm>
            <a:off x="291548" y="371061"/>
            <a:ext cx="11661913" cy="635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4430" marR="73660" indent="-45720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name of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every top-level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(not nested) element that appears in 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 is placed in the target namespace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which is specified by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assigning a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b="1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b="1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target</a:t>
            </a:r>
            <a:r>
              <a:rPr lang="en-US" sz="3300" b="1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b="1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attribute: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targetNamespace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"http://cs.uccs.edu/</a:t>
            </a:r>
            <a:r>
              <a:rPr lang="en-US" sz="3300" u="none" strike="noStrike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planeSchema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“</a:t>
            </a:r>
            <a:endParaRPr lang="en-US" sz="3300" u="none" strike="noStrike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54430" marR="76200" indent="-457200" algn="just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the names of the elements and attributes that are not defined directly in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schema element (because they are nested inside top-level elements) are to be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included</a:t>
            </a:r>
            <a:r>
              <a:rPr lang="en-US" sz="3300" spc="1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target</a:t>
            </a:r>
            <a:r>
              <a:rPr lang="en-US" sz="33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namespace,</a:t>
            </a:r>
            <a:r>
              <a:rPr lang="en-US" sz="33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schema’s</a:t>
            </a:r>
            <a:r>
              <a:rPr lang="en-US" sz="33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elementFormDefault</a:t>
            </a:r>
            <a:r>
              <a:rPr lang="en-US" sz="3300" spc="-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must</a:t>
            </a:r>
            <a:r>
              <a:rPr lang="en-US" sz="33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</a:t>
            </a:r>
            <a:r>
              <a:rPr lang="en-US" sz="3300" b="1" spc="-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b="1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qualified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as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follows: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7230">
              <a:spcBef>
                <a:spcPts val="70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elementFormDefault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"qualified"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53879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01A6F-2EFE-8A52-BB06-18936DB134EB}"/>
              </a:ext>
            </a:extLst>
          </p:cNvPr>
          <p:cNvSpPr txBox="1"/>
          <p:nvPr/>
        </p:nvSpPr>
        <p:spPr>
          <a:xfrm>
            <a:off x="119269" y="39756"/>
            <a:ext cx="11555896" cy="667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4430" marR="74295" indent="-457200" algn="just">
              <a:spcBef>
                <a:spcPts val="5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default namespace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which is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source of the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unprefixed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names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the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schema, is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given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another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specification, but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without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prefix: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7230" algn="just">
              <a:spcBef>
                <a:spcPts val="77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"http://cs.uccs.edu/</a:t>
            </a:r>
            <a:r>
              <a:rPr lang="en-US" sz="3300" u="none" strike="noStrike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planeSchema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“</a:t>
            </a:r>
            <a:endParaRPr lang="en-US" sz="3300" u="none" strike="noStrike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47370" marR="274955" algn="just">
              <a:spcBef>
                <a:spcPts val="48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complete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opening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follows: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 algn="just">
              <a:spcBef>
                <a:spcPts val="78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xsd:schema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 marR="99695" indent="-144780" algn="just">
              <a:lnSpc>
                <a:spcPct val="110000"/>
              </a:lnSpc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&lt;!--</a:t>
            </a:r>
            <a:r>
              <a:rPr lang="en-US" sz="3300" spc="-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-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-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spc="-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itself</a:t>
            </a:r>
            <a:r>
              <a:rPr lang="en-US" sz="3300" spc="-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(prefix</a:t>
            </a:r>
            <a:r>
              <a:rPr lang="en-US" sz="3300" spc="-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3300" spc="-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--&gt;</a:t>
            </a:r>
            <a:r>
              <a:rPr lang="en-US" sz="3300" spc="-5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xmlns:xsd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http://www.w3.org/2001/XMLSchema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 marR="421005" algn="just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&lt;!-- The namespace where elements defined here will be</a:t>
            </a:r>
            <a:r>
              <a:rPr lang="en-US" sz="3300" spc="-5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placed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--&gt;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68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384EE8-FF37-1776-3310-B4C3188B1AB1}"/>
              </a:ext>
            </a:extLst>
          </p:cNvPr>
          <p:cNvSpPr txBox="1"/>
          <p:nvPr/>
        </p:nvSpPr>
        <p:spPr>
          <a:xfrm>
            <a:off x="-331305" y="0"/>
            <a:ext cx="12006469" cy="772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693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targetNamespace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http://cs.uccs.edu/planeSchema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 marR="99695" indent="-144780" algn="just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&lt;!--</a:t>
            </a:r>
            <a:r>
              <a:rPr lang="en-US" sz="3300" spc="-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default</a:t>
            </a:r>
            <a:r>
              <a:rPr lang="en-US" sz="3300" spc="-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-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-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-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spc="-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(no</a:t>
            </a:r>
            <a:r>
              <a:rPr lang="en-US" sz="3300" spc="-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prefix)</a:t>
            </a:r>
            <a:r>
              <a:rPr lang="en-US" sz="3300" spc="-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--&gt;</a:t>
            </a:r>
            <a:r>
              <a:rPr lang="en-US" sz="3300" spc="-5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http://cs.uccs.edu/planeSchema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 marR="27559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&lt;!-- We want to put non-top-level elements in the target</a:t>
            </a:r>
            <a:r>
              <a:rPr lang="en-US" sz="3300" spc="-5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--&gt;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elementFormDefault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"qualified“</a:t>
            </a:r>
          </a:p>
          <a:p>
            <a:pPr marL="83693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example,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target</a:t>
            </a:r>
            <a:r>
              <a:rPr lang="en-US" sz="3300" b="1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b="1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default</a:t>
            </a:r>
            <a:r>
              <a:rPr lang="en-US" sz="3300" b="1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b="1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b="1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same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83693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585864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57C79-98CF-B549-70E4-2B913D6398D0}"/>
              </a:ext>
            </a:extLst>
          </p:cNvPr>
          <p:cNvSpPr txBox="1"/>
          <p:nvPr/>
        </p:nvSpPr>
        <p:spPr>
          <a:xfrm>
            <a:off x="304800" y="543339"/>
            <a:ext cx="10999304" cy="544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Bef>
                <a:spcPts val="780"/>
              </a:spcBef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</a:t>
            </a:r>
            <a:r>
              <a:rPr lang="en-US" sz="3300" spc="2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spc="3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</a:t>
            </a:r>
            <a:r>
              <a:rPr lang="en-US" sz="3300" spc="2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illustrates</a:t>
            </a:r>
            <a:r>
              <a:rPr lang="en-US" sz="3300" spc="3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2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approach:</a:t>
            </a:r>
            <a:endParaRPr lang="en-US" sz="3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 marR="565785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</a:pP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"http://www.w3.org/2001/XMLSchema"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targetNamespace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"http://cs.uccs.edu/</a:t>
            </a:r>
            <a:r>
              <a:rPr lang="en-US" sz="3300" u="none" strike="noStrike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planeSchema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"</a:t>
            </a:r>
            <a:r>
              <a:rPr lang="en-US" sz="3300" spc="-5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xmlns:plane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"http://cs.uccs.edu/</a:t>
            </a:r>
            <a:r>
              <a:rPr lang="en-US" sz="3300" u="none" strike="noStrike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planeSchema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"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elementFormDefault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"qualified"&gt;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6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 between Html and Xml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153" y="1341912"/>
            <a:ext cx="10877798" cy="55160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Focus on how data is </a:t>
            </a:r>
            <a:r>
              <a:rPr lang="en-US" b="1" dirty="0"/>
              <a:t>described or storing and transport</a:t>
            </a:r>
            <a:r>
              <a:rPr lang="en-US" dirty="0"/>
              <a:t> of data.</a:t>
            </a:r>
          </a:p>
          <a:p>
            <a:pPr algn="just"/>
            <a:r>
              <a:rPr lang="en-US" dirty="0"/>
              <a:t>Xml is not a </a:t>
            </a:r>
            <a:r>
              <a:rPr lang="en-US" b="1" dirty="0"/>
              <a:t>Presentation language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is a </a:t>
            </a:r>
            <a:r>
              <a:rPr lang="en-US" b="1" dirty="0"/>
              <a:t>Standard Language</a:t>
            </a:r>
            <a:r>
              <a:rPr lang="en-US" dirty="0"/>
              <a:t>, that provide framework to define more markup language.</a:t>
            </a:r>
          </a:p>
          <a:p>
            <a:pPr algn="just"/>
            <a:r>
              <a:rPr lang="en-US" dirty="0"/>
              <a:t>Data can be stored of </a:t>
            </a:r>
            <a:r>
              <a:rPr lang="en-US" b="1" dirty="0"/>
              <a:t>Non-Web application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Extensible</a:t>
            </a:r>
            <a:r>
              <a:rPr lang="en-US" dirty="0"/>
              <a:t> – its follow </a:t>
            </a:r>
            <a:r>
              <a:rPr lang="en-US" b="1" dirty="0"/>
              <a:t>Tree Structure.</a:t>
            </a:r>
          </a:p>
          <a:p>
            <a:pPr algn="just"/>
            <a:r>
              <a:rPr lang="en-US" dirty="0"/>
              <a:t>Extension  is like </a:t>
            </a:r>
            <a:r>
              <a:rPr lang="en-US" b="1" dirty="0"/>
              <a:t>.xml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Always starts with Declaration. Like,</a:t>
            </a:r>
          </a:p>
          <a:p>
            <a:pPr lvl="1" algn="just"/>
            <a:r>
              <a:rPr lang="en-US" b="1" dirty="0"/>
              <a:t>&lt;?xml  version = “1.0”&gt;</a:t>
            </a:r>
          </a:p>
          <a:p>
            <a:pPr algn="just"/>
            <a:r>
              <a:rPr lang="en-US" dirty="0"/>
              <a:t>Does </a:t>
            </a:r>
            <a:r>
              <a:rPr lang="en-US" b="1" dirty="0"/>
              <a:t>syntax check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Attribute values should be </a:t>
            </a:r>
            <a:r>
              <a:rPr lang="en-US" b="1" dirty="0"/>
              <a:t>quoted.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E15B7-D982-01E8-8835-F91A69AEB6DD}"/>
              </a:ext>
            </a:extLst>
          </p:cNvPr>
          <p:cNvSpPr txBox="1"/>
          <p:nvPr/>
        </p:nvSpPr>
        <p:spPr>
          <a:xfrm>
            <a:off x="2425148" y="0"/>
            <a:ext cx="7580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"/>
              </a:spcBef>
            </a:pP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Defining</a:t>
            </a:r>
            <a:r>
              <a:rPr lang="en-US" sz="4800" b="1" u="sng" spc="-8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4800" b="1" u="sng" spc="-7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Schema</a:t>
            </a:r>
            <a:r>
              <a:rPr lang="en-US" sz="4800" b="1" u="sng" spc="-7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Instance</a:t>
            </a:r>
          </a:p>
          <a:p>
            <a:endParaRPr lang="en-US" sz="4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94F51-64D2-234C-8A3B-DB3F6FFB1E1B}"/>
              </a:ext>
            </a:extLst>
          </p:cNvPr>
          <p:cNvSpPr txBox="1"/>
          <p:nvPr/>
        </p:nvSpPr>
        <p:spPr>
          <a:xfrm>
            <a:off x="344557" y="1099930"/>
            <a:ext cx="11741426" cy="579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instance of a schema must include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specifications of the namespaces it uses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These specifications are given as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 assignments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the opening tag for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root element of the schema.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First, an instance document normally defines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its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default namespace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be the one defined in its schema.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example, if the root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planes,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could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 algn="just">
              <a:spcBef>
                <a:spcPts val="71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&lt;planes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 algn="just">
              <a:spcBef>
                <a:spcPts val="125"/>
              </a:spcBef>
              <a:spcAft>
                <a:spcPts val="0"/>
              </a:spcAft>
            </a:pP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http://cs.uccs.edu/planeSchema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36930" algn="just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...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57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09A23-4D1E-40E3-9ACB-3C45E73ABF12}"/>
              </a:ext>
            </a:extLst>
          </p:cNvPr>
          <p:cNvSpPr txBox="1"/>
          <p:nvPr/>
        </p:nvSpPr>
        <p:spPr>
          <a:xfrm>
            <a:off x="212035" y="278296"/>
            <a:ext cx="11622156" cy="586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9350" marR="66040" indent="-457200" algn="just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second attribute specification in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root element of an instance document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b="1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b="1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schemaLocation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attribute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1149350" marR="66040" indent="-457200" algn="just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standard namespace for instances, which includes the name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XMLSchema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instance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1149350" marR="66040" indent="-457200" algn="just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corresponds</a:t>
            </a:r>
            <a:r>
              <a:rPr lang="en-US" sz="33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XMLSchema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namespace</a:t>
            </a:r>
            <a:r>
              <a:rPr lang="en-US" sz="3300" b="1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schemas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1149350" marR="66040" indent="-457200" algn="just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following attribute assignment specifies the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XMLSchema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-instance</a:t>
            </a:r>
            <a:r>
              <a:rPr lang="en-US" sz="3300" b="1" spc="-2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b="1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defines</a:t>
            </a:r>
            <a:r>
              <a:rPr lang="en-US" sz="33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prefix,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xsi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>
              <a:spcBef>
                <a:spcPts val="73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xmlns:xsi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"http://www.w3.org/2001/XMLSchema-instance"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83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FDF3D-3DF3-AF60-D18E-9C4DB16120FF}"/>
              </a:ext>
            </a:extLst>
          </p:cNvPr>
          <p:cNvSpPr txBox="1"/>
          <p:nvPr/>
        </p:nvSpPr>
        <p:spPr>
          <a:xfrm>
            <a:off x="119271" y="503583"/>
            <a:ext cx="11887200" cy="524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4430" marR="76200" indent="-457200" algn="just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Third, the instance document must specify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 name of the schema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 the default namespace is defined. </a:t>
            </a:r>
          </a:p>
          <a:p>
            <a:pPr marL="1154430" marR="76200" indent="-457200" algn="just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is accomplished with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schema-Location</a:t>
            </a:r>
            <a:r>
              <a:rPr lang="en-US" sz="3300" b="1" spc="-3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 takes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two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values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 of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 name of the schema.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attribute is defined in the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XMLSchema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-instance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must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named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proper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prefix,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assignment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7230">
              <a:spcBef>
                <a:spcPts val="80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"http://cs.uccs.edu/planeSchema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82625" marR="349250" algn="ctr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planes.xsd"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65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64A03-1E38-ED7F-B6D7-D06D0ACD8268}"/>
              </a:ext>
            </a:extLst>
          </p:cNvPr>
          <p:cNvSpPr txBox="1"/>
          <p:nvPr/>
        </p:nvSpPr>
        <p:spPr>
          <a:xfrm>
            <a:off x="2491408" y="0"/>
            <a:ext cx="7686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4800" b="1" u="sng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Overview</a:t>
            </a:r>
            <a:r>
              <a:rPr lang="en-US" sz="4800" b="1" u="sng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4800" b="1" u="sng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4800" b="1" u="sng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</a:t>
            </a:r>
            <a:endParaRPr lang="en-US" sz="48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A530B-31F5-6B17-AEA3-AA48CBCA2215}"/>
              </a:ext>
            </a:extLst>
          </p:cNvPr>
          <p:cNvSpPr txBox="1"/>
          <p:nvPr/>
        </p:nvSpPr>
        <p:spPr>
          <a:xfrm>
            <a:off x="384313" y="733197"/>
            <a:ext cx="11807687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two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categories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user-defined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types: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3300" b="1" i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 data type 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a data type whose 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restricted to strings.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 simple type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cannot</a:t>
            </a:r>
            <a:r>
              <a:rPr lang="en-US" sz="3300" b="1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</a:t>
            </a:r>
            <a:r>
              <a:rPr lang="en-US" sz="3300" b="1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attributes</a:t>
            </a:r>
            <a:r>
              <a:rPr lang="en-US" sz="3300" b="1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</a:t>
            </a:r>
            <a:r>
              <a:rPr lang="en-US" sz="3300" b="1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</a:t>
            </a:r>
            <a:r>
              <a:rPr lang="en-US" sz="3300" b="1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nested</a:t>
            </a:r>
            <a:r>
              <a:rPr lang="en-US" sz="3300" b="1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string</a:t>
            </a:r>
            <a:r>
              <a:rPr lang="en-US" sz="3300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restriction</a:t>
            </a:r>
            <a:r>
              <a:rPr lang="en-US" sz="3300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seems</a:t>
            </a:r>
            <a:r>
              <a:rPr lang="en-US" sz="3300" spc="-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like it would make simple types a very narrow type category, but in fact it does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not, because a large collection of predefined data types is included in the category.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Some of these predefined data types are mentioned in this section.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 data</a:t>
            </a:r>
            <a:r>
              <a:rPr lang="en-US" sz="3300" b="1" i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b="1" i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attributes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other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child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elements.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62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FC3201-D393-1A53-BF7F-CE575C90E0A1}"/>
              </a:ext>
            </a:extLst>
          </p:cNvPr>
          <p:cNvSpPr txBox="1"/>
          <p:nvPr/>
        </p:nvSpPr>
        <p:spPr>
          <a:xfrm>
            <a:off x="212035" y="304800"/>
            <a:ext cx="11741426" cy="457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XML schema defines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44 data types, out of which 19 are primitive and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25 are derived.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primitive data types include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string, Boolean, float,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time, and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anyURI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predefined derived types include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byte, long, decimal,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unsignedInt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positiveInteger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and NMTOKEN.  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25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E9EAC-A3E2-E391-8C21-451EF1976033}"/>
              </a:ext>
            </a:extLst>
          </p:cNvPr>
          <p:cNvSpPr txBox="1"/>
          <p:nvPr/>
        </p:nvSpPr>
        <p:spPr>
          <a:xfrm>
            <a:off x="3697356" y="-145775"/>
            <a:ext cx="5976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Simple</a:t>
            </a:r>
            <a:r>
              <a:rPr lang="en-US" sz="4800" b="1" u="sng" spc="1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Types</a:t>
            </a:r>
          </a:p>
          <a:p>
            <a:endParaRPr lang="en-US" sz="4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5E10D-BE66-834E-44BE-BE631AC41A03}"/>
              </a:ext>
            </a:extLst>
          </p:cNvPr>
          <p:cNvSpPr txBox="1"/>
          <p:nvPr/>
        </p:nvSpPr>
        <p:spPr>
          <a:xfrm>
            <a:off x="344557" y="639055"/>
            <a:ext cx="11555895" cy="525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9350" marR="69215" indent="-457200" algn="just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defined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schema, which</a:t>
            </a:r>
            <a:r>
              <a:rPr lang="en-US" sz="33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 the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XMLSchema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namespace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Recall that the prefix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normally used for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namespace.</a:t>
            </a:r>
            <a:r>
              <a:rPr lang="en-US" sz="33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named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includes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b="1" spc="-3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that purpose. </a:t>
            </a:r>
            <a:endParaRPr lang="en-US" sz="3300" dirty="0">
              <a:solidFill>
                <a:srgbClr val="231F2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9350" marR="69215" indent="-457200" algn="just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other attribute that is necessary in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 element declaration is type,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 (of course)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used to specify the type of content allowed in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Here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 algn="just">
              <a:spcBef>
                <a:spcPts val="99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xsd:element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"engine"</a:t>
            </a:r>
            <a:r>
              <a:rPr lang="en-US" sz="3300" spc="5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xsd:string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8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36C89-0FF0-1208-4BA6-AB50E6590526}"/>
              </a:ext>
            </a:extLst>
          </p:cNvPr>
          <p:cNvSpPr txBox="1"/>
          <p:nvPr/>
        </p:nvSpPr>
        <p:spPr>
          <a:xfrm>
            <a:off x="152400" y="92766"/>
            <a:ext cx="11887200" cy="7529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9350" marR="69215" indent="-457200" algn="just">
              <a:lnSpc>
                <a:spcPct val="96000"/>
              </a:lnSpc>
              <a:spcBef>
                <a:spcPts val="7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1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instance</a:t>
            </a:r>
            <a:r>
              <a:rPr lang="en-US" sz="3300" spc="1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1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spc="1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1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sz="33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</a:t>
            </a:r>
            <a:r>
              <a:rPr lang="en-US" sz="3300" b="1" spc="-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b="1" spc="1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defined</a:t>
            </a:r>
            <a:r>
              <a:rPr lang="en-US" sz="3300" spc="1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could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element:</a:t>
            </a:r>
          </a:p>
          <a:p>
            <a:pPr marL="1149350" marR="69215" indent="-457200" algn="just">
              <a:lnSpc>
                <a:spcPct val="96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&lt;engine&gt;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inline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six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cylinder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injected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&lt;/engine&gt;</a:t>
            </a:r>
          </a:p>
          <a:p>
            <a:pPr marL="1149350" marR="69215" indent="-457200" algn="just">
              <a:lnSpc>
                <a:spcPct val="96000"/>
              </a:lnSpc>
              <a:spcBef>
                <a:spcPts val="795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given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default</a:t>
            </a:r>
            <a:r>
              <a:rPr lang="en-US" sz="3300" b="1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3300" b="1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b="1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default</a:t>
            </a:r>
            <a:r>
              <a:rPr lang="en-US" sz="3300" b="1" spc="-2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attribute: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 marR="716915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tabLst>
                <a:tab pos="2936240" algn="l"/>
              </a:tabLs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xsd:element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"engine"	type = "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xsd:string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spc="-5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692150" marR="716915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tabLst>
                <a:tab pos="2936240" algn="l"/>
              </a:tabLs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default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"fuel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injected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V-6"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/&gt;</a:t>
            </a:r>
          </a:p>
          <a:p>
            <a:pPr marL="1149350" marR="68580" indent="-457200" algn="just">
              <a:lnSpc>
                <a:spcPct val="101000"/>
              </a:lnSpc>
              <a:spcBef>
                <a:spcPts val="6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constant</a:t>
            </a:r>
            <a:r>
              <a:rPr lang="en-US" sz="33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values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meaning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defined</a:t>
            </a:r>
            <a:r>
              <a:rPr lang="en-US" sz="3300" spc="-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 in every instance document has the same value. </a:t>
            </a:r>
          </a:p>
          <a:p>
            <a:pPr marL="692150" marR="716915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tabLst>
                <a:tab pos="2936240" algn="l"/>
              </a:tabLst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9350" indent="-457200" algn="just">
              <a:spcBef>
                <a:spcPts val="9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335122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6CF94-44DA-BEF3-5207-75AE5EEEC2C6}"/>
              </a:ext>
            </a:extLst>
          </p:cNvPr>
          <p:cNvSpPr txBox="1"/>
          <p:nvPr/>
        </p:nvSpPr>
        <p:spPr>
          <a:xfrm>
            <a:off x="145774" y="238539"/>
            <a:ext cx="11767930" cy="688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9350" marR="68580" indent="-457200" algn="just">
              <a:lnSpc>
                <a:spcPct val="101000"/>
              </a:lnSpc>
              <a:spcBef>
                <a:spcPts val="6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Constant values are given</a:t>
            </a:r>
            <a:r>
              <a:rPr lang="en-US" sz="3000" spc="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000" spc="5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6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fixed</a:t>
            </a:r>
            <a:r>
              <a:rPr lang="en-US" sz="3000" b="1" spc="-27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000" spc="2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000" spc="5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000" spc="6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5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</a:t>
            </a:r>
            <a:r>
              <a:rPr lang="en-US" sz="3000" spc="6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example:</a:t>
            </a:r>
            <a:endParaRPr lang="en-US" sz="3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633220" marR="789305" indent="-941070" algn="just">
              <a:lnSpc>
                <a:spcPct val="110000"/>
              </a:lnSpc>
              <a:spcBef>
                <a:spcPts val="905"/>
              </a:spcBef>
              <a:spcAft>
                <a:spcPts val="0"/>
              </a:spcAft>
              <a:tabLst>
                <a:tab pos="2863850" algn="l"/>
              </a:tabLst>
            </a:pP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000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xsd:element</a:t>
            </a:r>
            <a:r>
              <a:rPr lang="en-US" sz="3000" spc="-1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000" spc="-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000" spc="-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"plane"	type = "</a:t>
            </a:r>
            <a:r>
              <a:rPr lang="en-US" sz="3000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xsd:string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000" spc="-55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1633220" marR="789305" indent="-941070" algn="just">
              <a:lnSpc>
                <a:spcPct val="110000"/>
              </a:lnSpc>
              <a:spcBef>
                <a:spcPts val="905"/>
              </a:spcBef>
              <a:spcAft>
                <a:spcPts val="0"/>
              </a:spcAft>
              <a:tabLst>
                <a:tab pos="2863850" algn="l"/>
              </a:tabLst>
            </a:pP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fixed</a:t>
            </a:r>
            <a:r>
              <a:rPr lang="en-US" sz="3000" spc="-1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000" spc="-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"single</a:t>
            </a:r>
            <a:r>
              <a:rPr lang="en-US" sz="3000" spc="-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wing"</a:t>
            </a:r>
            <a:r>
              <a:rPr lang="en-US" sz="3000" spc="56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/&gt;</a:t>
            </a:r>
            <a:endParaRPr lang="en-US" sz="3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 user-defined data type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described in a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simple-Type element</a:t>
            </a:r>
            <a:r>
              <a:rPr lang="en-US" sz="30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0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</a:t>
            </a:r>
            <a:r>
              <a:rPr lang="en-US" sz="3000" b="1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000" b="1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facets.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Facets</a:t>
            </a:r>
            <a:r>
              <a:rPr lang="en-US" sz="30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must</a:t>
            </a:r>
            <a:r>
              <a:rPr lang="en-US" sz="3000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000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specified</a:t>
            </a:r>
            <a:r>
              <a:rPr lang="en-US" sz="3000" b="1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000" b="1" spc="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000" b="1" spc="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r>
              <a:rPr lang="en-US" sz="30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0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0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restriction element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0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sz="30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assigns</a:t>
            </a:r>
            <a:r>
              <a:rPr lang="en-US" sz="30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0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base</a:t>
            </a:r>
            <a:r>
              <a:rPr lang="en-US" sz="30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0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0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0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0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base</a:t>
            </a:r>
            <a:r>
              <a:rPr lang="en-US" sz="30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0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facets</a:t>
            </a:r>
            <a:r>
              <a:rPr lang="en-US" sz="30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themselves</a:t>
            </a:r>
            <a:r>
              <a:rPr lang="en-US" sz="30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0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given</a:t>
            </a:r>
            <a:r>
              <a:rPr lang="en-US" sz="30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0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0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named</a:t>
            </a:r>
            <a:r>
              <a:rPr lang="en-US" sz="30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0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facets:</a:t>
            </a:r>
            <a:r>
              <a:rPr lang="en-US" sz="30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000" b="1" spc="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3000" b="1" spc="-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</a:t>
            </a:r>
            <a:r>
              <a:rPr lang="en-US" sz="3000" b="1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specifies</a:t>
            </a:r>
            <a:r>
              <a:rPr lang="en-US" sz="3000" b="1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000" b="1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3000" b="1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000" b="1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000" b="1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facet</a:t>
            </a:r>
            <a:r>
              <a:rPr lang="en-US" sz="3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0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Users can also define </a:t>
            </a:r>
            <a:r>
              <a:rPr lang="en-US" sz="30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complex types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Instances of schemas can be validated with </a:t>
            </a:r>
            <a:r>
              <a:rPr lang="en-US" sz="30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several different validation programs </a:t>
            </a:r>
            <a:r>
              <a:rPr lang="en-US" sz="30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are now available.</a:t>
            </a:r>
            <a:endParaRPr lang="en-IN" sz="3000" dirty="0">
              <a:solidFill>
                <a:srgbClr val="231F2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95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B7FC-04D2-AF29-CA7C-A60A6DDC6385}"/>
              </a:ext>
            </a:extLst>
          </p:cNvPr>
          <p:cNvSpPr txBox="1"/>
          <p:nvPr/>
        </p:nvSpPr>
        <p:spPr>
          <a:xfrm>
            <a:off x="3472070" y="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Complex</a:t>
            </a:r>
            <a:r>
              <a:rPr lang="en-US" sz="4800" b="1" u="sng" spc="2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Types</a:t>
            </a:r>
          </a:p>
          <a:p>
            <a:endParaRPr lang="en-US" sz="4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4D3D0-862C-53C1-A628-B6AC0DEB6E12}"/>
              </a:ext>
            </a:extLst>
          </p:cNvPr>
          <p:cNvSpPr txBox="1"/>
          <p:nvPr/>
        </p:nvSpPr>
        <p:spPr>
          <a:xfrm>
            <a:off x="119270" y="784830"/>
            <a:ext cx="11807687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4430" marR="71755" indent="-4572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Most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documents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nested</a:t>
            </a:r>
            <a:r>
              <a:rPr lang="en-US" sz="33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3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few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schemas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</a:t>
            </a:r>
            <a:r>
              <a:rPr lang="en-US" sz="3300" spc="-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</a:t>
            </a:r>
            <a:r>
              <a:rPr lang="en-US" sz="33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types.</a:t>
            </a:r>
            <a:r>
              <a:rPr lang="en-US" sz="33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Although</a:t>
            </a:r>
            <a:r>
              <a:rPr lang="en-US" sz="33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</a:t>
            </a:r>
            <a:r>
              <a:rPr lang="en-US" sz="33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several</a:t>
            </a:r>
            <a:r>
              <a:rPr lang="en-US" sz="33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categories</a:t>
            </a:r>
            <a:r>
              <a:rPr lang="en-US" sz="33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</a:t>
            </a:r>
            <a:r>
              <a:rPr lang="en-US" sz="33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types,</a:t>
            </a:r>
            <a:r>
              <a:rPr lang="en-US" sz="3300" spc="-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discussion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here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restricted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those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called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element-only</a:t>
            </a:r>
            <a:r>
              <a:rPr lang="en-US" sz="3300" b="1" i="1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spc="-1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their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content, but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text.</a:t>
            </a:r>
            <a:r>
              <a:rPr lang="en-US" sz="33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1154430" marR="71755" indent="-4572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have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</a:t>
            </a:r>
            <a:r>
              <a:rPr lang="en-US" sz="3300" spc="2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</a:t>
            </a:r>
            <a:r>
              <a:rPr lang="en-US" sz="3300" spc="2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2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defined</a:t>
            </a:r>
            <a:r>
              <a:rPr lang="en-US" sz="3300" spc="2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2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complexType</a:t>
            </a:r>
            <a:r>
              <a:rPr lang="en-US" sz="3300" b="1" spc="-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1154430" marR="71755" indent="-4572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element-only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must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contained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b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b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ordered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group,</a:t>
            </a:r>
            <a:r>
              <a:rPr lang="en-US" sz="3300" b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unordered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group,</a:t>
            </a:r>
            <a:r>
              <a:rPr lang="en-US" sz="3300" b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choice,</a:t>
            </a:r>
            <a:r>
              <a:rPr lang="en-US" sz="3300" b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named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group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1154430" marR="71755" indent="-4572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Only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ordered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unordered</a:t>
            </a:r>
            <a:r>
              <a:rPr lang="en-US" sz="33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groups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discussed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here.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86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C7B922-D81C-4E5A-405D-2CC2833CF522}"/>
              </a:ext>
            </a:extLst>
          </p:cNvPr>
          <p:cNvSpPr txBox="1"/>
          <p:nvPr/>
        </p:nvSpPr>
        <p:spPr>
          <a:xfrm>
            <a:off x="145774" y="238539"/>
            <a:ext cx="11860696" cy="583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7230" marR="76200" indent="227965" algn="just">
              <a:lnSpc>
                <a:spcPct val="96000"/>
              </a:lnSpc>
              <a:spcBef>
                <a:spcPts val="55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sequence</a:t>
            </a:r>
            <a:r>
              <a:rPr lang="en-US" sz="3300" b="1" spc="-2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</a:t>
            </a:r>
            <a:r>
              <a:rPr lang="en-US" sz="33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contain</a:t>
            </a:r>
            <a:r>
              <a:rPr lang="en-US" sz="33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ordered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group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spc="-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definition: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7230" algn="just">
              <a:spcBef>
                <a:spcPts val="79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xsd:complexType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sports_car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42010" algn="just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xsd:sequence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86790" algn="just">
              <a:spcBef>
                <a:spcPts val="12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xsd:element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"make"</a:t>
            </a:r>
            <a:r>
              <a:rPr lang="en-US" sz="3300" spc="5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xsd:string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86790" algn="just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xsd:element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"model"</a:t>
            </a:r>
            <a:r>
              <a:rPr lang="en-US" sz="3300" spc="5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xsd:string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86790" algn="just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xsd:element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"engine"</a:t>
            </a:r>
            <a:r>
              <a:rPr lang="en-US" sz="3300" spc="5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xsd:string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86790" algn="just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xsd:element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"year"</a:t>
            </a:r>
            <a:r>
              <a:rPr lang="en-US" sz="3300" spc="5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xsd:decimal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42010" algn="just">
              <a:spcBef>
                <a:spcPts val="12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xsd:sequence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7230" algn="just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xsd:complexType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C502ED1E-7233-89D6-04E4-73FE4900F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" y="1341911"/>
            <a:ext cx="11127180" cy="5225143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 </a:t>
            </a:r>
            <a:r>
              <a:rPr lang="en-US" sz="3300" b="1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eXtensible</a:t>
            </a:r>
            <a:r>
              <a:rPr lang="en-US" sz="33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Markup</a:t>
            </a:r>
            <a:r>
              <a:rPr lang="en-US" sz="33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Language (XML)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Focus on how to describe the data.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Store and transfer data in Internet.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Clearly, it has </a:t>
            </a:r>
            <a:r>
              <a:rPr lang="en-US" sz="33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processing of data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has development of a collection of</a:t>
            </a:r>
            <a:r>
              <a:rPr lang="en-US" sz="33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XML-based</a:t>
            </a:r>
            <a:r>
              <a:rPr lang="en-US" sz="3300" spc="9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markup</a:t>
            </a:r>
            <a:r>
              <a:rPr lang="en-US" sz="3300" spc="9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languages</a:t>
            </a:r>
            <a:r>
              <a:rPr lang="en-US" sz="3300" spc="9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9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9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specified</a:t>
            </a:r>
            <a:r>
              <a:rPr lang="en-US" sz="3300" spc="9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US" sz="3300" spc="9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3300" spc="9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developed</a:t>
            </a:r>
            <a:r>
              <a:rPr lang="en-US" sz="33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US" sz="3300" spc="4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World</a:t>
            </a:r>
            <a:r>
              <a:rPr lang="en-US" sz="3300" b="1" spc="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Wide</a:t>
            </a:r>
            <a:r>
              <a:rPr lang="en-US" sz="3300" b="1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</a:t>
            </a:r>
            <a:r>
              <a:rPr lang="en-US" sz="3300" b="1" spc="4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Consortium</a:t>
            </a:r>
            <a:r>
              <a:rPr lang="en-US" sz="3300" b="1" spc="4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(W3C</a:t>
            </a: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3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5454A-9009-7AA7-9EBE-33B7A3948C9E}"/>
              </a:ext>
            </a:extLst>
          </p:cNvPr>
          <p:cNvSpPr txBox="1"/>
          <p:nvPr/>
        </p:nvSpPr>
        <p:spPr>
          <a:xfrm>
            <a:off x="2425148" y="265043"/>
            <a:ext cx="715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kern="0" dirty="0">
                <a:solidFill>
                  <a:srgbClr val="231F20"/>
                </a:solidFill>
                <a:latin typeface="Times New Roman" panose="02020603050405020304" pitchFamily="18" charset="0"/>
                <a:ea typeface="Franklin Gothic Medium" panose="020B0603020102020204" pitchFamily="34" charset="0"/>
                <a:cs typeface="Times New Roman" panose="02020603050405020304" pitchFamily="18" charset="0"/>
                <a:hlinkClick r:id="" action="ppaction://hlinkfile"/>
              </a:rPr>
              <a:t>Introduction</a:t>
            </a:r>
            <a:r>
              <a:rPr lang="en-US" sz="4800" b="1" kern="0" spc="135" dirty="0">
                <a:solidFill>
                  <a:srgbClr val="231F20"/>
                </a:solidFill>
                <a:latin typeface="Times New Roman" panose="02020603050405020304" pitchFamily="18" charset="0"/>
                <a:ea typeface="Franklin Gothic Medium" panose="020B06030201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kern="0" dirty="0">
                <a:solidFill>
                  <a:srgbClr val="231F20"/>
                </a:solidFill>
                <a:latin typeface="Times New Roman" panose="02020603050405020304" pitchFamily="18" charset="0"/>
                <a:ea typeface="Franklin Gothic Medium" panose="020B0603020102020204" pitchFamily="34" charset="0"/>
                <a:cs typeface="Times New Roman" panose="02020603050405020304" pitchFamily="18" charset="0"/>
                <a:hlinkClick r:id="" action="ppaction://hlinkfile"/>
              </a:rPr>
              <a:t>to</a:t>
            </a:r>
            <a:r>
              <a:rPr lang="en-US" sz="4800" b="1" kern="0" spc="135" dirty="0">
                <a:solidFill>
                  <a:srgbClr val="231F20"/>
                </a:solidFill>
                <a:latin typeface="Times New Roman" panose="02020603050405020304" pitchFamily="18" charset="0"/>
                <a:ea typeface="Franklin Gothic Medium" panose="020B06030201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kern="0" dirty="0">
                <a:solidFill>
                  <a:srgbClr val="231F20"/>
                </a:solidFill>
                <a:latin typeface="Times New Roman" panose="02020603050405020304" pitchFamily="18" charset="0"/>
                <a:ea typeface="Franklin Gothic Medium" panose="020B0603020102020204" pitchFamily="34" charset="0"/>
                <a:cs typeface="Times New Roman" panose="02020603050405020304" pitchFamily="18" charset="0"/>
                <a:hlinkClick r:id="" action="ppaction://hlinkfile"/>
              </a:rPr>
              <a:t>XML</a:t>
            </a:r>
            <a:endParaRPr lang="en-US" sz="4800" b="1" kern="0" dirty="0">
              <a:effectLst/>
              <a:latin typeface="Times New Roman" panose="02020603050405020304" pitchFamily="18" charset="0"/>
              <a:ea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18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37C1A-8EE3-57F2-26AE-FE48F8FD9812}"/>
              </a:ext>
            </a:extLst>
          </p:cNvPr>
          <p:cNvSpPr txBox="1"/>
          <p:nvPr/>
        </p:nvSpPr>
        <p:spPr>
          <a:xfrm>
            <a:off x="1749287" y="0"/>
            <a:ext cx="9448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Validating</a:t>
            </a:r>
            <a:r>
              <a:rPr lang="en-US" sz="4800" b="1" u="sng" spc="-9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Instances</a:t>
            </a:r>
            <a:r>
              <a:rPr lang="en-US" sz="4800" b="1" u="sng" spc="-9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4800" b="1" u="sng" spc="-9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Schemas</a:t>
            </a:r>
          </a:p>
          <a:p>
            <a:endParaRPr lang="en-US" sz="4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D0C06-8D8F-09C2-F394-7CBE68249C68}"/>
              </a:ext>
            </a:extLst>
          </p:cNvPr>
          <p:cNvSpPr txBox="1"/>
          <p:nvPr/>
        </p:nvSpPr>
        <p:spPr>
          <a:xfrm>
            <a:off x="344556" y="784830"/>
            <a:ext cx="1172817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definition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Fortunately,</a:t>
            </a:r>
            <a:r>
              <a:rPr lang="en-US" sz="33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several</a:t>
            </a:r>
            <a:r>
              <a:rPr lang="en-US" sz="3300" b="1" spc="1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b="1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b="1" spc="1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validation</a:t>
            </a:r>
            <a:r>
              <a:rPr lang="en-US" sz="3300" b="1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</a:t>
            </a:r>
            <a:r>
              <a:rPr lang="en-US" sz="3300" b="1" spc="1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available.</a:t>
            </a:r>
            <a:r>
              <a:rPr lang="en-US" sz="33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One of them is named </a:t>
            </a:r>
            <a:r>
              <a:rPr lang="en-US" sz="44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xsv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an abbreviation for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Schema Validator.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was developed by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Henry S. Thompson and Richard Tobin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 the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University of Edinburgh in Scotland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the schema and the instance document are available on the Web, </a:t>
            </a:r>
            <a:r>
              <a:rPr lang="en-US" sz="33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xsv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can be used online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like the XHTML validation tool at the W3C Web site. This tool can also be downloaded and run on any computer.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Web site for </a:t>
            </a:r>
            <a:r>
              <a:rPr lang="en-US" sz="2400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xsv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http://www.w3.org/XML/Schema#XSV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442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30C10-52C7-2943-CE9F-F87DD7D0BF89}"/>
              </a:ext>
            </a:extLst>
          </p:cNvPr>
          <p:cNvSpPr txBox="1"/>
          <p:nvPr/>
        </p:nvSpPr>
        <p:spPr>
          <a:xfrm>
            <a:off x="-622852" y="225287"/>
            <a:ext cx="12576313" cy="659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marR="69215" indent="227965" algn="just">
              <a:spcAft>
                <a:spcPts val="0"/>
              </a:spcAft>
              <a:buFont typeface="Arial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xsv</a:t>
            </a:r>
            <a:r>
              <a:rPr lang="en-US" sz="3300" b="1" spc="-3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-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When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run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command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line,</a:t>
            </a:r>
            <a:r>
              <a:rPr lang="en-US" sz="33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appears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screen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formatting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3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b="1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bit</a:t>
            </a:r>
            <a:r>
              <a:rPr lang="en-US" sz="3300" b="1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</a:t>
            </a:r>
            <a:r>
              <a:rPr lang="en-US" sz="3300" b="1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b="1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read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692150" marR="69215" indent="227965" algn="just">
              <a:spcAft>
                <a:spcPts val="0"/>
              </a:spcAft>
              <a:buFont typeface="Arial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xsv</a:t>
            </a:r>
            <a:r>
              <a:rPr lang="en-US" sz="3300" b="1" spc="-2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run</a:t>
            </a:r>
            <a:r>
              <a:rPr lang="en-US" sz="3300" b="1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</a:t>
            </a:r>
            <a:r>
              <a:rPr lang="en-US" sz="3300" b="1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planes.xml: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>
              <a:spcBef>
                <a:spcPts val="65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&lt;?XML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version='1.0'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encoding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'utf-8'?&gt;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54100" marR="565785" indent="-361950">
              <a:lnSpc>
                <a:spcPct val="110000"/>
              </a:lnSpc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xsv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docElt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='{http://cs.uccs.edu/planeSchema}planes'</a:t>
            </a:r>
            <a:r>
              <a:rPr lang="en-US" sz="3300" spc="-5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instanceAssessed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='true'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54100" marR="2375535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instanceErrors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'0'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rootType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='[Anonymous]'</a:t>
            </a:r>
            <a:r>
              <a:rPr lang="en-US" sz="3300" spc="-5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schemaErrors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='0'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 marR="710565" indent="361950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sz="3300" u="none" strike="noStrike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schemaLocs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='http://cs.uccs.edu/</a:t>
            </a:r>
            <a:r>
              <a:rPr lang="en-US" sz="3300" u="none" strike="noStrike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planeSchema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3300" spc="-5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planes.xsd'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54100" marR="1144905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target='file:/c:/wbook2/xml/planes.xml'</a:t>
            </a:r>
            <a:r>
              <a:rPr lang="en-US" sz="3300" spc="-5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validation='strict'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54100">
              <a:spcBef>
                <a:spcPts val="10"/>
              </a:spcBef>
              <a:spcAft>
                <a:spcPts val="0"/>
              </a:spcAft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40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10A988-598D-2523-C9C6-1B740507AB3F}"/>
              </a:ext>
            </a:extLst>
          </p:cNvPr>
          <p:cNvSpPr txBox="1"/>
          <p:nvPr/>
        </p:nvSpPr>
        <p:spPr>
          <a:xfrm>
            <a:off x="198783" y="397565"/>
            <a:ext cx="11516139" cy="584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4100">
              <a:spcBef>
                <a:spcPts val="1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version='XSV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1.197/1.101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2001/07/07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12:10:19'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54100">
              <a:spcBef>
                <a:spcPts val="120"/>
              </a:spcBef>
              <a:spcAft>
                <a:spcPts val="0"/>
              </a:spcAft>
            </a:pPr>
            <a:r>
              <a:rPr lang="en-US" sz="3300" u="none" strike="noStrike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xmlns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='http://www.w3.org/2000/05/xsv'</a:t>
            </a:r>
            <a:r>
              <a:rPr lang="en-US" sz="3300" u="none" strike="noStrike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5"/>
              </a:spcBef>
            </a:pPr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</a:p>
          <a:p>
            <a:pPr marL="1918335" marR="63500" indent="-1082040">
              <a:lnSpc>
                <a:spcPct val="110000"/>
              </a:lnSpc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importAttempt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URI='file:/c:wbook2/xml/planes.xsd'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namespace='http://cs.uccs.edu/planeSchema'</a:t>
            </a:r>
            <a:r>
              <a:rPr lang="en-US" sz="3300" spc="-5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outcome='success'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92150">
              <a:spcBef>
                <a:spcPts val="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xsv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buFont typeface="Arial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Each line is filled to the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right end of the screen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and attribute values are broken across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 boundaries in several places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One useful thing to know about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validation with </a:t>
            </a:r>
            <a:r>
              <a:rPr lang="en-US" sz="33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xsv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that if the 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 is not in the correct format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the </a:t>
            </a:r>
            <a:r>
              <a:rPr lang="en-US" sz="3300" b="1" dirty="0" err="1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validator</a:t>
            </a:r>
            <a:r>
              <a:rPr lang="en-US" sz="3300" b="1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will report. 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612596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545D2-77BF-E0AC-1714-79DEDACCB650}"/>
              </a:ext>
            </a:extLst>
          </p:cNvPr>
          <p:cNvSpPr txBox="1"/>
          <p:nvPr/>
        </p:nvSpPr>
        <p:spPr>
          <a:xfrm>
            <a:off x="1417983" y="-132522"/>
            <a:ext cx="9925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Displaying</a:t>
            </a:r>
            <a:r>
              <a:rPr lang="en-US" sz="3600" b="1" u="none" strike="noStrike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36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Raw</a:t>
            </a:r>
            <a:r>
              <a:rPr lang="en-US" sz="3600" b="1" u="none" strike="noStrike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36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XML</a:t>
            </a:r>
            <a:r>
              <a:rPr lang="en-US" sz="3600" b="1" u="none" strike="noStrike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36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Documents</a:t>
            </a:r>
            <a:endParaRPr lang="en-US" sz="3600" b="1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4FEAF-2327-3240-ED8E-99BABBFD989F}"/>
              </a:ext>
            </a:extLst>
          </p:cNvPr>
          <p:cNvSpPr txBox="1"/>
          <p:nvPr/>
        </p:nvSpPr>
        <p:spPr>
          <a:xfrm>
            <a:off x="275574" y="438414"/>
            <a:ext cx="11565244" cy="599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An XML parser includes a </a:t>
            </a:r>
            <a:r>
              <a:rPr lang="en-US" sz="2800" b="1" dirty="0"/>
              <a:t>default style sheet</a:t>
            </a:r>
            <a:r>
              <a:rPr lang="en-US" sz="2800" dirty="0"/>
              <a:t>, which is used when no other style sheet is specified in the document being parsed.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The default style sheets imply produces a some what </a:t>
            </a:r>
            <a:r>
              <a:rPr lang="en-US" sz="2800" b="1" dirty="0"/>
              <a:t>stylized listing of the XML</a:t>
            </a:r>
            <a:r>
              <a:rPr lang="en-US" sz="2800" dirty="0"/>
              <a:t>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CSS style sheets can be used with </a:t>
            </a:r>
            <a:r>
              <a:rPr lang="en-US" sz="2800" b="1" dirty="0"/>
              <a:t>XML documents to provide formatting information</a:t>
            </a:r>
            <a:r>
              <a:rPr lang="en-US" sz="2800" dirty="0"/>
              <a:t>. Such a CSS style sheet has the form of an </a:t>
            </a:r>
            <a:r>
              <a:rPr lang="en-US" sz="2800" b="1" dirty="0"/>
              <a:t>external CSS style sheet for HTML</a:t>
            </a:r>
            <a:r>
              <a:rPr lang="en-US" sz="2800" dirty="0"/>
              <a:t>.</a:t>
            </a:r>
            <a:endParaRPr lang="en-IN" sz="2800" dirty="0"/>
          </a:p>
          <a:p>
            <a:pPr marR="67310" lvl="1" indent="-45720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/>
              <a:t>The Firefox 3 (FX3) browser display of the planes.xml document is shown in Figure: </a:t>
            </a:r>
          </a:p>
        </p:txBody>
      </p:sp>
    </p:spTree>
    <p:extLst>
      <p:ext uri="{BB962C8B-B14F-4D97-AF65-F5344CB8AC3E}">
        <p14:creationId xmlns:p14="http://schemas.microsoft.com/office/powerpoint/2010/main" val="1809316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88.png">
            <a:extLst>
              <a:ext uri="{FF2B5EF4-FFF2-40B4-BE49-F238E27FC236}">
                <a16:creationId xmlns:a16="http://schemas.microsoft.com/office/drawing/2014/main" id="{33DBC832-BB5B-F62B-211E-034764C25AF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81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90.png">
            <a:extLst>
              <a:ext uri="{FF2B5EF4-FFF2-40B4-BE49-F238E27FC236}">
                <a16:creationId xmlns:a16="http://schemas.microsoft.com/office/drawing/2014/main" id="{F3C09A7A-7C4D-CB24-D9B5-769FD20EE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67" y="1372468"/>
            <a:ext cx="11226852" cy="445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C4D67E9-7234-5C7F-6725-91F9E3257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F1178-5D05-66C5-E8CA-AB2849E7DB00}"/>
              </a:ext>
            </a:extLst>
          </p:cNvPr>
          <p:cNvSpPr txBox="1"/>
          <p:nvPr/>
        </p:nvSpPr>
        <p:spPr>
          <a:xfrm>
            <a:off x="728869" y="198783"/>
            <a:ext cx="1121133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shows</a:t>
            </a:r>
            <a:r>
              <a:rPr lang="en-US" sz="3300" spc="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display</a:t>
            </a:r>
            <a:r>
              <a:rPr lang="en-US" sz="3300" spc="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 planes.xml,</a:t>
            </a:r>
            <a:r>
              <a:rPr lang="en-US" sz="3300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sz="3300" spc="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planes.css</a:t>
            </a:r>
            <a:r>
              <a:rPr lang="en-US" sz="3300" spc="-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style</a:t>
            </a:r>
            <a:r>
              <a:rPr lang="en-US" sz="3300" spc="-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sheet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5377A-CB5E-AE02-D512-0B93FB2A4CAD}"/>
              </a:ext>
            </a:extLst>
          </p:cNvPr>
          <p:cNvSpPr txBox="1"/>
          <p:nvPr/>
        </p:nvSpPr>
        <p:spPr>
          <a:xfrm>
            <a:off x="927653" y="5837128"/>
            <a:ext cx="11582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using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CSS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style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sheet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planes.xml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49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B60E08-1509-9C9D-273B-64AFE9BB48CF}"/>
              </a:ext>
            </a:extLst>
          </p:cNvPr>
          <p:cNvSpPr txBox="1"/>
          <p:nvPr/>
        </p:nvSpPr>
        <p:spPr>
          <a:xfrm>
            <a:off x="768626" y="0"/>
            <a:ext cx="10906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Displaying</a:t>
            </a:r>
            <a:r>
              <a:rPr lang="en-US" sz="4800" b="1" u="none" strike="noStrike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XML</a:t>
            </a:r>
            <a:r>
              <a:rPr lang="en-US" sz="4800" b="1" u="none" strike="noStrike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Documents</a:t>
            </a:r>
            <a:r>
              <a:rPr lang="en-US" sz="4800" b="1" u="none" strike="noStrike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with</a:t>
            </a:r>
            <a:r>
              <a:rPr lang="en-US" sz="4800" b="1" u="none" strike="noStrike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CSS</a:t>
            </a:r>
            <a:endParaRPr lang="en-US" sz="4800" b="1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A23B2-96BC-3919-FC64-995BDB034B0C}"/>
              </a:ext>
            </a:extLst>
          </p:cNvPr>
          <p:cNvSpPr txBox="1"/>
          <p:nvPr/>
        </p:nvSpPr>
        <p:spPr>
          <a:xfrm>
            <a:off x="516835" y="1007165"/>
            <a:ext cx="11158330" cy="471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Style-sheet information can be provided to the browser for an XML document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two ways.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First,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Cascading Style Sheet (CSS) file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has style information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elements in the XML document can be developed.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Second,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XSLT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style-sheet technology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which was developed by the W3C, can be used.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Although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using CSS is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effective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XSLT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provides far more power over the appearance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document’s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display.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53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00DC3D63-16AC-92CB-DCC9-7751FE0D2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61924"/>
            <a:ext cx="11673853" cy="721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871538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&lt;!-- planes.css - a style sheet for the planes.xml document --&gt; </a:t>
            </a:r>
          </a:p>
          <a:p>
            <a:pPr marL="0" marR="871538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ad { display: block; margin-top: 15px; color: blue;}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year, make, model { color: red; font-size: 16pt;}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25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color {display: block; margin-left: 20px; font-size: 12pt;}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25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description {display: block; margin-left: 20px; font-size: 12pt;}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25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seller { display: block; margin-left: 15px; font-size: 14pt;}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25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location {display: block; margin-left: 40px; 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marL="0" marR="7940675" lvl="0" indent="0" algn="l" defTabSz="914400" rtl="0" eaLnBrk="0" fontAlgn="base" latinLnBrk="0" hangingPunct="0">
              <a:lnSpc>
                <a:spcPct val="150000"/>
              </a:lnSpc>
              <a:spcBef>
                <a:spcPts val="13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city {font-size: 12pt;} state {font-size: 12pt;}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3A136E-E6B5-9E89-4C76-2354CB786737}"/>
              </a:ext>
            </a:extLst>
          </p:cNvPr>
          <p:cNvSpPr txBox="1"/>
          <p:nvPr/>
        </p:nvSpPr>
        <p:spPr>
          <a:xfrm>
            <a:off x="-250521" y="1"/>
            <a:ext cx="12084712" cy="628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2585" marR="6477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connection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CSS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style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sheet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established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processing</a:t>
            </a:r>
            <a:r>
              <a:rPr lang="en-US" sz="33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33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xml-stylesheet,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sz="33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specifies</a:t>
            </a:r>
            <a:r>
              <a:rPr lang="en-US" sz="33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particular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style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sheet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via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its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spc="-2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stores</a:t>
            </a:r>
            <a:r>
              <a:rPr lang="en-US" sz="3300" spc="-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style</a:t>
            </a:r>
            <a:r>
              <a:rPr lang="en-US" sz="3300" spc="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sheet</a:t>
            </a:r>
            <a:r>
              <a:rPr lang="en-US" sz="3300" spc="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via</a:t>
            </a:r>
            <a:r>
              <a:rPr lang="en-US" sz="3300" spc="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its</a:t>
            </a:r>
            <a:r>
              <a:rPr lang="en-US" sz="3300" spc="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href</a:t>
            </a:r>
            <a:r>
              <a:rPr lang="en-US" sz="3300" b="1" spc="-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1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1632585" marR="6477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planes</a:t>
            </a:r>
            <a:r>
              <a:rPr lang="en-US" sz="3300" spc="-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example,</a:t>
            </a:r>
            <a:r>
              <a:rPr lang="en-US" sz="3300" spc="1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processing</a:t>
            </a:r>
            <a:r>
              <a:rPr lang="en-US" sz="33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follows: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632585" indent="-457200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&lt;?xml-stylesheet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"text/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css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b="1" spc="5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href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"planes.css"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?&gt;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839725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2B9A9-B5F7-C376-7DA0-833B09EC35A7}"/>
              </a:ext>
            </a:extLst>
          </p:cNvPr>
          <p:cNvSpPr txBox="1"/>
          <p:nvPr/>
        </p:nvSpPr>
        <p:spPr>
          <a:xfrm>
            <a:off x="1934817" y="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>
              <a:spcBef>
                <a:spcPts val="440"/>
              </a:spcBef>
              <a:spcAft>
                <a:spcPts val="0"/>
              </a:spcAft>
              <a:tabLst>
                <a:tab pos="692150" algn="l"/>
                <a:tab pos="692785" algn="l"/>
              </a:tabLst>
            </a:pP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hlinkClick r:id="" action="ppaction://hlinkfile"/>
              </a:rPr>
              <a:t>XSLT</a:t>
            </a:r>
            <a:r>
              <a:rPr lang="en-US" sz="4800" b="1" u="none" strike="noStrike" spc="-8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hlinkClick r:id="" action="ppaction://hlinkfile"/>
              </a:rPr>
              <a:t>Style</a:t>
            </a:r>
            <a:r>
              <a:rPr lang="en-US" sz="4800" b="1" u="none" strike="noStrike" spc="-8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hlinkClick r:id="" action="ppaction://hlinkfile"/>
              </a:rPr>
              <a:t>Sheets</a:t>
            </a:r>
            <a:endParaRPr lang="en-US" sz="48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938DD-FDB1-B367-7B68-6889F1CCCE4A}"/>
              </a:ext>
            </a:extLst>
          </p:cNvPr>
          <p:cNvSpPr txBox="1"/>
          <p:nvPr/>
        </p:nvSpPr>
        <p:spPr>
          <a:xfrm>
            <a:off x="503583" y="864297"/>
            <a:ext cx="110258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eXtensible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Stylesheet Language (XSL)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a family of recommendations for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defining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3300" b="1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transformations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documents.</a:t>
            </a:r>
            <a:r>
              <a:rPr lang="en-US" sz="33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</a:t>
            </a:r>
            <a:r>
              <a:rPr lang="en-US" sz="33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consists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three related standards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 Transformations (XSLT),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Path Language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(XPath), and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 Formatting Objects (XSL-FO).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Each of these has an importance and use of its own.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Together, they provide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powerful means of formatting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documents. Because the primary use of XSL-FO is to generate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high-quality</a:t>
            </a:r>
            <a:r>
              <a:rPr lang="en-US" sz="3300" b="1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printable documents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formats such as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PDF and PostScript.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7F9BA-35B2-4B08-1FCF-3EB49654C26F}"/>
              </a:ext>
            </a:extLst>
          </p:cNvPr>
          <p:cNvSpPr txBox="1"/>
          <p:nvPr/>
        </p:nvSpPr>
        <p:spPr>
          <a:xfrm>
            <a:off x="308758" y="1"/>
            <a:ext cx="116181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meta-markup language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a language for defining markup languages.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Standard Generalized Markup Language (SGML)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a meta-markup language for</a:t>
            </a:r>
            <a:r>
              <a:rPr lang="en-US" sz="3300" spc="-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defining markup languages that can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describe a wide variety of document types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1986, SGML was approved as an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International Standards Organization (ISO)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standard.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1990,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SGML</a:t>
            </a:r>
            <a:r>
              <a:rPr lang="en-US" sz="33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was</a:t>
            </a:r>
            <a:r>
              <a:rPr lang="en-US" sz="33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</a:t>
            </a:r>
            <a:r>
              <a:rPr lang="en-US" sz="33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basis</a:t>
            </a:r>
            <a:r>
              <a:rPr lang="en-US" sz="33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33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standard markup language for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 documents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1996, the W3C began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work on XML, another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meta-markup language.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first XML standard,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1.0,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was published in February 1998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82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30341-AB9F-66F7-D92B-C1AEAE016C23}"/>
              </a:ext>
            </a:extLst>
          </p:cNvPr>
          <p:cNvSpPr txBox="1"/>
          <p:nvPr/>
        </p:nvSpPr>
        <p:spPr>
          <a:xfrm>
            <a:off x="371061" y="265043"/>
            <a:ext cx="1144987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 style sheets are used to transform XML documents into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different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forms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formats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including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XSL-FO, HTML, and</a:t>
            </a:r>
            <a:r>
              <a:rPr lang="en-US" sz="3300" b="1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plain</a:t>
            </a:r>
            <a:r>
              <a:rPr lang="en-US" sz="3300" b="1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text. </a:t>
            </a:r>
          </a:p>
          <a:p>
            <a:pPr marL="457200" indent="-457200" algn="just"/>
            <a:endParaRPr lang="en-US" sz="3300" b="1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When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HTML, it is used primarily for display. In the transformation of an XML document,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moved,</a:t>
            </a:r>
            <a:r>
              <a:rPr lang="en-US" sz="3300" b="1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modified,</a:t>
            </a:r>
            <a:r>
              <a:rPr lang="en-US" sz="3300" b="1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sorted,</a:t>
            </a:r>
            <a:r>
              <a:rPr lang="en-US" sz="3300" b="1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converted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b="1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 values, among other things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/>
            <a:endParaRPr lang="en-US" sz="33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 style sheets are XML documents, so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they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validated</a:t>
            </a:r>
            <a:r>
              <a:rPr lang="en-US" sz="3300" b="1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against</a:t>
            </a:r>
            <a:r>
              <a:rPr lang="en-US" sz="3300" b="1" spc="1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b="1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They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even</a:t>
            </a:r>
            <a:r>
              <a:rPr lang="en-US" sz="3300" spc="1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transformed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-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use of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other XSLT style sheets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/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3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3EC25-79EE-AD58-8465-B51A62425E9D}"/>
              </a:ext>
            </a:extLst>
          </p:cNvPr>
          <p:cNvSpPr txBox="1"/>
          <p:nvPr/>
        </p:nvSpPr>
        <p:spPr>
          <a:xfrm>
            <a:off x="1802295" y="-145774"/>
            <a:ext cx="11900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spcBef>
                <a:spcPts val="795"/>
              </a:spcBef>
              <a:buClr>
                <a:srgbClr val="6D6E71"/>
              </a:buClr>
              <a:buSzPts val="1300"/>
              <a:tabLst>
                <a:tab pos="1326515" algn="l"/>
                <a:tab pos="1327150" algn="l"/>
              </a:tabLst>
            </a:pP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Overview</a:t>
            </a:r>
            <a:r>
              <a:rPr lang="en-US" sz="4800" b="1" u="sng" spc="-4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4800" b="1" u="sng" spc="-3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XSLT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09040-EEAC-C565-EF49-24ED2E6858EF}"/>
              </a:ext>
            </a:extLst>
          </p:cNvPr>
          <p:cNvSpPr txBox="1"/>
          <p:nvPr/>
        </p:nvSpPr>
        <p:spPr>
          <a:xfrm>
            <a:off x="318052" y="701458"/>
            <a:ext cx="11370365" cy="681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actually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declarative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language,</a:t>
            </a:r>
            <a:r>
              <a:rPr lang="en-US" sz="3300" b="1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somewhat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related</a:t>
            </a:r>
            <a:r>
              <a:rPr lang="en-US" sz="3300" spc="-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logic programming language Prolog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Included in XSLT are functions with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parameters, names to which values can be bound, selection constructs, and conditional expressions for multiple selection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syntactic structure of XSLT is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XML, so each statement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specified with an element.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approach makes XSLT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documents appear very different from programs in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typical imperative programming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language,</a:t>
            </a:r>
            <a:r>
              <a:rPr lang="en-US" sz="33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completely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different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programs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written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Prolog.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10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9CF26-7FB6-B3B0-1A14-A3FBB6845A61}"/>
              </a:ext>
            </a:extLst>
          </p:cNvPr>
          <p:cNvSpPr txBox="1"/>
          <p:nvPr/>
        </p:nvSpPr>
        <p:spPr>
          <a:xfrm>
            <a:off x="212035" y="225287"/>
            <a:ext cx="11675165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 processors take both an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document and an XSLT document as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input.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XSLT document is the program to be executed; the XML document is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program.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Parts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selected,</a:t>
            </a:r>
            <a:r>
              <a:rPr lang="en-US" sz="3300" b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possibly</a:t>
            </a:r>
            <a:r>
              <a:rPr lang="en-US" sz="3300" b="1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modified, 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merged with parts of the XSLT document to form a new document,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 is sometimes called an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 document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Because the XSL document is also an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document, it could be again the input to an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 processor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output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stored</a:t>
            </a:r>
            <a:r>
              <a:rPr lang="en-US" sz="3300" b="1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b="1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future</a:t>
            </a:r>
            <a:r>
              <a:rPr lang="en-US" sz="3300" b="1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</a:t>
            </a:r>
            <a:r>
              <a:rPr lang="en-US" sz="3300" b="1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US" sz="3300" b="1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applications,</a:t>
            </a:r>
            <a:r>
              <a:rPr lang="en-US" sz="3300" b="1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</a:t>
            </a:r>
            <a:r>
              <a:rPr lang="en-US" sz="33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may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immediately displayed</a:t>
            </a:r>
            <a:r>
              <a:rPr lang="en-US" sz="3300" b="1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US" sz="33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application,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often</a:t>
            </a:r>
            <a:r>
              <a:rPr lang="en-US" sz="33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browser.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Neither</a:t>
            </a:r>
            <a:r>
              <a:rPr lang="en-US" sz="33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</a:t>
            </a:r>
            <a:r>
              <a:rPr lang="en-US" sz="3300" b="1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b="1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nor</a:t>
            </a:r>
            <a:r>
              <a:rPr lang="en-US" sz="3300" b="1" spc="-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en-US" sz="3300" b="1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b="1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ocument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changed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processor.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33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81AC1-D5D7-15D9-E6E8-0E709AB9577A}"/>
              </a:ext>
            </a:extLst>
          </p:cNvPr>
          <p:cNvSpPr txBox="1"/>
          <p:nvPr/>
        </p:nvSpPr>
        <p:spPr>
          <a:xfrm>
            <a:off x="1139688" y="0"/>
            <a:ext cx="9674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transformation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processor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C6ABC-B681-E07B-ABDE-E923D3C73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2" y="762254"/>
            <a:ext cx="5706340" cy="3396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F1F2C2-9B37-18F8-8BE7-6F928940E3A5}"/>
              </a:ext>
            </a:extLst>
          </p:cNvPr>
          <p:cNvSpPr txBox="1"/>
          <p:nvPr/>
        </p:nvSpPr>
        <p:spPr>
          <a:xfrm>
            <a:off x="3933093" y="3429000"/>
            <a:ext cx="225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0525" marR="377190" algn="ctr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Arial MT"/>
                <a:ea typeface="Cambria" panose="02040503050406030204" pitchFamily="18" charset="0"/>
                <a:cs typeface="Cambria" panose="02040503050406030204" pitchFamily="18" charset="0"/>
              </a:rPr>
              <a:t>XSLT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01320" marR="377190" algn="ctr">
              <a:spcBef>
                <a:spcPts val="40"/>
              </a:spcBef>
              <a:spcAft>
                <a:spcPts val="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Arial MT"/>
                <a:ea typeface="Cambria" panose="02040503050406030204" pitchFamily="18" charset="0"/>
                <a:cs typeface="Cambria" panose="02040503050406030204" pitchFamily="18" charset="0"/>
              </a:rPr>
              <a:t>Processor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7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C9FD2-82F1-D545-888D-0DDDC7A398CC}"/>
              </a:ext>
            </a:extLst>
          </p:cNvPr>
          <p:cNvSpPr txBox="1"/>
          <p:nvPr/>
        </p:nvSpPr>
        <p:spPr>
          <a:xfrm>
            <a:off x="781879" y="0"/>
            <a:ext cx="10402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XSL</a:t>
            </a:r>
            <a:r>
              <a:rPr lang="en-US" sz="4800" b="1" u="sng" spc="2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Transformations</a:t>
            </a:r>
            <a:r>
              <a:rPr lang="en-US" sz="4800" b="1" u="sng" spc="2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4800" b="1" u="sng" spc="2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Presentation</a:t>
            </a:r>
          </a:p>
          <a:p>
            <a:endParaRPr lang="en-US" sz="4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711BE-9C4E-2602-D33A-15EA1AFB4832}"/>
              </a:ext>
            </a:extLst>
          </p:cNvPr>
          <p:cNvSpPr txBox="1"/>
          <p:nvPr/>
        </p:nvSpPr>
        <p:spPr>
          <a:xfrm>
            <a:off x="92764" y="798082"/>
            <a:ext cx="11317357" cy="630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1950" marR="69850" indent="-457200" algn="just">
              <a:lnSpc>
                <a:spcPct val="101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Although 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 style sheets can be used to 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control page layout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including 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orienta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tion, writing direction, margins, and page numbering.</a:t>
            </a:r>
            <a:endParaRPr lang="en-US" sz="33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631950" marR="69850" indent="-457200" algn="just">
              <a:lnSpc>
                <a:spcPct val="101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 includes more than 50 formatting object (element) types and more than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230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attributes,</a:t>
            </a:r>
            <a:r>
              <a:rPr lang="en-US" sz="33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 it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large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complex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 set.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631950" marR="66675" indent="-457200" algn="just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 processor processes an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document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 its associated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 style-sheet document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produces as its output</a:t>
            </a:r>
            <a:r>
              <a:rPr lang="en-US" sz="3300" b="1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displayed.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33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3CF82-4350-636F-6631-A2EBA3570C20}"/>
              </a:ext>
            </a:extLst>
          </p:cNvPr>
          <p:cNvSpPr txBox="1"/>
          <p:nvPr/>
        </p:nvSpPr>
        <p:spPr>
          <a:xfrm>
            <a:off x="371060" y="0"/>
            <a:ext cx="10707757" cy="534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1950" marR="68580" indent="-457200" algn="just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style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sheet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must</a:t>
            </a:r>
            <a:r>
              <a:rPr lang="en-US" sz="3300" spc="-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processing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</a:t>
            </a:r>
            <a:r>
              <a:rPr lang="en-US" sz="3300" b="1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</a:t>
            </a:r>
            <a:r>
              <a:rPr lang="en-US" sz="3300" b="1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processor</a:t>
            </a:r>
            <a:r>
              <a:rPr lang="en-US" sz="3300" b="1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style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sheet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used.</a:t>
            </a:r>
            <a:r>
              <a:rPr lang="en-US" sz="33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follows:</a:t>
            </a:r>
            <a:endParaRPr lang="en-US" sz="3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74750" marR="68580" algn="just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&lt;?xml-stylesheet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"text/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href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583940" marR="87630" algn="ctr">
              <a:spcBef>
                <a:spcPts val="12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XSL_stylesheet_name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?&gt;</a:t>
            </a:r>
          </a:p>
          <a:p>
            <a:pPr marL="1631950" marR="69215" indent="-457200" algn="just">
              <a:spcBef>
                <a:spcPts val="8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</a:t>
            </a:r>
            <a:r>
              <a:rPr lang="en-US" sz="33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issue</a:t>
            </a:r>
            <a:r>
              <a:rPr lang="en-US" sz="3300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MIME</a:t>
            </a:r>
            <a:r>
              <a:rPr lang="en-US" sz="3300" b="1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b="1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1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instruction:</a:t>
            </a:r>
            <a:r>
              <a:rPr lang="en-US" sz="33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text/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</a:t>
            </a:r>
            <a:r>
              <a:rPr lang="en-US" sz="3300" spc="-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</a:t>
            </a:r>
            <a:r>
              <a:rPr lang="en-US" sz="3300" spc="-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standard type. 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583940" marR="87630" algn="ctr">
              <a:spcBef>
                <a:spcPts val="120"/>
              </a:spcBef>
              <a:spcAft>
                <a:spcPts val="0"/>
              </a:spcAft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8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DD8C64-393C-FB8F-EC5B-7F5D58D6EE10}"/>
              </a:ext>
            </a:extLst>
          </p:cNvPr>
          <p:cNvSpPr txBox="1"/>
          <p:nvPr/>
        </p:nvSpPr>
        <p:spPr>
          <a:xfrm>
            <a:off x="311131" y="686364"/>
            <a:ext cx="11264943" cy="628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>
              <a:buFont typeface="Arial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following is a simple example of an XML document that </a:t>
            </a:r>
          </a:p>
          <a:p>
            <a:pPr marL="457200"/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illustrates</a:t>
            </a:r>
            <a:r>
              <a:rPr lang="en-US" sz="3300" spc="5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XSLT</a:t>
            </a:r>
            <a:r>
              <a:rPr lang="en-US" sz="3300" spc="2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formatting:</a:t>
            </a:r>
            <a:endParaRPr lang="en-US" sz="3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&lt;?xml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version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"1.0"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encoding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"utf-8"?&gt;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&lt;!--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xslplane.xml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--&gt;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&lt;?xml-stylesheet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"text/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xsl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3300" spc="5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href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"xslplane1.xsl"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?&gt;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&lt;plane&gt;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1980">
              <a:spcBef>
                <a:spcPts val="12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&lt;year&gt;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1977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&lt;/year&gt;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198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&lt;make&gt;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Cessna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&lt;/make&gt;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198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&lt;model&gt;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Skyhawk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&lt;/model&gt;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1980">
              <a:spcBef>
                <a:spcPts val="120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&lt;color&gt;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Light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blue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white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&lt;/color&gt;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125"/>
              </a:spcBef>
              <a:spcAft>
                <a:spcPts val="0"/>
              </a:spcAft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&lt;/plane&gt;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68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BFA23-C317-F38A-7637-6F50D506E822}"/>
              </a:ext>
            </a:extLst>
          </p:cNvPr>
          <p:cNvSpPr txBox="1"/>
          <p:nvPr/>
        </p:nvSpPr>
        <p:spPr>
          <a:xfrm>
            <a:off x="3617843" y="-1325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" indent="-508635">
              <a:tabLst>
                <a:tab pos="698500" algn="l"/>
              </a:tabLst>
            </a:pP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Web</a:t>
            </a:r>
            <a:r>
              <a:rPr lang="en-US" sz="4800" b="1" u="none" strike="noStrike" spc="-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Services</a:t>
            </a:r>
            <a:endParaRPr lang="en-US" sz="4800" b="1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BE075-365C-7CD3-F15F-D648F8254B97}"/>
              </a:ext>
            </a:extLst>
          </p:cNvPr>
          <p:cNvSpPr txBox="1"/>
          <p:nvPr/>
        </p:nvSpPr>
        <p:spPr>
          <a:xfrm>
            <a:off x="-92765" y="639888"/>
            <a:ext cx="11993217" cy="6336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4430" marR="71755" indent="-457200" algn="just">
              <a:lnSpc>
                <a:spcPct val="101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movement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toward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services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began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earnest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when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Bill</a:t>
            </a:r>
            <a:r>
              <a:rPr lang="en-US" sz="3300" b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Gates,</a:t>
            </a:r>
            <a:r>
              <a:rPr lang="en-US" sz="3300" b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who</a:t>
            </a:r>
            <a:r>
              <a:rPr lang="en-US" sz="33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was</a:t>
            </a:r>
            <a:r>
              <a:rPr lang="en-US" sz="3300" b="1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Microsoft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chairman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time,</a:t>
            </a:r>
            <a:r>
              <a:rPr lang="en-US" sz="33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introduced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concept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called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BizTalk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1999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-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1154430" marR="71755" indent="-457200" algn="just">
              <a:lnSpc>
                <a:spcPct val="101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BizTalk later was renamed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.NET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The idea was to provide the technologies to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allow software in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different places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written in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different languages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resident on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different platforms,</a:t>
            </a:r>
            <a:r>
              <a:rPr lang="en-US" sz="33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connect and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interoperate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54430" marR="68580" indent="-457200" algn="just">
              <a:lnSpc>
                <a:spcPct val="101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Web began as a Web service focused on information and is still primarily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just that. Through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two fundamental HTTP methods, GET and POST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and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vast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markup</a:t>
            </a:r>
            <a:r>
              <a:rPr lang="en-US" sz="3300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documents,</a:t>
            </a:r>
            <a:r>
              <a:rPr lang="en-US" sz="3300" b="1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provided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anyone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Internet connection and a computer running a browser. 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68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7A60AF-A5F0-05E4-B6B0-CB5851E68F42}"/>
              </a:ext>
            </a:extLst>
          </p:cNvPr>
          <p:cNvSpPr txBox="1"/>
          <p:nvPr/>
        </p:nvSpPr>
        <p:spPr>
          <a:xfrm>
            <a:off x="324678" y="338204"/>
            <a:ext cx="11542644" cy="624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4430" marR="68580" indent="-457200" algn="just">
              <a:lnSpc>
                <a:spcPct val="101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more general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concept of a Web service is a similar technology for services. Rather than deploying documents through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 server, services are deployed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(through the same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 server). Rather than documents, access to software components is provided.</a:t>
            </a:r>
          </a:p>
          <a:p>
            <a:pPr marL="1154430" marR="68580" indent="-457200" algn="just">
              <a:lnSpc>
                <a:spcPct val="101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Components are not downloaded, but are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run on the Web server as a remote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service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most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cases,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components</a:t>
            </a:r>
            <a:r>
              <a:rPr lang="en-US" sz="33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remotely</a:t>
            </a:r>
            <a:r>
              <a:rPr lang="en-US" sz="33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callable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methods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Web services are, of course, not a completely new idea: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Remote Procedure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Call (RPC) is an earlier and closely related concept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1154430" marR="68580" indent="-457200" algn="just">
              <a:lnSpc>
                <a:spcPct val="101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RPC was invented to allow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distributed components to communicate. 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54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80A0E3-D806-994F-0823-90EE8E226C90}"/>
              </a:ext>
            </a:extLst>
          </p:cNvPr>
          <p:cNvSpPr txBox="1"/>
          <p:nvPr/>
        </p:nvSpPr>
        <p:spPr>
          <a:xfrm>
            <a:off x="576469" y="319944"/>
            <a:ext cx="11039061" cy="5221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4430" marR="68580" indent="-457200" algn="just">
              <a:lnSpc>
                <a:spcPct val="101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were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two successful (widely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used) RPC technologies: DCOM and CORBA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Both, however, are too complex</a:t>
            </a:r>
            <a:r>
              <a:rPr lang="en-US" sz="33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</a:t>
            </a:r>
            <a:r>
              <a:rPr lang="en-US" sz="33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convenient</a:t>
            </a:r>
            <a:r>
              <a:rPr lang="en-US" sz="3300" b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way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support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interoperability</a:t>
            </a:r>
            <a:r>
              <a:rPr lang="en-US" sz="33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among Web services. </a:t>
            </a:r>
          </a:p>
          <a:p>
            <a:pPr marL="1154430" marR="68580" indent="-457200" algn="just">
              <a:lnSpc>
                <a:spcPct val="101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Three roles are required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provide and use Web services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service providers, service requestors, often called consumers, and a service registry. </a:t>
            </a:r>
          </a:p>
          <a:p>
            <a:pPr marL="1154430" marR="68580" indent="-457200" algn="just">
              <a:lnSpc>
                <a:spcPct val="101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service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provider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must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 and deploy software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provides a service.</a:t>
            </a: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54430" marR="68580" indent="-457200" algn="just">
              <a:lnSpc>
                <a:spcPct val="101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lang="en-US" sz="33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5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8A17D-3EF8-FEEA-3643-3EE7DC2FAB07}"/>
              </a:ext>
            </a:extLst>
          </p:cNvPr>
          <p:cNvSpPr txBox="1"/>
          <p:nvPr/>
        </p:nvSpPr>
        <p:spPr>
          <a:xfrm>
            <a:off x="185530" y="0"/>
            <a:ext cx="11820940" cy="724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second,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1.1, was published in 2004</a:t>
            </a: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is not a markup language, it is a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meta-markup language </a:t>
            </a: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specifies</a:t>
            </a:r>
            <a:r>
              <a:rPr lang="en-US" sz="36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rules for creating markup languages.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When designing a markup language using XML, the designer must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define a collection</a:t>
            </a:r>
            <a:r>
              <a:rPr lang="en-US" sz="3600" b="1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600" b="1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600" b="1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useful</a:t>
            </a:r>
            <a:r>
              <a:rPr lang="en-US" sz="3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intended</a:t>
            </a:r>
            <a:r>
              <a:rPr lang="en-US" sz="3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markup language designed with XML is called an </a:t>
            </a:r>
            <a:r>
              <a:rPr lang="en-US" sz="36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600" b="1" i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However, a program that processes information stored in a document</a:t>
            </a:r>
            <a:r>
              <a:rPr lang="en-US" sz="3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formatted with an XML application is also called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application.</a:t>
            </a:r>
            <a:endParaRPr lang="en-US" sz="36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sz="3300" b="1" dirty="0">
                <a:solidFill>
                  <a:srgbClr val="231F2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3347173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7F6F8A-948B-F3DD-994D-F2F064BC9140}"/>
              </a:ext>
            </a:extLst>
          </p:cNvPr>
          <p:cNvSpPr txBox="1"/>
          <p:nvPr/>
        </p:nvSpPr>
        <p:spPr>
          <a:xfrm>
            <a:off x="-119270" y="60533"/>
            <a:ext cx="12311270" cy="6731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9350" marR="64135" indent="-457200" algn="just">
              <a:lnSpc>
                <a:spcPct val="101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W3C language designed for writing such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descriptions is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 Services Definition Language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 is an XML tag set.</a:t>
            </a:r>
          </a:p>
          <a:p>
            <a:pPr marL="1149350" marR="64135" indent="-457200" algn="just">
              <a:lnSpc>
                <a:spcPct val="101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WSDL description is published on a Web server,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just as is a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Web-accessible document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It is used to describe the specific operations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provided by the Web service, as well as the protocols for the messages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</a:t>
            </a:r>
            <a:r>
              <a:rPr lang="en-US" sz="3300" b="1" spc="-2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service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send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receive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1149350" marR="64135" indent="-457200" algn="just">
              <a:lnSpc>
                <a:spcPct val="101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descriptions</a:t>
            </a:r>
            <a:r>
              <a:rPr lang="en-US" sz="33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data,</a:t>
            </a:r>
            <a:r>
              <a:rPr lang="en-US" sz="3300" b="1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both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output,</a:t>
            </a:r>
            <a:r>
              <a:rPr lang="en-US" sz="3300" b="1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-1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WSDL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33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often</a:t>
            </a:r>
            <a:r>
              <a:rPr lang="en-US" sz="33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written</a:t>
            </a:r>
            <a:r>
              <a:rPr lang="en-US" sz="3300" b="1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b="1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b="1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schema.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9350" marR="67310" indent="-457200" algn="just">
              <a:lnSpc>
                <a:spcPct val="101000"/>
              </a:lnSpc>
              <a:spcBef>
                <a:spcPts val="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Web services registry is created with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another standard protocol: Universal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Description, Discovery, and Integration Service (UDDI). </a:t>
            </a:r>
          </a:p>
          <a:p>
            <a:pPr marL="1149350" marR="67310" indent="-457200" algn="just">
              <a:lnSpc>
                <a:spcPct val="101000"/>
              </a:lnSpc>
              <a:spcBef>
                <a:spcPts val="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UDDI also provides</a:t>
            </a:r>
            <a:r>
              <a:rPr lang="en-US" sz="3300" spc="-2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ways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query a Web services registry to determine what specific services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 available. 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4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2CB54-43C0-86F5-B542-98F85165B9A8}"/>
              </a:ext>
            </a:extLst>
          </p:cNvPr>
          <p:cNvSpPr txBox="1"/>
          <p:nvPr/>
        </p:nvSpPr>
        <p:spPr>
          <a:xfrm>
            <a:off x="198783" y="318052"/>
            <a:ext cx="1184744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avoid confusion, we refer to an XML-based markup language as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 set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call documents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XML-based</a:t>
            </a:r>
            <a:r>
              <a:rPr lang="en-US" sz="33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markup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language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b="1" i="1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documents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33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documents can be written by hand with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simple text editor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approach is, of course, impractical for large data collections, documents which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 likely to be written by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programs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many XML-oriented text editors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assist with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creation and maintenance of XML documents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Among these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 the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Altova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XMLSpy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the graphical editor for Windows, the PSGML plug-in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3300" b="1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Emacs</a:t>
            </a:r>
            <a:r>
              <a:rPr lang="en-US" sz="3300" b="1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editor,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XMLFox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33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b="1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b="1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Morphon</a:t>
            </a:r>
            <a:r>
              <a:rPr lang="en-US" sz="3300" b="1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XML-Editor.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93919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DEF8B-C0D4-46B9-12DF-00A39F08D293}"/>
              </a:ext>
            </a:extLst>
          </p:cNvPr>
          <p:cNvSpPr txBox="1"/>
          <p:nvPr/>
        </p:nvSpPr>
        <p:spPr>
          <a:xfrm>
            <a:off x="3034748" y="185530"/>
            <a:ext cx="5844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The</a:t>
            </a:r>
            <a:r>
              <a:rPr lang="en-US" sz="4800" b="1" u="none" strike="noStrike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Syntax</a:t>
            </a:r>
            <a:r>
              <a:rPr lang="en-US" sz="4800" b="1" u="none" strike="noStrike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of</a:t>
            </a:r>
            <a:r>
              <a:rPr lang="en-US" sz="4800" b="1" u="none" strike="noStrike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 </a:t>
            </a:r>
            <a:r>
              <a:rPr lang="en-US" sz="4800" b="1" u="none" strike="noStrike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  <a:hlinkClick r:id="" action="ppaction://hlinkfile"/>
              </a:rPr>
              <a:t>XML</a:t>
            </a:r>
            <a:endParaRPr lang="en-US" sz="4800" b="1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73483-ACB6-EFBE-B2D3-29C158A94DE5}"/>
              </a:ext>
            </a:extLst>
          </p:cNvPr>
          <p:cNvSpPr txBox="1"/>
          <p:nvPr/>
        </p:nvSpPr>
        <p:spPr>
          <a:xfrm>
            <a:off x="278296" y="926275"/>
            <a:ext cx="117016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syntax of XML can be thought of at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two distinct levels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First, there is the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general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low-level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syntax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XML,</a:t>
            </a:r>
            <a:r>
              <a:rPr lang="en-US" sz="33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imposes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rules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documents.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other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syntactic level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specified by XML schemas.</a:t>
            </a:r>
            <a:endParaRPr lang="en-US" sz="3300" baseline="30000" dirty="0">
              <a:solidFill>
                <a:srgbClr val="231F2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XML schemas specify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 of elements and attributes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can appear in a particular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 or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300" b="1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b="1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documents</a:t>
            </a:r>
            <a:r>
              <a:rPr lang="en-US" sz="3300" b="1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also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orders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arrangements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they</a:t>
            </a:r>
            <a:r>
              <a:rPr lang="en-US" sz="33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spc="-2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appear.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schema</a:t>
            </a:r>
            <a:r>
              <a:rPr lang="en-US" sz="33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en-US" sz="3300" b="1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define</a:t>
            </a:r>
            <a:r>
              <a:rPr lang="en-US" sz="3300" b="1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b="1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b="1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</a:t>
            </a:r>
            <a:r>
              <a:rPr lang="en-US" sz="3300" b="1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3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0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A24BD-36D9-EBB5-876E-55514880E81D}"/>
              </a:ext>
            </a:extLst>
          </p:cNvPr>
          <p:cNvSpPr txBox="1"/>
          <p:nvPr/>
        </p:nvSpPr>
        <p:spPr>
          <a:xfrm>
            <a:off x="172278" y="278296"/>
            <a:ext cx="11860696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XML document can include several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different kinds of statements.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most</a:t>
            </a:r>
            <a:r>
              <a:rPr lang="en-US" sz="3300" spc="1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</a:t>
            </a:r>
            <a:r>
              <a:rPr lang="en-US" sz="3300" spc="1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en-US" sz="33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33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elements</a:t>
            </a:r>
            <a:r>
              <a:rPr lang="en-US" sz="3300" spc="1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3300" spc="1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1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documents</a:t>
            </a:r>
            <a:r>
              <a:rPr lang="en-US" sz="3300" spc="1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may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also include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markup declarations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which are instructions to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parser, and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processing instructions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which are instructions for an application program that</a:t>
            </a:r>
            <a:r>
              <a:rPr lang="en-US" sz="3300" spc="-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will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described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document.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 XML documents begin with an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 declaration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which looks like a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processing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technically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</a:t>
            </a:r>
            <a:r>
              <a:rPr lang="en-US" sz="33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one.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XML</a:t>
            </a:r>
            <a:r>
              <a:rPr lang="en-US" sz="3300" spc="1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declaration</a:t>
            </a:r>
            <a:r>
              <a:rPr lang="en-US" sz="33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identifies</a:t>
            </a:r>
            <a:r>
              <a:rPr lang="en-US" sz="3300" b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document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 XML and provides the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version number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the XML standard</a:t>
            </a:r>
            <a:r>
              <a:rPr lang="en-US" sz="33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used.</a:t>
            </a:r>
            <a:r>
              <a:rPr lang="en-US" sz="33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may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also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specify</a:t>
            </a:r>
            <a:r>
              <a:rPr lang="en-US" sz="33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</a:t>
            </a:r>
            <a:r>
              <a:rPr lang="en-US" sz="33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encoding</a:t>
            </a:r>
            <a:r>
              <a:rPr lang="en-US" sz="3300" b="1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standard.</a:t>
            </a:r>
            <a:endParaRPr lang="en-US" sz="33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7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5527</Words>
  <Application>Microsoft Office PowerPoint</Application>
  <PresentationFormat>Widescreen</PresentationFormat>
  <Paragraphs>326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MT</vt:lpstr>
      <vt:lpstr>Calibri</vt:lpstr>
      <vt:lpstr>Calibri Light</vt:lpstr>
      <vt:lpstr>Cambria</vt:lpstr>
      <vt:lpstr>Times New Roman</vt:lpstr>
      <vt:lpstr>Trebuchet MS</vt:lpstr>
      <vt:lpstr>Office Theme</vt:lpstr>
      <vt:lpstr>Introduction to XML </vt:lpstr>
      <vt:lpstr>Difference between Html and Xml</vt:lpstr>
      <vt:lpstr>Difference between Html and Xml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XML</dc:title>
  <dc:creator>vino vinodhini</dc:creator>
  <cp:lastModifiedBy>ELANCHEZHIAN M</cp:lastModifiedBy>
  <cp:revision>163</cp:revision>
  <dcterms:created xsi:type="dcterms:W3CDTF">2023-09-09T08:14:14Z</dcterms:created>
  <dcterms:modified xsi:type="dcterms:W3CDTF">2023-11-29T05:01:42Z</dcterms:modified>
</cp:coreProperties>
</file>