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12192000"/>
  <p:notesSz cx="12192000" cy="6858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5.xml"/><Relationship Id="rId22" Type="http://schemas.openxmlformats.org/officeDocument/2006/relationships/font" Target="fonts/Roboto-italic.fntdata"/><Relationship Id="rId10" Type="http://schemas.openxmlformats.org/officeDocument/2006/relationships/slide" Target="slides/slide4.xml"/><Relationship Id="rId21" Type="http://schemas.openxmlformats.org/officeDocument/2006/relationships/font" Target="fonts/Roboto-bold.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08T05:01:32.985">
    <p:pos x="6000" y="0"/>
    <p:text>https://elango407.github.io/TNSDC-FWD-DP/
-Me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300" cy="3444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300" cy="3444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300" cy="3444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 name="Google Shape;56;p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0: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p1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3: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2: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3: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9" name="Google Shape;119;p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p5: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6: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7: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p9: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 name="Shape 36"/>
        <p:cNvGrpSpPr/>
        <p:nvPr/>
      </p:nvGrpSpPr>
      <p:grpSpPr>
        <a:xfrm>
          <a:off x="0" y="0"/>
          <a:ext cx="0" cy="0"/>
          <a:chOff x="0" y="0"/>
          <a:chExt cx="0" cy="0"/>
        </a:xfrm>
      </p:grpSpPr>
      <p:sp>
        <p:nvSpPr>
          <p:cNvPr id="37" name="Google Shape;37;p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0" name="Shape 40"/>
        <p:cNvGrpSpPr/>
        <p:nvPr/>
      </p:nvGrpSpPr>
      <p:grpSpPr>
        <a:xfrm>
          <a:off x="0" y="0"/>
          <a:ext cx="0" cy="0"/>
          <a:chOff x="0" y="0"/>
          <a:chExt cx="0" cy="0"/>
        </a:xfrm>
      </p:grpSpPr>
      <p:sp>
        <p:nvSpPr>
          <p:cNvPr id="41" name="Google Shape;41;p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3" name="Google Shape;43;p5"/>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5"/>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5"/>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6" name="Shape 46"/>
        <p:cNvGrpSpPr/>
        <p:nvPr/>
      </p:nvGrpSpPr>
      <p:grpSpPr>
        <a:xfrm>
          <a:off x="0" y="0"/>
          <a:ext cx="0" cy="0"/>
          <a:chOff x="0" y="0"/>
          <a:chExt cx="0" cy="0"/>
        </a:xfrm>
      </p:grpSpPr>
      <p:sp>
        <p:nvSpPr>
          <p:cNvPr id="47" name="Google Shape;47;p6"/>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 type="body"/>
          </p:nvPr>
        </p:nvSpPr>
        <p:spPr>
          <a:xfrm>
            <a:off x="60960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9" name="Google Shape;49;p6"/>
          <p:cNvSpPr txBox="1"/>
          <p:nvPr>
            <p:ph idx="2" type="body"/>
          </p:nvPr>
        </p:nvSpPr>
        <p:spPr>
          <a:xfrm>
            <a:off x="6278880" y="1577340"/>
            <a:ext cx="5303400" cy="452640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50" name="Google Shape;50;p6"/>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6"/>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6"/>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1"/>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4800" u="none" cap="none" strike="noStrike">
                <a:solidFill>
                  <a:schemeClr val="dk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1" name="Google Shape;21;p1"/>
          <p:cNvSpPr txBox="1"/>
          <p:nvPr>
            <p:ph idx="1" type="body"/>
          </p:nvPr>
        </p:nvSpPr>
        <p:spPr>
          <a:xfrm>
            <a:off x="609600" y="1577340"/>
            <a:ext cx="10972800" cy="4526400"/>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22" name="Google Shape;22;p1"/>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200" cy="1917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1pPr>
            <a:lvl2pPr indent="0" lvl="1"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2pPr>
            <a:lvl3pPr indent="0" lvl="2"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3pPr>
            <a:lvl4pPr indent="0" lvl="3"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4pPr>
            <a:lvl5pPr indent="0" lvl="4"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5pPr>
            <a:lvl6pPr indent="0" lvl="5"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6pPr>
            <a:lvl7pPr indent="0" lvl="6"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7pPr>
            <a:lvl8pPr indent="0" lvl="7"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8pPr>
            <a:lvl9pPr indent="0" lvl="8" marL="38100" marR="0" rtl="0" algn="l">
              <a:lnSpc>
                <a:spcPct val="100000"/>
              </a:lnSpc>
              <a:spcBef>
                <a:spcPts val="0"/>
              </a:spcBef>
              <a:spcAft>
                <a:spcPts val="0"/>
              </a:spcAft>
              <a:buClr>
                <a:srgbClr val="000000"/>
              </a:buClr>
              <a:buSzPts val="1100"/>
              <a:buFont typeface="Arial"/>
              <a:buNone/>
              <a:defRPr b="0" i="0" sz="1100" u="none" cap="none" strike="noStrik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1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lnSpc>
                <a:spcPct val="100000"/>
              </a:lnSpc>
              <a:spcBef>
                <a:spcPts val="0"/>
              </a:spcBef>
              <a:spcAft>
                <a:spcPts val="0"/>
              </a:spcAft>
              <a:buSzPts val="1400"/>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66" name="Google Shape;66;p7"/>
          <p:cNvSpPr txBox="1"/>
          <p:nvPr/>
        </p:nvSpPr>
        <p:spPr>
          <a:xfrm>
            <a:off x="1480328" y="2523510"/>
            <a:ext cx="9035400" cy="267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STUDENT NAME                              </a:t>
            </a:r>
            <a:r>
              <a:rPr b="0" i="0" lang="en-US" sz="2400" u="none" cap="none" strike="noStrike">
                <a:solidFill>
                  <a:schemeClr val="dk1"/>
                </a:solidFill>
                <a:latin typeface="Calibri"/>
                <a:ea typeface="Calibri"/>
                <a:cs typeface="Calibri"/>
                <a:sym typeface="Calibri"/>
              </a:rPr>
              <a:t>:  Elango.S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REGISTER NO AND NMID               </a:t>
            </a:r>
            <a:r>
              <a:rPr b="0" i="0" lang="en-US" sz="2400" u="none" cap="none" strike="noStrike">
                <a:solidFill>
                  <a:schemeClr val="dk1"/>
                </a:solidFill>
                <a:latin typeface="Calibri"/>
                <a:ea typeface="Calibri"/>
                <a:cs typeface="Calibri"/>
                <a:sym typeface="Calibri"/>
              </a:rPr>
              <a:t>: 222402513/asunm161222402513</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DEPARTMENT                                 </a:t>
            </a:r>
            <a:r>
              <a:rPr b="0" i="0" lang="en-US" sz="2400" u="none" cap="none" strike="noStrike">
                <a:solidFill>
                  <a:schemeClr val="dk1"/>
                </a:solidFill>
                <a:latin typeface="Calibri"/>
                <a:ea typeface="Calibri"/>
                <a:cs typeface="Calibri"/>
                <a:sym typeface="Calibri"/>
              </a:rPr>
              <a:t>  : BSc.Computer science</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Calibri"/>
                <a:ea typeface="Calibri"/>
                <a:cs typeface="Calibri"/>
                <a:sym typeface="Calibri"/>
              </a:rPr>
              <a:t>COLLEGE: COLLEGE/ UNIVERSITY </a:t>
            </a:r>
            <a:r>
              <a:rPr b="0" i="0" lang="en-US" sz="2400" u="none" cap="none" strike="noStrike">
                <a:solidFill>
                  <a:schemeClr val="dk1"/>
                </a:solidFill>
                <a:latin typeface="Calibri"/>
                <a:ea typeface="Calibri"/>
                <a:cs typeface="Calibri"/>
                <a:sym typeface="Calibri"/>
              </a:rPr>
              <a:t>: Prince Shri Venkateswara 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And Science College/Madras University</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88" name="Google Shape;188;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9" name="Google Shape;189;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0" name="Google Shape;190;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91" name="Google Shape;191;p16"/>
          <p:cNvPicPr preferRelativeResize="0"/>
          <p:nvPr/>
        </p:nvPicPr>
        <p:blipFill rotWithShape="1">
          <a:blip r:embed="rId3">
            <a:alphaModFix/>
          </a:blip>
          <a:srcRect b="0" l="0" r="0" t="0"/>
          <a:stretch/>
        </p:blipFill>
        <p:spPr>
          <a:xfrm>
            <a:off x="66675" y="3381373"/>
            <a:ext cx="2466975" cy="3419475"/>
          </a:xfrm>
          <a:prstGeom prst="rect">
            <a:avLst/>
          </a:prstGeom>
          <a:noFill/>
          <a:ln>
            <a:noFill/>
          </a:ln>
        </p:spPr>
      </p:pic>
      <p:sp>
        <p:nvSpPr>
          <p:cNvPr id="192" name="Google Shape;192;p16"/>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RESULTS AND SCREENSHOTS</a:t>
            </a:r>
            <a:endParaRPr sz="4250"/>
          </a:p>
        </p:txBody>
      </p:sp>
      <p:sp>
        <p:nvSpPr>
          <p:cNvPr id="193" name="Google Shape;193;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94" name="Google Shape;194;p16"/>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pic>
        <p:nvPicPr>
          <p:cNvPr id="195" name="Google Shape;195;p16"/>
          <p:cNvPicPr preferRelativeResize="0"/>
          <p:nvPr/>
        </p:nvPicPr>
        <p:blipFill rotWithShape="1">
          <a:blip r:embed="rId4">
            <a:alphaModFix/>
          </a:blip>
          <a:srcRect b="0" l="0" r="0" t="0"/>
          <a:stretch/>
        </p:blipFill>
        <p:spPr>
          <a:xfrm>
            <a:off x="2838450" y="1528125"/>
            <a:ext cx="6972301" cy="49451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17"/>
          <p:cNvPicPr preferRelativeResize="0"/>
          <p:nvPr/>
        </p:nvPicPr>
        <p:blipFill rotWithShape="1">
          <a:blip r:embed="rId3">
            <a:alphaModFix/>
          </a:blip>
          <a:srcRect b="0" l="0" r="0" t="0"/>
          <a:stretch/>
        </p:blipFill>
        <p:spPr>
          <a:xfrm>
            <a:off x="504957" y="1219195"/>
            <a:ext cx="9557104" cy="441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7" name="Google Shape;207;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8" name="Google Shape;208;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9" name="Google Shape;209;p1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10" name="Google Shape;210;p18"/>
          <p:cNvSpPr txBox="1"/>
          <p:nvPr>
            <p:ph type="title"/>
          </p:nvPr>
        </p:nvSpPr>
        <p:spPr>
          <a:xfrm flipH="1">
            <a:off x="1139675" y="495608"/>
            <a:ext cx="4578600" cy="746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CONCLUSION</a:t>
            </a:r>
            <a:endParaRPr/>
          </a:p>
        </p:txBody>
      </p:sp>
      <p:sp>
        <p:nvSpPr>
          <p:cNvPr id="211" name="Google Shape;211;p18"/>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12" name="Google Shape;212;p18"/>
          <p:cNvSpPr txBox="1"/>
          <p:nvPr/>
        </p:nvSpPr>
        <p:spPr>
          <a:xfrm flipH="1">
            <a:off x="2437400" y="2846025"/>
            <a:ext cx="5653800" cy="124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This portfolio highlights my skills, knowledge, and achievements, reflecting my growth and learning journey. It demonstrates my ability to apply concepts practically, showcase creativity, and adapt to challenges. Overall, it serves as a record of my progress and a foundation for future improvement and opportunities.</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nvSpPr>
        <p:spPr>
          <a:xfrm>
            <a:off x="1180650" y="3057600"/>
            <a:ext cx="9830700" cy="742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600"/>
              <a:buFont typeface="Arial"/>
              <a:buNone/>
            </a:pPr>
            <a:r>
              <a:rPr b="0" i="0" lang="en-US" sz="3600" u="none" cap="none" strike="noStrike">
                <a:solidFill>
                  <a:srgbClr val="000000"/>
                </a:solidFill>
                <a:latin typeface="Arial"/>
                <a:ea typeface="Arial"/>
                <a:cs typeface="Arial"/>
                <a:sym typeface="Arial"/>
              </a:rPr>
              <a:t>https://elango407.github.io/TNSDC-FWD-DP/</a:t>
            </a:r>
            <a:endParaRPr b="0" i="0" sz="3600" u="none" cap="none" strike="noStrike">
              <a:solidFill>
                <a:srgbClr val="000000"/>
              </a:solidFill>
              <a:latin typeface="Arial"/>
              <a:ea typeface="Arial"/>
              <a:cs typeface="Arial"/>
              <a:sym typeface="Arial"/>
            </a:endParaRPr>
          </a:p>
        </p:txBody>
      </p:sp>
      <p:sp>
        <p:nvSpPr>
          <p:cNvPr id="219" name="Google Shape;219;p19"/>
          <p:cNvSpPr txBox="1"/>
          <p:nvPr/>
        </p:nvSpPr>
        <p:spPr>
          <a:xfrm>
            <a:off x="448019" y="1696114"/>
            <a:ext cx="9753600" cy="87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i="0" lang="en-US" sz="4500" u="none" cap="none" strike="noStrike">
                <a:solidFill>
                  <a:srgbClr val="000000"/>
                </a:solidFill>
                <a:latin typeface="Calibri"/>
                <a:ea typeface="Calibri"/>
                <a:cs typeface="Calibri"/>
                <a:sym typeface="Calibri"/>
              </a:rPr>
              <a:t>GitHub link :</a:t>
            </a:r>
            <a:endParaRPr b="1" i="0" sz="4500" u="none" cap="none" strike="noStrik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2319337" y="264795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Times New Roman"/>
                <a:ea typeface="Times New Roman"/>
                <a:cs typeface="Times New Roman"/>
                <a:sym typeface="Times New Roman"/>
              </a:rPr>
              <a:t>Digital Portfolio</a:t>
            </a:r>
            <a:endParaRPr b="0" i="0" sz="8000" u="none" cap="none" strike="noStrike">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6" name="Google Shape;86;p8"/>
          <p:cNvSpPr txBox="1"/>
          <p:nvPr>
            <p:ph type="title"/>
          </p:nvPr>
        </p:nvSpPr>
        <p:spPr>
          <a:xfrm>
            <a:off x="468743" y="1179195"/>
            <a:ext cx="42558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TITLE :  </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96" name="Google Shape;96;p9"/>
          <p:cNvGrpSpPr/>
          <p:nvPr/>
        </p:nvGrpSpPr>
        <p:grpSpPr>
          <a:xfrm>
            <a:off x="7448612" y="0"/>
            <a:ext cx="4743795" cy="6858466"/>
            <a:chOff x="7448612" y="0"/>
            <a:chExt cx="4743795"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294"/>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0" name="Google Shape;100;p9"/>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 name="Google Shape;104;p9"/>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21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4705"/>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019"/>
            </a:srgbClr>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7" name="Google Shape;107;p9"/>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000000"/>
              </a:buClr>
              <a:buSzPts val="1100"/>
              <a:buFont typeface="Arial"/>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739775" y="445388"/>
            <a:ext cx="2357100" cy="758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a:t>AGENDA</a:t>
            </a:r>
            <a:endParaRPr/>
          </a:p>
        </p:txBody>
      </p:sp>
      <p:sp>
        <p:nvSpPr>
          <p:cNvPr id="115" name="Google Shape;115;p9"/>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16" name="Google Shape;116;p9"/>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Problem Statement</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Project Overview</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End Users</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Tools and Technologies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Portfolio design and Layout</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Features and Functionality</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Results and Screenshots</a:t>
            </a:r>
            <a:endParaRPr b="0" i="0" sz="2800" u="none" cap="none" strike="noStrike">
              <a:solidFill>
                <a:srgbClr val="0D0D0D"/>
              </a:solidFill>
              <a:latin typeface="Times New Roman"/>
              <a:ea typeface="Times New Roman"/>
              <a:cs typeface="Times New Roman"/>
              <a:sym typeface="Times New Roman"/>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Conclusion</a:t>
            </a:r>
            <a:endParaRPr b="0" i="0" sz="1400" u="none" cap="none" strike="noStrike">
              <a:solidFill>
                <a:srgbClr val="000000"/>
              </a:solidFill>
              <a:latin typeface="Arial"/>
              <a:ea typeface="Arial"/>
              <a:cs typeface="Arial"/>
              <a:sym typeface="Arial"/>
            </a:endParaRPr>
          </a:p>
          <a:p>
            <a:pPr indent="-177800" lvl="0" marL="0" marR="0" rtl="0" algn="l">
              <a:lnSpc>
                <a:spcPct val="100000"/>
              </a:lnSpc>
              <a:spcBef>
                <a:spcPts val="0"/>
              </a:spcBef>
              <a:spcAft>
                <a:spcPts val="0"/>
              </a:spcAft>
              <a:buClr>
                <a:srgbClr val="0D0D0D"/>
              </a:buClr>
              <a:buSzPts val="2800"/>
              <a:buFont typeface="Calibri"/>
              <a:buAutoNum type="arabicPeriod"/>
            </a:pPr>
            <a:r>
              <a:rPr b="0" i="0" lang="en-US" sz="2800" u="none" cap="none" strike="noStrike">
                <a:solidFill>
                  <a:srgbClr val="0D0D0D"/>
                </a:solidFill>
                <a:latin typeface="Times New Roman"/>
                <a:ea typeface="Times New Roman"/>
                <a:cs typeface="Times New Roman"/>
                <a:sym typeface="Times New Roman"/>
              </a:rPr>
              <a:t>Github Link</a:t>
            </a:r>
            <a:endParaRPr b="0" i="0" sz="2800" u="none" cap="none" strike="noStrike">
              <a:solidFill>
                <a:srgbClr val="0D0D0D"/>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7991475" y="2933700"/>
            <a:ext cx="2762251" cy="3257550"/>
            <a:chOff x="7991475" y="2933700"/>
            <a:chExt cx="2762251"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10"/>
          <p:cNvSpPr/>
          <p:nvPr/>
        </p:nvSpPr>
        <p:spPr>
          <a:xfrm>
            <a:off x="6858000" y="109131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10"/>
          <p:cNvSpPr txBox="1"/>
          <p:nvPr>
            <p:ph type="title"/>
          </p:nvPr>
        </p:nvSpPr>
        <p:spPr>
          <a:xfrm>
            <a:off x="838200" y="91414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29" name="Google Shape;129;p10"/>
          <p:cNvSpPr txBox="1"/>
          <p:nvPr/>
        </p:nvSpPr>
        <p:spPr>
          <a:xfrm>
            <a:off x="331216" y="2968862"/>
            <a:ext cx="7924800" cy="1944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Traditional paper portfolios fail to effectively showcase skills and achievements.</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Students and professionals lack an engaging way to present their work.</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Evaluators face challenges in assessing competencies without clear organization.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 digital portfolio offers an interactive and accessible solution.</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42" name="Google Shape;142;p11"/>
          <p:cNvSpPr txBox="1"/>
          <p:nvPr/>
        </p:nvSpPr>
        <p:spPr>
          <a:xfrm>
            <a:off x="1114425" y="2060775"/>
            <a:ext cx="8059200" cy="291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 digital portfolio helps showcase skills, achievements, and projects in a structured way. Traditional resumes are limited, making it harder to highlight full potential. A digital portfolio allows easy updates, sharing, and better visibility, supporting career growth, personal branding, and opportunities in the digital era.</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53" name="Google Shape;153;p12"/>
          <p:cNvSpPr/>
          <p:nvPr/>
        </p:nvSpPr>
        <p:spPr>
          <a:xfrm>
            <a:off x="504825" y="2023311"/>
            <a:ext cx="12382500" cy="1200300"/>
          </a:xfrm>
          <a:prstGeom prst="rect">
            <a:avLst/>
          </a:prstGeom>
          <a:noFill/>
          <a:ln>
            <a:noFill/>
          </a:ln>
        </p:spPr>
        <p:txBody>
          <a:bodyPr anchorCtr="0" anchor="ctr" bIns="45700" lIns="91425" spcFirstLastPara="1" rIns="91425" wrap="square" tIns="45700">
            <a:noAutofit/>
          </a:bodyPr>
          <a:lstStyle/>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Potential Employers/Recruiters</a:t>
            </a:r>
            <a:r>
              <a:rPr b="0" i="0" lang="en-US" sz="2400" u="none" cap="none" strike="noStrike">
                <a:solidFill>
                  <a:schemeClr val="dk1"/>
                </a:solidFill>
                <a:latin typeface="Arial"/>
                <a:ea typeface="Arial"/>
                <a:cs typeface="Arial"/>
                <a:sym typeface="Arial"/>
              </a:rPr>
              <a:t> – to evaluate skills, projects, and experience.</a:t>
            </a:r>
            <a:endParaRPr b="0" i="0" sz="1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Clients/Collaborators</a:t>
            </a:r>
            <a:r>
              <a:rPr b="0" i="0" lang="en-US" sz="2400" u="none" cap="none" strike="noStrike">
                <a:solidFill>
                  <a:schemeClr val="dk1"/>
                </a:solidFill>
                <a:latin typeface="Arial"/>
                <a:ea typeface="Arial"/>
                <a:cs typeface="Arial"/>
                <a:sym typeface="Arial"/>
              </a:rPr>
              <a:t> – to explore work samples before partnerships.</a:t>
            </a:r>
            <a:endParaRPr b="0" i="0" sz="1400" u="none" cap="none" strike="noStrike">
              <a:solidFill>
                <a:srgbClr val="000000"/>
              </a:solidFill>
              <a:latin typeface="Arial"/>
              <a:ea typeface="Arial"/>
              <a:cs typeface="Arial"/>
              <a:sym typeface="Arial"/>
            </a:endParaRPr>
          </a:p>
          <a:p>
            <a:pPr indent="-152400" lvl="0" marL="0" marR="0" rtl="0" algn="l">
              <a:lnSpc>
                <a:spcPct val="100000"/>
              </a:lnSpc>
              <a:spcBef>
                <a:spcPts val="0"/>
              </a:spcBef>
              <a:spcAft>
                <a:spcPts val="0"/>
              </a:spcAft>
              <a:buClr>
                <a:schemeClr val="dk1"/>
              </a:buClr>
              <a:buSzPts val="2400"/>
              <a:buFont typeface="Arial"/>
              <a:buChar char="•"/>
            </a:pPr>
            <a:r>
              <a:rPr b="1" i="0" lang="en-US" sz="2400" u="none" cap="none" strike="noStrike">
                <a:solidFill>
                  <a:schemeClr val="dk1"/>
                </a:solidFill>
                <a:latin typeface="Arial"/>
                <a:ea typeface="Arial"/>
                <a:cs typeface="Arial"/>
                <a:sym typeface="Arial"/>
              </a:rPr>
              <a:t>Peers/Community</a:t>
            </a:r>
            <a:r>
              <a:rPr b="0" i="0" lang="en-US" sz="2400" u="none" cap="none" strike="noStrike">
                <a:solidFill>
                  <a:schemeClr val="dk1"/>
                </a:solidFill>
                <a:latin typeface="Arial"/>
                <a:ea typeface="Arial"/>
                <a:cs typeface="Arial"/>
                <a:sym typeface="Arial"/>
              </a:rPr>
              <a:t> – for networking, learning, and inspiration.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3"/>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0" name="Google Shape;160;p13"/>
          <p:cNvSpPr/>
          <p:nvPr/>
        </p:nvSpPr>
        <p:spPr>
          <a:xfrm>
            <a:off x="6553200" y="983615"/>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SzPts val="1400"/>
              <a:buNone/>
            </a:pPr>
            <a:r>
              <a:rPr lang="en-US" sz="3600"/>
              <a:t>TOOLS AND TECHNIQUES</a:t>
            </a:r>
            <a:endParaRPr sz="3600"/>
          </a:p>
        </p:txBody>
      </p:sp>
      <p:pic>
        <p:nvPicPr>
          <p:cNvPr id="163" name="Google Shape;163;p1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4" name="Google Shape;164;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65" name="Google Shape;165;p13"/>
          <p:cNvSpPr/>
          <p:nvPr/>
        </p:nvSpPr>
        <p:spPr>
          <a:xfrm>
            <a:off x="3429000" y="2165337"/>
            <a:ext cx="6096000" cy="2998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Vs code -  </a:t>
            </a:r>
            <a:r>
              <a:rPr b="0" i="0" lang="en-US" sz="2000" u="none" cap="none" strike="noStrike">
                <a:solidFill>
                  <a:schemeClr val="dk1"/>
                </a:solidFill>
                <a:latin typeface="Calibri"/>
                <a:ea typeface="Calibri"/>
                <a:cs typeface="Calibri"/>
                <a:sym typeface="Calibri"/>
              </a:rPr>
              <a:t>Code Editor</a:t>
            </a:r>
            <a:endParaRPr b="1" i="0" sz="20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HTML – </a:t>
            </a:r>
            <a:r>
              <a:rPr b="0" i="0" lang="en-US" sz="2000" u="none" cap="none" strike="noStrike">
                <a:solidFill>
                  <a:schemeClr val="dk1"/>
                </a:solidFill>
                <a:latin typeface="Calibri"/>
                <a:ea typeface="Calibri"/>
                <a:cs typeface="Calibri"/>
                <a:sym typeface="Calibri"/>
              </a:rPr>
              <a:t>Structure purpose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CSS – </a:t>
            </a:r>
            <a:r>
              <a:rPr b="0" i="0" lang="en-US" sz="2000" u="none" cap="none" strike="noStrike">
                <a:solidFill>
                  <a:schemeClr val="dk1"/>
                </a:solidFill>
                <a:latin typeface="Calibri"/>
                <a:ea typeface="Calibri"/>
                <a:cs typeface="Calibri"/>
                <a:sym typeface="Calibri"/>
              </a:rPr>
              <a:t>Styling purpose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dk1"/>
                </a:solidFill>
                <a:latin typeface="Calibri"/>
                <a:ea typeface="Calibri"/>
                <a:cs typeface="Calibri"/>
                <a:sym typeface="Calibri"/>
              </a:rPr>
              <a:t>Github – </a:t>
            </a:r>
            <a:r>
              <a:rPr b="0" i="0" lang="en-US" sz="2000" u="none" cap="none" strike="noStrike">
                <a:solidFill>
                  <a:schemeClr val="dk1"/>
                </a:solidFill>
                <a:latin typeface="Calibri"/>
                <a:ea typeface="Calibri"/>
                <a:cs typeface="Calibri"/>
                <a:sym typeface="Calibri"/>
              </a:rPr>
              <a:t>Hosting Platform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71" name="Google Shape;171;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000000"/>
              </a:buClr>
              <a:buSzPts val="1100"/>
              <a:buFont typeface="Arial"/>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173" name="Google Shape;173;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rgbClr val="000000"/>
              </a:buClr>
              <a:buSzPts val="4000"/>
              <a:buFont typeface="Arial"/>
              <a:buNone/>
            </a:pPr>
            <a:r>
              <a:rPr b="1" i="0" lang="en-US" sz="4000" u="none" cap="none" strike="noStrike">
                <a:solidFill>
                  <a:schemeClr val="dk1"/>
                </a:solidFill>
                <a:latin typeface="Trebuchet MS"/>
                <a:ea typeface="Trebuchet MS"/>
                <a:cs typeface="Trebuchet MS"/>
                <a:sym typeface="Trebuchet MS"/>
              </a:rPr>
              <a:t>POTFOLIO DESIGN AND LAYOUT</a:t>
            </a:r>
            <a:endParaRPr b="0" i="0" sz="4000" u="none" cap="none" strike="noStrike">
              <a:solidFill>
                <a:schemeClr val="dk1"/>
              </a:solidFill>
              <a:latin typeface="Trebuchet MS"/>
              <a:ea typeface="Trebuchet MS"/>
              <a:cs typeface="Trebuchet MS"/>
              <a:sym typeface="Trebuchet MS"/>
            </a:endParaRPr>
          </a:p>
        </p:txBody>
      </p:sp>
      <p:sp>
        <p:nvSpPr>
          <p:cNvPr id="174" name="Google Shape;174;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14"/>
          <p:cNvSpPr txBox="1"/>
          <p:nvPr/>
        </p:nvSpPr>
        <p:spPr>
          <a:xfrm flipH="1" rot="-330">
            <a:off x="2213529" y="1946513"/>
            <a:ext cx="3123600" cy="1242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2400" u="none" cap="none" strike="noStrike">
                <a:solidFill>
                  <a:srgbClr val="000000"/>
                </a:solidFill>
                <a:latin typeface="Calibri"/>
                <a:ea typeface="Calibri"/>
                <a:cs typeface="Calibri"/>
                <a:sym typeface="Calibri"/>
              </a:rPr>
              <a:t>Include selection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 Home</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About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Skills </a:t>
            </a:r>
            <a:endParaRPr b="1" i="0" sz="2400" u="none" cap="none" strike="noStrike">
              <a:solidFill>
                <a:srgbClr val="000000"/>
              </a:solidFill>
              <a:latin typeface="Calibri"/>
              <a:ea typeface="Calibri"/>
              <a:cs typeface="Calibri"/>
              <a:sym typeface="Calibri"/>
            </a:endParaRPr>
          </a:p>
          <a:p>
            <a:pPr indent="-381000" lvl="0" marL="457200" marR="0" rtl="0" algn="l">
              <a:lnSpc>
                <a:spcPct val="100000"/>
              </a:lnSpc>
              <a:spcBef>
                <a:spcPts val="0"/>
              </a:spcBef>
              <a:spcAft>
                <a:spcPts val="0"/>
              </a:spcAft>
              <a:buClr>
                <a:srgbClr val="000000"/>
              </a:buClr>
              <a:buSzPts val="2400"/>
              <a:buFont typeface="Calibri"/>
              <a:buChar char="●"/>
            </a:pPr>
            <a:r>
              <a:rPr b="1" i="0" lang="en-US" sz="2400" u="none" cap="none" strike="noStrike">
                <a:solidFill>
                  <a:srgbClr val="000000"/>
                </a:solidFill>
                <a:latin typeface="Calibri"/>
                <a:ea typeface="Calibri"/>
                <a:cs typeface="Calibri"/>
                <a:sym typeface="Calibri"/>
              </a:rPr>
              <a:t>Contact </a:t>
            </a:r>
            <a:endParaRPr b="1" i="0" sz="2400" u="none" cap="none" strike="noStrike">
              <a:solidFill>
                <a:srgbClr val="000000"/>
              </a:solidFill>
              <a:latin typeface="Calibri"/>
              <a:ea typeface="Calibri"/>
              <a:cs typeface="Calibri"/>
              <a:sym typeface="Calibri"/>
            </a:endParaRPr>
          </a:p>
        </p:txBody>
      </p:sp>
      <p:sp>
        <p:nvSpPr>
          <p:cNvPr id="176" name="Google Shape;176;p14"/>
          <p:cNvSpPr txBox="1"/>
          <p:nvPr/>
        </p:nvSpPr>
        <p:spPr>
          <a:xfrm>
            <a:off x="1219200" y="2864631"/>
            <a:ext cx="9753600" cy="39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rgbClr val="000000"/>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t>FEATURES AND FUNCTIONALITY</a:t>
            </a:r>
            <a:endParaRPr/>
          </a:p>
        </p:txBody>
      </p:sp>
      <p:sp>
        <p:nvSpPr>
          <p:cNvPr id="182" name="Google Shape;182;p15"/>
          <p:cNvSpPr txBox="1"/>
          <p:nvPr/>
        </p:nvSpPr>
        <p:spPr>
          <a:xfrm>
            <a:off x="2438412" y="1439578"/>
            <a:ext cx="9753600" cy="3359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2000" u="none" cap="none" strike="noStrike">
                <a:solidFill>
                  <a:srgbClr val="000000"/>
                </a:solidFill>
                <a:latin typeface="Calibri"/>
                <a:ea typeface="Calibri"/>
                <a:cs typeface="Calibri"/>
                <a:sym typeface="Calibri"/>
              </a:rPr>
              <a:t>1. Responsive Design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2000" u="none" cap="none" strike="noStrike">
                <a:solidFill>
                  <a:srgbClr val="000000"/>
                </a:solidFill>
                <a:latin typeface="Calibri"/>
                <a:ea typeface="Calibri"/>
                <a:cs typeface="Calibri"/>
                <a:sym typeface="Calibri"/>
              </a:rPr>
              <a:t>2. Navigation Bar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2000" u="none" cap="none" strike="noStrike">
                <a:solidFill>
                  <a:srgbClr val="000000"/>
                </a:solidFill>
                <a:latin typeface="Calibri"/>
                <a:ea typeface="Calibri"/>
                <a:cs typeface="Calibri"/>
                <a:sym typeface="Calibri"/>
              </a:rPr>
              <a:t>3. Hero Section </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2000" u="none" cap="none" strike="noStrike">
                <a:solidFill>
                  <a:srgbClr val="000000"/>
                </a:solidFill>
                <a:latin typeface="Calibri"/>
                <a:ea typeface="Calibri"/>
                <a:cs typeface="Calibri"/>
                <a:sym typeface="Calibri"/>
              </a:rPr>
              <a:t>1. Navigation Links</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2000" u="none" cap="none" strike="noStrike">
                <a:solidFill>
                  <a:srgbClr val="000000"/>
                </a:solidFill>
                <a:latin typeface="Calibri"/>
                <a:ea typeface="Calibri"/>
                <a:cs typeface="Calibri"/>
                <a:sym typeface="Calibri"/>
              </a:rPr>
              <a:t>2. Hero Button</a:t>
            </a:r>
            <a:endParaRPr b="1" i="0" sz="20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400"/>
              <a:buFont typeface="Arial"/>
              <a:buNone/>
            </a:pPr>
            <a:r>
              <a:rPr b="1" i="0" lang="en-US" sz="2000" u="none" cap="none" strike="noStrike">
                <a:solidFill>
                  <a:srgbClr val="000000"/>
                </a:solidFill>
                <a:latin typeface="Calibri"/>
                <a:ea typeface="Calibri"/>
                <a:cs typeface="Calibri"/>
                <a:sym typeface="Calibri"/>
              </a:rPr>
              <a:t>3. Skill Cards</a:t>
            </a:r>
            <a:endParaRPr b="1" i="0" sz="2000" u="none" cap="none" strike="noStrike">
              <a:solidFill>
                <a:srgbClr val="000000"/>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