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38400" y="1917000"/>
            <a:ext cx="8649000" cy="3834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8400" y="1917000"/>
            <a:ext cx="8649000" cy="3834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8400" y="1917000"/>
            <a:ext cx="8649000" cy="8269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4640" y="229680"/>
            <a:ext cx="5647320" cy="575640"/>
          </a:xfrm>
          <a:prstGeom prst="rect">
            <a:avLst/>
          </a:prstGeom>
        </p:spPr>
        <p:txBody>
          <a:bodyPr tIns="91440" bIns="91440">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pic>
        <p:nvPicPr>
          <p:cNvPr id="1" name="Google Shape;10;p11" descr=""/>
          <p:cNvPicPr/>
          <p:nvPr/>
        </p:nvPicPr>
        <p:blipFill>
          <a:blip r:embed="rId2"/>
          <a:stretch/>
        </p:blipFill>
        <p:spPr>
          <a:xfrm>
            <a:off x="53280" y="4989240"/>
            <a:ext cx="946080" cy="109440"/>
          </a:xfrm>
          <a:prstGeom prst="rect">
            <a:avLst/>
          </a:prstGeom>
          <a:ln w="0">
            <a:noFill/>
          </a:ln>
        </p:spPr>
      </p:pic>
      <p:sp>
        <p:nvSpPr>
          <p:cNvPr id="2" name="Google Shape;11;p11"/>
          <p:cNvSpPr/>
          <p:nvPr/>
        </p:nvSpPr>
        <p:spPr>
          <a:xfrm>
            <a:off x="4338720" y="4899960"/>
            <a:ext cx="466560" cy="1987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900" spc="-1" strike="noStrike">
                <a:solidFill>
                  <a:srgbClr val="ffffff"/>
                </a:solidFill>
                <a:latin typeface="Lato"/>
                <a:ea typeface="Lato"/>
              </a:rPr>
              <a:t>//01</a:t>
            </a:r>
            <a:endParaRPr b="0" lang="en-IN" sz="900" spc="-1" strike="noStrike">
              <a:latin typeface="Arial"/>
            </a:endParaRPr>
          </a:p>
        </p:txBody>
      </p:sp>
      <p:sp>
        <p:nvSpPr>
          <p:cNvPr id="3" name="Google Shape;12;p11"/>
          <p:cNvSpPr/>
          <p:nvPr/>
        </p:nvSpPr>
        <p:spPr>
          <a:xfrm>
            <a:off x="4268880" y="4859280"/>
            <a:ext cx="548280" cy="3931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900" spc="-1" strike="noStrike">
                <a:solidFill>
                  <a:srgbClr val="ffffff"/>
                </a:solidFill>
                <a:latin typeface="Lato"/>
                <a:ea typeface="Lato"/>
              </a:rPr>
              <a:t>// </a:t>
            </a:r>
            <a:fld id="{F968908B-80CC-4AAF-9452-1B6DA7F87DA6}" type="slidenum">
              <a:rPr b="0" lang="en" sz="900" spc="-1" strike="noStrike">
                <a:solidFill>
                  <a:srgbClr val="ffffff"/>
                </a:solidFill>
                <a:latin typeface="Lato"/>
                <a:ea typeface="Lato"/>
              </a:rPr>
              <a:t>&lt;number&gt;</a:t>
            </a:fld>
            <a:endParaRPr b="0" lang="en-IN" sz="900" spc="-1" strike="noStrike">
              <a:latin typeface="Arial"/>
            </a:endParaRPr>
          </a:p>
        </p:txBody>
      </p:sp>
      <p:sp>
        <p:nvSpPr>
          <p:cNvPr id="4"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38400" y="1917000"/>
            <a:ext cx="8649000" cy="826920"/>
          </a:xfrm>
          <a:prstGeom prst="rect">
            <a:avLst/>
          </a:prstGeom>
        </p:spPr>
        <p:txBody>
          <a:bodyPr tIns="91440" bIns="91440">
            <a:noAutofit/>
          </a:bodyPr>
          <a:p>
            <a:r>
              <a:rPr b="0" lang="en-IN" sz="4800" spc="-1" strike="noStrike">
                <a:solidFill>
                  <a:srgbClr val="000000"/>
                </a:solidFill>
                <a:latin typeface="Arial"/>
              </a:rPr>
              <a:t>Click to edit the title text format</a:t>
            </a:r>
            <a:endParaRPr b="0" lang="en-IN" sz="4800" spc="-1" strike="noStrike">
              <a:solidFill>
                <a:srgbClr val="000000"/>
              </a:solidFill>
              <a:latin typeface="Arial"/>
            </a:endParaRPr>
          </a:p>
        </p:txBody>
      </p:sp>
      <p:pic>
        <p:nvPicPr>
          <p:cNvPr id="42" name="Google Shape;167;p13" descr=""/>
          <p:cNvPicPr/>
          <p:nvPr/>
        </p:nvPicPr>
        <p:blipFill>
          <a:blip r:embed="rId3"/>
          <a:stretch/>
        </p:blipFill>
        <p:spPr>
          <a:xfrm>
            <a:off x="551520" y="509760"/>
            <a:ext cx="1356480" cy="338760"/>
          </a:xfrm>
          <a:prstGeom prst="rect">
            <a:avLst/>
          </a:prstGeom>
          <a:ln w="0">
            <a:noFill/>
          </a:ln>
        </p:spPr>
      </p:pic>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0" name="Google Shape;338;p1"/>
          <p:cNvSpPr txBox="1"/>
          <p:nvPr/>
        </p:nvSpPr>
        <p:spPr>
          <a:xfrm>
            <a:off x="0" y="1371600"/>
            <a:ext cx="9143640" cy="575640"/>
          </a:xfrm>
          <a:prstGeom prst="rect">
            <a:avLst/>
          </a:prstGeom>
          <a:noFill/>
          <a:ln w="0">
            <a:noFill/>
          </a:ln>
        </p:spPr>
        <p:txBody>
          <a:bodyPr tIns="91440" bIns="91440">
            <a:noAutofit/>
          </a:bodyPr>
          <a:p>
            <a:pPr>
              <a:lnSpc>
                <a:spcPct val="100000"/>
              </a:lnSpc>
              <a:tabLst>
                <a:tab algn="l" pos="0"/>
              </a:tabLst>
            </a:pPr>
            <a:r>
              <a:rPr b="1" lang="en" sz="2900" spc="-1" strike="noStrike" u="sng">
                <a:solidFill>
                  <a:srgbClr val="ffffff"/>
                </a:solidFill>
                <a:uFillTx/>
                <a:latin typeface="Trebuchet MS"/>
                <a:ea typeface="Trebuchet MS"/>
              </a:rPr>
              <a:t>Bank of Baroda Hackathon - 2022                       </a:t>
            </a:r>
            <a:endParaRPr b="0" lang="en-IN" sz="2900" spc="-1" strike="noStrike">
              <a:solidFill>
                <a:srgbClr val="000000"/>
              </a:solidFill>
              <a:latin typeface="Arial"/>
            </a:endParaRPr>
          </a:p>
        </p:txBody>
      </p:sp>
      <p:sp>
        <p:nvSpPr>
          <p:cNvPr id="81" name="Google Shape;339;p1"/>
          <p:cNvSpPr/>
          <p:nvPr/>
        </p:nvSpPr>
        <p:spPr>
          <a:xfrm>
            <a:off x="0" y="2161440"/>
            <a:ext cx="6192000" cy="6249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 sz="2900" spc="-1" strike="noStrike">
                <a:solidFill>
                  <a:srgbClr val="ffffff"/>
                </a:solidFill>
                <a:latin typeface="Trebuchet MS"/>
                <a:ea typeface="Trebuchet MS"/>
              </a:rPr>
              <a:t>Your Team Name : Techons</a:t>
            </a:r>
            <a:endParaRPr b="0" lang="en-IN" sz="2900" spc="-1" strike="noStrike">
              <a:latin typeface="Arial"/>
            </a:endParaRPr>
          </a:p>
        </p:txBody>
      </p:sp>
      <p:sp>
        <p:nvSpPr>
          <p:cNvPr id="82" name="Google Shape;340;p1"/>
          <p:cNvSpPr/>
          <p:nvPr/>
        </p:nvSpPr>
        <p:spPr>
          <a:xfrm>
            <a:off x="180000" y="2862720"/>
            <a:ext cx="4558680" cy="377280"/>
          </a:xfrm>
          <a:prstGeom prst="rect">
            <a:avLst/>
          </a:prstGeom>
          <a:noFill/>
          <a:ln w="0">
            <a:noFill/>
          </a:ln>
        </p:spPr>
        <p:style>
          <a:lnRef idx="0"/>
          <a:fillRef idx="0"/>
          <a:effectRef idx="0"/>
          <a:fontRef idx="minor"/>
        </p:style>
        <p:txBody>
          <a:bodyPr tIns="91440" bIns="91440">
            <a:noAutofit/>
          </a:bodyPr>
          <a:p>
            <a:pPr>
              <a:lnSpc>
                <a:spcPct val="150000"/>
              </a:lnSpc>
              <a:tabLst>
                <a:tab algn="l" pos="0"/>
              </a:tabLst>
            </a:pPr>
            <a:r>
              <a:rPr b="0" lang="en" sz="1700" spc="-1" strike="noStrike">
                <a:solidFill>
                  <a:srgbClr val="ffffff"/>
                </a:solidFill>
                <a:latin typeface="Trebuchet MS"/>
                <a:ea typeface="Trebuchet MS"/>
              </a:rPr>
              <a:t>Your team bio : Elango K</a:t>
            </a:r>
            <a:endParaRPr b="0" lang="en-IN" sz="1700" spc="-1" strike="noStrike">
              <a:latin typeface="Arial"/>
            </a:endParaRPr>
          </a:p>
          <a:p>
            <a:pPr>
              <a:lnSpc>
                <a:spcPct val="150000"/>
              </a:lnSpc>
              <a:tabLst>
                <a:tab algn="l" pos="0"/>
              </a:tabLst>
            </a:pPr>
            <a:r>
              <a:rPr b="0" lang="en" sz="1700" spc="-1" strike="noStrike">
                <a:solidFill>
                  <a:srgbClr val="ffffff"/>
                </a:solidFill>
                <a:latin typeface="Trebuchet MS"/>
                <a:ea typeface="Trebuchet MS"/>
              </a:rPr>
              <a:t>	</a:t>
            </a:r>
            <a:r>
              <a:rPr b="0" lang="en" sz="1700" spc="-1" strike="noStrike">
                <a:solidFill>
                  <a:srgbClr val="ffffff"/>
                </a:solidFill>
                <a:latin typeface="Trebuchet MS"/>
                <a:ea typeface="Trebuchet MS"/>
              </a:rPr>
              <a:t>                  </a:t>
            </a:r>
            <a:r>
              <a:rPr b="0" lang="en" sz="1700" spc="-1" strike="noStrike">
                <a:solidFill>
                  <a:srgbClr val="ffffff"/>
                </a:solidFill>
                <a:latin typeface="Trebuchet MS"/>
                <a:ea typeface="Trebuchet MS"/>
              </a:rPr>
              <a:t>Akilan Y</a:t>
            </a:r>
            <a:endParaRPr b="0" lang="en-IN" sz="1700" spc="-1" strike="noStrike">
              <a:latin typeface="Arial"/>
            </a:endParaRPr>
          </a:p>
          <a:p>
            <a:pPr>
              <a:lnSpc>
                <a:spcPct val="150000"/>
              </a:lnSpc>
              <a:tabLst>
                <a:tab algn="l" pos="0"/>
              </a:tabLst>
            </a:pPr>
            <a:r>
              <a:rPr b="0" lang="en" sz="1700" spc="-1" strike="noStrike">
                <a:solidFill>
                  <a:srgbClr val="ffffff"/>
                </a:solidFill>
                <a:latin typeface="Trebuchet MS"/>
                <a:ea typeface="Trebuchet MS"/>
              </a:rPr>
              <a:t>	</a:t>
            </a:r>
            <a:r>
              <a:rPr b="0" lang="en" sz="1700" spc="-1" strike="noStrike">
                <a:solidFill>
                  <a:srgbClr val="ffffff"/>
                </a:solidFill>
                <a:latin typeface="Trebuchet MS"/>
                <a:ea typeface="Trebuchet MS"/>
              </a:rPr>
              <a:t>                  </a:t>
            </a:r>
            <a:r>
              <a:rPr b="0" lang="en" sz="1700" spc="-1" strike="noStrike">
                <a:solidFill>
                  <a:srgbClr val="ffffff"/>
                </a:solidFill>
                <a:latin typeface="Trebuchet MS"/>
                <a:ea typeface="Trebuchet MS"/>
              </a:rPr>
              <a:t>Chitaranjan B</a:t>
            </a:r>
            <a:endParaRPr b="0" lang="en-IN" sz="1700" spc="-1" strike="noStrike">
              <a:latin typeface="Arial"/>
            </a:endParaRPr>
          </a:p>
          <a:p>
            <a:pPr>
              <a:lnSpc>
                <a:spcPct val="150000"/>
              </a:lnSpc>
              <a:tabLst>
                <a:tab algn="l" pos="0"/>
              </a:tabLst>
            </a:pPr>
            <a:r>
              <a:rPr b="0" lang="en" sz="1700" spc="-1" strike="noStrike">
                <a:solidFill>
                  <a:srgbClr val="ffffff"/>
                </a:solidFill>
                <a:latin typeface="Trebuchet MS"/>
                <a:ea typeface="Trebuchet MS"/>
              </a:rPr>
              <a:t>	</a:t>
            </a:r>
            <a:r>
              <a:rPr b="0" lang="en" sz="1700" spc="-1" strike="noStrike">
                <a:solidFill>
                  <a:srgbClr val="ffffff"/>
                </a:solidFill>
                <a:latin typeface="Trebuchet MS"/>
                <a:ea typeface="Trebuchet MS"/>
              </a:rPr>
              <a:t>                  </a:t>
            </a:r>
            <a:r>
              <a:rPr b="0" lang="en" sz="1700" spc="-1" strike="noStrike">
                <a:solidFill>
                  <a:srgbClr val="ffffff"/>
                </a:solidFill>
                <a:latin typeface="Trebuchet MS"/>
                <a:ea typeface="Trebuchet MS"/>
              </a:rPr>
              <a:t>Eswaran </a:t>
            </a:r>
            <a:endParaRPr b="0" lang="en-IN" sz="1700" spc="-1" strike="noStrike">
              <a:latin typeface="Arial"/>
            </a:endParaRPr>
          </a:p>
          <a:p>
            <a:pPr>
              <a:lnSpc>
                <a:spcPct val="150000"/>
              </a:lnSpc>
              <a:spcBef>
                <a:spcPts val="1599"/>
              </a:spcBef>
              <a:spcAft>
                <a:spcPts val="1599"/>
              </a:spcAft>
              <a:tabLst>
                <a:tab algn="l" pos="0"/>
              </a:tabLst>
            </a:pPr>
            <a:r>
              <a:rPr b="0" lang="en" sz="1200" spc="-1" strike="noStrike">
                <a:solidFill>
                  <a:srgbClr val="ffffff"/>
                </a:solidFill>
                <a:latin typeface="Trebuchet MS"/>
                <a:ea typeface="Trebuchet MS"/>
              </a:rPr>
              <a:t>Date :16/09/2022</a:t>
            </a:r>
            <a:endParaRPr b="0" lang="en-IN" sz="1200" spc="-1" strike="noStrike">
              <a:latin typeface="Arial"/>
            </a:endParaRPr>
          </a:p>
        </p:txBody>
      </p:sp>
      <p:pic>
        <p:nvPicPr>
          <p:cNvPr id="83" name="Google Shape;341;p1" descr=""/>
          <p:cNvPicPr/>
          <p:nvPr/>
        </p:nvPicPr>
        <p:blipFill>
          <a:blip r:embed="rId2"/>
          <a:stretch/>
        </p:blipFill>
        <p:spPr>
          <a:xfrm>
            <a:off x="6807600" y="270360"/>
            <a:ext cx="2234880" cy="738720"/>
          </a:xfrm>
          <a:prstGeom prst="rect">
            <a:avLst/>
          </a:prstGeom>
          <a:ln w="0">
            <a:noFill/>
          </a:ln>
        </p:spPr>
      </p:pic>
      <p:sp>
        <p:nvSpPr>
          <p:cNvPr id="84" name="Google Shape;342;p1"/>
          <p:cNvSpPr/>
          <p:nvPr/>
        </p:nvSpPr>
        <p:spPr>
          <a:xfrm>
            <a:off x="6807600" y="117720"/>
            <a:ext cx="2385720" cy="502200"/>
          </a:xfrm>
          <a:prstGeom prst="rect">
            <a:avLst/>
          </a:prstGeom>
          <a:noFill/>
          <a:ln w="0">
            <a:noFill/>
          </a:ln>
        </p:spPr>
        <p:style>
          <a:lnRef idx="0"/>
          <a:fillRef idx="0"/>
          <a:effectRef idx="0"/>
          <a:fontRef idx="minor"/>
        </p:style>
        <p:txBody>
          <a:bodyPr tIns="91440" bIns="91440">
            <a:spAutoFit/>
          </a:bodyPr>
          <a:p>
            <a:pPr algn="ctr">
              <a:lnSpc>
                <a:spcPct val="150000"/>
              </a:lnSpc>
              <a:tabLst>
                <a:tab algn="l" pos="0"/>
              </a:tabLst>
            </a:pPr>
            <a:r>
              <a:rPr b="0" lang="en" sz="1400" spc="-1" strike="noStrike">
                <a:solidFill>
                  <a:srgbClr val="141414"/>
                </a:solidFill>
                <a:latin typeface="Lato"/>
                <a:ea typeface="Lato"/>
              </a:rPr>
              <a:t>Technology Partner</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Google Shape;347;p2"/>
          <p:cNvSpPr txBox="1"/>
          <p:nvPr/>
        </p:nvSpPr>
        <p:spPr>
          <a:xfrm>
            <a:off x="494640" y="229680"/>
            <a:ext cx="8279640" cy="575640"/>
          </a:xfrm>
          <a:prstGeom prst="rect">
            <a:avLst/>
          </a:prstGeom>
          <a:noFill/>
          <a:ln w="0">
            <a:noFill/>
          </a:ln>
        </p:spPr>
        <p:txBody>
          <a:bodyPr tIns="91440" bIns="91440">
            <a:noAutofit/>
          </a:bodyPr>
          <a:p>
            <a:pPr>
              <a:lnSpc>
                <a:spcPct val="100000"/>
              </a:lnSpc>
              <a:tabLst>
                <a:tab algn="l" pos="0"/>
              </a:tabLst>
            </a:pPr>
            <a:r>
              <a:rPr b="1" lang="en" sz="2000" spc="-1" strike="noStrike">
                <a:solidFill>
                  <a:srgbClr val="1f1f50"/>
                </a:solidFill>
                <a:latin typeface="Lato"/>
                <a:ea typeface="Lato"/>
              </a:rPr>
              <a:t>Problem Statement?</a:t>
            </a:r>
            <a:endParaRPr b="0" lang="en-IN" sz="2000" spc="-1" strike="noStrike">
              <a:solidFill>
                <a:srgbClr val="000000"/>
              </a:solidFill>
              <a:latin typeface="Arial"/>
            </a:endParaRPr>
          </a:p>
        </p:txBody>
      </p:sp>
      <p:sp>
        <p:nvSpPr>
          <p:cNvPr id="86" name="Google Shape;348;p2"/>
          <p:cNvSpPr/>
          <p:nvPr/>
        </p:nvSpPr>
        <p:spPr>
          <a:xfrm>
            <a:off x="512280" y="1151280"/>
            <a:ext cx="8238240" cy="341388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222222"/>
                </a:solidFill>
                <a:highlight>
                  <a:srgbClr val="ffffff"/>
                </a:highlight>
                <a:latin typeface="Lato"/>
                <a:ea typeface="Lato"/>
              </a:rPr>
              <a:t>Why did you decide to solve this Problem statement?</a:t>
            </a:r>
            <a:endParaRPr b="0" lang="en-IN" sz="1400" spc="-1" strike="noStrike">
              <a:latin typeface="Arial"/>
            </a:endParaRPr>
          </a:p>
          <a:p>
            <a:pPr>
              <a:lnSpc>
                <a:spcPct val="100000"/>
              </a:lnSpc>
              <a:tabLst>
                <a:tab algn="l" pos="0"/>
              </a:tabLst>
            </a:pPr>
            <a:endParaRPr b="0" lang="en-IN" sz="1400" spc="-1" strike="noStrike">
              <a:latin typeface="Arial"/>
            </a:endParaRPr>
          </a:p>
          <a:p>
            <a:pPr>
              <a:lnSpc>
                <a:spcPct val="100000"/>
              </a:lnSpc>
              <a:buClr>
                <a:srgbClr val="000000"/>
              </a:buClr>
              <a:buFont typeface="Arial"/>
              <a:buChar char="•"/>
              <a:tabLst>
                <a:tab algn="l" pos="0"/>
              </a:tabLst>
            </a:pPr>
            <a:r>
              <a:rPr b="0" lang="en" sz="1400" spc="-1" strike="noStrike">
                <a:solidFill>
                  <a:srgbClr val="222222"/>
                </a:solidFill>
                <a:highlight>
                  <a:srgbClr val="ffffff"/>
                </a:highlight>
                <a:latin typeface="Lato"/>
                <a:ea typeface="Lato"/>
              </a:rPr>
              <a:t>Among  the  bunch  of  problem  statement,  we   have  better  idea   for  this  problem   with   our   knowledge.</a:t>
            </a:r>
            <a:endParaRPr b="0" lang="en-IN" sz="1400" spc="-1" strike="noStrike">
              <a:latin typeface="Arial"/>
            </a:endParaRPr>
          </a:p>
          <a:p>
            <a:pPr>
              <a:lnSpc>
                <a:spcPct val="100000"/>
              </a:lnSpc>
              <a:tabLst>
                <a:tab algn="l" pos="0"/>
              </a:tabLst>
            </a:pPr>
            <a:endParaRPr b="0" lang="en-IN" sz="1400" spc="-1" strike="noStrike">
              <a:latin typeface="Arial"/>
            </a:endParaRPr>
          </a:p>
          <a:p>
            <a:pPr lvl="8" marL="1944000" indent="-216000">
              <a:lnSpc>
                <a:spcPct val="100000"/>
              </a:lnSpc>
              <a:buClr>
                <a:srgbClr val="000000"/>
              </a:buClr>
              <a:buFont typeface="Arial"/>
              <a:buChar char="•"/>
              <a:tabLst>
                <a:tab algn="l" pos="0"/>
              </a:tabLst>
            </a:pPr>
            <a:r>
              <a:rPr b="0" lang="en" sz="1400" spc="-1" strike="noStrike">
                <a:solidFill>
                  <a:srgbClr val="222222"/>
                </a:solidFill>
                <a:highlight>
                  <a:srgbClr val="ffffff"/>
                </a:highlight>
                <a:latin typeface="Lato"/>
                <a:ea typeface="Lato"/>
              </a:rPr>
              <a:t>Its’s   necessary   to   know   the    account   holder’s   emotion   and   how   they   satisfied   with   the   call   center   service   by   the  banking   sectors.</a:t>
            </a:r>
            <a:endParaRPr b="0" lang="en-IN" sz="1400" spc="-1" strike="noStrike">
              <a:latin typeface="Arial"/>
            </a:endParaRPr>
          </a:p>
          <a:p>
            <a:pPr>
              <a:lnSpc>
                <a:spcPct val="100000"/>
              </a:lnSpc>
              <a:tabLst>
                <a:tab algn="l" pos="0"/>
              </a:tabLst>
            </a:pPr>
            <a:endParaRPr b="0" lang="en-IN" sz="1400" spc="-1" strike="noStrike">
              <a:latin typeface="Arial"/>
            </a:endParaRPr>
          </a:p>
          <a:p>
            <a:pPr lvl="8" marL="1944000" indent="-216000">
              <a:lnSpc>
                <a:spcPct val="100000"/>
              </a:lnSpc>
              <a:buClr>
                <a:srgbClr val="000000"/>
              </a:buClr>
              <a:buFont typeface="Arial"/>
              <a:buChar char="•"/>
              <a:tabLst>
                <a:tab algn="l" pos="0"/>
              </a:tabLst>
            </a:pPr>
            <a:r>
              <a:rPr b="0" lang="en" sz="1400" spc="-1" strike="noStrike">
                <a:solidFill>
                  <a:srgbClr val="222222"/>
                </a:solidFill>
                <a:highlight>
                  <a:srgbClr val="ffffff"/>
                </a:highlight>
                <a:latin typeface="Lato"/>
                <a:ea typeface="Lato"/>
              </a:rPr>
              <a:t>We  sure   our    solution   will   definitely   help   the   organization   to provide   a   smooth   customer   and   customer   service   interaction.</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Google Shape;353;p3"/>
          <p:cNvSpPr txBox="1"/>
          <p:nvPr/>
        </p:nvSpPr>
        <p:spPr>
          <a:xfrm>
            <a:off x="494640" y="229680"/>
            <a:ext cx="8279640" cy="575640"/>
          </a:xfrm>
          <a:prstGeom prst="rect">
            <a:avLst/>
          </a:prstGeom>
          <a:noFill/>
          <a:ln w="0">
            <a:noFill/>
          </a:ln>
        </p:spPr>
        <p:txBody>
          <a:bodyPr tIns="91440" bIns="91440">
            <a:noAutofit/>
          </a:bodyPr>
          <a:p>
            <a:pPr>
              <a:lnSpc>
                <a:spcPct val="100000"/>
              </a:lnSpc>
              <a:tabLst>
                <a:tab algn="l" pos="0"/>
              </a:tabLst>
            </a:pPr>
            <a:r>
              <a:rPr b="1" lang="en" sz="2000" spc="-1" strike="noStrike">
                <a:solidFill>
                  <a:srgbClr val="222222"/>
                </a:solidFill>
                <a:highlight>
                  <a:srgbClr val="ffffff"/>
                </a:highlight>
                <a:latin typeface="Lato"/>
                <a:ea typeface="Lato"/>
              </a:rPr>
              <a:t>User Segment &amp; Pain Points</a:t>
            </a:r>
            <a:endParaRPr b="0" lang="en-IN" sz="2000" spc="-1" strike="noStrike">
              <a:solidFill>
                <a:srgbClr val="000000"/>
              </a:solidFill>
              <a:latin typeface="Arial"/>
            </a:endParaRPr>
          </a:p>
        </p:txBody>
      </p:sp>
      <p:sp>
        <p:nvSpPr>
          <p:cNvPr id="88" name="Google Shape;354;p3"/>
          <p:cNvSpPr/>
          <p:nvPr/>
        </p:nvSpPr>
        <p:spPr>
          <a:xfrm>
            <a:off x="512280" y="1151280"/>
            <a:ext cx="8238240" cy="3413880"/>
          </a:xfrm>
          <a:prstGeom prst="rect">
            <a:avLst/>
          </a:prstGeom>
          <a:noFill/>
          <a:ln w="0">
            <a:noFill/>
          </a:ln>
        </p:spPr>
        <p:style>
          <a:lnRef idx="0"/>
          <a:fillRef idx="0"/>
          <a:effectRef idx="0"/>
          <a:fontRef idx="minor"/>
        </p:style>
        <p:txBody>
          <a:bodyPr tIns="91440" bIns="91440">
            <a:noAutofit/>
          </a:bodyPr>
          <a:p>
            <a:pPr>
              <a:lnSpc>
                <a:spcPct val="115000"/>
              </a:lnSpc>
              <a:spcBef>
                <a:spcPts val="1001"/>
              </a:spcBef>
              <a:tabLst>
                <a:tab algn="l" pos="0"/>
              </a:tabLst>
            </a:pPr>
            <a:r>
              <a:rPr b="0" lang="en" sz="1400" spc="-1" strike="noStrike">
                <a:solidFill>
                  <a:srgbClr val="222222"/>
                </a:solidFill>
                <a:highlight>
                  <a:srgbClr val="ffffff"/>
                </a:highlight>
                <a:latin typeface="Lato"/>
                <a:ea typeface="Lato"/>
              </a:rPr>
              <a:t>Which user /advertiser segment would be early adopter of your product &amp; why?</a:t>
            </a:r>
            <a:endParaRPr b="0" lang="en-IN" sz="1400" spc="-1" strike="noStrike">
              <a:latin typeface="Arial"/>
            </a:endParaRPr>
          </a:p>
          <a:p>
            <a:pPr>
              <a:lnSpc>
                <a:spcPct val="115000"/>
              </a:lnSpc>
              <a:spcBef>
                <a:spcPts val="1001"/>
              </a:spcBef>
              <a:tabLst>
                <a:tab algn="l" pos="0"/>
              </a:tabLst>
            </a:pPr>
            <a:endParaRPr b="0" lang="en-IN" sz="1400" spc="-1" strike="noStrike">
              <a:latin typeface="Arial"/>
            </a:endParaRPr>
          </a:p>
          <a:p>
            <a:pPr>
              <a:lnSpc>
                <a:spcPct val="115000"/>
              </a:lnSpc>
              <a:spcBef>
                <a:spcPts val="1001"/>
              </a:spcBef>
              <a:buClr>
                <a:srgbClr val="000000"/>
              </a:buClr>
              <a:buFont typeface="Arial"/>
              <a:buChar char="•"/>
              <a:tabLst>
                <a:tab algn="l" pos="0"/>
              </a:tabLst>
            </a:pPr>
            <a:r>
              <a:rPr b="0" lang="en" sz="1400" spc="-1" strike="noStrike">
                <a:solidFill>
                  <a:srgbClr val="222222"/>
                </a:solidFill>
                <a:highlight>
                  <a:srgbClr val="ffffff"/>
                </a:highlight>
                <a:latin typeface="Lato"/>
                <a:ea typeface="Lato"/>
              </a:rPr>
              <a:t>Companies   like    finance,  business  services,  e-commerce,  etc.</a:t>
            </a:r>
            <a:endParaRPr b="0" lang="en-IN" sz="1400" spc="-1" strike="noStrike">
              <a:latin typeface="Arial"/>
            </a:endParaRPr>
          </a:p>
          <a:p>
            <a:pPr>
              <a:lnSpc>
                <a:spcPct val="115000"/>
              </a:lnSpc>
              <a:spcBef>
                <a:spcPts val="1001"/>
              </a:spcBef>
              <a:buClr>
                <a:srgbClr val="000000"/>
              </a:buClr>
              <a:buFont typeface="Arial"/>
              <a:buChar char="•"/>
              <a:tabLst>
                <a:tab algn="l" pos="0"/>
              </a:tabLst>
            </a:pPr>
            <a:r>
              <a:rPr b="0" lang="en" sz="1400" spc="-1" strike="noStrike">
                <a:solidFill>
                  <a:srgbClr val="222222"/>
                </a:solidFill>
                <a:highlight>
                  <a:srgbClr val="ffffff"/>
                </a:highlight>
                <a:latin typeface="Lato"/>
                <a:ea typeface="Lato"/>
              </a:rPr>
              <a:t>Our   product   is   suitable   for   the   companies   to   rate   or  examine   their   customer   care   service.</a:t>
            </a:r>
            <a:endParaRPr b="0" lang="en-IN" sz="1400" spc="-1" strike="noStrike">
              <a:latin typeface="Arial"/>
            </a:endParaRPr>
          </a:p>
          <a:p>
            <a:pPr>
              <a:lnSpc>
                <a:spcPct val="115000"/>
              </a:lnSpc>
              <a:spcBef>
                <a:spcPts val="1001"/>
              </a:spcBef>
              <a:buClr>
                <a:srgbClr val="000000"/>
              </a:buClr>
              <a:buFont typeface="Arial"/>
              <a:buChar char="•"/>
              <a:tabLst>
                <a:tab algn="l" pos="0"/>
              </a:tabLst>
            </a:pPr>
            <a:r>
              <a:rPr b="0" lang="en" sz="1400" spc="-1" strike="noStrike">
                <a:solidFill>
                  <a:srgbClr val="222222"/>
                </a:solidFill>
                <a:highlight>
                  <a:srgbClr val="ffffff"/>
                </a:highlight>
                <a:latin typeface="Lato"/>
                <a:ea typeface="Lato"/>
              </a:rPr>
              <a:t>To   know   if  the   customer   is   satisfied   or   not    with    our   service.</a:t>
            </a:r>
            <a:endParaRPr b="0" lang="en-IN" sz="1400" spc="-1" strike="noStrike">
              <a:latin typeface="Arial"/>
            </a:endParaRPr>
          </a:p>
          <a:p>
            <a:pPr>
              <a:lnSpc>
                <a:spcPct val="115000"/>
              </a:lnSpc>
              <a:spcBef>
                <a:spcPts val="1001"/>
              </a:spcBef>
              <a:buClr>
                <a:srgbClr val="000000"/>
              </a:buClr>
              <a:buFont typeface="Arial"/>
              <a:buChar char="•"/>
              <a:tabLst>
                <a:tab algn="l" pos="0"/>
              </a:tabLst>
            </a:pPr>
            <a:r>
              <a:rPr b="0" lang="en" sz="1400" spc="-1" strike="noStrike">
                <a:solidFill>
                  <a:srgbClr val="222222"/>
                </a:solidFill>
                <a:highlight>
                  <a:srgbClr val="ffffff"/>
                </a:highlight>
                <a:latin typeface="Lato"/>
                <a:ea typeface="Lato"/>
              </a:rPr>
              <a:t>It  very   much   helpful   in   banking    sectors, because   the   banks  are   the   one   of    the  sector   having   the   largely   active   customer   care   service.</a:t>
            </a:r>
            <a:endParaRPr b="0" lang="en-IN" sz="1400" spc="-1" strike="noStrike">
              <a:latin typeface="Arial"/>
            </a:endParaRPr>
          </a:p>
          <a:p>
            <a:pPr>
              <a:lnSpc>
                <a:spcPct val="115000"/>
              </a:lnSpc>
              <a:spcBef>
                <a:spcPts val="1001"/>
              </a:spcBef>
              <a:spcAft>
                <a:spcPts val="1001"/>
              </a:spcAft>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Google Shape;359;p4"/>
          <p:cNvSpPr/>
          <p:nvPr/>
        </p:nvSpPr>
        <p:spPr>
          <a:xfrm>
            <a:off x="436320" y="1227600"/>
            <a:ext cx="8238240" cy="3413880"/>
          </a:xfrm>
          <a:prstGeom prst="rect">
            <a:avLst/>
          </a:prstGeom>
          <a:noFill/>
          <a:ln w="0">
            <a:noFill/>
          </a:ln>
        </p:spPr>
        <p:style>
          <a:lnRef idx="0"/>
          <a:fillRef idx="0"/>
          <a:effectRef idx="0"/>
          <a:fontRef idx="minor"/>
        </p:style>
        <p:txBody>
          <a:bodyPr tIns="91440" bIns="91440">
            <a:noAutofit/>
          </a:bodyPr>
          <a:p>
            <a:pPr>
              <a:lnSpc>
                <a:spcPct val="115000"/>
              </a:lnSpc>
              <a:spcBef>
                <a:spcPts val="1001"/>
              </a:spcBef>
              <a:spcAft>
                <a:spcPts val="1001"/>
              </a:spcAft>
              <a:tabLst>
                <a:tab algn="l" pos="0"/>
              </a:tabLst>
            </a:pPr>
            <a:r>
              <a:rPr b="0" lang="en" sz="1400" spc="-1" strike="noStrike">
                <a:solidFill>
                  <a:srgbClr val="222222"/>
                </a:solidFill>
                <a:highlight>
                  <a:srgbClr val="ffffff"/>
                </a:highlight>
                <a:latin typeface="Lato"/>
                <a:ea typeface="Lato"/>
              </a:rPr>
              <a:t>What are the alternatives/competitive products for the problem you are solving?</a:t>
            </a:r>
            <a:endParaRPr b="0" lang="en-IN" sz="1400" spc="-1" strike="noStrike">
              <a:latin typeface="Arial"/>
            </a:endParaRPr>
          </a:p>
          <a:p>
            <a:pPr>
              <a:lnSpc>
                <a:spcPct val="115000"/>
              </a:lnSpc>
              <a:spcBef>
                <a:spcPts val="1001"/>
              </a:spcBef>
              <a:spcAft>
                <a:spcPts val="1001"/>
              </a:spcAft>
              <a:tabLst>
                <a:tab algn="l" pos="0"/>
              </a:tabLst>
            </a:pPr>
            <a:endParaRPr b="0" lang="en-IN" sz="1400" spc="-1" strike="noStrike">
              <a:latin typeface="Arial"/>
            </a:endParaRPr>
          </a:p>
          <a:p>
            <a:pPr>
              <a:lnSpc>
                <a:spcPct val="115000"/>
              </a:lnSpc>
              <a:spcBef>
                <a:spcPts val="1001"/>
              </a:spcBef>
              <a:spcAft>
                <a:spcPts val="1001"/>
              </a:spcAft>
              <a:buClr>
                <a:srgbClr val="000000"/>
              </a:buClr>
              <a:buFont typeface="Arial"/>
              <a:buChar char="•"/>
              <a:tabLst>
                <a:tab algn="l" pos="0"/>
              </a:tabLst>
            </a:pPr>
            <a:r>
              <a:rPr b="0" lang="en" sz="1400" spc="-1" strike="noStrike">
                <a:solidFill>
                  <a:srgbClr val="222222"/>
                </a:solidFill>
                <a:highlight>
                  <a:srgbClr val="ffffff"/>
                </a:highlight>
                <a:latin typeface="Lato"/>
                <a:ea typeface="Lato"/>
              </a:rPr>
              <a:t>There   are   many   softwares products   are   available   to   do   call   center   analytics.</a:t>
            </a:r>
            <a:endParaRPr b="0" lang="en-IN" sz="1400" spc="-1" strike="noStrike">
              <a:latin typeface="Arial"/>
            </a:endParaRPr>
          </a:p>
          <a:p>
            <a:pPr>
              <a:lnSpc>
                <a:spcPct val="115000"/>
              </a:lnSpc>
              <a:spcBef>
                <a:spcPts val="1001"/>
              </a:spcBef>
              <a:spcAft>
                <a:spcPts val="1001"/>
              </a:spcAft>
              <a:buClr>
                <a:srgbClr val="000000"/>
              </a:buClr>
              <a:buFont typeface="Arial"/>
              <a:buChar char="•"/>
              <a:tabLst>
                <a:tab algn="l" pos="0"/>
              </a:tabLst>
            </a:pPr>
            <a:r>
              <a:rPr b="0" lang="en" sz="1400" spc="-1" strike="noStrike">
                <a:solidFill>
                  <a:srgbClr val="222222"/>
                </a:solidFill>
                <a:highlight>
                  <a:srgbClr val="ffffff"/>
                </a:highlight>
                <a:latin typeface="Lato"/>
                <a:ea typeface="Lato"/>
              </a:rPr>
              <a:t>They   do    some   of   common   works    such   as   language   convertion,  call   recording, emotion   analysis,  etc.</a:t>
            </a:r>
            <a:endParaRPr b="0" lang="en-IN" sz="1400" spc="-1" strike="noStrike">
              <a:latin typeface="Arial"/>
            </a:endParaRPr>
          </a:p>
        </p:txBody>
      </p:sp>
      <p:sp>
        <p:nvSpPr>
          <p:cNvPr id="90" name="Google Shape;360;p4"/>
          <p:cNvSpPr txBox="1"/>
          <p:nvPr/>
        </p:nvSpPr>
        <p:spPr>
          <a:xfrm>
            <a:off x="342360" y="229680"/>
            <a:ext cx="8279640" cy="575640"/>
          </a:xfrm>
          <a:prstGeom prst="rect">
            <a:avLst/>
          </a:prstGeom>
          <a:noFill/>
          <a:ln w="0">
            <a:noFill/>
          </a:ln>
        </p:spPr>
        <p:txBody>
          <a:bodyPr tIns="91440" bIns="91440">
            <a:noAutofit/>
          </a:bodyPr>
          <a:p>
            <a:pPr>
              <a:lnSpc>
                <a:spcPct val="100000"/>
              </a:lnSpc>
              <a:tabLst>
                <a:tab algn="l" pos="0"/>
              </a:tabLst>
            </a:pPr>
            <a:r>
              <a:rPr b="1" lang="en" sz="2000" spc="-1" strike="noStrike">
                <a:solidFill>
                  <a:srgbClr val="1f1f50"/>
                </a:solidFill>
                <a:latin typeface="Lato"/>
                <a:ea typeface="Lato"/>
              </a:rPr>
              <a:t>Pre-Requisite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Google Shape;365;p5"/>
          <p:cNvSpPr txBox="1"/>
          <p:nvPr/>
        </p:nvSpPr>
        <p:spPr>
          <a:xfrm>
            <a:off x="0" y="818640"/>
            <a:ext cx="8279640" cy="575640"/>
          </a:xfrm>
          <a:prstGeom prst="rect">
            <a:avLst/>
          </a:prstGeom>
          <a:noFill/>
          <a:ln w="0">
            <a:noFill/>
          </a:ln>
        </p:spPr>
        <p:txBody>
          <a:bodyPr tIns="91440" bIns="91440">
            <a:noAutofit/>
          </a:bodyPr>
          <a:p>
            <a:pPr>
              <a:lnSpc>
                <a:spcPct val="100000"/>
              </a:lnSpc>
              <a:tabLst>
                <a:tab algn="l" pos="0"/>
              </a:tabLst>
            </a:pPr>
            <a:r>
              <a:rPr b="1" lang="en" sz="2000" spc="-1" strike="noStrike">
                <a:solidFill>
                  <a:srgbClr val="4a4548"/>
                </a:solidFill>
                <a:highlight>
                  <a:srgbClr val="ffffff"/>
                </a:highlight>
                <a:latin typeface="Lato"/>
                <a:ea typeface="Lato"/>
              </a:rPr>
              <a:t>Azure tools or resources</a:t>
            </a:r>
            <a:endParaRPr b="0" lang="en-IN" sz="2000" spc="-1" strike="noStrike">
              <a:solidFill>
                <a:srgbClr val="000000"/>
              </a:solidFill>
              <a:latin typeface="Arial"/>
            </a:endParaRPr>
          </a:p>
        </p:txBody>
      </p:sp>
      <p:sp>
        <p:nvSpPr>
          <p:cNvPr id="92" name="Google Shape;366;p5"/>
          <p:cNvSpPr txBox="1"/>
          <p:nvPr/>
        </p:nvSpPr>
        <p:spPr>
          <a:xfrm>
            <a:off x="0" y="2019960"/>
            <a:ext cx="8279640" cy="2456640"/>
          </a:xfrm>
          <a:prstGeom prst="rect">
            <a:avLst/>
          </a:prstGeom>
          <a:noFill/>
          <a:ln w="0">
            <a:noFill/>
          </a:ln>
        </p:spPr>
        <p:txBody>
          <a:bodyPr tIns="91440" bIns="91440">
            <a:noAutofit/>
          </a:bodyPr>
          <a:p>
            <a:pPr>
              <a:lnSpc>
                <a:spcPct val="100000"/>
              </a:lnSpc>
              <a:tabLst>
                <a:tab algn="l" pos="0"/>
              </a:tabLst>
            </a:pPr>
            <a:r>
              <a:rPr b="0" lang="en" sz="1400" spc="-1" strike="noStrike">
                <a:solidFill>
                  <a:srgbClr val="4a4548"/>
                </a:solidFill>
                <a:highlight>
                  <a:srgbClr val="ffffff"/>
                </a:highlight>
                <a:latin typeface="Lato"/>
                <a:ea typeface="Lato"/>
              </a:rPr>
              <a:t>Azure tools or resources which are likely to be used by you for the prototype, if your idea gets selected</a:t>
            </a:r>
            <a:br/>
            <a:br/>
            <a:r>
              <a:rPr b="0" lang="en" sz="1400" spc="-1" strike="noStrike">
                <a:solidFill>
                  <a:srgbClr val="4a4548"/>
                </a:solidFill>
                <a:highlight>
                  <a:srgbClr val="ffffff"/>
                </a:highlight>
                <a:latin typeface="Lato"/>
                <a:ea typeface="Lato"/>
              </a:rPr>
              <a:t>       1)  Azure   Cognitive   Services.</a:t>
            </a:r>
            <a:br/>
            <a:br/>
            <a:r>
              <a:rPr b="0" lang="en" sz="1400" spc="-1" strike="noStrike">
                <a:solidFill>
                  <a:srgbClr val="4a4548"/>
                </a:solidFill>
                <a:highlight>
                  <a:srgbClr val="ffffff"/>
                </a:highlight>
                <a:latin typeface="Lato"/>
                <a:ea typeface="Lato"/>
              </a:rPr>
              <a:t>       2)  Azure   Video   Indexer.</a:t>
            </a:r>
            <a:br/>
            <a:b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Google Shape;371;p6"/>
          <p:cNvSpPr txBox="1"/>
          <p:nvPr/>
        </p:nvSpPr>
        <p:spPr>
          <a:xfrm>
            <a:off x="494640" y="229680"/>
            <a:ext cx="8279640" cy="575640"/>
          </a:xfrm>
          <a:prstGeom prst="rect">
            <a:avLst/>
          </a:prstGeom>
          <a:noFill/>
          <a:ln w="0">
            <a:noFill/>
          </a:ln>
        </p:spPr>
        <p:txBody>
          <a:bodyPr tIns="91440" bIns="91440">
            <a:noAutofit/>
          </a:bodyPr>
          <a:p>
            <a:pPr>
              <a:lnSpc>
                <a:spcPct val="100000"/>
              </a:lnSpc>
              <a:tabLst>
                <a:tab algn="l" pos="0"/>
              </a:tabLst>
            </a:pPr>
            <a:r>
              <a:rPr b="1" lang="en" sz="2000" spc="-1" strike="noStrike">
                <a:solidFill>
                  <a:srgbClr val="1f1f50"/>
                </a:solidFill>
                <a:latin typeface="Lato"/>
                <a:ea typeface="Lato"/>
              </a:rPr>
              <a:t>Any Supporting Functional Documents</a:t>
            </a:r>
            <a:endParaRPr b="0" lang="en-IN" sz="2000" spc="-1" strike="noStrike">
              <a:solidFill>
                <a:srgbClr val="000000"/>
              </a:solidFill>
              <a:latin typeface="Arial"/>
            </a:endParaRPr>
          </a:p>
        </p:txBody>
      </p:sp>
      <p:sp>
        <p:nvSpPr>
          <p:cNvPr id="94" name="Google Shape;372;p6"/>
          <p:cNvSpPr/>
          <p:nvPr/>
        </p:nvSpPr>
        <p:spPr>
          <a:xfrm>
            <a:off x="536040" y="547200"/>
            <a:ext cx="8238240" cy="42667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222222"/>
                </a:solidFill>
                <a:highlight>
                  <a:srgbClr val="ffffff"/>
                </a:highlight>
                <a:latin typeface="Lato"/>
                <a:ea typeface="Lato"/>
              </a:rPr>
              <a:t>Present your solution, talk about methodology, architecture &amp; scalability</a:t>
            </a:r>
            <a:endParaRPr b="0" lang="en-IN" sz="1400" spc="-1" strike="noStrike">
              <a:latin typeface="Arial"/>
            </a:endParaRPr>
          </a:p>
          <a:p>
            <a:pPr marL="914400">
              <a:lnSpc>
                <a:spcPct val="100000"/>
              </a:lnSpc>
              <a:tabLst>
                <a:tab algn="l" pos="0"/>
              </a:tabLst>
            </a:pPr>
            <a:endParaRPr b="0" lang="en-IN" sz="1400" spc="-1" strike="noStrike">
              <a:latin typeface="Arial"/>
            </a:endParaRPr>
          </a:p>
        </p:txBody>
      </p:sp>
      <p:sp>
        <p:nvSpPr>
          <p:cNvPr id="95" name="Rectangle 1"/>
          <p:cNvSpPr/>
          <p:nvPr/>
        </p:nvSpPr>
        <p:spPr>
          <a:xfrm>
            <a:off x="2909520" y="995040"/>
            <a:ext cx="761760" cy="30456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141414"/>
                </a:solidFill>
                <a:latin typeface="Arial"/>
                <a:ea typeface="Arial"/>
              </a:rPr>
              <a:t>Audio</a:t>
            </a:r>
            <a:endParaRPr b="0" lang="en-IN" sz="1400" spc="-1" strike="noStrike">
              <a:latin typeface="Arial"/>
            </a:endParaRPr>
          </a:p>
        </p:txBody>
      </p:sp>
      <p:sp>
        <p:nvSpPr>
          <p:cNvPr id="96" name="Rectangle 2"/>
          <p:cNvSpPr/>
          <p:nvPr/>
        </p:nvSpPr>
        <p:spPr>
          <a:xfrm>
            <a:off x="2909520" y="2571840"/>
            <a:ext cx="799920" cy="30456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141414"/>
                </a:solidFill>
                <a:latin typeface="Arial"/>
                <a:ea typeface="Arial"/>
              </a:rPr>
              <a:t>English</a:t>
            </a:r>
            <a:endParaRPr b="0" lang="en-IN" sz="1400" spc="-1" strike="noStrike">
              <a:latin typeface="Arial"/>
            </a:endParaRPr>
          </a:p>
        </p:txBody>
      </p:sp>
      <p:sp>
        <p:nvSpPr>
          <p:cNvPr id="97" name="Rectangle 3"/>
          <p:cNvSpPr/>
          <p:nvPr/>
        </p:nvSpPr>
        <p:spPr>
          <a:xfrm>
            <a:off x="1341720" y="2571840"/>
            <a:ext cx="761760" cy="30456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141414"/>
                </a:solidFill>
                <a:latin typeface="Arial"/>
                <a:ea typeface="Arial"/>
              </a:rPr>
              <a:t>Text</a:t>
            </a:r>
            <a:endParaRPr b="0" lang="en-IN" sz="1400" spc="-1" strike="noStrike">
              <a:latin typeface="Arial"/>
            </a:endParaRPr>
          </a:p>
        </p:txBody>
      </p:sp>
      <p:sp>
        <p:nvSpPr>
          <p:cNvPr id="98" name="Rectangle 4"/>
          <p:cNvSpPr/>
          <p:nvPr/>
        </p:nvSpPr>
        <p:spPr>
          <a:xfrm>
            <a:off x="4487760" y="2495520"/>
            <a:ext cx="1075680" cy="45684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141414"/>
                </a:solidFill>
                <a:latin typeface="Arial"/>
                <a:ea typeface="Arial"/>
              </a:rPr>
              <a:t>Sentiment Analysis</a:t>
            </a:r>
            <a:endParaRPr b="0" lang="en-IN" sz="1400" spc="-1" strike="noStrike">
              <a:latin typeface="Arial"/>
            </a:endParaRPr>
          </a:p>
        </p:txBody>
      </p:sp>
      <p:sp>
        <p:nvSpPr>
          <p:cNvPr id="99" name="Rectangle 7"/>
          <p:cNvSpPr/>
          <p:nvPr/>
        </p:nvSpPr>
        <p:spPr>
          <a:xfrm>
            <a:off x="1341720" y="3396240"/>
            <a:ext cx="4221360" cy="168948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gn="ctr">
              <a:lnSpc>
                <a:spcPct val="100000"/>
              </a:lnSpc>
            </a:pPr>
            <a:r>
              <a:rPr b="0" lang="en-US" sz="1400" spc="-1" strike="noStrike">
                <a:solidFill>
                  <a:srgbClr val="141414"/>
                </a:solidFill>
                <a:latin typeface="Arial"/>
                <a:ea typeface="Arial"/>
              </a:rPr>
              <a:t>KPI</a:t>
            </a:r>
            <a:endParaRPr b="0" lang="en-IN" sz="1400" spc="-1" strike="noStrike">
              <a:latin typeface="Arial"/>
            </a:endParaRPr>
          </a:p>
        </p:txBody>
      </p:sp>
      <p:sp>
        <p:nvSpPr>
          <p:cNvPr id="100" name="Rectangle 8"/>
          <p:cNvSpPr/>
          <p:nvPr/>
        </p:nvSpPr>
        <p:spPr>
          <a:xfrm>
            <a:off x="2909520" y="1733400"/>
            <a:ext cx="761760" cy="30456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141414"/>
                </a:solidFill>
                <a:latin typeface="Arial"/>
                <a:ea typeface="Arial"/>
              </a:rPr>
              <a:t>Azure</a:t>
            </a:r>
            <a:endParaRPr b="0" lang="en-IN" sz="1400" spc="-1" strike="noStrike">
              <a:latin typeface="Arial"/>
            </a:endParaRPr>
          </a:p>
        </p:txBody>
      </p:sp>
      <p:sp>
        <p:nvSpPr>
          <p:cNvPr id="101" name="Rectangle 5"/>
          <p:cNvSpPr/>
          <p:nvPr/>
        </p:nvSpPr>
        <p:spPr>
          <a:xfrm>
            <a:off x="4267080" y="3778920"/>
            <a:ext cx="1142640" cy="83772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141414"/>
                </a:solidFill>
                <a:latin typeface="Arial"/>
                <a:ea typeface="Arial"/>
              </a:rPr>
              <a:t>Customer’s sentiment indicator </a:t>
            </a:r>
            <a:endParaRPr b="0" lang="en-IN" sz="1400" spc="-1" strike="noStrike">
              <a:latin typeface="Arial"/>
            </a:endParaRPr>
          </a:p>
        </p:txBody>
      </p:sp>
      <p:sp>
        <p:nvSpPr>
          <p:cNvPr id="102" name="Rectangle 10"/>
          <p:cNvSpPr/>
          <p:nvPr/>
        </p:nvSpPr>
        <p:spPr>
          <a:xfrm>
            <a:off x="2909520" y="3778920"/>
            <a:ext cx="1085040" cy="83772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141414"/>
                </a:solidFill>
                <a:latin typeface="Arial"/>
                <a:ea typeface="Arial"/>
              </a:rPr>
              <a:t>Executive’s sentiment indicator </a:t>
            </a:r>
            <a:endParaRPr b="0" lang="en-IN" sz="1400" spc="-1" strike="noStrike">
              <a:latin typeface="Arial"/>
            </a:endParaRPr>
          </a:p>
        </p:txBody>
      </p:sp>
      <p:sp>
        <p:nvSpPr>
          <p:cNvPr id="103" name="Rectangle 11"/>
          <p:cNvSpPr/>
          <p:nvPr/>
        </p:nvSpPr>
        <p:spPr>
          <a:xfrm>
            <a:off x="1534680" y="3778920"/>
            <a:ext cx="1102320" cy="83772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141414"/>
                </a:solidFill>
                <a:latin typeface="Arial"/>
                <a:ea typeface="Arial"/>
              </a:rPr>
              <a:t>Overall satisfaction indicator </a:t>
            </a:r>
            <a:endParaRPr b="0" lang="en-IN" sz="1400" spc="-1" strike="noStrike">
              <a:latin typeface="Arial"/>
            </a:endParaRPr>
          </a:p>
        </p:txBody>
      </p:sp>
      <p:sp>
        <p:nvSpPr>
          <p:cNvPr id="104" name="Straight Arrow Connector 9"/>
          <p:cNvSpPr/>
          <p:nvPr/>
        </p:nvSpPr>
        <p:spPr>
          <a:xfrm>
            <a:off x="3290760" y="1325520"/>
            <a:ext cx="360" cy="407880"/>
          </a:xfrm>
          <a:custGeom>
            <a:avLst/>
            <a:gdLst/>
            <a:ahLst/>
            <a:rect l="l" t="t" r="r" b="b"/>
            <a:pathLst>
              <a:path w="21600" h="21600">
                <a:moveTo>
                  <a:pt x="0" y="0"/>
                </a:moveTo>
                <a:lnTo>
                  <a:pt x="21600" y="21600"/>
                </a:lnTo>
              </a:path>
            </a:pathLst>
          </a:custGeom>
          <a:noFill/>
          <a:ln>
            <a:solidFill>
              <a:srgbClr val="f5bf57"/>
            </a:solidFill>
            <a:round/>
            <a:tailEnd len="med" type="triangle" w="med"/>
          </a:ln>
        </p:spPr>
        <p:style>
          <a:lnRef idx="1">
            <a:schemeClr val="accent1"/>
          </a:lnRef>
          <a:fillRef idx="0">
            <a:schemeClr val="accent1"/>
          </a:fillRef>
          <a:effectRef idx="0">
            <a:schemeClr val="accent1"/>
          </a:effectRef>
          <a:fontRef idx="minor"/>
        </p:style>
      </p:sp>
      <p:sp>
        <p:nvSpPr>
          <p:cNvPr id="105" name="Straight Connector 20"/>
          <p:cNvSpPr/>
          <p:nvPr/>
        </p:nvSpPr>
        <p:spPr>
          <a:xfrm>
            <a:off x="3290400" y="2038320"/>
            <a:ext cx="360" cy="228600"/>
          </a:xfrm>
          <a:prstGeom prst="line">
            <a:avLst/>
          </a:prstGeom>
          <a:ln>
            <a:solidFill>
              <a:srgbClr val="f5bf57"/>
            </a:solidFill>
            <a:round/>
          </a:ln>
        </p:spPr>
        <p:style>
          <a:lnRef idx="1">
            <a:schemeClr val="accent1"/>
          </a:lnRef>
          <a:fillRef idx="0">
            <a:schemeClr val="accent1"/>
          </a:fillRef>
          <a:effectRef idx="0">
            <a:schemeClr val="accent1"/>
          </a:effectRef>
          <a:fontRef idx="minor"/>
        </p:style>
      </p:sp>
      <p:sp>
        <p:nvSpPr>
          <p:cNvPr id="106" name="Straight Connector 23"/>
          <p:cNvSpPr/>
          <p:nvPr/>
        </p:nvSpPr>
        <p:spPr>
          <a:xfrm>
            <a:off x="1722600" y="2266920"/>
            <a:ext cx="3303000" cy="360"/>
          </a:xfrm>
          <a:prstGeom prst="line">
            <a:avLst/>
          </a:prstGeom>
          <a:ln>
            <a:solidFill>
              <a:srgbClr val="f5bf57"/>
            </a:solidFill>
            <a:round/>
          </a:ln>
        </p:spPr>
        <p:style>
          <a:lnRef idx="1">
            <a:schemeClr val="accent1"/>
          </a:lnRef>
          <a:fillRef idx="0">
            <a:schemeClr val="accent1"/>
          </a:fillRef>
          <a:effectRef idx="0">
            <a:schemeClr val="accent1"/>
          </a:effectRef>
          <a:fontRef idx="minor"/>
        </p:style>
      </p:sp>
      <p:sp>
        <p:nvSpPr>
          <p:cNvPr id="107" name="Straight Connector 31"/>
          <p:cNvSpPr/>
          <p:nvPr/>
        </p:nvSpPr>
        <p:spPr>
          <a:xfrm>
            <a:off x="5025600" y="2952720"/>
            <a:ext cx="360" cy="152280"/>
          </a:xfrm>
          <a:prstGeom prst="line">
            <a:avLst/>
          </a:prstGeom>
          <a:ln>
            <a:solidFill>
              <a:srgbClr val="f5bf57"/>
            </a:solidFill>
            <a:round/>
          </a:ln>
        </p:spPr>
        <p:style>
          <a:lnRef idx="1">
            <a:schemeClr val="accent1"/>
          </a:lnRef>
          <a:fillRef idx="0">
            <a:schemeClr val="accent1"/>
          </a:fillRef>
          <a:effectRef idx="0">
            <a:schemeClr val="accent1"/>
          </a:effectRef>
          <a:fontRef idx="minor"/>
        </p:style>
      </p:sp>
      <p:sp>
        <p:nvSpPr>
          <p:cNvPr id="108" name="Straight Connector 33"/>
          <p:cNvSpPr/>
          <p:nvPr/>
        </p:nvSpPr>
        <p:spPr>
          <a:xfrm flipH="1">
            <a:off x="1722600" y="3105000"/>
            <a:ext cx="3303000" cy="360"/>
          </a:xfrm>
          <a:prstGeom prst="line">
            <a:avLst/>
          </a:prstGeom>
          <a:ln>
            <a:solidFill>
              <a:srgbClr val="f5bf57"/>
            </a:solidFill>
            <a:round/>
          </a:ln>
        </p:spPr>
        <p:style>
          <a:lnRef idx="1">
            <a:schemeClr val="accent1"/>
          </a:lnRef>
          <a:fillRef idx="0">
            <a:schemeClr val="accent1"/>
          </a:fillRef>
          <a:effectRef idx="0">
            <a:schemeClr val="accent1"/>
          </a:effectRef>
          <a:fontRef idx="minor"/>
        </p:style>
      </p:sp>
      <p:sp>
        <p:nvSpPr>
          <p:cNvPr id="109" name="Straight Arrow Connector 35"/>
          <p:cNvSpPr/>
          <p:nvPr/>
        </p:nvSpPr>
        <p:spPr>
          <a:xfrm>
            <a:off x="3290760" y="3105000"/>
            <a:ext cx="360" cy="290880"/>
          </a:xfrm>
          <a:custGeom>
            <a:avLst/>
            <a:gdLst/>
            <a:ahLst/>
            <a:rect l="l" t="t" r="r" b="b"/>
            <a:pathLst>
              <a:path w="21600" h="21600">
                <a:moveTo>
                  <a:pt x="0" y="0"/>
                </a:moveTo>
                <a:lnTo>
                  <a:pt x="21600" y="21600"/>
                </a:lnTo>
              </a:path>
            </a:pathLst>
          </a:custGeom>
          <a:noFill/>
          <a:ln>
            <a:solidFill>
              <a:srgbClr val="f5bf57"/>
            </a:solidFill>
            <a:round/>
            <a:tailEnd len="med" type="triangle" w="med"/>
          </a:ln>
        </p:spPr>
        <p:style>
          <a:lnRef idx="1">
            <a:schemeClr val="accent1"/>
          </a:lnRef>
          <a:fillRef idx="0">
            <a:schemeClr val="accent1"/>
          </a:fillRef>
          <a:effectRef idx="0">
            <a:schemeClr val="accent1"/>
          </a:effectRef>
          <a:fontRef idx="minor"/>
        </p:style>
      </p:sp>
      <p:sp>
        <p:nvSpPr>
          <p:cNvPr id="110" name="Straight Arrow Connector 12"/>
          <p:cNvSpPr/>
          <p:nvPr/>
        </p:nvSpPr>
        <p:spPr>
          <a:xfrm>
            <a:off x="1722960" y="2266920"/>
            <a:ext cx="360" cy="304560"/>
          </a:xfrm>
          <a:custGeom>
            <a:avLst/>
            <a:gdLst/>
            <a:ahLst/>
            <a:rect l="l" t="t" r="r" b="b"/>
            <a:pathLst>
              <a:path w="21600" h="21600">
                <a:moveTo>
                  <a:pt x="0" y="0"/>
                </a:moveTo>
                <a:lnTo>
                  <a:pt x="21600" y="21600"/>
                </a:lnTo>
              </a:path>
            </a:pathLst>
          </a:custGeom>
          <a:noFill/>
          <a:ln>
            <a:solidFill>
              <a:srgbClr val="f5bf57"/>
            </a:solidFill>
            <a:round/>
            <a:tailEnd len="med" type="triangle" w="med"/>
          </a:ln>
        </p:spPr>
        <p:style>
          <a:lnRef idx="1">
            <a:schemeClr val="accent1"/>
          </a:lnRef>
          <a:fillRef idx="0">
            <a:schemeClr val="accent1"/>
          </a:fillRef>
          <a:effectRef idx="0">
            <a:schemeClr val="accent1"/>
          </a:effectRef>
          <a:fontRef idx="minor"/>
        </p:style>
      </p:sp>
      <p:sp>
        <p:nvSpPr>
          <p:cNvPr id="111" name="Straight Arrow Connector 14"/>
          <p:cNvSpPr/>
          <p:nvPr/>
        </p:nvSpPr>
        <p:spPr>
          <a:xfrm>
            <a:off x="3290760" y="2266920"/>
            <a:ext cx="360" cy="304560"/>
          </a:xfrm>
          <a:custGeom>
            <a:avLst/>
            <a:gdLst/>
            <a:ahLst/>
            <a:rect l="l" t="t" r="r" b="b"/>
            <a:pathLst>
              <a:path w="21600" h="21600">
                <a:moveTo>
                  <a:pt x="0" y="0"/>
                </a:moveTo>
                <a:lnTo>
                  <a:pt x="21600" y="21600"/>
                </a:lnTo>
              </a:path>
            </a:pathLst>
          </a:custGeom>
          <a:noFill/>
          <a:ln>
            <a:solidFill>
              <a:srgbClr val="f5bf57"/>
            </a:solidFill>
            <a:round/>
            <a:tailEnd len="med" type="triangle" w="med"/>
          </a:ln>
        </p:spPr>
        <p:style>
          <a:lnRef idx="1">
            <a:schemeClr val="accent1"/>
          </a:lnRef>
          <a:fillRef idx="0">
            <a:schemeClr val="accent1"/>
          </a:fillRef>
          <a:effectRef idx="0">
            <a:schemeClr val="accent1"/>
          </a:effectRef>
          <a:fontRef idx="minor"/>
        </p:style>
      </p:sp>
      <p:sp>
        <p:nvSpPr>
          <p:cNvPr id="112" name="Straight Arrow Connector 16"/>
          <p:cNvSpPr/>
          <p:nvPr/>
        </p:nvSpPr>
        <p:spPr>
          <a:xfrm>
            <a:off x="5025600" y="2266920"/>
            <a:ext cx="360" cy="228240"/>
          </a:xfrm>
          <a:custGeom>
            <a:avLst/>
            <a:gdLst/>
            <a:ahLst/>
            <a:rect l="l" t="t" r="r" b="b"/>
            <a:pathLst>
              <a:path w="21600" h="21600">
                <a:moveTo>
                  <a:pt x="0" y="0"/>
                </a:moveTo>
                <a:lnTo>
                  <a:pt x="21600" y="21600"/>
                </a:lnTo>
              </a:path>
            </a:pathLst>
          </a:custGeom>
          <a:noFill/>
          <a:ln>
            <a:solidFill>
              <a:srgbClr val="f5bf57"/>
            </a:solidFill>
            <a:round/>
            <a:tailEnd len="med" type="triangle" w="med"/>
          </a:ln>
        </p:spPr>
        <p:style>
          <a:lnRef idx="1">
            <a:schemeClr val="accent1"/>
          </a:lnRef>
          <a:fillRef idx="0">
            <a:schemeClr val="accent1"/>
          </a:fillRef>
          <a:effectRef idx="0">
            <a:schemeClr val="accent1"/>
          </a:effectRef>
          <a:fontRef idx="minor"/>
        </p:style>
      </p:sp>
      <p:sp>
        <p:nvSpPr>
          <p:cNvPr id="113" name="Straight Connector 19"/>
          <p:cNvSpPr/>
          <p:nvPr/>
        </p:nvSpPr>
        <p:spPr>
          <a:xfrm>
            <a:off x="1722600" y="2876400"/>
            <a:ext cx="360" cy="228600"/>
          </a:xfrm>
          <a:prstGeom prst="line">
            <a:avLst/>
          </a:prstGeom>
          <a:ln>
            <a:solidFill>
              <a:srgbClr val="f5bf57"/>
            </a:solidFill>
            <a:round/>
          </a:ln>
        </p:spPr>
        <p:style>
          <a:lnRef idx="1">
            <a:schemeClr val="accent1"/>
          </a:lnRef>
          <a:fillRef idx="0">
            <a:schemeClr val="accent1"/>
          </a:fillRef>
          <a:effectRef idx="0">
            <a:schemeClr val="accent1"/>
          </a:effectRef>
          <a:fontRef idx="minor"/>
        </p:style>
      </p:sp>
      <p:sp>
        <p:nvSpPr>
          <p:cNvPr id="114" name="Straight Connector 22"/>
          <p:cNvSpPr/>
          <p:nvPr/>
        </p:nvSpPr>
        <p:spPr>
          <a:xfrm>
            <a:off x="3290400" y="2876400"/>
            <a:ext cx="360" cy="228600"/>
          </a:xfrm>
          <a:prstGeom prst="line">
            <a:avLst/>
          </a:prstGeom>
          <a:ln>
            <a:solidFill>
              <a:srgbClr val="f5bf57"/>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Google Shape;377;p7"/>
          <p:cNvSpPr txBox="1"/>
          <p:nvPr/>
        </p:nvSpPr>
        <p:spPr>
          <a:xfrm>
            <a:off x="494640" y="229680"/>
            <a:ext cx="8279640" cy="575640"/>
          </a:xfrm>
          <a:prstGeom prst="rect">
            <a:avLst/>
          </a:prstGeom>
          <a:noFill/>
          <a:ln w="0">
            <a:noFill/>
          </a:ln>
        </p:spPr>
        <p:txBody>
          <a:bodyPr tIns="91440" bIns="91440">
            <a:noAutofit/>
          </a:bodyPr>
          <a:p>
            <a:pPr>
              <a:lnSpc>
                <a:spcPct val="100000"/>
              </a:lnSpc>
              <a:tabLst>
                <a:tab algn="l" pos="0"/>
              </a:tabLst>
            </a:pPr>
            <a:r>
              <a:rPr b="1" lang="en" sz="2000" spc="-1" strike="noStrike">
                <a:solidFill>
                  <a:srgbClr val="222222"/>
                </a:solidFill>
                <a:highlight>
                  <a:srgbClr val="ffffff"/>
                </a:highlight>
                <a:latin typeface="Lato"/>
                <a:ea typeface="Lato"/>
              </a:rPr>
              <a:t>Key Differentiators &amp; Adoption Plan</a:t>
            </a:r>
            <a:endParaRPr b="0" lang="en-IN" sz="2000" spc="-1" strike="noStrike">
              <a:solidFill>
                <a:srgbClr val="000000"/>
              </a:solidFill>
              <a:latin typeface="Arial"/>
            </a:endParaRPr>
          </a:p>
        </p:txBody>
      </p:sp>
      <p:sp>
        <p:nvSpPr>
          <p:cNvPr id="116" name="Google Shape;378;p7"/>
          <p:cNvSpPr/>
          <p:nvPr/>
        </p:nvSpPr>
        <p:spPr>
          <a:xfrm>
            <a:off x="512280" y="1151280"/>
            <a:ext cx="8238240" cy="341388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222222"/>
                </a:solidFill>
                <a:highlight>
                  <a:srgbClr val="ffffff"/>
                </a:highlight>
                <a:latin typeface="Lato"/>
                <a:ea typeface="Lato"/>
              </a:rPr>
              <a:t>How is your solution better than alternatives and how do you plan to build adoption?</a:t>
            </a:r>
            <a:endParaRPr b="0" lang="en-IN" sz="1400" spc="-1" strike="noStrike">
              <a:latin typeface="Arial"/>
            </a:endParaRPr>
          </a:p>
          <a:p>
            <a:pPr>
              <a:lnSpc>
                <a:spcPct val="100000"/>
              </a:lnSpc>
              <a:tabLst>
                <a:tab algn="l" pos="0"/>
              </a:tabLst>
            </a:pPr>
            <a:endParaRPr b="0" lang="en-IN" sz="1400" spc="-1" strike="noStrike">
              <a:latin typeface="Arial"/>
            </a:endParaRPr>
          </a:p>
          <a:p>
            <a:pPr>
              <a:lnSpc>
                <a:spcPct val="100000"/>
              </a:lnSpc>
              <a:buClr>
                <a:srgbClr val="000000"/>
              </a:buClr>
              <a:buFont typeface="Arial"/>
              <a:buChar char="•"/>
              <a:tabLst>
                <a:tab algn="l" pos="0"/>
              </a:tabLst>
            </a:pPr>
            <a:r>
              <a:rPr b="0" lang="en" sz="1400" spc="-1" strike="noStrike">
                <a:solidFill>
                  <a:srgbClr val="222222"/>
                </a:solidFill>
                <a:highlight>
                  <a:srgbClr val="ffffff"/>
                </a:highlight>
                <a:latin typeface="Lato"/>
                <a:ea typeface="Lato"/>
              </a:rPr>
              <a:t>We  have  to  built  it with  better  accuracy, better  user  experiance  and  also  with  better  interface.</a:t>
            </a:r>
            <a:endParaRPr b="0" lang="en-IN" sz="1400" spc="-1" strike="noStrike">
              <a:latin typeface="Arial"/>
            </a:endParaRPr>
          </a:p>
          <a:p>
            <a:pPr>
              <a:lnSpc>
                <a:spcPct val="100000"/>
              </a:lnSpc>
              <a:tabLst>
                <a:tab algn="l" pos="0"/>
              </a:tabLst>
            </a:pPr>
            <a:endParaRPr b="0" lang="en-IN" sz="1400" spc="-1" strike="noStrike">
              <a:latin typeface="Arial"/>
            </a:endParaRPr>
          </a:p>
          <a:p>
            <a:pPr>
              <a:lnSpc>
                <a:spcPct val="100000"/>
              </a:lnSpc>
              <a:buClr>
                <a:srgbClr val="000000"/>
              </a:buClr>
              <a:buFont typeface="Arial"/>
              <a:buChar char="•"/>
              <a:tabLst>
                <a:tab algn="l" pos="0"/>
              </a:tabLst>
            </a:pPr>
            <a:r>
              <a:rPr b="0" lang="en" sz="1400" spc="-1" strike="noStrike">
                <a:solidFill>
                  <a:srgbClr val="222222"/>
                </a:solidFill>
                <a:highlight>
                  <a:srgbClr val="ffffff"/>
                </a:highlight>
                <a:latin typeface="Lato"/>
                <a:ea typeface="Lato"/>
              </a:rPr>
              <a:t> </a:t>
            </a:r>
            <a:r>
              <a:rPr b="0" lang="en" sz="1400" spc="-1" strike="noStrike">
                <a:solidFill>
                  <a:srgbClr val="222222"/>
                </a:solidFill>
                <a:highlight>
                  <a:srgbClr val="ffffff"/>
                </a:highlight>
                <a:latin typeface="Lato"/>
                <a:ea typeface="Lato"/>
              </a:rPr>
              <a:t>Our product will  help  the  begginer  to  train  easily  in  the  training  period   as  customer  service   officer.</a:t>
            </a:r>
            <a:endParaRPr b="0" lang="en-IN" sz="1400" spc="-1" strike="noStrike">
              <a:latin typeface="Arial"/>
            </a:endParaRPr>
          </a:p>
          <a:p>
            <a:pPr>
              <a:lnSpc>
                <a:spcPct val="100000"/>
              </a:lnSpc>
              <a:tabLst>
                <a:tab algn="l" pos="0"/>
              </a:tabLst>
            </a:pPr>
            <a:endParaRPr b="0" lang="en-IN" sz="1400" spc="-1" strike="noStrike">
              <a:latin typeface="Arial"/>
            </a:endParaRPr>
          </a:p>
          <a:p>
            <a:pPr>
              <a:lnSpc>
                <a:spcPct val="100000"/>
              </a:lnSpc>
              <a:buClr>
                <a:srgbClr val="000000"/>
              </a:buClr>
              <a:buFont typeface="Arial"/>
              <a:buChar char="•"/>
              <a:tabLst>
                <a:tab algn="l" pos="0"/>
              </a:tabLst>
            </a:pPr>
            <a:r>
              <a:rPr b="0" lang="en" sz="1400" spc="-1" strike="noStrike">
                <a:solidFill>
                  <a:srgbClr val="222222"/>
                </a:solidFill>
                <a:highlight>
                  <a:srgbClr val="ffffff"/>
                </a:highlight>
                <a:latin typeface="Lato"/>
                <a:ea typeface="Lato"/>
              </a:rPr>
              <a:t>In  the  dashboard  we  setup   the  overall   rating  and   person   specific  rating. By  using  these  data  the  corresponding  suggestions  will  be  given (it will  totally  depends  on   nature  and  characteristics  of  the  conversation).</a:t>
            </a:r>
            <a:endParaRPr b="0" lang="en-IN" sz="1400" spc="-1" strike="noStrike">
              <a:latin typeface="Arial"/>
            </a:endParaRPr>
          </a:p>
          <a:p>
            <a:pPr>
              <a:lnSpc>
                <a:spcPct val="100000"/>
              </a:lnSpc>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Google Shape;383;p8"/>
          <p:cNvSpPr/>
          <p:nvPr/>
        </p:nvSpPr>
        <p:spPr>
          <a:xfrm>
            <a:off x="0" y="0"/>
            <a:ext cx="9209160" cy="4881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 sz="2000" spc="-1" strike="noStrike">
                <a:solidFill>
                  <a:srgbClr val="1f1f50"/>
                </a:solidFill>
                <a:latin typeface="Lato"/>
                <a:ea typeface="Lato"/>
              </a:rPr>
              <a:t>GitHub Repository Link &amp; </a:t>
            </a:r>
            <a:r>
              <a:rPr b="1" lang="en" sz="2000" spc="-1" strike="noStrike">
                <a:solidFill>
                  <a:srgbClr val="4a4548"/>
                </a:solidFill>
                <a:highlight>
                  <a:srgbClr val="ffffff"/>
                </a:highlight>
                <a:latin typeface="Lato"/>
                <a:ea typeface="Lato"/>
              </a:rPr>
              <a:t>supporting diagrams, screenshots, if any</a:t>
            </a:r>
            <a:endParaRPr b="0" lang="en-IN" sz="2000" spc="-1" strike="noStrike">
              <a:latin typeface="Arial"/>
            </a:endParaRPr>
          </a:p>
        </p:txBody>
      </p:sp>
      <p:sp>
        <p:nvSpPr>
          <p:cNvPr id="118" name="Google Shape;384;p8"/>
          <p:cNvSpPr/>
          <p:nvPr/>
        </p:nvSpPr>
        <p:spPr>
          <a:xfrm>
            <a:off x="0" y="1044000"/>
            <a:ext cx="838584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222222"/>
                </a:solidFill>
                <a:highlight>
                  <a:srgbClr val="ffffff"/>
                </a:highlight>
                <a:latin typeface="Lato"/>
                <a:ea typeface="Lato"/>
              </a:rPr>
              <a:t>How far it can go?</a:t>
            </a:r>
            <a:endParaRPr b="0" lang="en-IN" sz="1400" spc="-1" strike="noStrike">
              <a:latin typeface="Arial"/>
            </a:endParaRPr>
          </a:p>
        </p:txBody>
      </p:sp>
      <p:sp>
        <p:nvSpPr>
          <p:cNvPr id="119" name="Rectangle 1"/>
          <p:cNvSpPr/>
          <p:nvPr/>
        </p:nvSpPr>
        <p:spPr>
          <a:xfrm>
            <a:off x="234000" y="1581120"/>
            <a:ext cx="4294440" cy="303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Arial"/>
                <a:ea typeface="Arial"/>
              </a:rPr>
              <a:t>https://github.com/Elangokulandhaivel/BOB-hack.git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Google Shape;389;p9"/>
          <p:cNvSpPr txBox="1"/>
          <p:nvPr/>
        </p:nvSpPr>
        <p:spPr>
          <a:xfrm>
            <a:off x="338400" y="1917000"/>
            <a:ext cx="8649000" cy="826920"/>
          </a:xfrm>
          <a:prstGeom prst="rect">
            <a:avLst/>
          </a:prstGeom>
          <a:noFill/>
          <a:ln w="0">
            <a:noFill/>
          </a:ln>
        </p:spPr>
        <p:txBody>
          <a:bodyPr tIns="91440" bIns="91440">
            <a:noAutofit/>
          </a:bodyPr>
          <a:p>
            <a:pPr>
              <a:lnSpc>
                <a:spcPct val="100000"/>
              </a:lnSpc>
              <a:tabLst>
                <a:tab algn="l" pos="0"/>
              </a:tabLst>
            </a:pPr>
            <a:r>
              <a:rPr b="0" lang="en" sz="3600" spc="-1" strike="noStrike">
                <a:solidFill>
                  <a:srgbClr val="ffffff"/>
                </a:solidFill>
                <a:latin typeface="Lato Black"/>
                <a:ea typeface="Lato Black"/>
              </a:rPr>
              <a:t>Thank You</a:t>
            </a:r>
            <a:endParaRPr b="0" lang="en-IN" sz="3600" spc="-1" strike="noStrike">
              <a:solidFill>
                <a:srgbClr val="000000"/>
              </a:solidFill>
              <a:latin typeface="Arial"/>
            </a:endParaRPr>
          </a:p>
        </p:txBody>
      </p:sp>
      <p:sp>
        <p:nvSpPr>
          <p:cNvPr id="121" name="Google Shape;390;p9"/>
          <p:cNvSpPr txBox="1"/>
          <p:nvPr/>
        </p:nvSpPr>
        <p:spPr>
          <a:xfrm>
            <a:off x="339840" y="2750760"/>
            <a:ext cx="4558680" cy="377280"/>
          </a:xfrm>
          <a:prstGeom prst="rect">
            <a:avLst/>
          </a:prstGeom>
          <a:noFill/>
          <a:ln w="0">
            <a:noFill/>
          </a:ln>
        </p:spPr>
        <p:txBody>
          <a:bodyPr tIns="91440" bIns="91440">
            <a:noAutofit/>
          </a:bodyPr>
          <a:p>
            <a:pPr>
              <a:lnSpc>
                <a:spcPct val="100000"/>
              </a:lnSpc>
              <a:spcAft>
                <a:spcPts val="1599"/>
              </a:spcAft>
              <a:tabLst>
                <a:tab algn="l" pos="0"/>
              </a:tabLst>
            </a:pPr>
            <a:r>
              <a:rPr b="0" lang="en" sz="1500" spc="-1" strike="noStrike">
                <a:solidFill>
                  <a:srgbClr val="ffffff"/>
                </a:solidFill>
                <a:latin typeface="Lato"/>
                <a:ea typeface="Lato"/>
              </a:rPr>
              <a:t>Team member names  </a:t>
            </a:r>
            <a:endParaRPr b="0" lang="en-IN" sz="1500" spc="-1" strike="noStrike">
              <a:latin typeface="Arial"/>
            </a:endParaRPr>
          </a:p>
          <a:p>
            <a:pPr marL="285840" indent="-285480">
              <a:lnSpc>
                <a:spcPct val="100000"/>
              </a:lnSpc>
              <a:spcAft>
                <a:spcPts val="1599"/>
              </a:spcAft>
              <a:buClr>
                <a:srgbClr val="ffffff"/>
              </a:buClr>
              <a:buFont typeface="Arial"/>
              <a:buChar char="•"/>
              <a:tabLst>
                <a:tab algn="l" pos="0"/>
              </a:tabLst>
            </a:pPr>
            <a:r>
              <a:rPr b="0" lang="en" sz="1500" spc="-1" strike="noStrike">
                <a:solidFill>
                  <a:srgbClr val="ffffff"/>
                </a:solidFill>
                <a:latin typeface="Lato"/>
                <a:ea typeface="Lato"/>
              </a:rPr>
              <a:t>Elango K (leader)</a:t>
            </a:r>
            <a:endParaRPr b="0" lang="en-IN" sz="1500" spc="-1" strike="noStrike">
              <a:latin typeface="Arial"/>
            </a:endParaRPr>
          </a:p>
          <a:p>
            <a:pPr marL="285840" indent="-285480">
              <a:lnSpc>
                <a:spcPct val="100000"/>
              </a:lnSpc>
              <a:spcAft>
                <a:spcPts val="1599"/>
              </a:spcAft>
              <a:buClr>
                <a:srgbClr val="ffffff"/>
              </a:buClr>
              <a:buFont typeface="Arial"/>
              <a:buChar char="•"/>
              <a:tabLst>
                <a:tab algn="l" pos="0"/>
              </a:tabLst>
            </a:pPr>
            <a:r>
              <a:rPr b="0" lang="en" sz="1500" spc="-1" strike="noStrike">
                <a:solidFill>
                  <a:srgbClr val="ffffff"/>
                </a:solidFill>
                <a:latin typeface="Lato"/>
                <a:ea typeface="Lato"/>
              </a:rPr>
              <a:t>Akilan Y</a:t>
            </a:r>
            <a:endParaRPr b="0" lang="en-IN" sz="1500" spc="-1" strike="noStrike">
              <a:latin typeface="Arial"/>
            </a:endParaRPr>
          </a:p>
          <a:p>
            <a:pPr marL="285840" indent="-285480">
              <a:lnSpc>
                <a:spcPct val="100000"/>
              </a:lnSpc>
              <a:spcAft>
                <a:spcPts val="1599"/>
              </a:spcAft>
              <a:buClr>
                <a:srgbClr val="ffffff"/>
              </a:buClr>
              <a:buFont typeface="Arial"/>
              <a:buChar char="•"/>
              <a:tabLst>
                <a:tab algn="l" pos="0"/>
              </a:tabLst>
            </a:pPr>
            <a:r>
              <a:rPr b="0" lang="en" sz="1500" spc="-1" strike="noStrike">
                <a:solidFill>
                  <a:srgbClr val="ffffff"/>
                </a:solidFill>
                <a:latin typeface="Lato"/>
                <a:ea typeface="Lato"/>
              </a:rPr>
              <a:t>Chitaranjan B</a:t>
            </a:r>
            <a:endParaRPr b="0" lang="en-IN" sz="1500" spc="-1" strike="noStrike">
              <a:latin typeface="Arial"/>
            </a:endParaRPr>
          </a:p>
          <a:p>
            <a:pPr marL="285840" indent="-285480">
              <a:lnSpc>
                <a:spcPct val="100000"/>
              </a:lnSpc>
              <a:spcAft>
                <a:spcPts val="1599"/>
              </a:spcAft>
              <a:buClr>
                <a:srgbClr val="ffffff"/>
              </a:buClr>
              <a:buFont typeface="Arial"/>
              <a:buChar char="•"/>
              <a:tabLst>
                <a:tab algn="l" pos="0"/>
              </a:tabLst>
            </a:pPr>
            <a:r>
              <a:rPr b="0" lang="en" sz="1500" spc="-1" strike="noStrike">
                <a:solidFill>
                  <a:srgbClr val="ffffff"/>
                </a:solidFill>
                <a:latin typeface="Lato"/>
                <a:ea typeface="Lato"/>
              </a:rPr>
              <a:t>Eswaran</a:t>
            </a:r>
            <a:endParaRPr b="0" lang="en-IN" sz="1500" spc="-1" strike="noStrike">
              <a:latin typeface="Arial"/>
            </a:endParaRPr>
          </a:p>
          <a:p>
            <a:pPr>
              <a:lnSpc>
                <a:spcPct val="150000"/>
              </a:lnSpc>
              <a:spcAft>
                <a:spcPts val="1599"/>
              </a:spcAft>
              <a:tabLst>
                <a:tab algn="l" pos="0"/>
              </a:tabLst>
            </a:pPr>
            <a:endParaRPr b="0" lang="en-IN" sz="1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1085</TotalTime>
  <Application>LibreOffice/7.1.5.2$Linux_X86_64 LibreOffice_project/10$Build-2</Application>
  <AppVersion>15.0000</AppVersion>
  <Words>406</Words>
  <Paragraphs>58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2022-09-16T20:07:36Z</dcterms:modified>
  <cp:revision>20</cp:revision>
  <dc:subject/>
  <dc:title>Bank of Baroda Hackathon - 2022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(16:9)</vt:lpwstr>
  </property>
  <property fmtid="{D5CDD505-2E9C-101B-9397-08002B2CF9AE}" pid="4" name="Slides">
    <vt:i4>9</vt:i4>
  </property>
</Properties>
</file>