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 Id="rId5"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jpeg" Type="http://schemas.openxmlformats.org/officeDocument/2006/relationships/image"/><Relationship Id="rId5" Target="../media/image3.png" Type="http://schemas.openxmlformats.org/officeDocument/2006/relationships/image"/></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5629275" y="1785938"/>
            <a:ext cx="2500312" cy="2157412"/>
            <a:chOff x="0" y="0"/>
            <a:chExt cx="3333750" cy="2876550"/>
          </a:xfrm>
        </p:grpSpPr>
        <p:sp>
          <p:nvSpPr>
            <p:cNvPr name="Freeform 4" id="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5" id="5"/>
          <p:cNvGrpSpPr/>
          <p:nvPr/>
        </p:nvGrpSpPr>
        <p:grpSpPr>
          <a:xfrm rot="0">
            <a:off x="5700712" y="8001000"/>
            <a:ext cx="1085850" cy="905471"/>
            <a:chOff x="0" y="0"/>
            <a:chExt cx="1447800" cy="1207294"/>
          </a:xfrm>
        </p:grpSpPr>
        <p:sp>
          <p:nvSpPr>
            <p:cNvPr name="Freeform 6" id="6"/>
            <p:cNvSpPr/>
            <p:nvPr/>
          </p:nvSpPr>
          <p:spPr>
            <a:xfrm flipH="false" flipV="false" rot="0">
              <a:off x="0" y="0"/>
              <a:ext cx="1447800" cy="1207262"/>
            </a:xfrm>
            <a:custGeom>
              <a:avLst/>
              <a:gdLst/>
              <a:ahLst/>
              <a:cxnLst/>
              <a:rect r="r" b="b" t="t" l="l"/>
              <a:pathLst>
                <a:path h="1207262" w="1447800">
                  <a:moveTo>
                    <a:pt x="1138174" y="0"/>
                  </a:moveTo>
                  <a:lnTo>
                    <a:pt x="309626" y="0"/>
                  </a:lnTo>
                  <a:lnTo>
                    <a:pt x="0" y="603758"/>
                  </a:lnTo>
                  <a:lnTo>
                    <a:pt x="309626" y="1207262"/>
                  </a:lnTo>
                  <a:lnTo>
                    <a:pt x="1138174" y="1207262"/>
                  </a:lnTo>
                  <a:lnTo>
                    <a:pt x="1447800" y="603758"/>
                  </a:lnTo>
                  <a:lnTo>
                    <a:pt x="1138174" y="0"/>
                  </a:lnTo>
                  <a:close/>
                </a:path>
              </a:pathLst>
            </a:custGeom>
            <a:solidFill>
              <a:srgbClr val="42AF51"/>
            </a:solidFill>
          </p:spPr>
        </p:sp>
      </p:grpSp>
      <p:sp>
        <p:nvSpPr>
          <p:cNvPr name="TextBox 7" id="7"/>
          <p:cNvSpPr txBox="true"/>
          <p:nvPr/>
        </p:nvSpPr>
        <p:spPr>
          <a:xfrm rot="0">
            <a:off x="720090" y="167360"/>
            <a:ext cx="14973300" cy="2038050"/>
          </a:xfrm>
          <a:prstGeom prst="rect">
            <a:avLst/>
          </a:prstGeom>
        </p:spPr>
        <p:txBody>
          <a:bodyPr anchor="t" rtlCol="false" tIns="0" lIns="0" bIns="0" rIns="0">
            <a:spAutoFit/>
          </a:bodyPr>
          <a:lstStyle/>
          <a:p>
            <a:pPr algn="l">
              <a:lnSpc>
                <a:spcPts val="5184"/>
              </a:lnSpc>
            </a:pPr>
            <a:r>
              <a:rPr lang="en-US" b="true" sz="4800">
                <a:solidFill>
                  <a:srgbClr val="FFFFFF"/>
                </a:solidFill>
                <a:latin typeface="Times New Roman Bold"/>
                <a:ea typeface="Times New Roman Bold"/>
                <a:cs typeface="Times New Roman Bold"/>
                <a:sym typeface="Times New Roman Bold"/>
              </a:rPr>
              <a:t>EMPLOYEE DATA ANALYSIS USING EXCEL </a:t>
            </a:r>
          </a:p>
          <a:p>
            <a:pPr algn="l">
              <a:lnSpc>
                <a:spcPts val="5184"/>
              </a:lnSpc>
            </a:pPr>
          </a:p>
        </p:txBody>
      </p:sp>
      <p:sp>
        <p:nvSpPr>
          <p:cNvPr name="TextBox 8" id="8"/>
          <p:cNvSpPr txBox="true"/>
          <p:nvPr/>
        </p:nvSpPr>
        <p:spPr>
          <a:xfrm rot="0">
            <a:off x="720090" y="1195909"/>
            <a:ext cx="1216350" cy="273000"/>
          </a:xfrm>
          <a:prstGeom prst="rect">
            <a:avLst/>
          </a:prstGeom>
        </p:spPr>
        <p:txBody>
          <a:bodyPr anchor="t" rtlCol="false" tIns="0" lIns="0" bIns="0" rIns="0">
            <a:spAutoFit/>
          </a:bodyPr>
          <a:lstStyle/>
          <a:p>
            <a:pPr algn="r">
              <a:lnSpc>
                <a:spcPts val="1980"/>
              </a:lnSpc>
            </a:pPr>
            <a:r>
              <a:rPr lang="en-US" sz="1650">
                <a:solidFill>
                  <a:srgbClr val="2D936B"/>
                </a:solidFill>
                <a:latin typeface="Trebuchet MS"/>
                <a:ea typeface="Trebuchet MS"/>
                <a:cs typeface="Trebuchet MS"/>
                <a:sym typeface="Trebuchet MS"/>
              </a:rPr>
              <a:t>‹#›</a:t>
            </a:r>
          </a:p>
        </p:txBody>
      </p:sp>
      <p:sp>
        <p:nvSpPr>
          <p:cNvPr name="Freeform 9" id="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grpSp>
        <p:nvGrpSpPr>
          <p:cNvPr name="Group 10" id="10"/>
          <p:cNvGrpSpPr/>
          <p:nvPr/>
        </p:nvGrpSpPr>
        <p:grpSpPr>
          <a:xfrm rot="0">
            <a:off x="1534502" y="4483116"/>
            <a:ext cx="16398000" cy="2933231"/>
            <a:chOff x="0" y="0"/>
            <a:chExt cx="21864000" cy="3910975"/>
          </a:xfrm>
        </p:grpSpPr>
        <p:sp>
          <p:nvSpPr>
            <p:cNvPr name="Freeform 11" id="11"/>
            <p:cNvSpPr/>
            <p:nvPr/>
          </p:nvSpPr>
          <p:spPr>
            <a:xfrm flipH="false" flipV="false" rot="0">
              <a:off x="0" y="0"/>
              <a:ext cx="21863938" cy="3910945"/>
            </a:xfrm>
            <a:custGeom>
              <a:avLst/>
              <a:gdLst/>
              <a:ahLst/>
              <a:cxnLst/>
              <a:rect r="r" b="b" t="t" l="l"/>
              <a:pathLst>
                <a:path h="3910945" w="21863938">
                  <a:moveTo>
                    <a:pt x="0" y="0"/>
                  </a:moveTo>
                  <a:lnTo>
                    <a:pt x="21863938" y="0"/>
                  </a:lnTo>
                  <a:lnTo>
                    <a:pt x="21863938" y="3910945"/>
                  </a:lnTo>
                  <a:lnTo>
                    <a:pt x="0" y="3910945"/>
                  </a:lnTo>
                  <a:close/>
                </a:path>
              </a:pathLst>
            </a:custGeom>
            <a:solidFill>
              <a:srgbClr val="FFFFFF"/>
            </a:solidFill>
          </p:spPr>
        </p:sp>
        <p:sp>
          <p:nvSpPr>
            <p:cNvPr name="TextBox 12" id="12"/>
            <p:cNvSpPr txBox="true"/>
            <p:nvPr/>
          </p:nvSpPr>
          <p:spPr>
            <a:xfrm>
              <a:off x="0" y="-76200"/>
              <a:ext cx="21864000" cy="3987175"/>
            </a:xfrm>
            <a:prstGeom prst="rect">
              <a:avLst/>
            </a:prstGeom>
          </p:spPr>
          <p:txBody>
            <a:bodyPr anchor="t" rtlCol="false" tIns="50800" lIns="50800" bIns="50800" rIns="50800"/>
            <a:lstStyle/>
            <a:p>
              <a:pPr algn="l">
                <a:lnSpc>
                  <a:spcPts val="4320"/>
                </a:lnSpc>
              </a:pPr>
              <a:r>
                <a:rPr lang="en-US" sz="3600">
                  <a:solidFill>
                    <a:srgbClr val="1B212C"/>
                  </a:solidFill>
                  <a:latin typeface="Gill Sans Light"/>
                  <a:ea typeface="Gill Sans Light"/>
                  <a:cs typeface="Gill Sans Light"/>
                  <a:sym typeface="Gill Sans Light"/>
                </a:rPr>
                <a:t>STUDENT NAME: Y.ELANGOVAN</a:t>
              </a:r>
            </a:p>
            <a:p>
              <a:pPr algn="l">
                <a:lnSpc>
                  <a:spcPts val="4320"/>
                </a:lnSpc>
              </a:pPr>
              <a:r>
                <a:rPr lang="en-US" sz="3600">
                  <a:solidFill>
                    <a:srgbClr val="1B212C"/>
                  </a:solidFill>
                  <a:latin typeface="Gill Sans Light"/>
                  <a:ea typeface="Gill Sans Light"/>
                  <a:cs typeface="Gill Sans Light"/>
                  <a:sym typeface="Gill Sans Light"/>
                </a:rPr>
                <a:t>REGISTER NO:  9FACF1D11749D1394314B75C493BB8FE</a:t>
              </a:r>
            </a:p>
            <a:p>
              <a:pPr algn="l">
                <a:lnSpc>
                  <a:spcPts val="4320"/>
                </a:lnSpc>
              </a:pPr>
              <a:r>
                <a:rPr lang="en-US" sz="3600">
                  <a:solidFill>
                    <a:srgbClr val="1B212C"/>
                  </a:solidFill>
                  <a:latin typeface="Arial"/>
                  <a:ea typeface="Arial"/>
                  <a:cs typeface="Arial"/>
                  <a:sym typeface="Arial"/>
                </a:rPr>
                <a:t>DEPARTMENT: COMMERCE </a:t>
              </a:r>
            </a:p>
            <a:p>
              <a:pPr algn="l">
                <a:lnSpc>
                  <a:spcPts val="4320"/>
                </a:lnSpc>
              </a:pPr>
              <a:r>
                <a:rPr lang="en-US" sz="3600">
                  <a:solidFill>
                    <a:srgbClr val="1B212C"/>
                  </a:solidFill>
                  <a:latin typeface="Gill Sans Light"/>
                  <a:ea typeface="Gill Sans Light"/>
                  <a:cs typeface="Gill Sans Light"/>
                  <a:sym typeface="Gill Sans Light"/>
                </a:rPr>
                <a:t>COLLEGE: DRBCCC HINDU COLLEGE</a:t>
              </a:r>
            </a:p>
            <a:p>
              <a:pPr algn="l">
                <a:lnSpc>
                  <a:spcPts val="4320"/>
                </a:lnSpc>
              </a:pPr>
              <a:r>
                <a:rPr lang="en-US" sz="3600">
                  <a:solidFill>
                    <a:srgbClr val="1B212C"/>
                  </a:solidFill>
                  <a:latin typeface="Gill Sans Light"/>
                  <a:ea typeface="Gill Sans Light"/>
                  <a:cs typeface="Gill Sans Light"/>
                  <a:sym typeface="Gill Sans Light"/>
                </a:rPr>
                <a:t>           </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name="AutoShape 2" id="2"/>
          <p:cNvSpPr/>
          <p:nvPr/>
        </p:nvSpPr>
        <p:spPr>
          <a:xfrm rot="11323">
            <a:off x="2156992" y="2761107"/>
            <a:ext cx="14458953" cy="0"/>
          </a:xfrm>
          <a:prstGeom prst="line">
            <a:avLst/>
          </a:prstGeom>
          <a:ln cap="rnd" w="28575">
            <a:solidFill>
              <a:srgbClr val="0145AC"/>
            </a:solidFill>
            <a:prstDash val="solid"/>
            <a:headEnd type="none" len="sm" w="sm"/>
            <a:tailEnd type="none" len="sm" w="sm"/>
          </a:ln>
        </p:spPr>
      </p:sp>
      <p:sp>
        <p:nvSpPr>
          <p:cNvPr name="TextBox 3" id="3"/>
          <p:cNvSpPr txBox="true"/>
          <p:nvPr/>
        </p:nvSpPr>
        <p:spPr>
          <a:xfrm rot="0">
            <a:off x="2388141" y="1687810"/>
            <a:ext cx="8618250" cy="632500"/>
          </a:xfrm>
          <a:prstGeom prst="rect">
            <a:avLst/>
          </a:prstGeom>
        </p:spPr>
        <p:txBody>
          <a:bodyPr anchor="t" rtlCol="false" tIns="0" lIns="0" bIns="0" rIns="0">
            <a:spAutoFit/>
          </a:bodyPr>
          <a:lstStyle/>
          <a:p>
            <a:pPr algn="l">
              <a:lnSpc>
                <a:spcPts val="6998"/>
              </a:lnSpc>
            </a:pPr>
            <a:r>
              <a:rPr lang="en-US" b="true" sz="6480" u="sng">
                <a:solidFill>
                  <a:srgbClr val="FFFFFF"/>
                </a:solidFill>
                <a:latin typeface="Montserrat Bold"/>
                <a:ea typeface="Montserrat Bold"/>
                <a:cs typeface="Montserrat Bold"/>
                <a:sym typeface="Montserrat Bold"/>
              </a:rPr>
              <a:t>SUMMARY:</a:t>
            </a:r>
          </a:p>
          <a:p>
            <a:pPr algn="l">
              <a:lnSpc>
                <a:spcPts val="6998"/>
              </a:lnSpc>
            </a:pPr>
          </a:p>
        </p:txBody>
      </p:sp>
      <p:sp>
        <p:nvSpPr>
          <p:cNvPr name="TextBox 4" id="4"/>
          <p:cNvSpPr txBox="true"/>
          <p:nvPr/>
        </p:nvSpPr>
        <p:spPr>
          <a:xfrm rot="0">
            <a:off x="2095248" y="2586732"/>
            <a:ext cx="16276350" cy="4120600"/>
          </a:xfrm>
          <a:prstGeom prst="rect">
            <a:avLst/>
          </a:prstGeom>
        </p:spPr>
        <p:txBody>
          <a:bodyPr anchor="t" rtlCol="false" tIns="0" lIns="0" bIns="0" rIns="0">
            <a:spAutoFit/>
          </a:bodyPr>
          <a:lstStyle/>
          <a:p>
            <a:pPr algn="l">
              <a:lnSpc>
                <a:spcPts val="3121"/>
              </a:lnSpc>
            </a:pPr>
          </a:p>
          <a:p>
            <a:pPr algn="l" marL="789813" indent="-394906" lvl="1">
              <a:lnSpc>
                <a:spcPts val="5875"/>
              </a:lnSpc>
              <a:buFont typeface="Arial"/>
              <a:buChar char="•"/>
            </a:pPr>
            <a:r>
              <a:rPr lang="en-US" sz="4079">
                <a:solidFill>
                  <a:srgbClr val="FFFFFF"/>
                </a:solidFill>
                <a:latin typeface="Trebuchet MS"/>
                <a:ea typeface="Trebuchet MS"/>
                <a:cs typeface="Trebuchet MS"/>
                <a:sym typeface="Trebuchet MS"/>
              </a:rPr>
              <a:t>● TO FIND THE SALARY OF THE EMPLOYEE BY USING THE EXCEL</a:t>
            </a:r>
          </a:p>
          <a:p>
            <a:pPr algn="l" marL="789813" indent="-394906" lvl="1">
              <a:lnSpc>
                <a:spcPts val="5875"/>
              </a:lnSpc>
              <a:buFont typeface="Arial"/>
              <a:buChar char="•"/>
            </a:pPr>
            <a:r>
              <a:rPr lang="en-US" sz="4079">
                <a:solidFill>
                  <a:srgbClr val="FFFFFF"/>
                </a:solidFill>
                <a:latin typeface="Trebuchet MS"/>
                <a:ea typeface="Trebuchet MS"/>
                <a:cs typeface="Trebuchet MS"/>
                <a:sym typeface="Trebuchet MS"/>
              </a:rPr>
              <a:t>●THE RESULTS SHOWN IN THE GRAPH.</a:t>
            </a:r>
          </a:p>
          <a:p>
            <a:pPr algn="l" marL="419588" indent="-209794" lvl="1">
              <a:lnSpc>
                <a:spcPts val="312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58727" y="914876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6230600" y="903921"/>
            <a:ext cx="471488" cy="485775"/>
            <a:chOff x="0" y="0"/>
            <a:chExt cx="628650" cy="647700"/>
          </a:xfrm>
        </p:grpSpPr>
        <p:sp>
          <p:nvSpPr>
            <p:cNvPr name="Freeform 6" id="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7" id="7"/>
          <p:cNvGrpSpPr/>
          <p:nvPr/>
        </p:nvGrpSpPr>
        <p:grpSpPr>
          <a:xfrm rot="0">
            <a:off x="17983102" y="9967912"/>
            <a:ext cx="271462" cy="271462"/>
            <a:chOff x="0" y="0"/>
            <a:chExt cx="361950" cy="361950"/>
          </a:xfrm>
        </p:grpSpPr>
        <p:sp>
          <p:nvSpPr>
            <p:cNvPr name="Freeform 8" id="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9" id="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4"/>
            <a:stretch>
              <a:fillRect l="0" t="0" r="-133333" b="0"/>
            </a:stretch>
          </a:blipFill>
        </p:spPr>
      </p:sp>
      <p:sp>
        <p:nvSpPr>
          <p:cNvPr name="TextBox 10" id="10"/>
          <p:cNvSpPr txBox="true"/>
          <p:nvPr/>
        </p:nvSpPr>
        <p:spPr>
          <a:xfrm rot="0">
            <a:off x="1132998" y="601016"/>
            <a:ext cx="4696200" cy="733150"/>
          </a:xfrm>
          <a:prstGeom prst="rect">
            <a:avLst/>
          </a:prstGeom>
        </p:spPr>
        <p:txBody>
          <a:bodyPr anchor="t" rtlCol="false" tIns="0" lIns="0" bIns="0" rIns="0">
            <a:spAutoFit/>
          </a:bodyPr>
          <a:lstStyle/>
          <a:p>
            <a:pPr algn="l">
              <a:lnSpc>
                <a:spcPts val="5759"/>
              </a:lnSpc>
            </a:pPr>
            <a:r>
              <a:rPr lang="en-US" sz="4800" u="sng">
                <a:solidFill>
                  <a:srgbClr val="FFFFFF"/>
                </a:solidFill>
                <a:latin typeface="Montserrat"/>
                <a:ea typeface="Montserrat"/>
                <a:cs typeface="Montserrat"/>
                <a:sym typeface="Montserrat"/>
              </a:rPr>
              <a:t>RESULTS: </a:t>
            </a:r>
          </a:p>
        </p:txBody>
      </p:sp>
      <p:sp>
        <p:nvSpPr>
          <p:cNvPr name="TextBox 11" id="11"/>
          <p:cNvSpPr txBox="true"/>
          <p:nvPr/>
        </p:nvSpPr>
        <p:spPr>
          <a:xfrm rot="0">
            <a:off x="16915827" y="9707455"/>
            <a:ext cx="342900" cy="29010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Freeform 12" id="12"/>
          <p:cNvSpPr/>
          <p:nvPr/>
        </p:nvSpPr>
        <p:spPr>
          <a:xfrm flipH="false" flipV="false" rot="0">
            <a:off x="4765505" y="1389696"/>
            <a:ext cx="10675685" cy="8311517"/>
          </a:xfrm>
          <a:custGeom>
            <a:avLst/>
            <a:gdLst/>
            <a:ahLst/>
            <a:cxnLst/>
            <a:rect r="r" b="b" t="t" l="l"/>
            <a:pathLst>
              <a:path h="8311517" w="10675685">
                <a:moveTo>
                  <a:pt x="0" y="0"/>
                </a:moveTo>
                <a:lnTo>
                  <a:pt x="10675685" y="0"/>
                </a:lnTo>
                <a:lnTo>
                  <a:pt x="10675685" y="8311517"/>
                </a:lnTo>
                <a:lnTo>
                  <a:pt x="0" y="8311517"/>
                </a:lnTo>
                <a:lnTo>
                  <a:pt x="0" y="0"/>
                </a:lnTo>
                <a:close/>
              </a:path>
            </a:pathLst>
          </a:custGeom>
          <a:blipFill>
            <a:blip r:embed="rId5"/>
            <a:stretch>
              <a:fillRect l="-3951" t="0" r="-3951"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6425" y="899875"/>
            <a:ext cx="13894950" cy="1670275"/>
          </a:xfrm>
          <a:prstGeom prst="rect">
            <a:avLst/>
          </a:prstGeom>
        </p:spPr>
        <p:txBody>
          <a:bodyPr anchor="t" rtlCol="false" tIns="0" lIns="0" bIns="0" rIns="0">
            <a:spAutoFit/>
          </a:bodyPr>
          <a:lstStyle/>
          <a:p>
            <a:pPr algn="l">
              <a:lnSpc>
                <a:spcPts val="5184"/>
              </a:lnSpc>
            </a:pPr>
            <a:r>
              <a:rPr lang="en-US" sz="4800">
                <a:solidFill>
                  <a:srgbClr val="FFFFFF"/>
                </a:solidFill>
                <a:latin typeface="Montserrat"/>
                <a:ea typeface="Montserrat"/>
                <a:cs typeface="Montserrat"/>
                <a:sym typeface="Montserrat"/>
              </a:rPr>
              <a:t>RESULT:</a:t>
            </a:r>
          </a:p>
        </p:txBody>
      </p:sp>
      <p:sp>
        <p:nvSpPr>
          <p:cNvPr name="Freeform 4" id="4"/>
          <p:cNvSpPr/>
          <p:nvPr/>
        </p:nvSpPr>
        <p:spPr>
          <a:xfrm flipH="false" flipV="false" rot="0">
            <a:off x="3204757" y="1701675"/>
            <a:ext cx="12858287" cy="8216409"/>
          </a:xfrm>
          <a:custGeom>
            <a:avLst/>
            <a:gdLst/>
            <a:ahLst/>
            <a:cxnLst/>
            <a:rect r="r" b="b" t="t" l="l"/>
            <a:pathLst>
              <a:path h="8216409" w="12858287">
                <a:moveTo>
                  <a:pt x="0" y="0"/>
                </a:moveTo>
                <a:lnTo>
                  <a:pt x="12858286" y="0"/>
                </a:lnTo>
                <a:lnTo>
                  <a:pt x="12858286" y="8216409"/>
                </a:lnTo>
                <a:lnTo>
                  <a:pt x="0" y="8216409"/>
                </a:lnTo>
                <a:lnTo>
                  <a:pt x="0" y="0"/>
                </a:lnTo>
                <a:close/>
              </a:path>
            </a:pathLst>
          </a:custGeom>
          <a:blipFill>
            <a:blip r:embed="rId4"/>
            <a:stretch>
              <a:fillRect l="0" t="-2093" r="0" b="-8955"/>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63878" y="1574462"/>
            <a:ext cx="13657350" cy="5044000"/>
          </a:xfrm>
          <a:prstGeom prst="rect">
            <a:avLst/>
          </a:prstGeom>
        </p:spPr>
        <p:txBody>
          <a:bodyPr anchor="t" rtlCol="false" tIns="0" lIns="0" bIns="0" rIns="0">
            <a:spAutoFit/>
          </a:bodyPr>
          <a:lstStyle/>
          <a:p>
            <a:pPr algn="l">
              <a:lnSpc>
                <a:spcPts val="7128"/>
              </a:lnSpc>
            </a:pPr>
            <a:r>
              <a:rPr lang="en-US" sz="6600" u="sng">
                <a:solidFill>
                  <a:srgbClr val="FFFFFF"/>
                </a:solidFill>
                <a:latin typeface="Times New Roman"/>
                <a:ea typeface="Times New Roman"/>
                <a:cs typeface="Times New Roman"/>
                <a:sym typeface="Times New Roman"/>
              </a:rPr>
              <a:t>CONCLUSION:</a:t>
            </a:r>
          </a:p>
          <a:p>
            <a:pPr algn="l">
              <a:lnSpc>
                <a:spcPts val="5184"/>
              </a:lnSpc>
            </a:pPr>
          </a:p>
          <a:p>
            <a:pPr algn="l">
              <a:lnSpc>
                <a:spcPts val="5184"/>
              </a:lnSpc>
            </a:pPr>
            <a:r>
              <a:rPr lang="en-US" sz="4800">
                <a:solidFill>
                  <a:srgbClr val="FFFFFF"/>
                </a:solidFill>
                <a:latin typeface="Times New Roman"/>
                <a:ea typeface="Times New Roman"/>
                <a:cs typeface="Times New Roman"/>
                <a:sym typeface="Times New Roman"/>
              </a:rPr>
              <a:t>IN THIS SALARY ANALYSIS THE SOME</a:t>
            </a:r>
          </a:p>
          <a:p>
            <a:pPr algn="l">
              <a:lnSpc>
                <a:spcPts val="5184"/>
              </a:lnSpc>
            </a:pPr>
            <a:r>
              <a:rPr lang="en-US" sz="4800">
                <a:solidFill>
                  <a:srgbClr val="FFFFFF"/>
                </a:solidFill>
                <a:latin typeface="Times New Roman"/>
                <a:ea typeface="Times New Roman"/>
                <a:cs typeface="Times New Roman"/>
                <a:sym typeface="Times New Roman"/>
              </a:rPr>
              <a:t>OF EMPLOYEES ARE GET HIGHER </a:t>
            </a:r>
          </a:p>
          <a:p>
            <a:pPr algn="l">
              <a:lnSpc>
                <a:spcPts val="5184"/>
              </a:lnSpc>
            </a:pPr>
            <a:r>
              <a:rPr lang="en-US" sz="4800">
                <a:solidFill>
                  <a:srgbClr val="FFFFFF"/>
                </a:solidFill>
                <a:latin typeface="Times New Roman"/>
                <a:ea typeface="Times New Roman"/>
                <a:cs typeface="Times New Roman"/>
                <a:sym typeface="Times New Roman"/>
              </a:rPr>
              <a:t>SALARY IN THE DEPARTMENT OF </a:t>
            </a:r>
          </a:p>
          <a:p>
            <a:pPr algn="l">
              <a:lnSpc>
                <a:spcPts val="5184"/>
              </a:lnSpc>
            </a:pPr>
            <a:r>
              <a:rPr lang="en-US" sz="4800">
                <a:solidFill>
                  <a:srgbClr val="FFFFFF"/>
                </a:solidFill>
                <a:latin typeface="Times New Roman"/>
                <a:ea typeface="Times New Roman"/>
                <a:cs typeface="Times New Roman"/>
                <a:sym typeface="Times New Roman"/>
              </a:rPr>
              <a:t>QUALITY AND SALES.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95000" y="680175"/>
            <a:ext cx="14077800" cy="1113525"/>
          </a:xfrm>
          <a:prstGeom prst="rect">
            <a:avLst/>
          </a:prstGeom>
        </p:spPr>
        <p:txBody>
          <a:bodyPr anchor="t" rtlCol="false" tIns="0" lIns="0" bIns="0" rIns="0">
            <a:spAutoFit/>
          </a:bodyPr>
          <a:lstStyle/>
          <a:p>
            <a:pPr algn="l">
              <a:lnSpc>
                <a:spcPts val="7650"/>
              </a:lnSpc>
            </a:pPr>
            <a:r>
              <a:rPr lang="en-US" sz="6375" u="sng">
                <a:solidFill>
                  <a:srgbClr val="1B212C"/>
                </a:solidFill>
                <a:latin typeface="Gill Sans Light"/>
                <a:ea typeface="Gill Sans Light"/>
                <a:cs typeface="Gill Sans Light"/>
                <a:sym typeface="Gill Sans Light"/>
              </a:rPr>
              <a:t>PROJECT TITLE</a:t>
            </a:r>
          </a:p>
        </p:txBody>
      </p:sp>
      <p:sp>
        <p:nvSpPr>
          <p:cNvPr name="TextBox 4" id="4"/>
          <p:cNvSpPr txBox="true"/>
          <p:nvPr/>
        </p:nvSpPr>
        <p:spPr>
          <a:xfrm rot="0">
            <a:off x="1463025" y="2941300"/>
            <a:ext cx="13161900" cy="2200600"/>
          </a:xfrm>
          <a:prstGeom prst="rect">
            <a:avLst/>
          </a:prstGeom>
        </p:spPr>
        <p:txBody>
          <a:bodyPr anchor="t" rtlCol="false" tIns="0" lIns="0" bIns="0" rIns="0">
            <a:spAutoFit/>
          </a:bodyPr>
          <a:lstStyle/>
          <a:p>
            <a:pPr algn="l">
              <a:lnSpc>
                <a:spcPts val="7920"/>
              </a:lnSpc>
            </a:pPr>
            <a:r>
              <a:rPr lang="en-US" b="true" sz="6600">
                <a:solidFill>
                  <a:srgbClr val="D9D9D9"/>
                </a:solidFill>
                <a:latin typeface="Times New Roman Bold"/>
                <a:ea typeface="Times New Roman Bold"/>
                <a:cs typeface="Times New Roman Bold"/>
                <a:sym typeface="Times New Roman Bold"/>
              </a:rPr>
              <a:t>Employee Salary Analysis using Excel.</a:t>
            </a:r>
          </a:p>
        </p:txBody>
      </p:sp>
      <p:sp>
        <p:nvSpPr>
          <p:cNvPr name="Freeform 5" id="5"/>
          <p:cNvSpPr/>
          <p:nvPr/>
        </p:nvSpPr>
        <p:spPr>
          <a:xfrm flipH="false" flipV="false" rot="0">
            <a:off x="10730837" y="4268390"/>
            <a:ext cx="6185563" cy="4375546"/>
          </a:xfrm>
          <a:custGeom>
            <a:avLst/>
            <a:gdLst/>
            <a:ahLst/>
            <a:cxnLst/>
            <a:rect r="r" b="b" t="t" l="l"/>
            <a:pathLst>
              <a:path h="4375546" w="6185563">
                <a:moveTo>
                  <a:pt x="0" y="0"/>
                </a:moveTo>
                <a:lnTo>
                  <a:pt x="6185563" y="0"/>
                </a:lnTo>
                <a:lnTo>
                  <a:pt x="6185563" y="4375546"/>
                </a:lnTo>
                <a:lnTo>
                  <a:pt x="0" y="4375546"/>
                </a:lnTo>
                <a:lnTo>
                  <a:pt x="0" y="0"/>
                </a:lnTo>
                <a:close/>
              </a:path>
            </a:pathLst>
          </a:custGeom>
          <a:blipFill>
            <a:blip r:embed="rId4"/>
            <a:stretch>
              <a:fillRect l="0" t="0" r="0" b="-5835"/>
            </a:stretch>
          </a:blipFill>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4" name="Shape 14"/>
        <p:cNvGrpSpPr/>
        <p:nvPr/>
      </p:nvGrpSpPr>
      <p:grpSpPr>
        <a:xfrm>
          <a:off x="0" y="0"/>
          <a:ext cx="0" cy="0"/>
          <a:chOff x="0" y="0"/>
          <a:chExt cx="0" cy="0"/>
        </a:xfrm>
      </p:grpSpPr>
      <p:sp>
        <p:nvSpPr>
          <p:cNvPr id="15" name="Google Shape;15;p1"/>
          <p:cNvSpPr/>
          <p:nvPr/>
        </p:nvSpPr>
        <p:spPr>
          <a:xfrm>
            <a:off x="0" y="761984"/>
            <a:ext cx="2075648" cy="2032526"/>
          </a:xfrm>
          <a:custGeom>
            <a:rect b="b" l="l" r="r" t="t"/>
            <a:pathLst>
              <a:path extrusionOk="0" h="2032526" w="2075648">
                <a:moveTo>
                  <a:pt x="0" y="0"/>
                </a:moveTo>
                <a:lnTo>
                  <a:pt x="2075648" y="0"/>
                </a:lnTo>
                <a:lnTo>
                  <a:pt x="2075648" y="2032525"/>
                </a:lnTo>
                <a:lnTo>
                  <a:pt x="0" y="2032525"/>
                </a:lnTo>
                <a:lnTo>
                  <a:pt x="0" y="0"/>
                </a:lnTo>
                <a:close/>
              </a:path>
            </a:pathLst>
          </a:custGeom>
          <a:blipFill rotWithShape="1">
            <a:blip r:embed="rId2">
              <a:alphaModFix/>
            </a:blip>
            <a:stretch>
              <a:fillRect b="0" l="0" r="0" t="0"/>
            </a:stretch>
          </a:blipFill>
          <a:ln>
            <a:noFill/>
          </a:ln>
        </p:spPr>
      </p:sp>
      <p:sp>
        <p:nvSpPr>
          <p:cNvPr id="16" name="Google Shape;16;p1"/>
          <p:cNvSpPr txBox="1"/>
          <p:nvPr/>
        </p:nvSpPr>
        <p:spPr>
          <a:xfrm>
            <a:off x="2391681" y="1732073"/>
            <a:ext cx="14405100" cy="837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0" i="0" lang="en-US" sz="4800" u="sng" cap="none" strike="noStrike">
                <a:solidFill>
                  <a:srgbClr val="1B212C"/>
                </a:solidFill>
                <a:latin typeface="Gill Sans"/>
                <a:ea typeface="Gill Sans"/>
                <a:cs typeface="Gill Sans"/>
                <a:sym typeface="Gill Sans"/>
              </a:rPr>
              <a:t>AGENDA:</a:t>
            </a:r>
            <a:endParaRPr/>
          </a:p>
        </p:txBody>
      </p:sp>
      <p:sp>
        <p:nvSpPr>
          <p:cNvPr id="17" name="Google Shape;17;p1"/>
          <p:cNvSpPr txBox="1"/>
          <p:nvPr/>
        </p:nvSpPr>
        <p:spPr>
          <a:xfrm>
            <a:off x="5463462" y="1136706"/>
            <a:ext cx="7361100" cy="801360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Problem Statement</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Project Overview</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End Users</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Our Solution and Proposition</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Dataset Description</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Modelling Approach</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Results and Discussion</a:t>
            </a:r>
            <a:endParaRPr/>
          </a:p>
          <a:p>
            <a:pPr indent="-266700" lvl="1" marL="493394" marR="0" rtl="0" algn="l">
              <a:lnSpc>
                <a:spcPct val="120000"/>
              </a:lnSpc>
              <a:spcBef>
                <a:spcPts val="0"/>
              </a:spcBef>
              <a:spcAft>
                <a:spcPts val="0"/>
              </a:spcAft>
              <a:buClr>
                <a:srgbClr val="FFFFFF"/>
              </a:buClr>
              <a:buSzPts val="4200"/>
              <a:buFont typeface="Times New Roman"/>
              <a:buAutoNum type="arabicPeriod"/>
            </a:pPr>
            <a:r>
              <a:rPr b="0" i="0" lang="en-US" sz="4200" u="none" cap="none" strike="noStrike">
                <a:solidFill>
                  <a:srgbClr val="FFFFFF"/>
                </a:solidFill>
                <a:latin typeface="Times New Roman"/>
                <a:ea typeface="Times New Roman"/>
                <a:cs typeface="Times New Roman"/>
                <a:sym typeface="Times New Roman"/>
              </a:rPr>
              <a:t>Conclusion</a:t>
            </a:r>
            <a:endParaRPr/>
          </a:p>
          <a:p>
            <a:pPr indent="-158591" lvl="1" marL="317182" marR="0" rtl="0" algn="l">
              <a:lnSpc>
                <a:spcPct val="77142"/>
              </a:lnSpc>
              <a:spcBef>
                <a:spcPts val="0"/>
              </a:spcBef>
              <a:spcAft>
                <a:spcPts val="0"/>
              </a:spcAft>
              <a:buNone/>
            </a:pPr>
            <a:r>
              <a:t/>
            </a:r>
            <a:endParaRPr b="0" i="0" sz="42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8" name="Shape 18"/>
        <p:cNvGrpSpPr/>
        <p:nvPr/>
      </p:nvGrpSpPr>
      <p:grpSpPr>
        <a:xfrm>
          <a:off x="0" y="0"/>
          <a:ext cx="0" cy="0"/>
          <a:chOff x="0" y="0"/>
          <a:chExt cx="0" cy="0"/>
        </a:xfrm>
      </p:grpSpPr>
      <p:sp>
        <p:nvSpPr>
          <p:cNvPr id="19" name="Google Shape;19;p2"/>
          <p:cNvSpPr/>
          <p:nvPr/>
        </p:nvSpPr>
        <p:spPr>
          <a:xfrm>
            <a:off x="0" y="761984"/>
            <a:ext cx="2075648" cy="2032526"/>
          </a:xfrm>
          <a:custGeom>
            <a:rect b="b" l="l" r="r" t="t"/>
            <a:pathLst>
              <a:path extrusionOk="0" h="2032526" w="2075648">
                <a:moveTo>
                  <a:pt x="0" y="0"/>
                </a:moveTo>
                <a:lnTo>
                  <a:pt x="2075648" y="0"/>
                </a:lnTo>
                <a:lnTo>
                  <a:pt x="2075648" y="2032525"/>
                </a:lnTo>
                <a:lnTo>
                  <a:pt x="0" y="2032525"/>
                </a:lnTo>
                <a:lnTo>
                  <a:pt x="0" y="0"/>
                </a:lnTo>
                <a:close/>
              </a:path>
            </a:pathLst>
          </a:custGeom>
          <a:blipFill rotWithShape="1">
            <a:blip r:embed="rId2">
              <a:alphaModFix/>
            </a:blip>
            <a:stretch>
              <a:fillRect b="0" l="0" r="0" t="0"/>
            </a:stretch>
          </a:blipFill>
          <a:ln>
            <a:noFill/>
          </a:ln>
        </p:spPr>
      </p:sp>
      <p:sp>
        <p:nvSpPr>
          <p:cNvPr id="20" name="Google Shape;20;p2"/>
          <p:cNvSpPr/>
          <p:nvPr/>
        </p:nvSpPr>
        <p:spPr>
          <a:xfrm>
            <a:off x="14285118" y="661511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21" name="Google Shape;21;p2"/>
          <p:cNvSpPr/>
          <p:nvPr/>
        </p:nvSpPr>
        <p:spPr>
          <a:xfrm>
            <a:off x="14285118" y="7415212"/>
            <a:ext cx="271463" cy="271463"/>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22" name="Google Shape;22;p2"/>
          <p:cNvSpPr/>
          <p:nvPr/>
        </p:nvSpPr>
        <p:spPr>
          <a:xfrm>
            <a:off x="12242006" y="2971800"/>
            <a:ext cx="4143376" cy="4886325"/>
          </a:xfrm>
          <a:custGeom>
            <a:rect b="b" l="l" r="r" t="t"/>
            <a:pathLst>
              <a:path extrusionOk="0" h="4886325" w="4143376">
                <a:moveTo>
                  <a:pt x="0" y="0"/>
                </a:moveTo>
                <a:lnTo>
                  <a:pt x="4143376" y="0"/>
                </a:lnTo>
                <a:lnTo>
                  <a:pt x="4143376" y="4886325"/>
                </a:lnTo>
                <a:lnTo>
                  <a:pt x="0" y="4886325"/>
                </a:lnTo>
                <a:lnTo>
                  <a:pt x="0" y="0"/>
                </a:lnTo>
                <a:close/>
              </a:path>
            </a:pathLst>
          </a:custGeom>
          <a:blipFill rotWithShape="1">
            <a:blip r:embed="rId3">
              <a:alphaModFix/>
            </a:blip>
            <a:stretch>
              <a:fillRect b="0" l="0" r="-39" t="0"/>
            </a:stretch>
          </a:blipFill>
          <a:ln>
            <a:noFill/>
          </a:ln>
        </p:spPr>
      </p:sp>
      <p:sp>
        <p:nvSpPr>
          <p:cNvPr id="23" name="Google Shape;23;p2"/>
          <p:cNvSpPr/>
          <p:nvPr/>
        </p:nvSpPr>
        <p:spPr>
          <a:xfrm>
            <a:off x="12006262" y="1625738"/>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24" name="Google Shape;24;p2"/>
          <p:cNvSpPr txBox="1"/>
          <p:nvPr/>
        </p:nvSpPr>
        <p:spPr>
          <a:xfrm>
            <a:off x="2767725" y="646050"/>
            <a:ext cx="8782200" cy="8994900"/>
          </a:xfrm>
          <a:prstGeom prst="rect">
            <a:avLst/>
          </a:prstGeom>
          <a:noFill/>
          <a:ln>
            <a:noFill/>
          </a:ln>
        </p:spPr>
        <p:txBody>
          <a:bodyPr anchorCtr="0" anchor="t" bIns="0" lIns="0" spcFirstLastPara="1" rIns="0" wrap="square" tIns="0">
            <a:spAutoFit/>
          </a:bodyPr>
          <a:lstStyle/>
          <a:p>
            <a:pPr indent="0" lvl="0" marL="0" marR="0" rtl="0" algn="l">
              <a:lnSpc>
                <a:spcPct val="119987"/>
              </a:lnSpc>
              <a:spcBef>
                <a:spcPts val="0"/>
              </a:spcBef>
              <a:spcAft>
                <a:spcPts val="0"/>
              </a:spcAft>
              <a:buNone/>
            </a:pPr>
            <a:r>
              <a:rPr b="0" i="0" lang="en-US" sz="4878" u="sng" cap="none" strike="noStrike">
                <a:solidFill>
                  <a:srgbClr val="FFFFFF"/>
                </a:solidFill>
                <a:latin typeface="Montserrat"/>
                <a:ea typeface="Montserrat"/>
                <a:cs typeface="Montserrat"/>
                <a:sym typeface="Montserrat"/>
              </a:rPr>
              <a:t>PROBLEM STATEMENT</a:t>
            </a:r>
            <a:endParaRPr/>
          </a:p>
          <a:p>
            <a:pPr indent="0" lvl="0" marL="0" marR="0" rtl="0" algn="l">
              <a:lnSpc>
                <a:spcPct val="141656"/>
              </a:lnSpc>
              <a:spcBef>
                <a:spcPts val="0"/>
              </a:spcBef>
              <a:spcAft>
                <a:spcPts val="0"/>
              </a:spcAft>
              <a:buNone/>
            </a:pPr>
            <a:r>
              <a:t/>
            </a:r>
            <a:endParaRPr b="0" i="0" sz="4878" u="sng" cap="none" strike="noStrike">
              <a:solidFill>
                <a:srgbClr val="FFFFFF"/>
              </a:solidFill>
              <a:latin typeface="Montserrat"/>
              <a:ea typeface="Montserrat"/>
              <a:cs typeface="Montserrat"/>
              <a:sym typeface="Montserrat"/>
            </a:endParaRPr>
          </a:p>
          <a:p>
            <a:pPr indent="0" lvl="0" marL="0" marR="0" rtl="0" algn="l">
              <a:lnSpc>
                <a:spcPct val="120010"/>
              </a:lnSpc>
              <a:spcBef>
                <a:spcPts val="0"/>
              </a:spcBef>
              <a:spcAft>
                <a:spcPts val="0"/>
              </a:spcAft>
              <a:buNone/>
            </a:pPr>
            <a:r>
              <a:rPr b="0" i="0" lang="en-US" sz="3793" u="none" cap="none" strike="noStrike">
                <a:solidFill>
                  <a:srgbClr val="FFFFFF"/>
                </a:solidFill>
                <a:latin typeface="Montserrat"/>
                <a:ea typeface="Montserrat"/>
                <a:cs typeface="Montserrat"/>
                <a:sym typeface="Montserrat"/>
              </a:rPr>
              <a:t> ANALYZING EMPLOYEE SALARIES HELPS ENSURE FAIR COMPENSATION, IDENTIFY WAGE DISPARITIES, AND ALIGN PAY STRUCTURES WITH INDUSTRY STANDARDS. IT ALSO AIDS IN BUDGETING AND FINANCIAL PLANNING, ENSURING THAT SALARY EXPENSES ARE SUSTAINABLE. </a:t>
            </a:r>
            <a:endParaRPr/>
          </a:p>
        </p:txBody>
      </p:sp>
      <p:sp>
        <p:nvSpPr>
          <p:cNvPr id="25" name="Google Shape;25;p2"/>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0" r="-133328" t="0"/>
            </a:stretch>
          </a:blipFill>
          <a:ln>
            <a:noFill/>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47457" y="663297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3947457" y="7433072"/>
            <a:ext cx="271462" cy="271462"/>
            <a:chOff x="0" y="0"/>
            <a:chExt cx="361950" cy="361950"/>
          </a:xfrm>
        </p:grpSpPr>
        <p:sp>
          <p:nvSpPr>
            <p:cNvPr name="Freeform 6" id="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7" id="7"/>
          <p:cNvSpPr/>
          <p:nvPr/>
        </p:nvSpPr>
        <p:spPr>
          <a:xfrm flipH="false" flipV="false" rot="0">
            <a:off x="12904470" y="2561034"/>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0"/>
            </a:stretch>
          </a:blipFill>
        </p:spPr>
      </p:sp>
      <p:grpSp>
        <p:nvGrpSpPr>
          <p:cNvPr name="Group 8" id="8"/>
          <p:cNvGrpSpPr/>
          <p:nvPr/>
        </p:nvGrpSpPr>
        <p:grpSpPr>
          <a:xfrm rot="0">
            <a:off x="12432982" y="1267300"/>
            <a:ext cx="471488" cy="485775"/>
            <a:chOff x="0" y="0"/>
            <a:chExt cx="628650" cy="647700"/>
          </a:xfrm>
        </p:grpSpPr>
        <p:sp>
          <p:nvSpPr>
            <p:cNvPr name="Freeform 9" id="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0" id="10"/>
          <p:cNvSpPr txBox="true"/>
          <p:nvPr/>
        </p:nvSpPr>
        <p:spPr>
          <a:xfrm rot="0">
            <a:off x="2621756" y="1414662"/>
            <a:ext cx="9438838" cy="8286550"/>
          </a:xfrm>
          <a:prstGeom prst="rect">
            <a:avLst/>
          </a:prstGeom>
        </p:spPr>
        <p:txBody>
          <a:bodyPr anchor="t" rtlCol="false" tIns="0" lIns="0" bIns="0" rIns="0">
            <a:spAutoFit/>
          </a:bodyPr>
          <a:lstStyle/>
          <a:p>
            <a:pPr algn="l">
              <a:lnSpc>
                <a:spcPts val="6783"/>
              </a:lnSpc>
            </a:pPr>
            <a:r>
              <a:rPr lang="en-US" sz="5653" u="sng">
                <a:solidFill>
                  <a:srgbClr val="FFFFFF"/>
                </a:solidFill>
                <a:latin typeface="Montserrat"/>
                <a:ea typeface="Montserrat"/>
                <a:cs typeface="Montserrat"/>
                <a:sym typeface="Montserrat"/>
              </a:rPr>
              <a:t>PROJECT	OVERVIEW</a:t>
            </a:r>
          </a:p>
          <a:p>
            <a:pPr algn="l">
              <a:lnSpc>
                <a:spcPts val="6783"/>
              </a:lnSpc>
            </a:pPr>
          </a:p>
          <a:p>
            <a:pPr algn="l">
              <a:lnSpc>
                <a:spcPts val="3192"/>
              </a:lnSpc>
            </a:pPr>
            <a:r>
              <a:rPr lang="en-US" sz="2660">
                <a:solidFill>
                  <a:srgbClr val="FFFFFF"/>
                </a:solidFill>
                <a:latin typeface="Montserrat"/>
                <a:ea typeface="Montserrat"/>
                <a:cs typeface="Montserrat"/>
                <a:sym typeface="Montserrat"/>
              </a:rPr>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p>
          <a:p>
            <a:pPr algn="l">
              <a:lnSpc>
                <a:spcPts val="3192"/>
              </a:lnSpc>
            </a:pPr>
          </a:p>
          <a:p>
            <a:pPr algn="l">
              <a:lnSpc>
                <a:spcPts val="1915"/>
              </a:lnSpc>
            </a:pPr>
          </a:p>
          <a:p>
            <a:pPr algn="l">
              <a:lnSpc>
                <a:spcPts val="1915"/>
              </a:lnSpc>
            </a:pPr>
          </a:p>
          <a:p>
            <a:pPr algn="l">
              <a:lnSpc>
                <a:spcPts val="1915"/>
              </a:lnSpc>
            </a:pPr>
          </a:p>
          <a:p>
            <a:pPr algn="l">
              <a:lnSpc>
                <a:spcPts val="1915"/>
              </a:lnSpc>
            </a:pPr>
          </a:p>
          <a:p>
            <a:pPr algn="l">
              <a:lnSpc>
                <a:spcPts val="3192"/>
              </a:lnSpc>
            </a:pPr>
          </a:p>
        </p:txBody>
      </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30325" y="804386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2001500" y="1726308"/>
            <a:ext cx="471488" cy="485775"/>
            <a:chOff x="0" y="0"/>
            <a:chExt cx="628650" cy="647700"/>
          </a:xfrm>
        </p:grpSpPr>
        <p:sp>
          <p:nvSpPr>
            <p:cNvPr name="Freeform 6" id="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7" id="7"/>
          <p:cNvGrpSpPr/>
          <p:nvPr/>
        </p:nvGrpSpPr>
        <p:grpSpPr>
          <a:xfrm rot="0">
            <a:off x="14030325" y="8843962"/>
            <a:ext cx="271462" cy="271462"/>
            <a:chOff x="0" y="0"/>
            <a:chExt cx="361950" cy="361950"/>
          </a:xfrm>
        </p:grpSpPr>
        <p:sp>
          <p:nvSpPr>
            <p:cNvPr name="Freeform 8" id="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9" id="9"/>
          <p:cNvSpPr txBox="true"/>
          <p:nvPr/>
        </p:nvSpPr>
        <p:spPr>
          <a:xfrm rot="0">
            <a:off x="2281474" y="1833035"/>
            <a:ext cx="10723500" cy="66227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WHO ARE THE END USERS?</a:t>
            </a:r>
          </a:p>
          <a:p>
            <a:pPr algn="l">
              <a:lnSpc>
                <a:spcPts val="5759"/>
              </a:lnSpc>
            </a:pPr>
          </a:p>
          <a:p>
            <a:pPr algn="l">
              <a:lnSpc>
                <a:spcPts val="5759"/>
              </a:lnSpc>
            </a:pPr>
            <a:r>
              <a:rPr lang="en-US" sz="4800">
                <a:solidFill>
                  <a:srgbClr val="FFFFFF"/>
                </a:solidFill>
                <a:latin typeface="Montserrat"/>
                <a:ea typeface="Montserrat"/>
                <a:cs typeface="Montserrat"/>
                <a:sym typeface="Montserrat"/>
              </a:rPr>
              <a:t>-HUMAN RESOURCES(HR)</a:t>
            </a:r>
          </a:p>
          <a:p>
            <a:pPr algn="l">
              <a:lnSpc>
                <a:spcPts val="5759"/>
              </a:lnSpc>
            </a:pPr>
            <a:r>
              <a:rPr lang="en-US" sz="4800">
                <a:solidFill>
                  <a:srgbClr val="FFFFFF"/>
                </a:solidFill>
                <a:latin typeface="Montserrat"/>
                <a:ea typeface="Montserrat"/>
                <a:cs typeface="Montserrat"/>
                <a:sym typeface="Montserrat"/>
              </a:rPr>
              <a:t>-MANAGEMENT &amp; EXECUTIVES</a:t>
            </a:r>
          </a:p>
          <a:p>
            <a:pPr algn="l">
              <a:lnSpc>
                <a:spcPts val="5759"/>
              </a:lnSpc>
            </a:pPr>
            <a:r>
              <a:rPr lang="en-US" sz="4800">
                <a:solidFill>
                  <a:srgbClr val="FFFFFF"/>
                </a:solidFill>
                <a:latin typeface="Montserrat"/>
                <a:ea typeface="Montserrat"/>
                <a:cs typeface="Montserrat"/>
                <a:sym typeface="Montserrat"/>
              </a:rPr>
              <a:t>-FINANCE DEPARTMENT</a:t>
            </a:r>
          </a:p>
          <a:p>
            <a:pPr algn="l">
              <a:lnSpc>
                <a:spcPts val="5759"/>
              </a:lnSpc>
            </a:pPr>
            <a:r>
              <a:rPr lang="en-US" sz="4800">
                <a:solidFill>
                  <a:srgbClr val="FFFFFF"/>
                </a:solidFill>
                <a:latin typeface="Montserrat"/>
                <a:ea typeface="Montserrat"/>
                <a:cs typeface="Montserrat"/>
                <a:sym typeface="Montserrat"/>
              </a:rPr>
              <a:t>-TEAM LEADER</a:t>
            </a:r>
          </a:p>
          <a:p>
            <a:pPr algn="l">
              <a:lnSpc>
                <a:spcPts val="5759"/>
              </a:lnSpc>
            </a:pPr>
            <a:r>
              <a:rPr lang="en-US" sz="4800">
                <a:solidFill>
                  <a:srgbClr val="FFFFFF"/>
                </a:solidFill>
                <a:latin typeface="Montserrat"/>
                <a:ea typeface="Montserrat"/>
                <a:cs typeface="Montserrat"/>
                <a:sym typeface="Montserrat"/>
              </a:rPr>
              <a:t>-EMPLOYEES</a:t>
            </a:r>
          </a:p>
          <a:p>
            <a:pPr algn="l">
              <a:lnSpc>
                <a:spcPts val="5759"/>
              </a:lnSpc>
            </a:pPr>
          </a:p>
          <a:p>
            <a:pPr algn="l">
              <a:lnSpc>
                <a:spcPts val="5759"/>
              </a:lnSpc>
            </a:pPr>
          </a:p>
        </p:txBody>
      </p:sp>
      <p:sp>
        <p:nvSpPr>
          <p:cNvPr name="Freeform 10" id="10"/>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4"/>
            <a:stretch>
              <a:fillRect l="0" t="0" r="0" b="0"/>
            </a:stretch>
          </a:blipFill>
        </p:spPr>
      </p:sp>
      <p:sp>
        <p:nvSpPr>
          <p:cNvPr name="Freeform 11" id="11"/>
          <p:cNvSpPr/>
          <p:nvPr/>
        </p:nvSpPr>
        <p:spPr>
          <a:xfrm flipH="false" flipV="false" rot="0">
            <a:off x="10485238" y="5204222"/>
            <a:ext cx="5900738" cy="3629025"/>
          </a:xfrm>
          <a:custGeom>
            <a:avLst/>
            <a:gdLst/>
            <a:ahLst/>
            <a:cxnLst/>
            <a:rect r="r" b="b" t="t" l="l"/>
            <a:pathLst>
              <a:path h="3629025" w="5900738">
                <a:moveTo>
                  <a:pt x="0" y="0"/>
                </a:moveTo>
                <a:lnTo>
                  <a:pt x="5900738" y="0"/>
                </a:lnTo>
                <a:lnTo>
                  <a:pt x="5900738" y="3629024"/>
                </a:lnTo>
                <a:lnTo>
                  <a:pt x="0" y="3629024"/>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6153" y="3309331"/>
            <a:ext cx="3911202" cy="4661296"/>
          </a:xfrm>
          <a:custGeom>
            <a:avLst/>
            <a:gdLst/>
            <a:ahLst/>
            <a:cxnLst/>
            <a:rect r="r" b="b" t="t" l="l"/>
            <a:pathLst>
              <a:path h="4661296" w="3911202">
                <a:moveTo>
                  <a:pt x="0" y="0"/>
                </a:moveTo>
                <a:lnTo>
                  <a:pt x="3911202" y="0"/>
                </a:lnTo>
                <a:lnTo>
                  <a:pt x="3911202" y="4661297"/>
                </a:lnTo>
                <a:lnTo>
                  <a:pt x="0" y="4661297"/>
                </a:lnTo>
                <a:lnTo>
                  <a:pt x="0" y="0"/>
                </a:lnTo>
                <a:close/>
              </a:path>
            </a:pathLst>
          </a:custGeom>
          <a:blipFill>
            <a:blip r:embed="rId4"/>
            <a:stretch>
              <a:fillRect l="0" t="0" r="0" b="-1076"/>
            </a:stretch>
          </a:blipFill>
        </p:spPr>
      </p:sp>
      <p:grpSp>
        <p:nvGrpSpPr>
          <p:cNvPr name="Group 4" id="4"/>
          <p:cNvGrpSpPr/>
          <p:nvPr/>
        </p:nvGrpSpPr>
        <p:grpSpPr>
          <a:xfrm rot="0">
            <a:off x="14030325" y="8043862"/>
            <a:ext cx="685800" cy="685800"/>
            <a:chOff x="0" y="0"/>
            <a:chExt cx="914400" cy="914400"/>
          </a:xfrm>
        </p:grpSpPr>
        <p:sp>
          <p:nvSpPr>
            <p:cNvPr name="Freeform 5" id="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6" id="6"/>
          <p:cNvGrpSpPr/>
          <p:nvPr/>
        </p:nvGrpSpPr>
        <p:grpSpPr>
          <a:xfrm rot="-10800000">
            <a:off x="10044113" y="2214063"/>
            <a:ext cx="1653743" cy="329112"/>
            <a:chOff x="0" y="0"/>
            <a:chExt cx="2204990" cy="438816"/>
          </a:xfrm>
        </p:grpSpPr>
        <p:sp>
          <p:nvSpPr>
            <p:cNvPr name="Freeform 7" id="7"/>
            <p:cNvSpPr/>
            <p:nvPr/>
          </p:nvSpPr>
          <p:spPr>
            <a:xfrm flipH="false" flipV="false" rot="0">
              <a:off x="0" y="0"/>
              <a:ext cx="2204974" cy="438785"/>
            </a:xfrm>
            <a:custGeom>
              <a:avLst/>
              <a:gdLst/>
              <a:ahLst/>
              <a:cxnLst/>
              <a:rect r="r" b="b" t="t" l="l"/>
              <a:pathLst>
                <a:path h="438785" w="2204974">
                  <a:moveTo>
                    <a:pt x="0" y="0"/>
                  </a:moveTo>
                  <a:lnTo>
                    <a:pt x="2204974" y="0"/>
                  </a:lnTo>
                  <a:lnTo>
                    <a:pt x="2204974" y="438785"/>
                  </a:lnTo>
                  <a:lnTo>
                    <a:pt x="0" y="438785"/>
                  </a:lnTo>
                  <a:lnTo>
                    <a:pt x="0" y="0"/>
                  </a:lnTo>
                  <a:close/>
                </a:path>
              </a:pathLst>
            </a:custGeom>
            <a:solidFill>
              <a:srgbClr val="2D83C3"/>
            </a:solidFill>
          </p:spPr>
        </p:sp>
      </p:grpSp>
      <p:grpSp>
        <p:nvGrpSpPr>
          <p:cNvPr name="Group 8" id="8"/>
          <p:cNvGrpSpPr/>
          <p:nvPr/>
        </p:nvGrpSpPr>
        <p:grpSpPr>
          <a:xfrm rot="0">
            <a:off x="14030325" y="8843962"/>
            <a:ext cx="271462" cy="271462"/>
            <a:chOff x="0" y="0"/>
            <a:chExt cx="361950" cy="361950"/>
          </a:xfrm>
        </p:grpSpPr>
        <p:sp>
          <p:nvSpPr>
            <p:cNvPr name="Freeform 9" id="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0" id="10"/>
          <p:cNvSpPr txBox="true"/>
          <p:nvPr/>
        </p:nvSpPr>
        <p:spPr>
          <a:xfrm rot="0">
            <a:off x="1921866" y="1594457"/>
            <a:ext cx="17898235" cy="7663843"/>
          </a:xfrm>
          <a:prstGeom prst="rect">
            <a:avLst/>
          </a:prstGeom>
        </p:spPr>
        <p:txBody>
          <a:bodyPr anchor="t" rtlCol="false" tIns="0" lIns="0" bIns="0" rIns="0">
            <a:spAutoFit/>
          </a:bodyPr>
          <a:lstStyle/>
          <a:p>
            <a:pPr algn="l">
              <a:lnSpc>
                <a:spcPts val="6274"/>
              </a:lnSpc>
            </a:pPr>
            <a:r>
              <a:rPr lang="en-US" sz="5228">
                <a:solidFill>
                  <a:srgbClr val="FFFFFF"/>
                </a:solidFill>
                <a:latin typeface="Montserrat"/>
                <a:ea typeface="Montserrat"/>
                <a:cs typeface="Montserrat"/>
                <a:sym typeface="Montserrat"/>
              </a:rPr>
              <a:t>OUR SOLUTION AND ITS VALUE PROPOSITION</a:t>
            </a:r>
          </a:p>
          <a:p>
            <a:pPr algn="l">
              <a:lnSpc>
                <a:spcPts val="6274"/>
              </a:lnSpc>
            </a:pPr>
          </a:p>
          <a:p>
            <a:pPr algn="l">
              <a:lnSpc>
                <a:spcPts val="4880"/>
              </a:lnSpc>
            </a:pPr>
            <a:r>
              <a:rPr lang="en-US" sz="4066">
                <a:solidFill>
                  <a:srgbClr val="FFFFFF"/>
                </a:solidFill>
                <a:latin typeface="Montserrat"/>
                <a:ea typeface="Montserrat"/>
                <a:cs typeface="Montserrat"/>
                <a:sym typeface="Montserrat"/>
              </a:rPr>
              <a:t>                      CONDITIONAL FORMATTING-SALARY</a:t>
            </a:r>
          </a:p>
          <a:p>
            <a:pPr algn="l">
              <a:lnSpc>
                <a:spcPts val="4880"/>
              </a:lnSpc>
            </a:pPr>
            <a:r>
              <a:rPr lang="en-US" sz="4066">
                <a:solidFill>
                  <a:srgbClr val="FFFFFF"/>
                </a:solidFill>
                <a:latin typeface="Montserrat"/>
                <a:ea typeface="Montserrat"/>
                <a:cs typeface="Montserrat"/>
                <a:sym typeface="Montserrat"/>
              </a:rPr>
              <a:t>                      FILTER-REMOVE</a:t>
            </a:r>
          </a:p>
          <a:p>
            <a:pPr algn="l">
              <a:lnSpc>
                <a:spcPts val="4880"/>
              </a:lnSpc>
            </a:pPr>
            <a:r>
              <a:rPr lang="en-US" sz="4066">
                <a:solidFill>
                  <a:srgbClr val="FFFFFF"/>
                </a:solidFill>
                <a:latin typeface="Montserrat"/>
                <a:ea typeface="Montserrat"/>
                <a:cs typeface="Montserrat"/>
                <a:sym typeface="Montserrat"/>
              </a:rPr>
              <a:t>                      FORMULA-PERFROMANCE</a:t>
            </a:r>
          </a:p>
          <a:p>
            <a:pPr algn="l">
              <a:lnSpc>
                <a:spcPts val="4880"/>
              </a:lnSpc>
            </a:pPr>
            <a:r>
              <a:rPr lang="en-US" sz="4066">
                <a:solidFill>
                  <a:srgbClr val="FFFFFF"/>
                </a:solidFill>
                <a:latin typeface="Montserrat"/>
                <a:ea typeface="Montserrat"/>
                <a:cs typeface="Montserrat"/>
                <a:sym typeface="Montserrat"/>
              </a:rPr>
              <a:t>                      GRAPH- DATA VISUALIZTION</a:t>
            </a:r>
          </a:p>
          <a:p>
            <a:pPr algn="l">
              <a:lnSpc>
                <a:spcPts val="4880"/>
              </a:lnSpc>
            </a:pPr>
          </a:p>
          <a:p>
            <a:pPr algn="l">
              <a:lnSpc>
                <a:spcPts val="6274"/>
              </a:lnSpc>
            </a:pPr>
          </a:p>
          <a:p>
            <a:pPr algn="l">
              <a:lnSpc>
                <a:spcPts val="6274"/>
              </a:lnSpc>
            </a:pPr>
          </a:p>
          <a:p>
            <a:pPr algn="l">
              <a:lnSpc>
                <a:spcPts val="6274"/>
              </a:lnSpc>
            </a:pPr>
          </a:p>
          <a:p>
            <a:pPr algn="l">
              <a:lnSpc>
                <a:spcPts val="4880"/>
              </a:lnSpc>
            </a:pPr>
          </a:p>
        </p:txBody>
      </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6" name="Shape 26"/>
        <p:cNvGrpSpPr/>
        <p:nvPr/>
      </p:nvGrpSpPr>
      <p:grpSpPr>
        <a:xfrm>
          <a:off x="0" y="0"/>
          <a:ext cx="0" cy="0"/>
          <a:chOff x="0" y="0"/>
          <a:chExt cx="0" cy="0"/>
        </a:xfrm>
      </p:grpSpPr>
      <p:sp>
        <p:nvSpPr>
          <p:cNvPr id="27" name="Google Shape;27;p3"/>
          <p:cNvSpPr/>
          <p:nvPr/>
        </p:nvSpPr>
        <p:spPr>
          <a:xfrm>
            <a:off x="0" y="761984"/>
            <a:ext cx="2075648" cy="2032526"/>
          </a:xfrm>
          <a:custGeom>
            <a:rect b="b" l="l" r="r" t="t"/>
            <a:pathLst>
              <a:path extrusionOk="0" h="2032526" w="2075648">
                <a:moveTo>
                  <a:pt x="0" y="0"/>
                </a:moveTo>
                <a:lnTo>
                  <a:pt x="2075648" y="0"/>
                </a:lnTo>
                <a:lnTo>
                  <a:pt x="2075648" y="2032525"/>
                </a:lnTo>
                <a:lnTo>
                  <a:pt x="0" y="2032525"/>
                </a:lnTo>
                <a:lnTo>
                  <a:pt x="0" y="0"/>
                </a:lnTo>
                <a:close/>
              </a:path>
            </a:pathLst>
          </a:custGeom>
          <a:blipFill rotWithShape="1">
            <a:blip r:embed="rId2">
              <a:alphaModFix/>
            </a:blip>
            <a:stretch>
              <a:fillRect b="0" l="0" r="0" t="0"/>
            </a:stretch>
          </a:blipFill>
          <a:ln>
            <a:noFill/>
          </a:ln>
        </p:spPr>
      </p:sp>
      <p:sp>
        <p:nvSpPr>
          <p:cNvPr id="28" name="Google Shape;28;p3"/>
          <p:cNvSpPr txBox="1"/>
          <p:nvPr/>
        </p:nvSpPr>
        <p:spPr>
          <a:xfrm>
            <a:off x="3996155" y="1266599"/>
            <a:ext cx="10295700" cy="7753800"/>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DATASET DESCRIPTION</a:t>
            </a:r>
            <a:endParaRPr/>
          </a:p>
          <a:p>
            <a:pPr indent="0" lvl="0" marL="0" marR="0" rtl="0" algn="l">
              <a:lnSpc>
                <a:spcPct val="108000"/>
              </a:lnSpc>
              <a:spcBef>
                <a:spcPts val="0"/>
              </a:spcBef>
              <a:spcAft>
                <a:spcPts val="0"/>
              </a:spcAft>
              <a:buNone/>
            </a:pPr>
            <a:r>
              <a:t/>
            </a:r>
            <a:endParaRPr b="0" i="0" sz="3600" u="none" cap="none" strike="noStrike">
              <a:solidFill>
                <a:srgbClr val="FFFFFF"/>
              </a:solidFill>
              <a:latin typeface="Montserrat"/>
              <a:ea typeface="Montserrat"/>
              <a:cs typeface="Montserrat"/>
              <a:sym typeface="Montserrat"/>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EMPLOYEE DETAILS-KAGGLE.COM</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30-FEATURES</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11-FEATURES</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NAME-TEXT</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JOINING YEAR-NUMBERS</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GENDER-MALE OR FEMALE</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AGE-NUMBERS</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SALARY-NUMBERS</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WORK LOCATION-TEXT</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EMPLOYEE RATING-NUMBERS</a:t>
            </a:r>
            <a:endParaRPr/>
          </a:p>
          <a:p>
            <a:pPr indent="0" lvl="0" marL="0" marR="0" rtl="0" algn="l">
              <a:lnSpc>
                <a:spcPct val="108000"/>
              </a:lnSpc>
              <a:spcBef>
                <a:spcPts val="0"/>
              </a:spcBef>
              <a:spcAft>
                <a:spcPts val="0"/>
              </a:spcAft>
              <a:buNone/>
            </a:pPr>
            <a:r>
              <a:rPr b="0" i="0" lang="en-US" sz="3600" u="none" cap="none" strike="noStrike">
                <a:solidFill>
                  <a:srgbClr val="FFFFFF"/>
                </a:solidFill>
                <a:latin typeface="Montserrat"/>
                <a:ea typeface="Montserrat"/>
                <a:cs typeface="Montserrat"/>
                <a:sym typeface="Montserrat"/>
              </a:rPr>
              <a:t>PERFORMANCE-TEXT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9" name="Shape 29"/>
        <p:cNvGrpSpPr/>
        <p:nvPr/>
      </p:nvGrpSpPr>
      <p:grpSpPr>
        <a:xfrm>
          <a:off x="0" y="0"/>
          <a:ext cx="0" cy="0"/>
          <a:chOff x="0" y="0"/>
          <a:chExt cx="0" cy="0"/>
        </a:xfrm>
      </p:grpSpPr>
      <p:sp>
        <p:nvSpPr>
          <p:cNvPr id="30" name="Google Shape;30;p4"/>
          <p:cNvSpPr/>
          <p:nvPr/>
        </p:nvSpPr>
        <p:spPr>
          <a:xfrm>
            <a:off x="14030325" y="8843962"/>
            <a:ext cx="271463" cy="271463"/>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31" name="Google Shape;31;p4"/>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2">
              <a:alphaModFix/>
            </a:blip>
            <a:stretch>
              <a:fillRect b="0" l="0" r="-133328" t="0"/>
            </a:stretch>
          </a:blipFill>
          <a:ln>
            <a:noFill/>
          </a:ln>
        </p:spPr>
      </p:sp>
      <p:sp>
        <p:nvSpPr>
          <p:cNvPr id="32" name="Google Shape;32;p4"/>
          <p:cNvSpPr txBox="1"/>
          <p:nvPr/>
        </p:nvSpPr>
        <p:spPr>
          <a:xfrm>
            <a:off x="16915827" y="9707455"/>
            <a:ext cx="342900" cy="290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a:t>
            </a:r>
            <a:endParaRPr/>
          </a:p>
        </p:txBody>
      </p:sp>
      <p:sp>
        <p:nvSpPr>
          <p:cNvPr id="33" name="Google Shape;33;p4"/>
          <p:cNvSpPr txBox="1"/>
          <p:nvPr/>
        </p:nvSpPr>
        <p:spPr>
          <a:xfrm>
            <a:off x="2116500" y="344095"/>
            <a:ext cx="14055000" cy="1034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FFFFFF"/>
                </a:solidFill>
                <a:latin typeface="Arial"/>
                <a:ea typeface="Arial"/>
                <a:cs typeface="Arial"/>
                <a:sym typeface="Arial"/>
              </a:rPr>
              <a:t>MODELLING</a:t>
            </a:r>
            <a:endParaRPr/>
          </a:p>
          <a:p>
            <a:pPr indent="0" lvl="0" marL="0" marR="0" rtl="0" algn="l">
              <a:lnSpc>
                <a:spcPct val="45000"/>
              </a:lnSpc>
              <a:spcBef>
                <a:spcPts val="0"/>
              </a:spcBef>
              <a:spcAft>
                <a:spcPts val="0"/>
              </a:spcAft>
              <a:buNone/>
            </a:pPr>
            <a:r>
              <a:t/>
            </a:r>
            <a:endParaRPr b="1" i="0" sz="7200" u="none" cap="none" strike="noStrike">
              <a:solidFill>
                <a:srgbClr val="FFFFFF"/>
              </a:solidFill>
              <a:latin typeface="Arial"/>
              <a:ea typeface="Arial"/>
              <a:cs typeface="Arial"/>
              <a:sym typeface="Arial"/>
            </a:endParaRPr>
          </a:p>
          <a:p>
            <a:pPr indent="0" lvl="0" marL="0" marR="0" rtl="0" algn="l">
              <a:lnSpc>
                <a:spcPct val="120000"/>
              </a:lnSpc>
              <a:spcBef>
                <a:spcPts val="0"/>
              </a:spcBef>
              <a:spcAft>
                <a:spcPts val="0"/>
              </a:spcAft>
              <a:buNone/>
            </a:pPr>
            <a:r>
              <a:rPr b="1" i="0" lang="en-US" sz="4200" u="sng" cap="none" strike="noStrike">
                <a:solidFill>
                  <a:srgbClr val="FFFFFF"/>
                </a:solidFill>
                <a:latin typeface="Arial"/>
                <a:ea typeface="Arial"/>
                <a:cs typeface="Arial"/>
                <a:sym typeface="Arial"/>
              </a:rPr>
              <a:t>DATA COLLECTION:</a:t>
            </a:r>
            <a:endParaRPr/>
          </a:p>
          <a:p>
            <a:pPr indent="0" lvl="0" marL="0" marR="0" rtl="0" algn="l">
              <a:lnSpc>
                <a:spcPct val="120000"/>
              </a:lnSpc>
              <a:spcBef>
                <a:spcPts val="0"/>
              </a:spcBef>
              <a:spcAft>
                <a:spcPts val="0"/>
              </a:spcAft>
              <a:buNone/>
            </a:pPr>
            <a:r>
              <a:rPr b="0" i="0" lang="en-US" sz="4200" u="none" cap="none" strike="noStrike">
                <a:solidFill>
                  <a:srgbClr val="FFFFFF"/>
                </a:solidFill>
                <a:latin typeface="Trebuchet MS"/>
                <a:ea typeface="Trebuchet MS"/>
                <a:cs typeface="Trebuchet MS"/>
                <a:sym typeface="Trebuchet MS"/>
              </a:rPr>
              <a:t>●COLLECTED FROM KAGGLE.</a:t>
            </a:r>
            <a:endParaRPr/>
          </a:p>
          <a:p>
            <a:pPr indent="0" lvl="0" marL="0" marR="0" rtl="0" algn="l">
              <a:lnSpc>
                <a:spcPct val="77142"/>
              </a:lnSpc>
              <a:spcBef>
                <a:spcPts val="0"/>
              </a:spcBef>
              <a:spcAft>
                <a:spcPts val="0"/>
              </a:spcAft>
              <a:buNone/>
            </a:pPr>
            <a:r>
              <a:t/>
            </a:r>
            <a:endParaRPr b="0" i="0" sz="4200" u="none" cap="none" strike="noStrike">
              <a:solidFill>
                <a:srgbClr val="FFFFFF"/>
              </a:solidFill>
              <a:latin typeface="Trebuchet MS"/>
              <a:ea typeface="Trebuchet MS"/>
              <a:cs typeface="Trebuchet MS"/>
              <a:sym typeface="Trebuchet MS"/>
            </a:endParaRPr>
          </a:p>
          <a:p>
            <a:pPr indent="0" lvl="0" marL="0" marR="0" rtl="0" algn="l">
              <a:lnSpc>
                <a:spcPct val="120000"/>
              </a:lnSpc>
              <a:spcBef>
                <a:spcPts val="0"/>
              </a:spcBef>
              <a:spcAft>
                <a:spcPts val="0"/>
              </a:spcAft>
              <a:buNone/>
            </a:pPr>
            <a:r>
              <a:rPr b="1" i="0" lang="en-US" sz="4200" u="sng" cap="none" strike="noStrike">
                <a:solidFill>
                  <a:srgbClr val="FFFFFF"/>
                </a:solidFill>
                <a:latin typeface="Arial"/>
                <a:ea typeface="Arial"/>
                <a:cs typeface="Arial"/>
                <a:sym typeface="Arial"/>
              </a:rPr>
              <a:t>FEATURE COLLECTION:</a:t>
            </a:r>
            <a:endParaRPr/>
          </a:p>
          <a:p>
            <a:pPr indent="0" lvl="0" marL="0" marR="0" rtl="0" algn="l">
              <a:lnSpc>
                <a:spcPct val="120000"/>
              </a:lnSpc>
              <a:spcBef>
                <a:spcPts val="0"/>
              </a:spcBef>
              <a:spcAft>
                <a:spcPts val="0"/>
              </a:spcAft>
              <a:buNone/>
            </a:pPr>
            <a:r>
              <a:rPr b="0" i="0" lang="en-US" sz="4200" u="none" cap="none" strike="noStrike">
                <a:solidFill>
                  <a:srgbClr val="FFFFFF"/>
                </a:solidFill>
                <a:latin typeface="Gill Sans"/>
                <a:ea typeface="Gill Sans"/>
                <a:cs typeface="Gill Sans"/>
                <a:sym typeface="Gill Sans"/>
              </a:rPr>
              <a:t>●CONDITIONAL FORMATTING</a:t>
            </a:r>
            <a:endParaRPr/>
          </a:p>
          <a:p>
            <a:pPr indent="0" lvl="0" marL="0" marR="0" rtl="0" algn="l">
              <a:lnSpc>
                <a:spcPct val="120000"/>
              </a:lnSpc>
              <a:spcBef>
                <a:spcPts val="0"/>
              </a:spcBef>
              <a:spcAft>
                <a:spcPts val="0"/>
              </a:spcAft>
              <a:buNone/>
            </a:pPr>
            <a:r>
              <a:rPr b="0" i="0" lang="en-US" sz="4200" u="none" cap="none" strike="noStrike">
                <a:solidFill>
                  <a:srgbClr val="FFFFFF"/>
                </a:solidFill>
                <a:latin typeface="Trebuchet MS"/>
                <a:ea typeface="Trebuchet MS"/>
                <a:cs typeface="Trebuchet MS"/>
                <a:sym typeface="Trebuchet MS"/>
              </a:rPr>
              <a:t>● SYMBOLS</a:t>
            </a:r>
            <a:endParaRPr/>
          </a:p>
          <a:p>
            <a:pPr indent="0" lvl="0" marL="0" marR="0" rtl="0" algn="l">
              <a:lnSpc>
                <a:spcPct val="120000"/>
              </a:lnSpc>
              <a:spcBef>
                <a:spcPts val="0"/>
              </a:spcBef>
              <a:spcAft>
                <a:spcPts val="0"/>
              </a:spcAft>
              <a:buNone/>
            </a:pPr>
            <a:r>
              <a:rPr b="0" i="0" lang="en-US" sz="4200" u="none" cap="none" strike="noStrike">
                <a:solidFill>
                  <a:srgbClr val="FFFFFF"/>
                </a:solidFill>
                <a:latin typeface="Trebuchet MS"/>
                <a:ea typeface="Trebuchet MS"/>
                <a:cs typeface="Trebuchet MS"/>
                <a:sym typeface="Trebuchet MS"/>
              </a:rPr>
              <a:t>●MERGE&amp;CENTER</a:t>
            </a:r>
            <a:endParaRPr/>
          </a:p>
          <a:p>
            <a:pPr indent="0" lvl="0" marL="0" marR="0" rtl="0" algn="l">
              <a:lnSpc>
                <a:spcPct val="77142"/>
              </a:lnSpc>
              <a:spcBef>
                <a:spcPts val="0"/>
              </a:spcBef>
              <a:spcAft>
                <a:spcPts val="0"/>
              </a:spcAft>
              <a:buNone/>
            </a:pPr>
            <a:r>
              <a:t/>
            </a:r>
            <a:endParaRPr b="0" i="0" sz="4200" u="none" cap="none" strike="noStrike">
              <a:solidFill>
                <a:srgbClr val="FFFFFF"/>
              </a:solidFill>
              <a:latin typeface="Trebuchet MS"/>
              <a:ea typeface="Trebuchet MS"/>
              <a:cs typeface="Trebuchet MS"/>
              <a:sym typeface="Trebuchet MS"/>
            </a:endParaRPr>
          </a:p>
          <a:p>
            <a:pPr indent="0" lvl="0" marL="0" marR="0" rtl="0" algn="l">
              <a:lnSpc>
                <a:spcPct val="120000"/>
              </a:lnSpc>
              <a:spcBef>
                <a:spcPts val="0"/>
              </a:spcBef>
              <a:spcAft>
                <a:spcPts val="0"/>
              </a:spcAft>
              <a:buNone/>
            </a:pPr>
            <a:r>
              <a:rPr b="1" i="0" lang="en-US" sz="4200" u="sng" cap="none" strike="noStrike">
                <a:solidFill>
                  <a:srgbClr val="FFFFFF"/>
                </a:solidFill>
                <a:latin typeface="Arial"/>
                <a:ea typeface="Arial"/>
                <a:cs typeface="Arial"/>
                <a:sym typeface="Arial"/>
              </a:rPr>
              <a:t>PERFORMANCE LEVEL:</a:t>
            </a:r>
            <a:endParaRPr/>
          </a:p>
          <a:p>
            <a:pPr indent="0" lvl="0" marL="0" marR="0" rtl="0" algn="l">
              <a:lnSpc>
                <a:spcPct val="120000"/>
              </a:lnSpc>
              <a:spcBef>
                <a:spcPts val="0"/>
              </a:spcBef>
              <a:spcAft>
                <a:spcPts val="0"/>
              </a:spcAft>
              <a:buNone/>
            </a:pPr>
            <a:r>
              <a:rPr b="0" i="0" lang="en-US" sz="4200" u="none" cap="none" strike="noStrike">
                <a:solidFill>
                  <a:srgbClr val="FFFFFF"/>
                </a:solidFill>
                <a:latin typeface="Trebuchet MS"/>
                <a:ea typeface="Trebuchet MS"/>
                <a:cs typeface="Trebuchet MS"/>
                <a:sym typeface="Trebuchet MS"/>
              </a:rPr>
              <a:t>●WITH USING EMPLOYEE RATING COLUNM TO GET PERFORMANCE LEVEL.</a:t>
            </a:r>
            <a:endParaRPr/>
          </a:p>
          <a:p>
            <a:pPr indent="0" lvl="0" marL="0" marR="0" rtl="0" algn="l">
              <a:lnSpc>
                <a:spcPct val="77142"/>
              </a:lnSpc>
              <a:spcBef>
                <a:spcPts val="0"/>
              </a:spcBef>
              <a:spcAft>
                <a:spcPts val="0"/>
              </a:spcAft>
              <a:buNone/>
            </a:pPr>
            <a:r>
              <a:t/>
            </a:r>
            <a:endParaRPr b="0" i="0" sz="4200" u="none" cap="none" strike="noStrike">
              <a:solidFill>
                <a:srgbClr val="FFFFFF"/>
              </a:solidFill>
              <a:latin typeface="Trebuchet MS"/>
              <a:ea typeface="Trebuchet MS"/>
              <a:cs typeface="Trebuchet MS"/>
              <a:sym typeface="Trebuchet MS"/>
            </a:endParaRPr>
          </a:p>
        </p:txBody>
      </p:sp>
      <p:sp>
        <p:nvSpPr>
          <p:cNvPr id="34" name="Google Shape;34;p4"/>
          <p:cNvSpPr/>
          <p:nvPr/>
        </p:nvSpPr>
        <p:spPr>
          <a:xfrm>
            <a:off x="15087600" y="78771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