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2581870"/>
            <a:ext cx="7477601" cy="1666399"/>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 Website Traffic Analyzing Data.</a:t>
            </a:r>
            <a:endParaRPr lang="en-US" sz="5249" dirty="0"/>
          </a:p>
        </p:txBody>
      </p:sp>
      <p:sp>
        <p:nvSpPr>
          <p:cNvPr id="5" name="Text 3"/>
          <p:cNvSpPr/>
          <p:nvPr/>
        </p:nvSpPr>
        <p:spPr>
          <a:xfrm>
            <a:off x="833199" y="4581525"/>
            <a:ext cx="74776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Discover the power of website traffic data analysis to gain valuable insights into user behavior, popular pages, and traffic sources. Elevate user experience and make data-driven decisions.</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4490799" y="1604367"/>
            <a:ext cx="7397234"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Defining Analysis Objectives</a:t>
            </a:r>
            <a:endParaRPr lang="en-US" sz="4374" dirty="0"/>
          </a:p>
        </p:txBody>
      </p:sp>
      <p:sp>
        <p:nvSpPr>
          <p:cNvPr id="5" name="Shape 3"/>
          <p:cNvSpPr/>
          <p:nvPr/>
        </p:nvSpPr>
        <p:spPr>
          <a:xfrm>
            <a:off x="4490799" y="2805589"/>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4659154" y="2847261"/>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5212913" y="2881908"/>
            <a:ext cx="428875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exploration and visualization</a:t>
            </a:r>
            <a:endParaRPr lang="en-US" sz="2187" dirty="0"/>
          </a:p>
        </p:txBody>
      </p:sp>
      <p:sp>
        <p:nvSpPr>
          <p:cNvPr id="8" name="Text 6"/>
          <p:cNvSpPr/>
          <p:nvPr/>
        </p:nvSpPr>
        <p:spPr>
          <a:xfrm>
            <a:off x="5212913" y="3451265"/>
            <a:ext cx="8584287"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Data exploration and visualization is the process of analyzing and understanding data through graphical representations. It involves summarizing key statistics, identifying trends, and uncovering patterns within datasets. </a:t>
            </a:r>
            <a:endParaRPr lang="en-US" sz="1750" dirty="0"/>
          </a:p>
        </p:txBody>
      </p:sp>
      <p:sp>
        <p:nvSpPr>
          <p:cNvPr id="9" name="Shape 7"/>
          <p:cNvSpPr/>
          <p:nvPr/>
        </p:nvSpPr>
        <p:spPr>
          <a:xfrm>
            <a:off x="4490799" y="4913233"/>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4640104" y="4954905"/>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212913" y="4989552"/>
            <a:ext cx="4032528"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Supervised learning-regression</a:t>
            </a:r>
            <a:endParaRPr lang="en-US" sz="2187" dirty="0"/>
          </a:p>
        </p:txBody>
      </p:sp>
      <p:sp>
        <p:nvSpPr>
          <p:cNvPr id="12" name="Text 10"/>
          <p:cNvSpPr/>
          <p:nvPr/>
        </p:nvSpPr>
        <p:spPr>
          <a:xfrm>
            <a:off x="5212913" y="5558909"/>
            <a:ext cx="8584287"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Supervised learning regression is a machine learning technique where the goal is to predict a continuous output variable based on input data. It involves training a model on a labeled dataset, where each data point is associated with a target value. </a:t>
            </a:r>
            <a:endParaRPr lang="en-US" sz="1750" dirty="0"/>
          </a:p>
        </p:txBody>
      </p:sp>
      <p:pic>
        <p:nvPicPr>
          <p:cNvPr id="13" name="Image 0" descr="preencoded.png">    </p:cNvPr>
          <p:cNvPicPr>
            <a:picLocks noChangeAspect="1"/>
          </p:cNvPicPr>
          <p:nvPr/>
        </p:nvPicPr>
        <p:blipFill>
          <a:blip r:embed="rId1"/>
          <a:stretch>
            <a:fillRect/>
          </a:stretch>
        </p:blipFill>
        <p:spPr>
          <a:xfrm>
            <a:off x="0" y="0"/>
            <a:ext cx="3657600" cy="8229600"/>
          </a:xfrm>
          <a:prstGeom prst="rect">
            <a:avLst/>
          </a:prstGeom>
        </p:spPr>
      </p:pic>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955602"/>
            <a:ext cx="7477601"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Data exploration and visualization</a:t>
            </a:r>
            <a:endParaRPr lang="en-US" sz="4374" dirty="0"/>
          </a:p>
        </p:txBody>
      </p:sp>
      <p:sp>
        <p:nvSpPr>
          <p:cNvPr id="6" name="Shape 3"/>
          <p:cNvSpPr/>
          <p:nvPr/>
        </p:nvSpPr>
        <p:spPr>
          <a:xfrm>
            <a:off x="833199" y="3851196"/>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1001554" y="3892868"/>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927515"/>
            <a:ext cx="428875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exploration and visualization</a:t>
            </a:r>
            <a:endParaRPr lang="en-US" sz="2187" dirty="0"/>
          </a:p>
        </p:txBody>
      </p:sp>
      <p:sp>
        <p:nvSpPr>
          <p:cNvPr id="9" name="Text 6"/>
          <p:cNvSpPr/>
          <p:nvPr/>
        </p:nvSpPr>
        <p:spPr>
          <a:xfrm>
            <a:off x="1555313" y="4496872"/>
            <a:ext cx="6755487"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process aids in identifying patterns, making informed decisions, and ultimately deriving valuable insights from data. Effective data exploration and visualization are essential for both descriptive and exploratory data analysis, supporting data-driven decision-making.</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2263">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39378" y="699135"/>
            <a:ext cx="3943707" cy="616148"/>
          </a:xfrm>
          <a:prstGeom prst="rect">
            <a:avLst/>
          </a:prstGeom>
          <a:noFill/>
          <a:ln/>
        </p:spPr>
        <p:txBody>
          <a:bodyPr wrap="none" rtlCol="0" anchor="t"/>
          <a:lstStyle/>
          <a:p>
            <a:pPr indent="0" marL="0">
              <a:lnSpc>
                <a:spcPts val="4852"/>
              </a:lnSpc>
              <a:buNone/>
            </a:pPr>
            <a:r>
              <a:rPr lang="en-US" sz="3882" b="1" spc="-116" kern="0" dirty="0">
                <a:solidFill>
                  <a:srgbClr val="000000"/>
                </a:solidFill>
                <a:latin typeface="Inter" pitchFamily="34" charset="0"/>
                <a:ea typeface="Inter" pitchFamily="34" charset="-122"/>
                <a:cs typeface="Inter" pitchFamily="34" charset="-120"/>
              </a:rPr>
              <a:t>Visualization</a:t>
            </a:r>
            <a:endParaRPr lang="en-US" sz="3882" dirty="0"/>
          </a:p>
        </p:txBody>
      </p:sp>
      <p:sp>
        <p:nvSpPr>
          <p:cNvPr id="6" name="Text 3"/>
          <p:cNvSpPr/>
          <p:nvPr/>
        </p:nvSpPr>
        <p:spPr>
          <a:xfrm>
            <a:off x="739378" y="1611035"/>
            <a:ext cx="7665244" cy="1576983"/>
          </a:xfrm>
          <a:prstGeom prst="rect">
            <a:avLst/>
          </a:prstGeom>
          <a:noFill/>
          <a:ln/>
        </p:spPr>
        <p:txBody>
          <a:bodyPr wrap="square" rtlCol="0" anchor="t"/>
          <a:lstStyle/>
          <a:p>
            <a:pPr indent="0" marL="0">
              <a:lnSpc>
                <a:spcPts val="2484"/>
              </a:lnSpc>
              <a:buNone/>
            </a:pPr>
            <a:r>
              <a:rPr lang="en-US" sz="1553" spc="-31" kern="0" dirty="0">
                <a:solidFill>
                  <a:srgbClr val="272525"/>
                </a:solidFill>
                <a:latin typeface="Inter" pitchFamily="34" charset="0"/>
                <a:ea typeface="Inter" pitchFamily="34" charset="-122"/>
                <a:cs typeface="Inter" pitchFamily="34" charset="-120"/>
              </a:rPr>
              <a:t>Visualization is the process of creating mental or graphical representations of data, concepts, or ideas. It helps convey complex information in a more accessible and understandable format. Through visual elements like charts, graphs, diagrams, and images, visualization enhances comprehension and aids decision-making. It plays a crucial role in fields such as data analysis, scientific research, and design.</a:t>
            </a:r>
            <a:endParaRPr lang="en-US" sz="1553" dirty="0"/>
          </a:p>
        </p:txBody>
      </p:sp>
      <p:pic>
        <p:nvPicPr>
          <p:cNvPr id="7" name="Image 1" descr="preencoded.png">    </p:cNvPr>
          <p:cNvPicPr>
            <a:picLocks noChangeAspect="1"/>
          </p:cNvPicPr>
          <p:nvPr/>
        </p:nvPicPr>
        <p:blipFill>
          <a:blip r:embed="rId2"/>
          <a:stretch>
            <a:fillRect/>
          </a:stretch>
        </p:blipFill>
        <p:spPr>
          <a:xfrm>
            <a:off x="739378" y="3409831"/>
            <a:ext cx="3549253" cy="1971794"/>
          </a:xfrm>
          <a:prstGeom prst="rect">
            <a:avLst/>
          </a:prstGeom>
        </p:spPr>
      </p:pic>
      <p:sp>
        <p:nvSpPr>
          <p:cNvPr id="8" name="Text 4"/>
          <p:cNvSpPr/>
          <p:nvPr/>
        </p:nvSpPr>
        <p:spPr>
          <a:xfrm>
            <a:off x="739378" y="5603438"/>
            <a:ext cx="7665244" cy="315397"/>
          </a:xfrm>
          <a:prstGeom prst="rect">
            <a:avLst/>
          </a:prstGeom>
          <a:noFill/>
          <a:ln/>
        </p:spPr>
        <p:txBody>
          <a:bodyPr wrap="none" rtlCol="0" anchor="t"/>
          <a:lstStyle/>
          <a:p>
            <a:pPr indent="0" marL="0">
              <a:lnSpc>
                <a:spcPts val="2484"/>
              </a:lnSpc>
              <a:buNone/>
            </a:pPr>
            <a:endParaRPr lang="en-US" sz="1553" dirty="0"/>
          </a:p>
        </p:txBody>
      </p:sp>
      <p:sp>
        <p:nvSpPr>
          <p:cNvPr id="9" name="Text 5"/>
          <p:cNvSpPr/>
          <p:nvPr/>
        </p:nvSpPr>
        <p:spPr>
          <a:xfrm>
            <a:off x="739378" y="6140648"/>
            <a:ext cx="7665244" cy="315397"/>
          </a:xfrm>
          <a:prstGeom prst="rect">
            <a:avLst/>
          </a:prstGeom>
          <a:noFill/>
          <a:ln/>
        </p:spPr>
        <p:txBody>
          <a:bodyPr wrap="none" rtlCol="0" anchor="t"/>
          <a:lstStyle/>
          <a:p>
            <a:pPr indent="0" marL="0">
              <a:lnSpc>
                <a:spcPts val="2484"/>
              </a:lnSpc>
              <a:buNone/>
            </a:pPr>
            <a:endParaRPr lang="en-US" sz="1553" dirty="0"/>
          </a:p>
        </p:txBody>
      </p:sp>
      <p:sp>
        <p:nvSpPr>
          <p:cNvPr id="10" name="Text 6"/>
          <p:cNvSpPr/>
          <p:nvPr/>
        </p:nvSpPr>
        <p:spPr>
          <a:xfrm>
            <a:off x="739378" y="6677858"/>
            <a:ext cx="7665244" cy="315397"/>
          </a:xfrm>
          <a:prstGeom prst="rect">
            <a:avLst/>
          </a:prstGeom>
          <a:noFill/>
          <a:ln/>
        </p:spPr>
        <p:txBody>
          <a:bodyPr wrap="none" rtlCol="0" anchor="t"/>
          <a:lstStyle/>
          <a:p>
            <a:pPr indent="0" marL="0">
              <a:lnSpc>
                <a:spcPts val="2484"/>
              </a:lnSpc>
              <a:buNone/>
            </a:pPr>
            <a:endParaRPr lang="en-US" sz="1553" dirty="0"/>
          </a:p>
        </p:txBody>
      </p:sp>
      <p:sp>
        <p:nvSpPr>
          <p:cNvPr id="11" name="Text 7"/>
          <p:cNvSpPr/>
          <p:nvPr/>
        </p:nvSpPr>
        <p:spPr>
          <a:xfrm>
            <a:off x="739378" y="7215068"/>
            <a:ext cx="7665244" cy="315397"/>
          </a:xfrm>
          <a:prstGeom prst="rect">
            <a:avLst/>
          </a:prstGeom>
          <a:noFill/>
          <a:ln/>
        </p:spPr>
        <p:txBody>
          <a:bodyPr wrap="none" rtlCol="0" anchor="t"/>
          <a:lstStyle/>
          <a:p>
            <a:pPr indent="0" marL="0">
              <a:lnSpc>
                <a:spcPts val="2484"/>
              </a:lnSpc>
              <a:buNone/>
            </a:pPr>
            <a:endParaRPr lang="en-US" sz="1553" dirty="0"/>
          </a:p>
        </p:txBody>
      </p:sp>
      <p:pic>
        <p:nvPicPr>
          <p:cNvPr id="1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843796"/>
            <a:ext cx="5267444"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Supervised learning </a:t>
            </a:r>
            <a:endParaRPr lang="en-US" sz="4374" dirty="0"/>
          </a:p>
        </p:txBody>
      </p:sp>
      <p:sp>
        <p:nvSpPr>
          <p:cNvPr id="5" name="Text 3"/>
          <p:cNvSpPr/>
          <p:nvPr/>
        </p:nvSpPr>
        <p:spPr>
          <a:xfrm>
            <a:off x="833199" y="1871424"/>
            <a:ext cx="9306401"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Supervised learning is a type of machine learning where an algorithm learns from a labeled dataset. It involves the training of a model to make predictions or classifications based on input data and corresponding output labels. The goal is to generalize from the training data and accurately predict or classify new, unseen data. It requires a clear distinction between input features and target labels, making it suitable for tasks like regression and classification. Supervised learning algorithms include decision trees, support vector machines, and neural networks.</a:t>
            </a:r>
            <a:endParaRPr lang="en-US" sz="1750" dirty="0"/>
          </a:p>
        </p:txBody>
      </p:sp>
      <p:sp>
        <p:nvSpPr>
          <p:cNvPr id="6" name="Text 4"/>
          <p:cNvSpPr/>
          <p:nvPr/>
        </p:nvSpPr>
        <p:spPr>
          <a:xfrm>
            <a:off x="833199" y="4609148"/>
            <a:ext cx="9306401" cy="355402"/>
          </a:xfrm>
          <a:prstGeom prst="rect">
            <a:avLst/>
          </a:prstGeom>
          <a:noFill/>
          <a:ln/>
        </p:spPr>
        <p:txBody>
          <a:bodyPr wrap="none" rtlCol="0" anchor="t"/>
          <a:lstStyle/>
          <a:p>
            <a:pPr indent="0" marL="0">
              <a:lnSpc>
                <a:spcPts val="2799"/>
              </a:lnSpc>
              <a:buNone/>
            </a:pPr>
            <a:endParaRPr lang="en-US" sz="1750" dirty="0"/>
          </a:p>
        </p:txBody>
      </p:sp>
      <p:sp>
        <p:nvSpPr>
          <p:cNvPr id="7" name="Text 5"/>
          <p:cNvSpPr/>
          <p:nvPr/>
        </p:nvSpPr>
        <p:spPr>
          <a:xfrm>
            <a:off x="833199" y="5214461"/>
            <a:ext cx="9306401" cy="355402"/>
          </a:xfrm>
          <a:prstGeom prst="rect">
            <a:avLst/>
          </a:prstGeom>
          <a:noFill/>
          <a:ln/>
        </p:spPr>
        <p:txBody>
          <a:bodyPr wrap="none" rtlCol="0" anchor="t"/>
          <a:lstStyle/>
          <a:p>
            <a:pPr indent="0" marL="0">
              <a:lnSpc>
                <a:spcPts val="2799"/>
              </a:lnSpc>
              <a:buNone/>
            </a:pPr>
            <a:endParaRPr lang="en-US" sz="1750" dirty="0"/>
          </a:p>
        </p:txBody>
      </p:sp>
      <p:sp>
        <p:nvSpPr>
          <p:cNvPr id="8" name="Text 6"/>
          <p:cNvSpPr/>
          <p:nvPr/>
        </p:nvSpPr>
        <p:spPr>
          <a:xfrm>
            <a:off x="833199" y="5819775"/>
            <a:ext cx="9306401" cy="355402"/>
          </a:xfrm>
          <a:prstGeom prst="rect">
            <a:avLst/>
          </a:prstGeom>
          <a:noFill/>
          <a:ln/>
        </p:spPr>
        <p:txBody>
          <a:bodyPr wrap="none" rtlCol="0" anchor="t"/>
          <a:lstStyle/>
          <a:p>
            <a:pPr indent="0" marL="0">
              <a:lnSpc>
                <a:spcPts val="2799"/>
              </a:lnSpc>
              <a:buNone/>
            </a:pPr>
            <a:endParaRPr lang="en-US" sz="1750" dirty="0"/>
          </a:p>
        </p:txBody>
      </p:sp>
      <p:sp>
        <p:nvSpPr>
          <p:cNvPr id="9" name="Text 7"/>
          <p:cNvSpPr/>
          <p:nvPr/>
        </p:nvSpPr>
        <p:spPr>
          <a:xfrm>
            <a:off x="833199" y="6425089"/>
            <a:ext cx="9306401" cy="355402"/>
          </a:xfrm>
          <a:prstGeom prst="rect">
            <a:avLst/>
          </a:prstGeom>
          <a:noFill/>
          <a:ln/>
        </p:spPr>
        <p:txBody>
          <a:bodyPr wrap="none" rtlCol="0" anchor="t"/>
          <a:lstStyle/>
          <a:p>
            <a:pPr indent="0" marL="0">
              <a:lnSpc>
                <a:spcPts val="2799"/>
              </a:lnSpc>
              <a:buNone/>
            </a:pPr>
            <a:endParaRPr lang="en-US" sz="1750" dirty="0"/>
          </a:p>
        </p:txBody>
      </p:sp>
      <p:sp>
        <p:nvSpPr>
          <p:cNvPr id="10" name="Text 8"/>
          <p:cNvSpPr/>
          <p:nvPr/>
        </p:nvSpPr>
        <p:spPr>
          <a:xfrm>
            <a:off x="833199" y="7030403"/>
            <a:ext cx="9306401" cy="355402"/>
          </a:xfrm>
          <a:prstGeom prst="rect">
            <a:avLst/>
          </a:prstGeom>
          <a:noFill/>
          <a:ln/>
        </p:spPr>
        <p:txBody>
          <a:bodyPr wrap="none" rtlCol="0" anchor="t"/>
          <a:lstStyle/>
          <a:p>
            <a:pPr indent="0" marL="0">
              <a:lnSpc>
                <a:spcPts val="2799"/>
              </a:lnSpc>
              <a:buNone/>
            </a:pPr>
            <a:endParaRPr lang="en-US" sz="1750" dirty="0"/>
          </a:p>
        </p:txBody>
      </p:sp>
      <p:pic>
        <p:nvPicPr>
          <p:cNvPr id="11" name="Image 0" descr="preencoded.png">    </p:cNvPr>
          <p:cNvPicPr>
            <a:picLocks noChangeAspect="1"/>
          </p:cNvPicPr>
          <p:nvPr/>
        </p:nvPicPr>
        <p:blipFill>
          <a:blip r:embed="rId1"/>
          <a:stretch>
            <a:fillRect/>
          </a:stretch>
        </p:blipFill>
        <p:spPr>
          <a:xfrm>
            <a:off x="10972800" y="0"/>
            <a:ext cx="3657600" cy="8229600"/>
          </a:xfrm>
          <a:prstGeom prst="rect">
            <a:avLst/>
          </a:prstGeom>
        </p:spPr>
      </p:pic>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165860"/>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Regression </a:t>
            </a:r>
            <a:endParaRPr lang="en-US" sz="4374" dirty="0"/>
          </a:p>
        </p:txBody>
      </p:sp>
      <p:sp>
        <p:nvSpPr>
          <p:cNvPr id="6" name="Text 3"/>
          <p:cNvSpPr/>
          <p:nvPr/>
        </p:nvSpPr>
        <p:spPr>
          <a:xfrm>
            <a:off x="833199" y="2193488"/>
            <a:ext cx="7477601" cy="426481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Regression learning is a supervised machine learning technique used to predict continuous numeric values. It involves analyzing the relationship between input features and a target variable. The goal is to find a mathematical function or model that best represents this relationship. Common regression algorithms include linear regression, polynomial regression, and decision tree regression. The performance of a regression model is typically assessed using metrics such as Mean Squared Error (MSE) or Root Mean Squared Error (RMSE). Regression is widely applied in various fields, including economics, finance, and science, to make predictions, estimate trends, and understand the impact of variables on a continuous outcome. It is distinct from classification, which deals with categorical outcomes. </a:t>
            </a:r>
            <a:endParaRPr lang="en-US" sz="1750" dirty="0"/>
          </a:p>
        </p:txBody>
      </p:sp>
      <p:sp>
        <p:nvSpPr>
          <p:cNvPr id="7" name="Text 4"/>
          <p:cNvSpPr/>
          <p:nvPr/>
        </p:nvSpPr>
        <p:spPr>
          <a:xfrm>
            <a:off x="833199" y="6708219"/>
            <a:ext cx="7477601"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 this regression we perform the linear operation or regression.</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113115"/>
            <a:ext cx="445639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Linear regression</a:t>
            </a:r>
            <a:endParaRPr lang="en-US" sz="4374" dirty="0"/>
          </a:p>
        </p:txBody>
      </p:sp>
      <p:sp>
        <p:nvSpPr>
          <p:cNvPr id="6" name="Text 3"/>
          <p:cNvSpPr/>
          <p:nvPr/>
        </p:nvSpPr>
        <p:spPr>
          <a:xfrm>
            <a:off x="833199" y="2140744"/>
            <a:ext cx="7477601" cy="4975622"/>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Linear regression is a statistical method used to model the relationship between a dependent variable and one or more independent variables. It assumes a linear relationship, meaning changes in the independent variables lead to proportional changes in the dependent variable. The model aims to find the best-fitting line, often represented as y = mx + b, where "y" is the dependent variable, "x" is the independent variable, "m" is the slope, and "b" is the intercept. The model minimizes the sum of squared differences between the predicted and actual values (the least squares method). Linear regression can be used for prediction, understanding relationships between variables, and identifying trends. It has limitations, such as sensitivity to outliers and the assumption of linearity. Extensions like multiple linear regression handle multiple independent variables, and it's widely applied in fields like economics, finance, and data analysis.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761167"/>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Flowchart</a:t>
            </a:r>
            <a:endParaRPr lang="en-US" sz="4374" dirty="0"/>
          </a:p>
        </p:txBody>
      </p:sp>
      <p:sp>
        <p:nvSpPr>
          <p:cNvPr id="5" name="Shape 3"/>
          <p:cNvSpPr/>
          <p:nvPr/>
        </p:nvSpPr>
        <p:spPr>
          <a:xfrm>
            <a:off x="7293054" y="1899880"/>
            <a:ext cx="44410" cy="5568553"/>
          </a:xfrm>
          <a:prstGeom prst="rect">
            <a:avLst/>
          </a:prstGeom>
          <a:solidFill>
            <a:srgbClr val="B5B7E3"/>
          </a:solidFill>
          <a:ln/>
        </p:spPr>
      </p:sp>
      <p:sp>
        <p:nvSpPr>
          <p:cNvPr id="6" name="Shape 4"/>
          <p:cNvSpPr/>
          <p:nvPr/>
        </p:nvSpPr>
        <p:spPr>
          <a:xfrm>
            <a:off x="7509570" y="2301180"/>
            <a:ext cx="777597" cy="44410"/>
          </a:xfrm>
          <a:prstGeom prst="rect">
            <a:avLst/>
          </a:prstGeom>
          <a:solidFill>
            <a:srgbClr val="B5B7E3"/>
          </a:solidFill>
          <a:ln/>
        </p:spPr>
      </p:sp>
      <p:sp>
        <p:nvSpPr>
          <p:cNvPr id="7" name="Shape 5"/>
          <p:cNvSpPr/>
          <p:nvPr/>
        </p:nvSpPr>
        <p:spPr>
          <a:xfrm>
            <a:off x="7120830" y="2129076"/>
            <a:ext cx="388739" cy="388739"/>
          </a:xfrm>
          <a:prstGeom prst="roundRect">
            <a:avLst>
              <a:gd name="adj" fmla="val 25722"/>
            </a:avLst>
          </a:prstGeom>
          <a:solidFill>
            <a:srgbClr val="DADBF1"/>
          </a:solidFill>
          <a:ln w="13811">
            <a:solidFill>
              <a:srgbClr val="B5B7E3"/>
            </a:solidFill>
            <a:prstDash val="solid"/>
          </a:ln>
        </p:spPr>
      </p:sp>
      <p:sp>
        <p:nvSpPr>
          <p:cNvPr id="8" name="Text 6"/>
          <p:cNvSpPr/>
          <p:nvPr/>
        </p:nvSpPr>
        <p:spPr>
          <a:xfrm>
            <a:off x="8537258" y="2122051"/>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Exploration</a:t>
            </a:r>
            <a:endParaRPr lang="en-US" sz="2187" dirty="0"/>
          </a:p>
        </p:txBody>
      </p:sp>
      <p:sp>
        <p:nvSpPr>
          <p:cNvPr id="9" name="Text 7"/>
          <p:cNvSpPr/>
          <p:nvPr/>
        </p:nvSpPr>
        <p:spPr>
          <a:xfrm>
            <a:off x="8537258" y="2691408"/>
            <a:ext cx="4055150" cy="1137285"/>
          </a:xfrm>
          <a:prstGeom prst="rect">
            <a:avLst/>
          </a:prstGeom>
          <a:noFill/>
          <a:ln/>
        </p:spPr>
        <p:txBody>
          <a:bodyPr wrap="square" rtlCol="0" anchor="t"/>
          <a:lstStyle/>
          <a:p>
            <a:pPr algn="l" indent="0" marL="0">
              <a:lnSpc>
                <a:spcPts val="2239"/>
              </a:lnSpc>
              <a:buNone/>
            </a:pPr>
            <a:r>
              <a:rPr lang="en-US" sz="1400" spc="-35" kern="0" dirty="0">
                <a:solidFill>
                  <a:srgbClr val="272525"/>
                </a:solidFill>
                <a:latin typeface="Inter" pitchFamily="34" charset="0"/>
                <a:ea typeface="Inter" pitchFamily="34" charset="-122"/>
                <a:cs typeface="Inter" pitchFamily="34" charset="-120"/>
              </a:rPr>
              <a:t>Data exploration is the process of analyzing and visualizing data to gain insights and understand its characteristics, patterns, and potential relationships</a:t>
            </a:r>
            <a:endParaRPr lang="en-US" sz="1400" dirty="0"/>
          </a:p>
        </p:txBody>
      </p:sp>
      <p:sp>
        <p:nvSpPr>
          <p:cNvPr id="10" name="Shape 8"/>
          <p:cNvSpPr/>
          <p:nvPr/>
        </p:nvSpPr>
        <p:spPr>
          <a:xfrm>
            <a:off x="6343233" y="3412034"/>
            <a:ext cx="777597" cy="44410"/>
          </a:xfrm>
          <a:prstGeom prst="rect">
            <a:avLst/>
          </a:prstGeom>
          <a:solidFill>
            <a:srgbClr val="B5B7E3"/>
          </a:solidFill>
          <a:ln/>
        </p:spPr>
      </p:sp>
      <p:sp>
        <p:nvSpPr>
          <p:cNvPr id="11" name="Shape 9"/>
          <p:cNvSpPr/>
          <p:nvPr/>
        </p:nvSpPr>
        <p:spPr>
          <a:xfrm>
            <a:off x="7120830" y="3239929"/>
            <a:ext cx="388739" cy="388739"/>
          </a:xfrm>
          <a:prstGeom prst="roundRect">
            <a:avLst>
              <a:gd name="adj" fmla="val 25722"/>
            </a:avLst>
          </a:prstGeom>
          <a:solidFill>
            <a:srgbClr val="DADBF1"/>
          </a:solidFill>
          <a:ln w="13811">
            <a:solidFill>
              <a:srgbClr val="B5B7E3"/>
            </a:solidFill>
            <a:prstDash val="solid"/>
          </a:ln>
        </p:spPr>
      </p:sp>
      <p:sp>
        <p:nvSpPr>
          <p:cNvPr id="12" name="Text 10"/>
          <p:cNvSpPr/>
          <p:nvPr/>
        </p:nvSpPr>
        <p:spPr>
          <a:xfrm>
            <a:off x="3871198" y="3232904"/>
            <a:ext cx="2221944" cy="347186"/>
          </a:xfrm>
          <a:prstGeom prst="rect">
            <a:avLst/>
          </a:prstGeom>
          <a:noFill/>
          <a:ln/>
        </p:spPr>
        <p:txBody>
          <a:bodyPr wrap="none" rtlCol="0" anchor="t"/>
          <a:lstStyle/>
          <a:p>
            <a:pPr algn="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visualization</a:t>
            </a:r>
            <a:endParaRPr lang="en-US" sz="2187" dirty="0"/>
          </a:p>
        </p:txBody>
      </p:sp>
      <p:sp>
        <p:nvSpPr>
          <p:cNvPr id="13" name="Text 11"/>
          <p:cNvSpPr/>
          <p:nvPr/>
        </p:nvSpPr>
        <p:spPr>
          <a:xfrm>
            <a:off x="2037993" y="3802261"/>
            <a:ext cx="4055150" cy="852964"/>
          </a:xfrm>
          <a:prstGeom prst="rect">
            <a:avLst/>
          </a:prstGeom>
          <a:noFill/>
          <a:ln/>
        </p:spPr>
        <p:txBody>
          <a:bodyPr wrap="square" rtlCol="0" anchor="t"/>
          <a:lstStyle/>
          <a:p>
            <a:pPr algn="r" indent="0" marL="0">
              <a:lnSpc>
                <a:spcPts val="2239"/>
              </a:lnSpc>
              <a:buNone/>
            </a:pPr>
            <a:r>
              <a:rPr lang="en-US" sz="1400" spc="-35" kern="0" dirty="0">
                <a:solidFill>
                  <a:srgbClr val="272525"/>
                </a:solidFill>
                <a:latin typeface="Inter" pitchFamily="34" charset="0"/>
                <a:ea typeface="Inter" pitchFamily="34" charset="-122"/>
                <a:cs typeface="Inter" pitchFamily="34" charset="-120"/>
              </a:rPr>
              <a:t>Visualization is the use of graphical or other sensory representations to convey information or data in a way that is easily understood at a glance.</a:t>
            </a:r>
            <a:endParaRPr lang="en-US" sz="1400" dirty="0"/>
          </a:p>
        </p:txBody>
      </p:sp>
      <p:sp>
        <p:nvSpPr>
          <p:cNvPr id="14" name="Shape 12"/>
          <p:cNvSpPr/>
          <p:nvPr/>
        </p:nvSpPr>
        <p:spPr>
          <a:xfrm>
            <a:off x="7509570" y="4674334"/>
            <a:ext cx="777597" cy="44410"/>
          </a:xfrm>
          <a:prstGeom prst="rect">
            <a:avLst/>
          </a:prstGeom>
          <a:solidFill>
            <a:srgbClr val="B5B7E3"/>
          </a:solidFill>
          <a:ln/>
        </p:spPr>
      </p:sp>
      <p:sp>
        <p:nvSpPr>
          <p:cNvPr id="15" name="Shape 13"/>
          <p:cNvSpPr/>
          <p:nvPr/>
        </p:nvSpPr>
        <p:spPr>
          <a:xfrm>
            <a:off x="7120830" y="4502229"/>
            <a:ext cx="388739" cy="388739"/>
          </a:xfrm>
          <a:prstGeom prst="roundRect">
            <a:avLst>
              <a:gd name="adj" fmla="val 25722"/>
            </a:avLst>
          </a:prstGeom>
          <a:solidFill>
            <a:srgbClr val="DADBF1"/>
          </a:solidFill>
          <a:ln w="13811">
            <a:solidFill>
              <a:srgbClr val="B5B7E3"/>
            </a:solidFill>
            <a:prstDash val="solid"/>
          </a:ln>
        </p:spPr>
      </p:sp>
      <p:sp>
        <p:nvSpPr>
          <p:cNvPr id="16" name="Text 14"/>
          <p:cNvSpPr/>
          <p:nvPr/>
        </p:nvSpPr>
        <p:spPr>
          <a:xfrm>
            <a:off x="8537258" y="4495205"/>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Regression</a:t>
            </a:r>
            <a:endParaRPr lang="en-US" sz="2187" dirty="0"/>
          </a:p>
        </p:txBody>
      </p:sp>
      <p:sp>
        <p:nvSpPr>
          <p:cNvPr id="17" name="Text 15"/>
          <p:cNvSpPr/>
          <p:nvPr/>
        </p:nvSpPr>
        <p:spPr>
          <a:xfrm>
            <a:off x="8537258" y="5064562"/>
            <a:ext cx="4055150" cy="852964"/>
          </a:xfrm>
          <a:prstGeom prst="rect">
            <a:avLst/>
          </a:prstGeom>
          <a:noFill/>
          <a:ln/>
        </p:spPr>
        <p:txBody>
          <a:bodyPr wrap="square" rtlCol="0" anchor="t"/>
          <a:lstStyle/>
          <a:p>
            <a:pPr algn="l" indent="0" marL="0">
              <a:lnSpc>
                <a:spcPts val="2239"/>
              </a:lnSpc>
              <a:buNone/>
            </a:pPr>
            <a:r>
              <a:rPr lang="en-US" sz="1400" spc="-35" kern="0" dirty="0">
                <a:solidFill>
                  <a:srgbClr val="272525"/>
                </a:solidFill>
                <a:latin typeface="Inter" pitchFamily="34" charset="0"/>
                <a:ea typeface="Inter" pitchFamily="34" charset="-122"/>
                <a:cs typeface="Inter" pitchFamily="34" charset="-120"/>
              </a:rPr>
              <a:t>Regression is a statistical technique used to model and analyze the relationship between a dependent variable and one or more independent variables.</a:t>
            </a:r>
            <a:endParaRPr lang="en-US" sz="1400" dirty="0"/>
          </a:p>
        </p:txBody>
      </p:sp>
      <p:sp>
        <p:nvSpPr>
          <p:cNvPr id="18" name="Shape 16"/>
          <p:cNvSpPr/>
          <p:nvPr/>
        </p:nvSpPr>
        <p:spPr>
          <a:xfrm>
            <a:off x="6343233" y="5718750"/>
            <a:ext cx="777597" cy="44410"/>
          </a:xfrm>
          <a:prstGeom prst="rect">
            <a:avLst/>
          </a:prstGeom>
          <a:solidFill>
            <a:srgbClr val="B5B7E3"/>
          </a:solidFill>
          <a:ln/>
        </p:spPr>
      </p:sp>
      <p:sp>
        <p:nvSpPr>
          <p:cNvPr id="19" name="Shape 17"/>
          <p:cNvSpPr/>
          <p:nvPr/>
        </p:nvSpPr>
        <p:spPr>
          <a:xfrm>
            <a:off x="7120830" y="5546646"/>
            <a:ext cx="388739" cy="388739"/>
          </a:xfrm>
          <a:prstGeom prst="roundRect">
            <a:avLst>
              <a:gd name="adj" fmla="val 25722"/>
            </a:avLst>
          </a:prstGeom>
          <a:solidFill>
            <a:srgbClr val="DADBF1"/>
          </a:solidFill>
          <a:ln w="13811">
            <a:solidFill>
              <a:srgbClr val="B5B7E3"/>
            </a:solidFill>
            <a:prstDash val="solid"/>
          </a:ln>
        </p:spPr>
      </p:sp>
      <p:sp>
        <p:nvSpPr>
          <p:cNvPr id="20" name="Text 18"/>
          <p:cNvSpPr/>
          <p:nvPr/>
        </p:nvSpPr>
        <p:spPr>
          <a:xfrm>
            <a:off x="3811548" y="5539621"/>
            <a:ext cx="2281595" cy="347186"/>
          </a:xfrm>
          <a:prstGeom prst="rect">
            <a:avLst/>
          </a:prstGeom>
          <a:noFill/>
          <a:ln/>
        </p:spPr>
        <p:txBody>
          <a:bodyPr wrap="none" rtlCol="0" anchor="t"/>
          <a:lstStyle/>
          <a:p>
            <a:pPr algn="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Linear Regression</a:t>
            </a:r>
            <a:endParaRPr lang="en-US" sz="2187" dirty="0"/>
          </a:p>
        </p:txBody>
      </p:sp>
      <p:sp>
        <p:nvSpPr>
          <p:cNvPr id="21" name="Text 19"/>
          <p:cNvSpPr/>
          <p:nvPr/>
        </p:nvSpPr>
        <p:spPr>
          <a:xfrm>
            <a:off x="2037993" y="6108978"/>
            <a:ext cx="4055150" cy="1137285"/>
          </a:xfrm>
          <a:prstGeom prst="rect">
            <a:avLst/>
          </a:prstGeom>
          <a:noFill/>
          <a:ln/>
        </p:spPr>
        <p:txBody>
          <a:bodyPr wrap="square" rtlCol="0" anchor="t"/>
          <a:lstStyle/>
          <a:p>
            <a:pPr algn="r" indent="0" marL="0">
              <a:lnSpc>
                <a:spcPts val="2239"/>
              </a:lnSpc>
              <a:buNone/>
            </a:pPr>
            <a:r>
              <a:rPr lang="en-US" sz="1400" spc="-35" kern="0" dirty="0">
                <a:solidFill>
                  <a:srgbClr val="272525"/>
                </a:solidFill>
                <a:latin typeface="Inter" pitchFamily="34" charset="0"/>
                <a:ea typeface="Inter" pitchFamily="34" charset="-122"/>
                <a:cs typeface="Inter" pitchFamily="34" charset="-120"/>
              </a:rPr>
              <a:t>Linear regression is a statistical method for modeling the relationship between a dependent variable and one or more independent variables by fitting a linear equation to the observed data.</a:t>
            </a:r>
            <a:endParaRPr lang="en-US" sz="1400"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943338"/>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a:t>
            </a:r>
            <a:endParaRPr lang="en-US" sz="4374" dirty="0"/>
          </a:p>
        </p:txBody>
      </p:sp>
      <p:sp>
        <p:nvSpPr>
          <p:cNvPr id="5" name="Shape 3"/>
          <p:cNvSpPr/>
          <p:nvPr/>
        </p:nvSpPr>
        <p:spPr>
          <a:xfrm>
            <a:off x="833199" y="2970967"/>
            <a:ext cx="9306401" cy="3315176"/>
          </a:xfrm>
          <a:prstGeom prst="roundRect">
            <a:avLst>
              <a:gd name="adj" fmla="val 3016"/>
            </a:avLst>
          </a:prstGeom>
          <a:solidFill>
            <a:srgbClr val="DADBF1"/>
          </a:solidFill>
          <a:ln w="13811">
            <a:solidFill>
              <a:srgbClr val="B5B7E3"/>
            </a:solidFill>
            <a:prstDash val="solid"/>
          </a:ln>
        </p:spPr>
      </p:sp>
      <p:sp>
        <p:nvSpPr>
          <p:cNvPr id="6" name="Text 4"/>
          <p:cNvSpPr/>
          <p:nvPr/>
        </p:nvSpPr>
        <p:spPr>
          <a:xfrm>
            <a:off x="1069181" y="3206948"/>
            <a:ext cx="8834438" cy="2843213"/>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 conclusion, the project successfully achieved its objectives by analyzing website traffic data to uncover valuable insights into user behavior, popular pages, and traffic sources. By defining clear analysis goals, collecting and visualizing data with IBM Cognos, and integrating Python for advanced analysis, website owners are now equipped with a powerful tool to enhance the user experience and make data-driven decisions for their site's improvement. This project provides a comprehensive framework for optimizing website performance and ensuring a more engaging online experience for visitors.</a:t>
            </a:r>
            <a:endParaRPr lang="en-US" sz="1750" dirty="0"/>
          </a:p>
        </p:txBody>
      </p:sp>
      <p:pic>
        <p:nvPicPr>
          <p:cNvPr id="7" name="Image 0" descr="preencoded.png">    </p:cNvPr>
          <p:cNvPicPr>
            <a:picLocks noChangeAspect="1"/>
          </p:cNvPicPr>
          <p:nvPr/>
        </p:nvPicPr>
        <p:blipFill>
          <a:blip r:embed="rId1"/>
          <a:stretch>
            <a:fillRect/>
          </a:stretch>
        </p:blipFill>
        <p:spPr>
          <a:xfrm>
            <a:off x="10972800" y="0"/>
            <a:ext cx="36576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2023-11-01T02:50:34Z</dcterms:created>
  <dcterms:modified xsi:type="dcterms:W3CDTF">2023-11-01T02:50:34Z</dcterms:modified>
</cp:coreProperties>
</file>