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63" r:id="rId5"/>
    <p:sldId id="258" r:id="rId6"/>
    <p:sldId id="264" r:id="rId7"/>
    <p:sldId id="262" r:id="rId8"/>
    <p:sldId id="260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65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BBE1F21-6DA6-4744-A979-BCDAC9659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825" y="3794185"/>
            <a:ext cx="4023360" cy="565822"/>
          </a:xfrm>
        </p:spPr>
        <p:txBody>
          <a:bodyPr anchor="b">
            <a:normAutofit/>
          </a:bodyPr>
          <a:lstStyle/>
          <a:p>
            <a:r>
              <a:rPr lang="es-E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Curso: Programación III</a:t>
            </a:r>
            <a:br>
              <a:rPr lang="es-E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Ing. Elard Ricardo Rodríguez Marca</a:t>
            </a:r>
            <a:endParaRPr lang="es-P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Universidad Privada de Tacna - UPT en Pocollay">
            <a:extLst>
              <a:ext uri="{FF2B5EF4-FFF2-40B4-BE49-F238E27FC236}">
                <a16:creationId xmlns:a16="http://schemas.microsoft.com/office/drawing/2014/main" id="{A75BA09A-2BDC-40F6-B8DE-9F057CBC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4" b="96813" l="5473" r="98010">
                        <a14:foregroundMark x1="14925" y1="29482" x2="26368" y2="45020"/>
                        <a14:foregroundMark x1="26368" y1="45020" x2="51244" y2="62948"/>
                        <a14:foregroundMark x1="65174" y1="47809" x2="48756" y2="75299"/>
                        <a14:foregroundMark x1="49751" y1="37849" x2="30846" y2="72510"/>
                        <a14:foregroundMark x1="39801" y1="36255" x2="55721" y2="79681"/>
                        <a14:foregroundMark x1="65672" y1="34661" x2="76119" y2="64542"/>
                        <a14:foregroundMark x1="74129" y1="30677" x2="71144" y2="62948"/>
                        <a14:foregroundMark x1="71144" y1="62948" x2="62687" y2="82470"/>
                        <a14:foregroundMark x1="62687" y1="82470" x2="62687" y2="82470"/>
                        <a14:foregroundMark x1="66169" y1="61753" x2="65174" y2="83665"/>
                        <a14:foregroundMark x1="65174" y1="83665" x2="52239" y2="88048"/>
                        <a14:foregroundMark x1="52239" y1="88048" x2="47761" y2="82470"/>
                        <a14:foregroundMark x1="40796" y1="75697" x2="35323" y2="86056"/>
                        <a14:foregroundMark x1="35323" y1="86056" x2="37313" y2="96813"/>
                        <a14:foregroundMark x1="11443" y1="57371" x2="23383" y2="83665"/>
                        <a14:foregroundMark x1="58209" y1="17928" x2="60697" y2="8367"/>
                        <a14:foregroundMark x1="40299" y1="3984" x2="40299" y2="3984"/>
                        <a14:foregroundMark x1="35821" y1="8367" x2="35821" y2="8367"/>
                        <a14:foregroundMark x1="43781" y1="18327" x2="43781" y2="18327"/>
                        <a14:foregroundMark x1="43781" y1="18327" x2="43781" y2="17928"/>
                        <a14:foregroundMark x1="43781" y1="17928" x2="43781" y2="17928"/>
                        <a14:foregroundMark x1="44776" y1="17530" x2="44776" y2="17530"/>
                        <a14:foregroundMark x1="93035" y1="18725" x2="85075" y2="19522"/>
                        <a14:foregroundMark x1="58209" y1="4382" x2="56716" y2="2390"/>
                        <a14:foregroundMark x1="15920" y1="20717" x2="5970" y2="18327"/>
                        <a14:foregroundMark x1="98010" y1="18327" x2="98010" y2="18327"/>
                        <a14:backgroundMark x1="56219" y1="2390" x2="56716" y2="2390"/>
                        <a14:backgroundMark x1="58706" y1="2390" x2="57214" y2="2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432" y="2108342"/>
            <a:ext cx="1130633" cy="14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D1DC7B5-E8DA-47C1-8D48-45C59238F149}"/>
              </a:ext>
            </a:extLst>
          </p:cNvPr>
          <p:cNvSpPr txBox="1"/>
          <p:nvPr/>
        </p:nvSpPr>
        <p:spPr>
          <a:xfrm>
            <a:off x="8731668" y="660651"/>
            <a:ext cx="24636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ESCUELA PROFESIONAL DE INGENIERIA DE SISTEMAS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C6F1912-55AA-4E57-9DD4-CA8ED756DBC2}"/>
              </a:ext>
            </a:extLst>
          </p:cNvPr>
          <p:cNvSpPr txBox="1"/>
          <p:nvPr/>
        </p:nvSpPr>
        <p:spPr>
          <a:xfrm>
            <a:off x="8260661" y="4839166"/>
            <a:ext cx="361434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INTEGRANTES: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Jhon Franklin Mamani Peñasco.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Gerardo Concha Llaca​​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01A4D3-78D7-49A3-BFD5-6B3238596127}"/>
              </a:ext>
            </a:extLst>
          </p:cNvPr>
          <p:cNvSpPr txBox="1"/>
          <p:nvPr/>
        </p:nvSpPr>
        <p:spPr>
          <a:xfrm>
            <a:off x="8730911" y="1536159"/>
            <a:ext cx="24636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Proyecto Web </a:t>
            </a:r>
          </a:p>
          <a:p>
            <a:pPr algn="ctr"/>
            <a:r>
              <a:rPr lang="es-E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“Red Social de Inmobiliaria” 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ómo abrir una inmobiliaria con éxito en 2022">
            <a:extLst>
              <a:ext uri="{FF2B5EF4-FFF2-40B4-BE49-F238E27FC236}">
                <a16:creationId xmlns:a16="http://schemas.microsoft.com/office/drawing/2014/main" id="{89F27157-2DAA-4419-64B6-5B2516D33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" y="164592"/>
            <a:ext cx="7740553" cy="653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1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69A33-EEA4-4926-9F9E-AFC923A5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/>
              <a:t>DESCRIPCION DEL PROYECTO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1F4348-4B0F-47B5-9EA1-AFDE72C9BF8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El </a:t>
            </a:r>
            <a:r>
              <a:rPr lang="en-US" sz="1400" dirty="0" err="1"/>
              <a:t>proyecto</a:t>
            </a:r>
            <a:r>
              <a:rPr lang="en-US" sz="1400" dirty="0"/>
              <a:t> </a:t>
            </a:r>
            <a:r>
              <a:rPr lang="en-US" sz="1400" dirty="0" err="1"/>
              <a:t>tiene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principal </a:t>
            </a:r>
            <a:r>
              <a:rPr lang="en-US" sz="1400" dirty="0" err="1"/>
              <a:t>objetivo</a:t>
            </a:r>
            <a:r>
              <a:rPr lang="en-US" sz="1400" dirty="0"/>
              <a:t> </a:t>
            </a:r>
            <a:r>
              <a:rPr lang="en-US" sz="1400" dirty="0" err="1"/>
              <a:t>ayudar</a:t>
            </a:r>
            <a:r>
              <a:rPr lang="en-US" sz="1400" dirty="0"/>
              <a:t> al </a:t>
            </a:r>
            <a:r>
              <a:rPr lang="en-US" sz="1400" dirty="0" err="1"/>
              <a:t>usuario</a:t>
            </a:r>
            <a:r>
              <a:rPr lang="en-US" sz="1400" dirty="0"/>
              <a:t> </a:t>
            </a:r>
            <a:r>
              <a:rPr lang="en-US" sz="1400" dirty="0" err="1"/>
              <a:t>promedio</a:t>
            </a:r>
            <a:r>
              <a:rPr lang="en-US" sz="1400" dirty="0"/>
              <a:t> a </a:t>
            </a:r>
            <a:r>
              <a:rPr lang="en-US" sz="1400" dirty="0" err="1"/>
              <a:t>poder</a:t>
            </a:r>
            <a:r>
              <a:rPr lang="en-US" sz="1400" dirty="0"/>
              <a:t> </a:t>
            </a:r>
            <a:r>
              <a:rPr lang="en-US" sz="1400" dirty="0" err="1"/>
              <a:t>adquirir</a:t>
            </a:r>
            <a:r>
              <a:rPr lang="en-US" sz="1400" dirty="0"/>
              <a:t> de forma </a:t>
            </a:r>
            <a:r>
              <a:rPr lang="en-US" sz="1400" dirty="0" err="1"/>
              <a:t>segura</a:t>
            </a:r>
            <a:r>
              <a:rPr lang="en-US" sz="1400" dirty="0"/>
              <a:t> un </a:t>
            </a:r>
            <a:r>
              <a:rPr lang="en-US" sz="1400" dirty="0" err="1"/>
              <a:t>lugar</a:t>
            </a:r>
            <a:r>
              <a:rPr lang="en-US" sz="1400" dirty="0"/>
              <a:t> </a:t>
            </a:r>
            <a:r>
              <a:rPr lang="en-US" sz="1400" dirty="0" err="1"/>
              <a:t>donde</a:t>
            </a:r>
            <a:r>
              <a:rPr lang="en-US" sz="1400" dirty="0"/>
              <a:t> </a:t>
            </a:r>
            <a:r>
              <a:rPr lang="en-US" sz="1400" dirty="0" err="1"/>
              <a:t>pueda</a:t>
            </a:r>
            <a:r>
              <a:rPr lang="en-US" sz="1400" dirty="0"/>
              <a:t> </a:t>
            </a:r>
            <a:r>
              <a:rPr lang="en-US" sz="1400" dirty="0" err="1"/>
              <a:t>habitar</a:t>
            </a:r>
            <a:r>
              <a:rPr lang="en-US" sz="1400" dirty="0"/>
              <a:t>, </a:t>
            </a:r>
            <a:r>
              <a:rPr lang="en-US" sz="1400" dirty="0" err="1"/>
              <a:t>ya</a:t>
            </a:r>
            <a:r>
              <a:rPr lang="en-US" sz="1400" dirty="0"/>
              <a:t> sea </a:t>
            </a:r>
            <a:r>
              <a:rPr lang="en-US" sz="1400" dirty="0" err="1"/>
              <a:t>compra</a:t>
            </a:r>
            <a:r>
              <a:rPr lang="en-US" sz="1400" dirty="0"/>
              <a:t> o </a:t>
            </a:r>
            <a:r>
              <a:rPr lang="en-US" sz="1400" dirty="0" err="1"/>
              <a:t>alquiler</a:t>
            </a:r>
            <a:r>
              <a:rPr lang="en-US" sz="1400" dirty="0"/>
              <a:t>. Y que </a:t>
            </a:r>
            <a:r>
              <a:rPr lang="en-US" sz="1400" dirty="0" err="1"/>
              <a:t>desde</a:t>
            </a:r>
            <a:r>
              <a:rPr lang="en-US" sz="1400" dirty="0"/>
              <a:t> </a:t>
            </a:r>
            <a:r>
              <a:rPr lang="en-US" sz="1400" dirty="0" err="1"/>
              <a:t>otro</a:t>
            </a:r>
            <a:r>
              <a:rPr lang="en-US" sz="1400" dirty="0"/>
              <a:t> </a:t>
            </a:r>
            <a:r>
              <a:rPr lang="en-US" sz="1400" dirty="0" err="1"/>
              <a:t>ámbito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usuario</a:t>
            </a:r>
            <a:r>
              <a:rPr lang="en-US" sz="1400" dirty="0"/>
              <a:t> </a:t>
            </a:r>
            <a:r>
              <a:rPr lang="en-US" sz="1400" dirty="0" err="1"/>
              <a:t>también</a:t>
            </a:r>
            <a:r>
              <a:rPr lang="en-US" sz="1400" dirty="0"/>
              <a:t> </a:t>
            </a:r>
            <a:r>
              <a:rPr lang="en-US" sz="1400" dirty="0" err="1"/>
              <a:t>tenga</a:t>
            </a:r>
            <a:r>
              <a:rPr lang="en-US" sz="1400" dirty="0"/>
              <a:t> la </a:t>
            </a:r>
            <a:r>
              <a:rPr lang="en-US" sz="1400" dirty="0" err="1"/>
              <a:t>posibilidad</a:t>
            </a:r>
            <a:r>
              <a:rPr lang="en-US" sz="1400" dirty="0"/>
              <a:t> de </a:t>
            </a:r>
            <a:r>
              <a:rPr lang="en-US" sz="1400" dirty="0" err="1"/>
              <a:t>ingresar</a:t>
            </a:r>
            <a:r>
              <a:rPr lang="en-US" sz="1400" dirty="0"/>
              <a:t> a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respectivo</a:t>
            </a:r>
            <a:r>
              <a:rPr lang="en-US" sz="1400" dirty="0"/>
              <a:t> </a:t>
            </a:r>
            <a:r>
              <a:rPr lang="en-US" sz="1400" dirty="0" err="1"/>
              <a:t>lugar</a:t>
            </a:r>
            <a:r>
              <a:rPr lang="en-US" sz="1400" dirty="0"/>
              <a:t> que </a:t>
            </a:r>
            <a:r>
              <a:rPr lang="en-US" sz="1400" dirty="0" err="1"/>
              <a:t>desee</a:t>
            </a:r>
            <a:r>
              <a:rPr lang="en-US" sz="1400" dirty="0"/>
              <a:t> </a:t>
            </a:r>
            <a:r>
              <a:rPr lang="en-US" sz="1400" dirty="0" err="1"/>
              <a:t>poner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alquiler</a:t>
            </a:r>
            <a:r>
              <a:rPr lang="en-US" sz="1400" dirty="0"/>
              <a:t> o </a:t>
            </a:r>
            <a:r>
              <a:rPr lang="en-US" sz="1400" dirty="0" err="1"/>
              <a:t>venta</a:t>
            </a:r>
            <a:r>
              <a:rPr lang="en-US" sz="1400" dirty="0"/>
              <a:t>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El </a:t>
            </a:r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permitirá</a:t>
            </a:r>
            <a:r>
              <a:rPr lang="en-US" sz="1400" dirty="0"/>
              <a:t> la </a:t>
            </a:r>
            <a:r>
              <a:rPr lang="en-US" sz="1400" dirty="0" err="1"/>
              <a:t>comunicación</a:t>
            </a:r>
            <a:r>
              <a:rPr lang="en-US" sz="1400" dirty="0"/>
              <a:t> </a:t>
            </a:r>
            <a:r>
              <a:rPr lang="en-US" sz="1400" dirty="0" err="1"/>
              <a:t>directa</a:t>
            </a:r>
            <a:r>
              <a:rPr lang="en-US" sz="1400" dirty="0"/>
              <a:t> entre </a:t>
            </a:r>
            <a:r>
              <a:rPr lang="en-US" sz="1400" dirty="0" err="1"/>
              <a:t>estos</a:t>
            </a:r>
            <a:r>
              <a:rPr lang="en-US" sz="1400" dirty="0"/>
              <a:t> dos </a:t>
            </a:r>
            <a:r>
              <a:rPr lang="en-US" sz="1400" dirty="0" err="1"/>
              <a:t>tipos</a:t>
            </a:r>
            <a:r>
              <a:rPr lang="en-US" sz="1400" dirty="0"/>
              <a:t> de </a:t>
            </a:r>
            <a:r>
              <a:rPr lang="en-US" sz="1400" dirty="0" err="1"/>
              <a:t>usuarios</a:t>
            </a:r>
            <a:r>
              <a:rPr lang="en-US" sz="1400" dirty="0"/>
              <a:t> para una </a:t>
            </a:r>
            <a:r>
              <a:rPr lang="en-US" sz="1400" dirty="0" err="1"/>
              <a:t>correcta</a:t>
            </a:r>
            <a:r>
              <a:rPr lang="en-US" sz="1400" dirty="0"/>
              <a:t> </a:t>
            </a:r>
            <a:r>
              <a:rPr lang="en-US" sz="1400" dirty="0" err="1"/>
              <a:t>realización</a:t>
            </a:r>
            <a:r>
              <a:rPr lang="en-US" sz="1400" dirty="0"/>
              <a:t> del </a:t>
            </a:r>
            <a:r>
              <a:rPr lang="en-US" sz="1400" dirty="0" err="1"/>
              <a:t>alquiler</a:t>
            </a:r>
            <a:r>
              <a:rPr lang="en-US" sz="1400" dirty="0"/>
              <a:t> o </a:t>
            </a:r>
            <a:r>
              <a:rPr lang="en-US" sz="1400" dirty="0" err="1"/>
              <a:t>venta</a:t>
            </a:r>
            <a:r>
              <a:rPr lang="en-US" sz="1400" dirty="0"/>
              <a:t> de </a:t>
            </a:r>
            <a:r>
              <a:rPr lang="en-US" sz="1400" dirty="0" err="1"/>
              <a:t>distintos</a:t>
            </a:r>
            <a:r>
              <a:rPr lang="en-US" sz="1400" dirty="0"/>
              <a:t> </a:t>
            </a:r>
            <a:r>
              <a:rPr lang="en-US" sz="1400" dirty="0" err="1"/>
              <a:t>tipos</a:t>
            </a:r>
            <a:r>
              <a:rPr lang="en-US" sz="1400" dirty="0"/>
              <a:t> de </a:t>
            </a:r>
            <a:r>
              <a:rPr lang="en-US" sz="1400" dirty="0" err="1"/>
              <a:t>inmuebles</a:t>
            </a:r>
            <a:r>
              <a:rPr lang="en-US" sz="1400" dirty="0"/>
              <a:t>.</a:t>
            </a:r>
          </a:p>
        </p:txBody>
      </p:sp>
      <p:pic>
        <p:nvPicPr>
          <p:cNvPr id="3" name="Picture 2" descr="Keller Williams y su apuesta inmobiliaria en Perú bajo su formato de  franquicia | ECONOMIA | GESTIÓN">
            <a:extLst>
              <a:ext uri="{FF2B5EF4-FFF2-40B4-BE49-F238E27FC236}">
                <a16:creationId xmlns:a16="http://schemas.microsoft.com/office/drawing/2014/main" id="{34DC0E7E-4BEB-AC35-A0C0-12E2E2A7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02" y="2624050"/>
            <a:ext cx="5524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9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F61D49-C6A2-4A67-BEC6-2E909F81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PLANTEAMIENTO DEL PROBLEMA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794118-4D20-46DD-8651-0445FE70C953}"/>
              </a:ext>
            </a:extLst>
          </p:cNvPr>
          <p:cNvSpPr txBox="1"/>
          <p:nvPr/>
        </p:nvSpPr>
        <p:spPr>
          <a:xfrm>
            <a:off x="371094" y="2792604"/>
            <a:ext cx="33832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paso del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común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 las personas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busquen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lugar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donde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habitar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 para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independizarse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buscar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lugar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cómodo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vivir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 un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determinado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siempre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rápido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fácil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obstáculos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 lo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dificultan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por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lado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también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 personas que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desean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poner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venta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alquiler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inmuebles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 por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viajes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cualquier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nuevamente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encontramos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la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que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vuelve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tedioso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muchos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llegan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ser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víctimas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 ambos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lados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tanto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arrendador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arrendatario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Aspectos que debes considerar para elegir a una inmobiliaria">
            <a:extLst>
              <a:ext uri="{FF2B5EF4-FFF2-40B4-BE49-F238E27FC236}">
                <a16:creationId xmlns:a16="http://schemas.microsoft.com/office/drawing/2014/main" id="{AFE33950-DDD5-BDDD-3A47-4E2EB0D63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83" y="111095"/>
            <a:ext cx="7417749" cy="65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26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1D49-C6A2-4A67-BEC6-2E909F81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OBJETIVOS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01B5D9-A74C-250D-C797-93CB05AB58A1}"/>
              </a:ext>
            </a:extLst>
          </p:cNvPr>
          <p:cNvSpPr txBox="1"/>
          <p:nvPr/>
        </p:nvSpPr>
        <p:spPr>
          <a:xfrm>
            <a:off x="371094" y="2333444"/>
            <a:ext cx="8120641" cy="264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Permitir al usuario realizar alquiler o compra de un determinado inmueble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Mostrar en tiempo real los diferentes inmuebles disponibles.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Informar al usuario de cualquier nueva oferta que esté al alcance de su ubicación 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 seguridad al usuario al momento de realizar la transacción.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Permitir al usuario Arrendador agregar su respectivo inmueble que desea alquilar o vender</a:t>
            </a:r>
            <a:endParaRPr lang="es-PE" dirty="0"/>
          </a:p>
        </p:txBody>
      </p:sp>
      <p:pic>
        <p:nvPicPr>
          <p:cNvPr id="6146" name="Picture 2" descr="Qué hacer cuando se tienen problemas con una inmobiliaria?">
            <a:extLst>
              <a:ext uri="{FF2B5EF4-FFF2-40B4-BE49-F238E27FC236}">
                <a16:creationId xmlns:a16="http://schemas.microsoft.com/office/drawing/2014/main" id="{569BAC73-9768-123B-12D8-D8CA0767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10" y="1780794"/>
            <a:ext cx="3038475" cy="33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00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305E6-08E7-4F97-8B26-4FAC4020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HERRAMIENTA UTILIZAMOS</a:t>
            </a:r>
            <a:endParaRPr lang="es-P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4855F8-82AA-4441-A49E-F029A4BB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667" l="2200" r="96400">
                        <a14:foregroundMark x1="37800" y1="32000" x2="42400" y2="59000"/>
                        <a14:foregroundMark x1="42400" y1="59000" x2="53800" y2="81000"/>
                        <a14:foregroundMark x1="62600" y1="29667" x2="34600" y2="55000"/>
                        <a14:foregroundMark x1="65600" y1="41333" x2="65800" y2="75000"/>
                        <a14:foregroundMark x1="77600" y1="33000" x2="85400" y2="71000"/>
                        <a14:foregroundMark x1="86400" y1="36667" x2="57600" y2="61667"/>
                        <a14:foregroundMark x1="78600" y1="61667" x2="56200" y2="78667"/>
                        <a14:foregroundMark x1="63000" y1="85333" x2="42000" y2="85667"/>
                        <a14:foregroundMark x1="42000" y1="85667" x2="40000" y2="83000"/>
                        <a14:foregroundMark x1="14000" y1="36667" x2="19200" y2="69667"/>
                        <a14:foregroundMark x1="12600" y1="33667" x2="2200" y2="55667"/>
                        <a14:foregroundMark x1="24000" y1="26000" x2="39600" y2="51333"/>
                        <a14:foregroundMark x1="59800" y1="27667" x2="65600" y2="77667"/>
                        <a14:foregroundMark x1="69800" y1="33000" x2="67600" y2="62000"/>
                        <a14:foregroundMark x1="62400" y1="49000" x2="53000" y2="71000"/>
                        <a14:foregroundMark x1="85400" y1="38333" x2="92600" y2="52667"/>
                        <a14:foregroundMark x1="92200" y1="46000" x2="96400" y2="51333"/>
                        <a14:foregroundMark x1="53800" y1="10000" x2="52800" y2="67333"/>
                        <a14:foregroundMark x1="48800" y1="27667" x2="38800" y2="40000"/>
                        <a14:foregroundMark x1="38800" y1="40000" x2="32800" y2="69667"/>
                        <a14:foregroundMark x1="28800" y1="30667" x2="19400" y2="43667"/>
                        <a14:foregroundMark x1="19400" y1="43667" x2="29600" y2="83000"/>
                        <a14:foregroundMark x1="29600" y1="83000" x2="43800" y2="87667"/>
                        <a14:foregroundMark x1="38400" y1="80000" x2="17200" y2="55000"/>
                        <a14:foregroundMark x1="17200" y1="55000" x2="15000" y2="53667"/>
                        <a14:foregroundMark x1="15800" y1="61667" x2="7200" y2="56333"/>
                        <a14:foregroundMark x1="20800" y1="72333" x2="36800" y2="89333"/>
                        <a14:foregroundMark x1="36800" y1="89333" x2="38800" y2="90000"/>
                        <a14:foregroundMark x1="15800" y1="69667" x2="8200" y2="56333"/>
                        <a14:foregroundMark x1="11200" y1="33667" x2="11600" y2="65333"/>
                        <a14:foregroundMark x1="11600" y1="65333" x2="33600" y2="90667"/>
                        <a14:foregroundMark x1="33600" y1="90667" x2="33800" y2="90667"/>
                        <a14:foregroundMark x1="86400" y1="52000" x2="70400" y2="74667"/>
                        <a14:foregroundMark x1="72600" y1="50333" x2="57600" y2="48000"/>
                        <a14:foregroundMark x1="57600" y1="48000" x2="54200" y2="52667"/>
                        <a14:foregroundMark x1="71200" y1="40333" x2="74000" y2="41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1397" y="4141956"/>
            <a:ext cx="3028950" cy="181737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073EF37-52F0-4C98-BEAC-15E5FF63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55" y="2087956"/>
            <a:ext cx="1469144" cy="169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XAMPP – Interpolados">
            <a:extLst>
              <a:ext uri="{FF2B5EF4-FFF2-40B4-BE49-F238E27FC236}">
                <a16:creationId xmlns:a16="http://schemas.microsoft.com/office/drawing/2014/main" id="{5FB5877D-DC75-4AEF-A0DC-3E03364E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134" y="2248650"/>
            <a:ext cx="2451556" cy="137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1D49-C6A2-4A67-BEC6-2E909F81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13" y="178521"/>
            <a:ext cx="3438144" cy="12390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dirty="0"/>
              <a:t>REQUERIMIENTOS FUNCIONALES Y NO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63EC67-BA47-6AD9-7FB0-6D2240256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75531"/>
              </p:ext>
            </p:extLst>
          </p:nvPr>
        </p:nvGraphicFramePr>
        <p:xfrm>
          <a:off x="256371" y="2468882"/>
          <a:ext cx="5580405" cy="291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662">
                  <a:extLst>
                    <a:ext uri="{9D8B030D-6E8A-4147-A177-3AD203B41FA5}">
                      <a16:colId xmlns:a16="http://schemas.microsoft.com/office/drawing/2014/main" val="1602413309"/>
                    </a:ext>
                  </a:extLst>
                </a:gridCol>
                <a:gridCol w="1726284">
                  <a:extLst>
                    <a:ext uri="{9D8B030D-6E8A-4147-A177-3AD203B41FA5}">
                      <a16:colId xmlns:a16="http://schemas.microsoft.com/office/drawing/2014/main" val="3165891770"/>
                    </a:ext>
                  </a:extLst>
                </a:gridCol>
                <a:gridCol w="390924">
                  <a:extLst>
                    <a:ext uri="{9D8B030D-6E8A-4147-A177-3AD203B41FA5}">
                      <a16:colId xmlns:a16="http://schemas.microsoft.com/office/drawing/2014/main" val="2742383844"/>
                    </a:ext>
                  </a:extLst>
                </a:gridCol>
                <a:gridCol w="2399475">
                  <a:extLst>
                    <a:ext uri="{9D8B030D-6E8A-4147-A177-3AD203B41FA5}">
                      <a16:colId xmlns:a16="http://schemas.microsoft.com/office/drawing/2014/main" val="1536234971"/>
                    </a:ext>
                  </a:extLst>
                </a:gridCol>
                <a:gridCol w="781060">
                  <a:extLst>
                    <a:ext uri="{9D8B030D-6E8A-4147-A177-3AD203B41FA5}">
                      <a16:colId xmlns:a16="http://schemas.microsoft.com/office/drawing/2014/main" val="2850924730"/>
                    </a:ext>
                  </a:extLst>
                </a:gridCol>
              </a:tblGrid>
              <a:tr h="349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33170" algn="l"/>
                        </a:tabLst>
                      </a:pPr>
                      <a:r>
                        <a:rPr lang="es-PE" sz="1100">
                          <a:effectLst/>
                        </a:rPr>
                        <a:t>Nro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33170" algn="l"/>
                        </a:tabLst>
                      </a:pPr>
                      <a:r>
                        <a:rPr lang="es-PE" sz="1100">
                          <a:effectLst/>
                        </a:rPr>
                        <a:t>Requerimientos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33170" algn="l"/>
                        </a:tabLst>
                      </a:pPr>
                      <a:r>
                        <a:rPr lang="es-PE" sz="1100">
                          <a:effectLst/>
                        </a:rPr>
                        <a:t>Código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33170" algn="l"/>
                        </a:tabLst>
                      </a:pPr>
                      <a:r>
                        <a:rPr lang="es-PE" sz="1100" dirty="0">
                          <a:effectLst/>
                        </a:rPr>
                        <a:t>Descripción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33170" algn="l"/>
                        </a:tabLst>
                      </a:pPr>
                      <a:r>
                        <a:rPr lang="es-PE" sz="1100">
                          <a:effectLst/>
                        </a:rPr>
                        <a:t>Prioridad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68064001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Registra usuario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RF01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Se necesitará registrarse con su documento de Nacional de Identidad.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06393599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Dar Rol de Usuario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RF02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El sistema debe Identificar al usuario y su rol para restringir accesos o privilegios del sistema.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40530673"/>
                  </a:ext>
                </a:extLst>
              </a:tr>
              <a:tr h="240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Autentificar Usuario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RF03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El sistema debe contar con una autenticación de usuarios.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Alta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83712339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Solicitar compra o alquiler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RF04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Se necesitará Uso de tarjeta de Débito o crédito para solicitar una compra o alquiler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Alta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64725245"/>
                  </a:ext>
                </a:extLst>
              </a:tr>
              <a:tr h="292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Registrar solicitud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RF05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La solicitud se deberá registrar en un borrador, pudiendo ser modificado y registrado en definitivo posteriormente.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558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           Media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86689350"/>
                  </a:ext>
                </a:extLst>
              </a:tr>
              <a:tr h="244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>
                          <a:effectLst/>
                        </a:rPr>
                        <a:t>Verificar Territorio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RF06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>
                          <a:effectLst/>
                        </a:rPr>
                        <a:t>Se necesitará una verificación de territorio por parte del usuario.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Alta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46793357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032D42C-42FC-673B-B1D8-54B187BB9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03008"/>
              </p:ext>
            </p:extLst>
          </p:nvPr>
        </p:nvGraphicFramePr>
        <p:xfrm>
          <a:off x="6096000" y="2468882"/>
          <a:ext cx="5426578" cy="291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15">
                  <a:extLst>
                    <a:ext uri="{9D8B030D-6E8A-4147-A177-3AD203B41FA5}">
                      <a16:colId xmlns:a16="http://schemas.microsoft.com/office/drawing/2014/main" val="152940119"/>
                    </a:ext>
                  </a:extLst>
                </a:gridCol>
                <a:gridCol w="1045875">
                  <a:extLst>
                    <a:ext uri="{9D8B030D-6E8A-4147-A177-3AD203B41FA5}">
                      <a16:colId xmlns:a16="http://schemas.microsoft.com/office/drawing/2014/main" val="3325840191"/>
                    </a:ext>
                  </a:extLst>
                </a:gridCol>
                <a:gridCol w="4182988">
                  <a:extLst>
                    <a:ext uri="{9D8B030D-6E8A-4147-A177-3AD203B41FA5}">
                      <a16:colId xmlns:a16="http://schemas.microsoft.com/office/drawing/2014/main" val="3004948765"/>
                    </a:ext>
                  </a:extLst>
                </a:gridCol>
              </a:tblGrid>
              <a:tr h="2242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PE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PE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PE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b"/>
                </a:tc>
                <a:extLst>
                  <a:ext uri="{0D108BD9-81ED-4DB2-BD59-A6C34878D82A}">
                    <a16:rowId xmlns:a16="http://schemas.microsoft.com/office/drawing/2014/main" val="1448955212"/>
                  </a:ext>
                </a:extLst>
              </a:tr>
              <a:tr h="224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ID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Requerimiento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Descripción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2383360512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1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Usabilidad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Fácil de usar a través de interfaces intuitivas(Estándar de botones de interacción, psicología de colores en los formularios).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2117291693"/>
                  </a:ext>
                </a:extLst>
              </a:tr>
              <a:tr h="224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2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Seguridad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Se tendrá la capacidad de identificar la identidad del usuario.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2544406594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3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Escalabilidad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El sistema tendrá una capacidad de usuarios permitida, planeada a incrementarse en caso sobrepase este límite.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2488963815"/>
                  </a:ext>
                </a:extLst>
              </a:tr>
              <a:tr h="224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4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Disponibilidad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 dirty="0">
                          <a:effectLst/>
                        </a:rPr>
                        <a:t>El sistema está disponible 24/7.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068107817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5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Rendimiento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 dirty="0">
                          <a:effectLst/>
                        </a:rPr>
                        <a:t>El sistema funciona con gran cantidad de información en sus procesos(interacción con los espacios, solicitudes de reserva, ingreso de nuevos espacios).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959130955"/>
                  </a:ext>
                </a:extLst>
              </a:tr>
              <a:tr h="224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6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Desempeño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El sistema no presentara problemas en su ejecución.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766023915"/>
                  </a:ext>
                </a:extLst>
              </a:tr>
              <a:tr h="224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7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Desempeño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Pensado en Pc de bajo rendimiento.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344552545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8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Seguridad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El sistema contara con roles para que no todos los usuarios tengan los mismos derechos o permisos sobre el sistema.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2856995023"/>
                  </a:ext>
                </a:extLst>
              </a:tr>
              <a:tr h="224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9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Seguridad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 dirty="0">
                          <a:effectLst/>
                        </a:rPr>
                        <a:t>Los datos o información subida por el uso del sistema no serán alterados.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1220598385"/>
                  </a:ext>
                </a:extLst>
              </a:tr>
              <a:tr h="2687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10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>
                          <a:effectLst/>
                        </a:rPr>
                        <a:t>Modificabilidad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800" dirty="0">
                          <a:effectLst/>
                        </a:rPr>
                        <a:t>Se tendrá que trabajar con escenarios de cambio sobre el sistema.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72252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DABDA6-B5B7-07E8-D0FD-47D65D97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71" y="1417533"/>
            <a:ext cx="6219323" cy="4334510"/>
          </a:xfrm>
          <a:prstGeom prst="rect">
            <a:avLst/>
          </a:prstGeom>
          <a:noFill/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94F9096-06A6-C73E-F4D4-7749D232E7A3}"/>
              </a:ext>
            </a:extLst>
          </p:cNvPr>
          <p:cNvSpPr txBox="1">
            <a:spLocks/>
          </p:cNvSpPr>
          <p:nvPr/>
        </p:nvSpPr>
        <p:spPr>
          <a:xfrm>
            <a:off x="841113" y="178521"/>
            <a:ext cx="3438144" cy="123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28991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uánto gana un ingeniero en inteligencia artificial? | Ai Lab School">
            <a:extLst>
              <a:ext uri="{FF2B5EF4-FFF2-40B4-BE49-F238E27FC236}">
                <a16:creationId xmlns:a16="http://schemas.microsoft.com/office/drawing/2014/main" id="{FCF5711B-1186-4353-A6AE-653B140DE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" b="14024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7E8C0C-73BA-4C57-9FED-8C11D3E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bg1"/>
                </a:solidFill>
              </a:rPr>
              <a:t>A continuación pasaremos a mostrar el sistema…</a:t>
            </a:r>
          </a:p>
        </p:txBody>
      </p:sp>
    </p:spTree>
    <p:extLst>
      <p:ext uri="{BB962C8B-B14F-4D97-AF65-F5344CB8AC3E}">
        <p14:creationId xmlns:p14="http://schemas.microsoft.com/office/powerpoint/2010/main" val="33715435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81D33"/>
      </a:dk2>
      <a:lt2>
        <a:srgbClr val="E5E2E8"/>
      </a:lt2>
      <a:accent1>
        <a:srgbClr val="78B033"/>
      </a:accent1>
      <a:accent2>
        <a:srgbClr val="A1A525"/>
      </a:accent2>
      <a:accent3>
        <a:srgbClr val="CE963C"/>
      </a:accent3>
      <a:accent4>
        <a:srgbClr val="C1492B"/>
      </a:accent4>
      <a:accent5>
        <a:srgbClr val="D33D5E"/>
      </a:accent5>
      <a:accent6>
        <a:srgbClr val="C12B8A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609</Words>
  <Application>Microsoft Office PowerPoint</Application>
  <PresentationFormat>Panorámica</PresentationFormat>
  <Paragraphs>90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Symbol</vt:lpstr>
      <vt:lpstr>Times New Roman</vt:lpstr>
      <vt:lpstr>Wingdings</vt:lpstr>
      <vt:lpstr>AccentBoxVTI</vt:lpstr>
      <vt:lpstr>Curso: Programación III Docente: Ing. Elard Ricardo Rodríguez Marca</vt:lpstr>
      <vt:lpstr>DESCRIPCION DEL PROYECTO</vt:lpstr>
      <vt:lpstr>PLANTEAMIENTO DEL PROBLEMA</vt:lpstr>
      <vt:lpstr>OBJETIVOS </vt:lpstr>
      <vt:lpstr>QUE HERRAMIENTA UTILIZAMOS</vt:lpstr>
      <vt:lpstr>REQUERIMIENTOS FUNCIONALES Y NO FUNCIONALES</vt:lpstr>
      <vt:lpstr>Presentación de PowerPoint</vt:lpstr>
      <vt:lpstr>A continuación pasaremos a mostrar el sistema…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Programación III Docente: Ing. Elard Ricardo Rodríguez Marca</dc:title>
  <dc:creator>Alexander Junior HUALLPA HUAYCHANI</dc:creator>
  <cp:lastModifiedBy>Jhon Franklin MAMANI PEÑASCO</cp:lastModifiedBy>
  <cp:revision>5</cp:revision>
  <dcterms:created xsi:type="dcterms:W3CDTF">2021-07-01T21:45:15Z</dcterms:created>
  <dcterms:modified xsi:type="dcterms:W3CDTF">2022-07-06T15:27:10Z</dcterms:modified>
</cp:coreProperties>
</file>