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5" r:id="rId5"/>
    <p:sldId id="260" r:id="rId6"/>
    <p:sldId id="274" r:id="rId7"/>
    <p:sldId id="275" r:id="rId8"/>
    <p:sldId id="272" r:id="rId9"/>
    <p:sldId id="273" r:id="rId10"/>
    <p:sldId id="266" r:id="rId11"/>
    <p:sldId id="267" r:id="rId12"/>
    <p:sldId id="269" r:id="rId13"/>
    <p:sldId id="270" r:id="rId14"/>
    <p:sldId id="259" r:id="rId1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A073E-5820-02F3-B5E7-A6A872233A3C}" v="211" dt="2022-07-04T21:48:47.844"/>
    <p1510:client id="{269F05FF-7EEE-E0CC-E464-86DC2F18AB27}" v="671" dt="2022-07-01T17:54:00.095"/>
    <p1510:client id="{68DE06B9-9CA6-430C-B09B-43AB3748A673}" v="59" dt="2022-07-01T15:27:41.121"/>
    <p1510:client id="{7844008C-DB6F-417C-A8C9-A267200E0D36}" v="377" dt="2022-07-01T17:48:31.412"/>
    <p1510:client id="{89DF9AA0-74B6-AEF1-F441-F301D379B0EB}" v="31" dt="2022-07-01T15:37:11.127"/>
    <p1510:client id="{9D8DDF17-0BA5-83E1-3004-332C761D2985}" v="384" dt="2022-07-04T23:08:20.952"/>
    <p1510:client id="{EF3BC92C-774E-FBAD-92B6-1E4BE0BE228B}" v="68" dt="2022-07-04T20:08:24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504581-114F-409A-8129-11FC2518D6E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748805-15A0-4E1B-BE5D-2D202B64A849}">
      <dgm:prSet/>
      <dgm:spPr/>
      <dgm:t>
        <a:bodyPr/>
        <a:lstStyle/>
        <a:p>
          <a:pPr>
            <a:defRPr b="1"/>
          </a:pPr>
          <a:r>
            <a:rPr lang="es-ES"/>
            <a:t>Controlar y registrar los procesos de compra y venta de los </a:t>
          </a:r>
          <a:r>
            <a:rPr lang="es-PE"/>
            <a:t>productos </a:t>
          </a:r>
          <a:endParaRPr lang="en-US"/>
        </a:p>
      </dgm:t>
    </dgm:pt>
    <dgm:pt modelId="{64AD1156-AEDE-4ACA-B7DD-4322DF986720}" type="parTrans" cxnId="{546431FF-2FA7-472D-AEA5-7480D0C86C44}">
      <dgm:prSet/>
      <dgm:spPr/>
      <dgm:t>
        <a:bodyPr/>
        <a:lstStyle/>
        <a:p>
          <a:endParaRPr lang="en-US"/>
        </a:p>
      </dgm:t>
    </dgm:pt>
    <dgm:pt modelId="{B58E793A-4129-441A-A218-108CBD1587FF}" type="sibTrans" cxnId="{546431FF-2FA7-472D-AEA5-7480D0C86C44}">
      <dgm:prSet/>
      <dgm:spPr/>
      <dgm:t>
        <a:bodyPr/>
        <a:lstStyle/>
        <a:p>
          <a:endParaRPr lang="en-US"/>
        </a:p>
      </dgm:t>
    </dgm:pt>
    <dgm:pt modelId="{3EA57FF6-E857-4104-B5CB-99F656B7908B}">
      <dgm:prSet/>
      <dgm:spPr/>
      <dgm:t>
        <a:bodyPr/>
        <a:lstStyle/>
        <a:p>
          <a:pPr rtl="0">
            <a:defRPr b="1"/>
          </a:pPr>
          <a:r>
            <a:rPr lang="es-PE">
              <a:latin typeface="Garamond" panose="02020404030301010803"/>
            </a:rPr>
            <a:t>Emitir</a:t>
          </a:r>
          <a:r>
            <a:rPr lang="es-PE"/>
            <a:t> Reportes de los movimientos</a:t>
          </a:r>
          <a:r>
            <a:rPr lang="es-PE">
              <a:latin typeface="Garamond" panose="02020404030301010803"/>
            </a:rPr>
            <a:t> de</a:t>
          </a:r>
          <a:r>
            <a:rPr lang="es-PE"/>
            <a:t> clientes y proveedores para que el </a:t>
          </a:r>
          <a:r>
            <a:rPr lang="es-PE">
              <a:latin typeface="Garamond" panose="02020404030301010803"/>
            </a:rPr>
            <a:t>proceso organizativo</a:t>
          </a:r>
          <a:r>
            <a:rPr lang="es-PE"/>
            <a:t> sea más eficaz y de esta manera lograr un manejo de las transacciones.</a:t>
          </a:r>
          <a:endParaRPr lang="en-US"/>
        </a:p>
      </dgm:t>
    </dgm:pt>
    <dgm:pt modelId="{5467DC2B-3DF1-483B-9267-CC9467E97AA6}" type="parTrans" cxnId="{44F163C2-AC76-447E-8077-724F88CE1372}">
      <dgm:prSet/>
      <dgm:spPr/>
      <dgm:t>
        <a:bodyPr/>
        <a:lstStyle/>
        <a:p>
          <a:endParaRPr lang="en-US"/>
        </a:p>
      </dgm:t>
    </dgm:pt>
    <dgm:pt modelId="{D21550C1-9DED-48DD-87D7-FB3C46FFD5B7}" type="sibTrans" cxnId="{44F163C2-AC76-447E-8077-724F88CE1372}">
      <dgm:prSet/>
      <dgm:spPr/>
      <dgm:t>
        <a:bodyPr/>
        <a:lstStyle/>
        <a:p>
          <a:endParaRPr lang="en-US"/>
        </a:p>
      </dgm:t>
    </dgm:pt>
    <dgm:pt modelId="{18FA08CC-A465-4902-9E19-B2DE63DB246F}">
      <dgm:prSet phldr="0"/>
      <dgm:spPr/>
      <dgm:t>
        <a:bodyPr/>
        <a:lstStyle/>
        <a:p>
          <a:pPr>
            <a:defRPr b="1"/>
          </a:pPr>
          <a:r>
            <a:rPr lang="es-PE">
              <a:latin typeface="Garamond" panose="02020404030301010803"/>
            </a:rPr>
            <a:t>Crear un sistema web para acceso del cliente y un sistema de escritorio para administración</a:t>
          </a:r>
        </a:p>
      </dgm:t>
    </dgm:pt>
    <dgm:pt modelId="{9308BC2A-50CA-4D3D-ADC8-B5A185ECA98C}" type="parTrans" cxnId="{A7C0C101-3947-42C7-A77C-0FD4886C9D1D}">
      <dgm:prSet/>
      <dgm:spPr/>
    </dgm:pt>
    <dgm:pt modelId="{DFBCCFB6-3DBF-45C5-8B2B-8993B82C11B8}" type="sibTrans" cxnId="{A7C0C101-3947-42C7-A77C-0FD4886C9D1D}">
      <dgm:prSet/>
      <dgm:spPr/>
    </dgm:pt>
    <dgm:pt modelId="{1B2A0CCF-FE77-4D35-B032-5F16FE52A03B}" type="pres">
      <dgm:prSet presAssocID="{5A504581-114F-409A-8129-11FC2518D6E7}" presName="linear" presStyleCnt="0">
        <dgm:presLayoutVars>
          <dgm:animLvl val="lvl"/>
          <dgm:resizeHandles val="exact"/>
        </dgm:presLayoutVars>
      </dgm:prSet>
      <dgm:spPr/>
    </dgm:pt>
    <dgm:pt modelId="{7FF5F110-1B04-4C6C-8B99-41A743096CEE}" type="pres">
      <dgm:prSet presAssocID="{33748805-15A0-4E1B-BE5D-2D202B64A84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71AAE70-FFD9-4966-8958-60952A5761A3}" type="pres">
      <dgm:prSet presAssocID="{B58E793A-4129-441A-A218-108CBD1587FF}" presName="spacer" presStyleCnt="0"/>
      <dgm:spPr/>
    </dgm:pt>
    <dgm:pt modelId="{D377D8D3-416D-4D8F-AFFD-9A7054AE393B}" type="pres">
      <dgm:prSet presAssocID="{18FA08CC-A465-4902-9E19-B2DE63DB24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26DF04-88F8-424D-897D-D3BA6ABEF30C}" type="pres">
      <dgm:prSet presAssocID="{DFBCCFB6-3DBF-45C5-8B2B-8993B82C11B8}" presName="spacer" presStyleCnt="0"/>
      <dgm:spPr/>
    </dgm:pt>
    <dgm:pt modelId="{E823534A-2B7E-4ACD-B95A-48D08A5FAE48}" type="pres">
      <dgm:prSet presAssocID="{3EA57FF6-E857-4104-B5CB-99F656B7908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7C0C101-3947-42C7-A77C-0FD4886C9D1D}" srcId="{5A504581-114F-409A-8129-11FC2518D6E7}" destId="{18FA08CC-A465-4902-9E19-B2DE63DB246F}" srcOrd="1" destOrd="0" parTransId="{9308BC2A-50CA-4D3D-ADC8-B5A185ECA98C}" sibTransId="{DFBCCFB6-3DBF-45C5-8B2B-8993B82C11B8}"/>
    <dgm:cxn modelId="{EB446D60-FDF2-40E5-A499-BA265BCE9E8A}" type="presOf" srcId="{3EA57FF6-E857-4104-B5CB-99F656B7908B}" destId="{E823534A-2B7E-4ACD-B95A-48D08A5FAE48}" srcOrd="0" destOrd="0" presId="urn:microsoft.com/office/officeart/2005/8/layout/vList2"/>
    <dgm:cxn modelId="{79880D56-FFBF-4E8F-A5AB-34FD577E6772}" type="presOf" srcId="{5A504581-114F-409A-8129-11FC2518D6E7}" destId="{1B2A0CCF-FE77-4D35-B032-5F16FE52A03B}" srcOrd="0" destOrd="0" presId="urn:microsoft.com/office/officeart/2005/8/layout/vList2"/>
    <dgm:cxn modelId="{44F163C2-AC76-447E-8077-724F88CE1372}" srcId="{5A504581-114F-409A-8129-11FC2518D6E7}" destId="{3EA57FF6-E857-4104-B5CB-99F656B7908B}" srcOrd="2" destOrd="0" parTransId="{5467DC2B-3DF1-483B-9267-CC9467E97AA6}" sibTransId="{D21550C1-9DED-48DD-87D7-FB3C46FFD5B7}"/>
    <dgm:cxn modelId="{122465D8-98CE-4CAE-9832-B51A5BA2AAE4}" type="presOf" srcId="{33748805-15A0-4E1B-BE5D-2D202B64A849}" destId="{7FF5F110-1B04-4C6C-8B99-41A743096CEE}" srcOrd="0" destOrd="0" presId="urn:microsoft.com/office/officeart/2005/8/layout/vList2"/>
    <dgm:cxn modelId="{31B2E4F3-0E3E-434F-B9B8-FC1911A0A19E}" type="presOf" srcId="{18FA08CC-A465-4902-9E19-B2DE63DB246F}" destId="{D377D8D3-416D-4D8F-AFFD-9A7054AE393B}" srcOrd="0" destOrd="0" presId="urn:microsoft.com/office/officeart/2005/8/layout/vList2"/>
    <dgm:cxn modelId="{546431FF-2FA7-472D-AEA5-7480D0C86C44}" srcId="{5A504581-114F-409A-8129-11FC2518D6E7}" destId="{33748805-15A0-4E1B-BE5D-2D202B64A849}" srcOrd="0" destOrd="0" parTransId="{64AD1156-AEDE-4ACA-B7DD-4322DF986720}" sibTransId="{B58E793A-4129-441A-A218-108CBD1587FF}"/>
    <dgm:cxn modelId="{1814E967-1697-4FA7-AA02-FCE742289F42}" type="presParOf" srcId="{1B2A0CCF-FE77-4D35-B032-5F16FE52A03B}" destId="{7FF5F110-1B04-4C6C-8B99-41A743096CEE}" srcOrd="0" destOrd="0" presId="urn:microsoft.com/office/officeart/2005/8/layout/vList2"/>
    <dgm:cxn modelId="{BD6F1DCC-48D2-42E2-8DDC-E696F5766FDB}" type="presParOf" srcId="{1B2A0CCF-FE77-4D35-B032-5F16FE52A03B}" destId="{671AAE70-FFD9-4966-8958-60952A5761A3}" srcOrd="1" destOrd="0" presId="urn:microsoft.com/office/officeart/2005/8/layout/vList2"/>
    <dgm:cxn modelId="{6ED47042-3F8B-4FF1-BDA4-E7E2462A661A}" type="presParOf" srcId="{1B2A0CCF-FE77-4D35-B032-5F16FE52A03B}" destId="{D377D8D3-416D-4D8F-AFFD-9A7054AE393B}" srcOrd="2" destOrd="0" presId="urn:microsoft.com/office/officeart/2005/8/layout/vList2"/>
    <dgm:cxn modelId="{A3387807-4989-490C-B4F7-5A44C1741BBA}" type="presParOf" srcId="{1B2A0CCF-FE77-4D35-B032-5F16FE52A03B}" destId="{3B26DF04-88F8-424D-897D-D3BA6ABEF30C}" srcOrd="3" destOrd="0" presId="urn:microsoft.com/office/officeart/2005/8/layout/vList2"/>
    <dgm:cxn modelId="{AEFC0186-56BD-4CE9-AA72-CA7BEEDB37DC}" type="presParOf" srcId="{1B2A0CCF-FE77-4D35-B032-5F16FE52A03B}" destId="{E823534A-2B7E-4ACD-B95A-48D08A5FAE4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5F110-1B04-4C6C-8B99-41A743096CEE}">
      <dsp:nvSpPr>
        <dsp:cNvPr id="0" name=""/>
        <dsp:cNvSpPr/>
      </dsp:nvSpPr>
      <dsp:spPr>
        <a:xfrm>
          <a:off x="0" y="282511"/>
          <a:ext cx="5914209" cy="1517051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300" kern="1200"/>
            <a:t>Controlar y registrar los procesos de compra y venta de los </a:t>
          </a:r>
          <a:r>
            <a:rPr lang="es-PE" sz="2300" kern="1200"/>
            <a:t>productos </a:t>
          </a:r>
          <a:endParaRPr lang="en-US" sz="2300" kern="1200"/>
        </a:p>
      </dsp:txBody>
      <dsp:txXfrm>
        <a:off x="74056" y="356567"/>
        <a:ext cx="5766097" cy="1368939"/>
      </dsp:txXfrm>
    </dsp:sp>
    <dsp:sp modelId="{D377D8D3-416D-4D8F-AFFD-9A7054AE393B}">
      <dsp:nvSpPr>
        <dsp:cNvPr id="0" name=""/>
        <dsp:cNvSpPr/>
      </dsp:nvSpPr>
      <dsp:spPr>
        <a:xfrm>
          <a:off x="0" y="1865802"/>
          <a:ext cx="5914209" cy="1517051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681577"/>
                <a:satOff val="-1786"/>
                <a:lumOff val="1372"/>
                <a:alphaOff val="0"/>
                <a:shade val="74000"/>
                <a:satMod val="130000"/>
                <a:lumMod val="90000"/>
              </a:schemeClr>
              <a:schemeClr val="accent2">
                <a:hueOff val="1681577"/>
                <a:satOff val="-1786"/>
                <a:lumOff val="137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PE" sz="2300" kern="1200">
              <a:latin typeface="Garamond" panose="02020404030301010803"/>
            </a:rPr>
            <a:t>Crear un sistema web para acceso del cliente y un sistema de escritorio para administración</a:t>
          </a:r>
        </a:p>
      </dsp:txBody>
      <dsp:txXfrm>
        <a:off x="74056" y="1939858"/>
        <a:ext cx="5766097" cy="1368939"/>
      </dsp:txXfrm>
    </dsp:sp>
    <dsp:sp modelId="{E823534A-2B7E-4ACD-B95A-48D08A5FAE48}">
      <dsp:nvSpPr>
        <dsp:cNvPr id="0" name=""/>
        <dsp:cNvSpPr/>
      </dsp:nvSpPr>
      <dsp:spPr>
        <a:xfrm>
          <a:off x="0" y="3449094"/>
          <a:ext cx="5914209" cy="1517051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PE" sz="2300" kern="1200">
              <a:latin typeface="Garamond" panose="02020404030301010803"/>
            </a:rPr>
            <a:t>Emitir</a:t>
          </a:r>
          <a:r>
            <a:rPr lang="es-PE" sz="2300" kern="1200"/>
            <a:t> Reportes de los movimientos</a:t>
          </a:r>
          <a:r>
            <a:rPr lang="es-PE" sz="2300" kern="1200">
              <a:latin typeface="Garamond" panose="02020404030301010803"/>
            </a:rPr>
            <a:t> de</a:t>
          </a:r>
          <a:r>
            <a:rPr lang="es-PE" sz="2300" kern="1200"/>
            <a:t> clientes y proveedores para que el </a:t>
          </a:r>
          <a:r>
            <a:rPr lang="es-PE" sz="2300" kern="1200">
              <a:latin typeface="Garamond" panose="02020404030301010803"/>
            </a:rPr>
            <a:t>proceso organizativo</a:t>
          </a:r>
          <a:r>
            <a:rPr lang="es-PE" sz="2300" kern="1200"/>
            <a:t> sea más eficaz y de esta manera lograr un manejo de las transacciones.</a:t>
          </a:r>
          <a:endParaRPr lang="en-US" sz="2300" kern="1200"/>
        </a:p>
      </dsp:txBody>
      <dsp:txXfrm>
        <a:off x="74056" y="3523150"/>
        <a:ext cx="5766097" cy="1368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9A1EA16-8062-480C-B7BF-CF67A04054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099B86-A21A-4170-A7FA-2141C68887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3F167-B84F-4534-931D-29E3AD122A25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2DB5AD-D197-408E-A8AC-4EC502575A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162257-7B8C-47C9-9A53-D315838788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38B5C-5A2F-4740-95D3-F44A236CCD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644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D73C2-CB32-4AF8-9935-8840A2B1DB97}" type="datetimeFigureOut">
              <a:rPr lang="es-ES" noProof="0" smtClean="0"/>
              <a:t>06/07/2022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BBAA2-AD08-4FFA-AE74-09FF9983263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816015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BBAA2-AD08-4FFA-AE74-09FF9983263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33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Imagen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ángulo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Imagen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Imagen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 rtlCol="0"/>
          <a:lstStyle/>
          <a:p>
            <a:pPr rtl="0"/>
            <a:fld id="{42373B1E-A00E-4EFE-92B1-BA153F2093B3}" type="datetime1">
              <a:rPr lang="es-ES" noProof="0" smtClean="0"/>
              <a:t>06/07/2022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5" name="Conector recto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326014-3787-4C4E-9948-ACC4232CA98C}" type="datetime1">
              <a:rPr lang="es-ES" noProof="0" smtClean="0"/>
              <a:t>06/07/2022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969095-8B53-4789-BC86-C9C11C0C7C32}" type="datetime1">
              <a:rPr lang="es-ES" noProof="0" smtClean="0"/>
              <a:t>06/07/2022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5" name="Conector recto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C0DD7C-BE2E-4928-B7A2-A6A6B759A9E3}" type="datetime1">
              <a:rPr lang="es-ES" noProof="0" smtClean="0"/>
              <a:t>06/07/2022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Cuadro de texto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Conector recto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5EC074-4E5B-4F31-B1AD-3BA17EC5BD1C}" type="datetime1">
              <a:rPr lang="es-ES" noProof="0" smtClean="0"/>
              <a:t>06/07/2022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 con 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3" name="Marcador de texto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F4FE92-09DC-4882-983A-AD01FFB0A6D9}" type="datetime1">
              <a:rPr lang="es-ES" noProof="0" smtClean="0"/>
              <a:t>06/07/2022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2" name="Cuadro de texto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Conector recto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0" name="Marcador de texto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3726A-2E49-4FFB-A527-4FDB443B7554}" type="datetime1">
              <a:rPr lang="es-ES" noProof="0" smtClean="0"/>
              <a:t>06/07/2022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5" name="Conector recto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7C53E6-A2DA-429F-8E97-C8FA576979E0}" type="datetime1">
              <a:rPr lang="es-ES" noProof="0" smtClean="0"/>
              <a:t>06/07/2022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4" name="Conector recto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945E80-D94A-4400-980A-1A5FF5C26700}" type="datetime1">
              <a:rPr lang="es-ES" noProof="0" smtClean="0"/>
              <a:t>06/07/2022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4" name="Conector recto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C77DC9-EE62-4772-B8C7-709E310E05C9}" type="datetime1">
              <a:rPr lang="es-ES" noProof="0" smtClean="0"/>
              <a:t>06/07/2022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97799C9-84D9-46D2-A11E-BCF8A720529D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rtlCol="0" anchor="b">
            <a:normAutofit/>
          </a:bodyPr>
          <a:lstStyle>
            <a:lvl1pPr algn="ctr">
              <a:defRPr sz="44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FD0B72-2FB1-45F9-B55E-B2F7EBC0B640}" type="datetime1">
              <a:rPr lang="es-ES" noProof="0" smtClean="0"/>
              <a:t>06/07/2022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6" name="Conector recto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EB3AB-0680-405F-92E2-BEC5C01D7B4E}" type="datetime1">
              <a:rPr lang="es-ES" noProof="0" smtClean="0"/>
              <a:t>06/07/2022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84065D-F351-4B03-BD91-D8A6B8D4B362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F64975-6EEE-4D5A-BBB6-640B1423F0C3}" type="datetime1">
              <a:rPr lang="es-ES" noProof="0" smtClean="0"/>
              <a:t>06/07/2022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8" name="Conector recto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2732CA-302D-45C2-803B-AFC7E894D947}" type="datetime1">
              <a:rPr lang="es-ES" noProof="0" smtClean="0"/>
              <a:t>06/07/2022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4" name="Conector recto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CB1CB7-806B-48BD-8B32-0D60BC41B114}" type="datetime1">
              <a:rPr lang="es-ES" noProof="0" smtClean="0"/>
              <a:t>06/07/2022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45E8CD-8C42-4EC1-9563-FDBF28C1C667}" type="datetime1">
              <a:rPr lang="es-ES" noProof="0" smtClean="0"/>
              <a:t>06/07/2022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6" name="Conector recto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B30C37-0BA9-4C44-8EFC-8E25B1067CD9}" type="datetime1">
              <a:rPr lang="es-ES" noProof="0" smtClean="0"/>
              <a:t>06/07/2022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Imagen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ángulo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Imagen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Imagen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A6A5C36-949C-4221-A613-BD428192E183}" type="datetime1">
              <a:rPr lang="es-ES" noProof="0" smtClean="0"/>
              <a:t>06/07/2022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1DC2E5E3-D8AD-8F57-898D-54BF032996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</a:blip>
          <a:srcRect t="4376" b="11354"/>
          <a:stretch/>
        </p:blipFill>
        <p:spPr>
          <a:xfrm>
            <a:off x="-15855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i="1">
                <a:solidFill>
                  <a:srgbClr val="FFFFFF"/>
                </a:solidFill>
              </a:rPr>
              <a:t>Implementación de </a:t>
            </a:r>
            <a:r>
              <a:rPr lang="en-US" sz="4100" b="1" i="1" err="1">
                <a:solidFill>
                  <a:srgbClr val="FFFFFF"/>
                </a:solidFill>
              </a:rPr>
              <a:t>una</a:t>
            </a:r>
            <a:r>
              <a:rPr lang="en-US" sz="4100" b="1" i="1">
                <a:solidFill>
                  <a:srgbClr val="FFFFFF"/>
                </a:solidFill>
              </a:rPr>
              <a:t> Tienda online de </a:t>
            </a:r>
            <a:r>
              <a:rPr lang="en-US" sz="4100" b="1" i="1" err="1">
                <a:solidFill>
                  <a:srgbClr val="FFFFFF"/>
                </a:solidFill>
              </a:rPr>
              <a:t>productos</a:t>
            </a:r>
            <a:r>
              <a:rPr lang="en-US" sz="4100" b="1" i="1">
                <a:solidFill>
                  <a:srgbClr val="FFFFFF"/>
                </a:solidFill>
              </a:rPr>
              <a:t> para </a:t>
            </a:r>
            <a:r>
              <a:rPr lang="en-US" sz="4100" b="1" i="1" err="1">
                <a:solidFill>
                  <a:srgbClr val="FFFFFF"/>
                </a:solidFill>
              </a:rPr>
              <a:t>mascotas</a:t>
            </a:r>
            <a:r>
              <a:rPr lang="en-US" sz="4100" b="1" i="1">
                <a:solidFill>
                  <a:srgbClr val="FFFFFF"/>
                </a:solidFill>
              </a:rPr>
              <a:t> PETLORD</a:t>
            </a:r>
            <a:endParaRPr lang="en-US" sz="4100" i="1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2556932"/>
            <a:ext cx="960119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err="1">
                <a:solidFill>
                  <a:srgbClr val="FFFFFF"/>
                </a:solidFill>
              </a:rPr>
              <a:t>Integrantes</a:t>
            </a:r>
            <a:r>
              <a:rPr lang="en-US">
                <a:solidFill>
                  <a:srgbClr val="FFFFFF"/>
                </a:solidFill>
              </a:rPr>
              <a:t>:</a:t>
            </a:r>
            <a:endParaRPr lang="es-ES"/>
          </a:p>
          <a:p>
            <a:pPr marL="342900" indent="-342900" algn="l">
              <a:buFont typeface="Arial"/>
              <a:buChar char="•"/>
            </a:pPr>
            <a:r>
              <a:rPr lang="en-US">
                <a:solidFill>
                  <a:srgbClr val="FFFFFF"/>
                </a:solidFill>
              </a:rPr>
              <a:t>Luis Eduardo Caxi Calani</a:t>
            </a:r>
          </a:p>
          <a:p>
            <a:pPr marL="342900" indent="-342900" algn="l">
              <a:buFont typeface="Arial"/>
              <a:buChar char="•"/>
            </a:pPr>
            <a:r>
              <a:rPr lang="en-US">
                <a:solidFill>
                  <a:srgbClr val="FFFFFF"/>
                </a:solidFill>
              </a:rPr>
              <a:t>Daniel Alejandro González Franco</a:t>
            </a:r>
          </a:p>
          <a:p>
            <a:pPr marL="342900" indent="-342900" algn="l">
              <a:buFont typeface="Arial"/>
              <a:buChar char="•"/>
            </a:pPr>
            <a:r>
              <a:rPr lang="en-US">
                <a:solidFill>
                  <a:srgbClr val="FFFFFF"/>
                </a:solidFill>
              </a:rPr>
              <a:t>Jesús Ángel Delgado Castillo</a:t>
            </a:r>
          </a:p>
          <a:p>
            <a:pPr algn="l">
              <a:buFont typeface="Arial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7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6">
            <a:extLst>
              <a:ext uri="{FF2B5EF4-FFF2-40B4-BE49-F238E27FC236}">
                <a16:creationId xmlns:a16="http://schemas.microsoft.com/office/drawing/2014/main" id="{28FA177F-145C-478A-A7ED-8D021CE76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8">
            <a:extLst>
              <a:ext uri="{FF2B5EF4-FFF2-40B4-BE49-F238E27FC236}">
                <a16:creationId xmlns:a16="http://schemas.microsoft.com/office/drawing/2014/main" id="{1A96A522-1258-462E-AFC5-F5E3F1411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D78F746-0DB1-12B1-40C6-7E1CD3C0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262626"/>
                </a:solidFill>
              </a:rPr>
              <a:t>Escenarios de Casos de Usos (Sistema Web)</a:t>
            </a: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22EEABFB-D1AB-4BFF-84FC-449548E9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4231BC86-8965-4F95-9FD9-76313A7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4" descr="Diagrama&#10;&#10;Descripción generada automáticamente">
            <a:extLst>
              <a:ext uri="{FF2B5EF4-FFF2-40B4-BE49-F238E27FC236}">
                <a16:creationId xmlns:a16="http://schemas.microsoft.com/office/drawing/2014/main" id="{50EF272A-A5F5-3EEC-3395-AA2828105F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2213" y="1684301"/>
            <a:ext cx="4785906" cy="303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1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FA177F-145C-478A-A7ED-8D021CE76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96A522-1258-462E-AFC5-F5E3F1411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D78F746-0DB1-12B1-40C6-7E1CD3C0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solidFill>
                  <a:srgbClr val="262626"/>
                </a:solidFill>
              </a:rPr>
              <a:t>Escenarios de Casos de Usos (Sistema Escritorio)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EEABFB-D1AB-4BFF-84FC-449548E9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4" descr="Diagrama&#10;&#10;Descripción generada automáticamente">
            <a:extLst>
              <a:ext uri="{FF2B5EF4-FFF2-40B4-BE49-F238E27FC236}">
                <a16:creationId xmlns:a16="http://schemas.microsoft.com/office/drawing/2014/main" id="{E30ECB0C-19E3-EFA7-4525-CDD750AEA7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624" y="2089282"/>
            <a:ext cx="4867076" cy="277530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31BC86-8965-4F95-9FD9-76313A7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1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32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4" name="Straight Connector 38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40">
            <a:extLst>
              <a:ext uri="{FF2B5EF4-FFF2-40B4-BE49-F238E27FC236}">
                <a16:creationId xmlns:a16="http://schemas.microsoft.com/office/drawing/2014/main" id="{1755C732-3264-4614-8316-41F75483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42">
            <a:extLst>
              <a:ext uri="{FF2B5EF4-FFF2-40B4-BE49-F238E27FC236}">
                <a16:creationId xmlns:a16="http://schemas.microsoft.com/office/drawing/2014/main" id="{59C7C6ED-4EA1-4532-A820-59A8ADEE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A197BB7-B689-4B37-8BE2-FC23F6ED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93E4556-7891-471E-B9B7-A38508C75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F9C6176-D87B-4D8F-8BC3-FE6DF55C4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838BA48-DDFB-46B3-9EF6-031C91D27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6DFE19B-364B-34C5-F76C-F319A1D3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262626"/>
                </a:solidFill>
              </a:rPr>
              <a:t>Diagrama de Paquetes MVC</a:t>
            </a:r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4AD786D6-2C42-45AF-888B-F2038C4D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9999652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3276C7E-508E-51C6-6E44-2C2EF756DA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8116" y="1162114"/>
            <a:ext cx="8263383" cy="2987502"/>
          </a:xfrm>
          <a:prstGeom prst="rect">
            <a:avLst/>
          </a:prstGeom>
        </p:spPr>
      </p:pic>
      <p:cxnSp>
        <p:nvCxnSpPr>
          <p:cNvPr id="58" name="Straight Connector 50">
            <a:extLst>
              <a:ext uri="{FF2B5EF4-FFF2-40B4-BE49-F238E27FC236}">
                <a16:creationId xmlns:a16="http://schemas.microsoft.com/office/drawing/2014/main" id="{B8D6659D-FA60-4C6D-A9F6-063E294AA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501254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56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32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4" name="Straight Connector 38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40">
            <a:extLst>
              <a:ext uri="{FF2B5EF4-FFF2-40B4-BE49-F238E27FC236}">
                <a16:creationId xmlns:a16="http://schemas.microsoft.com/office/drawing/2014/main" id="{1755C732-3264-4614-8316-41F75483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42">
            <a:extLst>
              <a:ext uri="{FF2B5EF4-FFF2-40B4-BE49-F238E27FC236}">
                <a16:creationId xmlns:a16="http://schemas.microsoft.com/office/drawing/2014/main" id="{59C7C6ED-4EA1-4532-A820-59A8ADEE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A197BB7-B689-4B37-8BE2-FC23F6ED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93E4556-7891-471E-B9B7-A38508C75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F9C6176-D87B-4D8F-8BC3-FE6DF55C4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838BA48-DDFB-46B3-9EF6-031C91D27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6DFE19B-364B-34C5-F76C-F319A1D3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err="1">
                <a:solidFill>
                  <a:srgbClr val="262626"/>
                </a:solidFill>
              </a:rPr>
              <a:t>Diagrama</a:t>
            </a:r>
            <a:r>
              <a:rPr lang="en-US" sz="5400">
                <a:solidFill>
                  <a:srgbClr val="262626"/>
                </a:solidFill>
              </a:rPr>
              <a:t> de </a:t>
            </a:r>
            <a:r>
              <a:rPr lang="en-US" sz="5400" err="1">
                <a:solidFill>
                  <a:srgbClr val="262626"/>
                </a:solidFill>
              </a:rPr>
              <a:t>Despliegue</a:t>
            </a:r>
            <a:r>
              <a:rPr lang="en-US" sz="5400">
                <a:solidFill>
                  <a:srgbClr val="262626"/>
                </a:solidFill>
              </a:rPr>
              <a:t> (WEB)</a:t>
            </a:r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4AD786D6-2C42-45AF-888B-F2038C4D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9999652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0">
            <a:extLst>
              <a:ext uri="{FF2B5EF4-FFF2-40B4-BE49-F238E27FC236}">
                <a16:creationId xmlns:a16="http://schemas.microsoft.com/office/drawing/2014/main" id="{B8D6659D-FA60-4C6D-A9F6-063E294AA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501254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4" descr="Diagrama&#10;&#10;Descripción generada automáticamente">
            <a:extLst>
              <a:ext uri="{FF2B5EF4-FFF2-40B4-BE49-F238E27FC236}">
                <a16:creationId xmlns:a16="http://schemas.microsoft.com/office/drawing/2014/main" id="{9C6063F9-DB47-2941-9CE0-27A00CB04C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7277" y="1159452"/>
            <a:ext cx="6311752" cy="296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4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B0ECC-F714-4660-863B-81964CD8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Conclusiones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613531-0415-468B-87D3-184359F16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1800">
                <a:ea typeface="+mn-lt"/>
                <a:cs typeface="Arial"/>
              </a:rPr>
              <a:t> El proyecto genera boletas de venta </a:t>
            </a:r>
            <a:r>
              <a:rPr lang="es-PE" sz="1800">
                <a:effectLst/>
                <a:ea typeface="+mn-lt"/>
                <a:cs typeface="Arial"/>
              </a:rPr>
              <a:t>y de compra</a:t>
            </a:r>
            <a:r>
              <a:rPr lang="es-PE" sz="1800">
                <a:ea typeface="+mn-lt"/>
                <a:cs typeface="Arial"/>
              </a:rPr>
              <a:t>, además la aplicación </a:t>
            </a:r>
            <a:r>
              <a:rPr lang="es-PE" sz="1800">
                <a:effectLst/>
                <a:ea typeface="+mn-lt"/>
                <a:cs typeface="Arial"/>
              </a:rPr>
              <a:t>de escritorio </a:t>
            </a:r>
            <a:r>
              <a:rPr lang="es-PE" sz="1800">
                <a:ea typeface="+mn-lt"/>
                <a:cs typeface="Arial"/>
              </a:rPr>
              <a:t>realiza el CRUD satisfactoriamente que satisfacen nuestro objetivo general mejorando y agilizando los procesos de venta</a:t>
            </a:r>
            <a:r>
              <a:rPr lang="es-PE" sz="1800">
                <a:effectLst/>
                <a:ea typeface="+mn-lt"/>
                <a:cs typeface="Arial"/>
              </a:rPr>
              <a:t>.</a:t>
            </a:r>
            <a:endParaRPr lang="es-ES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ct val="114999"/>
            </a:pPr>
            <a:r>
              <a:rPr lang="es-ES" sz="1800">
                <a:ea typeface="+mn-lt"/>
                <a:cs typeface="+mn-lt"/>
              </a:rPr>
              <a:t>El proyecto logra registrar los procesos de compra y venta de los </a:t>
            </a:r>
            <a:r>
              <a:rPr lang="es-PE" sz="1800">
                <a:ea typeface="+mn-lt"/>
                <a:cs typeface="+mn-lt"/>
              </a:rPr>
              <a:t>productos. </a:t>
            </a:r>
            <a:endParaRPr lang="en-US" sz="180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ct val="114999"/>
            </a:pPr>
            <a:r>
              <a:rPr lang="es-PE" sz="1800">
                <a:ea typeface="+mn-lt"/>
                <a:cs typeface="+mn-lt"/>
              </a:rPr>
              <a:t>Se crearon ambos Sistemas con su propósito definido</a:t>
            </a:r>
            <a:endParaRPr lang="en-US" sz="180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ct val="114999"/>
            </a:pPr>
            <a:r>
              <a:rPr lang="es-PE" sz="1800">
                <a:ea typeface="+mn-lt"/>
                <a:cs typeface="+mn-lt"/>
              </a:rPr>
              <a:t>El proyecto loga generar Reportes para un fácil registro de ventas y compras</a:t>
            </a:r>
            <a:endParaRPr lang="es-PE" sz="1800" err="1"/>
          </a:p>
          <a:p>
            <a:pPr>
              <a:buSzPct val="114999"/>
            </a:pPr>
            <a:endParaRPr lang="es-PE" sz="1800">
              <a:cs typeface="Arial"/>
            </a:endParaRPr>
          </a:p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551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C6184A-198C-4364-BB79-1B14D0F9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PE">
                <a:solidFill>
                  <a:schemeClr val="bg1"/>
                </a:solidFill>
              </a:rPr>
              <a:t>Introducción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7022F-17B1-44A0-9E10-EAD6527C0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s-PE">
                <a:solidFill>
                  <a:schemeClr val="bg1"/>
                </a:solidFill>
              </a:rPr>
              <a:t>El presente proyecto hace énfasis a la implementación de un sistema web para la tienda de mascotas </a:t>
            </a:r>
            <a:r>
              <a:rPr lang="es-PE" err="1">
                <a:solidFill>
                  <a:schemeClr val="bg1"/>
                </a:solidFill>
              </a:rPr>
              <a:t>PetLord</a:t>
            </a:r>
            <a:r>
              <a:rPr lang="es-PE">
                <a:solidFill>
                  <a:schemeClr val="bg1"/>
                </a:solidFill>
              </a:rPr>
              <a:t> lo cual llevara a cabo el control del inventario de los productos y facturación de cada una de las compras realizadas por el cliente y al proveedor.</a:t>
            </a:r>
          </a:p>
          <a:p>
            <a:pPr>
              <a:buSzPct val="114999"/>
            </a:pPr>
            <a:r>
              <a:rPr lang="es-PE">
                <a:solidFill>
                  <a:schemeClr val="bg1"/>
                </a:solidFill>
              </a:rPr>
              <a:t>Este sistema permite automatizar y agilizar cada uno de los procesos que actualmente se lleva a cabo en  la tienda de mascotas </a:t>
            </a:r>
            <a:r>
              <a:rPr lang="es-PE" err="1">
                <a:solidFill>
                  <a:schemeClr val="bg1"/>
                </a:solidFill>
              </a:rPr>
              <a:t>PetLord</a:t>
            </a:r>
            <a:r>
              <a:rPr lang="es-PE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904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903229-E445-4A5E-AC00-A7417487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Objetivos </a:t>
            </a:r>
            <a:r>
              <a:rPr lang="es-ES">
                <a:solidFill>
                  <a:srgbClr val="FFFFFF"/>
                </a:solidFill>
                <a:ea typeface="+mj-lt"/>
                <a:cs typeface="+mj-lt"/>
              </a:rPr>
              <a:t>Generales</a:t>
            </a:r>
            <a:endParaRPr lang="es-PE">
              <a:solidFill>
                <a:srgbClr val="FFFFFF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A8DE1B8F-1005-4372-BA49-39A8BD5F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es-ES">
                <a:ea typeface="+mn-lt"/>
                <a:cs typeface="+mn-lt"/>
              </a:rPr>
              <a:t>Mejorar el proceso de venta de productos para mascotas de la empresa </a:t>
            </a:r>
            <a:r>
              <a:rPr lang="es-ES" err="1">
                <a:ea typeface="+mn-lt"/>
                <a:cs typeface="+mn-lt"/>
              </a:rPr>
              <a:t>PetLord</a:t>
            </a:r>
            <a:r>
              <a:rPr lang="es-ES">
                <a:ea typeface="+mn-lt"/>
                <a:cs typeface="+mn-lt"/>
              </a:rPr>
              <a:t> a través de una aplicación web con integración de tecnologías enfocándonos en la agilidad y facilidad que permitirán asistir a nuestro cliente a poder realizar compras y ventas de una manera rápida y simple. </a:t>
            </a:r>
            <a:endParaRPr lang="es-ES"/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>
              <a:ea typeface="+mn-lt"/>
              <a:cs typeface="+mn-lt"/>
            </a:endParaRPr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64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903229-E445-4A5E-AC00-A7417487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s-ES" sz="2100">
                <a:solidFill>
                  <a:srgbClr val="262626"/>
                </a:solidFill>
              </a:rPr>
              <a:t>Objetivos </a:t>
            </a:r>
            <a:r>
              <a:rPr lang="es-ES" sz="2100">
                <a:solidFill>
                  <a:srgbClr val="262626"/>
                </a:solidFill>
                <a:ea typeface="+mj-lt"/>
                <a:cs typeface="+mj-lt"/>
              </a:rPr>
              <a:t>Específicos</a:t>
            </a:r>
            <a:endParaRPr lang="es-ES" sz="2100">
              <a:solidFill>
                <a:srgbClr val="262626"/>
              </a:solidFill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Marcador de contenido 2">
            <a:extLst>
              <a:ext uri="{FF2B5EF4-FFF2-40B4-BE49-F238E27FC236}">
                <a16:creationId xmlns:a16="http://schemas.microsoft.com/office/drawing/2014/main" id="{C65AC42E-D860-244F-D879-B698F2CE2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181353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900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E5E839-040E-4D3E-B50A-8D803DFE4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F3F4B4-A2E6-47B5-92FB-37BEEAFA4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37B9B6-874B-0B25-B156-8C5EC1D3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5508"/>
            <a:ext cx="3354470" cy="5586984"/>
          </a:xfrm>
        </p:spPr>
        <p:txBody>
          <a:bodyPr>
            <a:normAutofit/>
          </a:bodyPr>
          <a:lstStyle/>
          <a:p>
            <a:r>
              <a:rPr lang="es-ES" sz="4800">
                <a:solidFill>
                  <a:schemeClr val="tx2"/>
                </a:solidFill>
              </a:rPr>
              <a:t>Problemática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124D17-3A82-47D5-80C1-F990ABB1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A72867-7DFE-93AE-31DC-A5961FB9D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04" y="954756"/>
            <a:ext cx="5613283" cy="4853888"/>
          </a:xfrm>
        </p:spPr>
        <p:txBody>
          <a:bodyPr anchor="ctr">
            <a:normAutofit/>
          </a:bodyPr>
          <a:lstStyle/>
          <a:p>
            <a:r>
              <a:rPr lang="es-PE" sz="2200">
                <a:solidFill>
                  <a:schemeClr val="bg1"/>
                </a:solidFill>
                <a:ea typeface="+mn-lt"/>
                <a:cs typeface="+mn-lt"/>
              </a:rPr>
              <a:t>La empresa “</a:t>
            </a:r>
            <a:r>
              <a:rPr lang="es-PE" sz="2200" err="1">
                <a:solidFill>
                  <a:schemeClr val="bg1"/>
                </a:solidFill>
                <a:ea typeface="+mn-lt"/>
                <a:cs typeface="+mn-lt"/>
              </a:rPr>
              <a:t>PetLord</a:t>
            </a:r>
            <a:r>
              <a:rPr lang="es-PE" sz="2200">
                <a:solidFill>
                  <a:schemeClr val="bg1"/>
                </a:solidFill>
                <a:ea typeface="+mn-lt"/>
                <a:cs typeface="+mn-lt"/>
              </a:rPr>
              <a:t>”, se dedica a la venta de productos para mascotas ubicada en la ciudad de Tacna. La empresa ha venido presentando retrasos en el proceso de ventas debido a que no aprovechan la funcionalidad de un sistema elaborado.  </a:t>
            </a:r>
            <a:endParaRPr lang="es-PE" sz="2200">
              <a:solidFill>
                <a:schemeClr val="bg1"/>
              </a:solidFill>
              <a:effectLst/>
              <a:ea typeface="+mn-lt"/>
              <a:cs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A78C8-C0E0-45DA-BC2C-2C8D4153B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308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903229-E445-4A5E-AC00-A7417487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Patrón Arquitectónico (MVC)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A8DE1B8F-1005-4372-BA49-39A8BD5F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endParaRPr lang="es-ES"/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>
              <a:ea typeface="+mn-lt"/>
              <a:cs typeface="+mn-lt"/>
            </a:endParaRPr>
          </a:p>
          <a:p>
            <a:pPr marL="0" indent="0">
              <a:buNone/>
            </a:pPr>
            <a:endParaRPr lang="es-ES"/>
          </a:p>
        </p:txBody>
      </p:sp>
      <p:pic>
        <p:nvPicPr>
          <p:cNvPr id="3" name="Imagen 3" descr="Diagrama&#10;&#10;Descripción generada automáticamente">
            <a:extLst>
              <a:ext uri="{FF2B5EF4-FFF2-40B4-BE49-F238E27FC236}">
                <a16:creationId xmlns:a16="http://schemas.microsoft.com/office/drawing/2014/main" id="{0F703FD4-163D-E6D5-574A-4D8D05620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764" y="2499114"/>
            <a:ext cx="6954867" cy="39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903229-E445-4A5E-AC00-A7417487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Patrón de Capas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A8DE1B8F-1005-4372-BA49-39A8BD5F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endParaRPr lang="es-ES"/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>
              <a:ea typeface="+mn-lt"/>
              <a:cs typeface="+mn-lt"/>
            </a:endParaRPr>
          </a:p>
          <a:p>
            <a:pPr marL="0" indent="0">
              <a:buNone/>
            </a:pPr>
            <a:endParaRPr lang="es-ES"/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3FCA6C70-B68D-73FB-AAFE-989282375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63" y="2611008"/>
            <a:ext cx="9011727" cy="393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3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3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5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5F6C351-94EF-10B9-F938-6EB7E173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chemeClr val="bg1"/>
                </a:solidFill>
              </a:rPr>
              <a:t>ARQUITECTURA DEL SOFTWARE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C4258-FE65-9CAD-F8B3-433109B69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95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C806A-7ABA-2112-0A94-11A25E29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</a:rPr>
              <a:t>REQUERIMIENTOS FUNCIONALES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6FC10B53-6A84-7CC7-22F0-4A0151DE6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922850"/>
              </p:ext>
            </p:extLst>
          </p:nvPr>
        </p:nvGraphicFramePr>
        <p:xfrm>
          <a:off x="1932300" y="2772384"/>
          <a:ext cx="8327400" cy="2874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283">
                  <a:extLst>
                    <a:ext uri="{9D8B030D-6E8A-4147-A177-3AD203B41FA5}">
                      <a16:colId xmlns:a16="http://schemas.microsoft.com/office/drawing/2014/main" val="469875327"/>
                    </a:ext>
                  </a:extLst>
                </a:gridCol>
                <a:gridCol w="1635474">
                  <a:extLst>
                    <a:ext uri="{9D8B030D-6E8A-4147-A177-3AD203B41FA5}">
                      <a16:colId xmlns:a16="http://schemas.microsoft.com/office/drawing/2014/main" val="1866460343"/>
                    </a:ext>
                  </a:extLst>
                </a:gridCol>
                <a:gridCol w="2493153">
                  <a:extLst>
                    <a:ext uri="{9D8B030D-6E8A-4147-A177-3AD203B41FA5}">
                      <a16:colId xmlns:a16="http://schemas.microsoft.com/office/drawing/2014/main" val="4049057080"/>
                    </a:ext>
                  </a:extLst>
                </a:gridCol>
                <a:gridCol w="1923112">
                  <a:extLst>
                    <a:ext uri="{9D8B030D-6E8A-4147-A177-3AD203B41FA5}">
                      <a16:colId xmlns:a16="http://schemas.microsoft.com/office/drawing/2014/main" val="1225548843"/>
                    </a:ext>
                  </a:extLst>
                </a:gridCol>
                <a:gridCol w="1294378">
                  <a:extLst>
                    <a:ext uri="{9D8B030D-6E8A-4147-A177-3AD203B41FA5}">
                      <a16:colId xmlns:a16="http://schemas.microsoft.com/office/drawing/2014/main" val="2306263536"/>
                    </a:ext>
                  </a:extLst>
                </a:gridCol>
              </a:tblGrid>
              <a:tr h="173045">
                <a:tc gridSpan="3"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Requerimientos funcionales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PE" sz="700">
                          <a:effectLst/>
                        </a:rPr>
                        <a:t>Sistema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Prioridad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extLst>
                  <a:ext uri="{0D108BD9-81ED-4DB2-BD59-A6C34878D82A}">
                    <a16:rowId xmlns:a16="http://schemas.microsoft.com/office/drawing/2014/main" val="3906016246"/>
                  </a:ext>
                </a:extLst>
              </a:tr>
              <a:tr h="332714"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RF-1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Usuarios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Ingresar al Sistema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Sistema Escritorio </a:t>
                      </a:r>
                      <a:endParaRPr lang="es-PE" sz="1000">
                        <a:effectLst/>
                      </a:endParaRPr>
                    </a:p>
                    <a:p>
                      <a:pPr algn="l" rtl="0" fontAlgn="base"/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PE" sz="700">
                          <a:effectLst/>
                        </a:rPr>
                        <a:t>Alta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extLst>
                  <a:ext uri="{0D108BD9-81ED-4DB2-BD59-A6C34878D82A}">
                    <a16:rowId xmlns:a16="http://schemas.microsoft.com/office/drawing/2014/main" val="276306866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RF-2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Usuarios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Salir del Sistema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Sistema Escritorio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PE" sz="700">
                          <a:effectLst/>
                        </a:rPr>
                        <a:t>Alta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extLst>
                  <a:ext uri="{0D108BD9-81ED-4DB2-BD59-A6C34878D82A}">
                    <a16:rowId xmlns:a16="http://schemas.microsoft.com/office/drawing/2014/main" val="504199595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RF-3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Administrador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Gestionar Cuentas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Sistema Escritorio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PE" sz="700">
                          <a:effectLst/>
                        </a:rPr>
                        <a:t>Alta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extLst>
                  <a:ext uri="{0D108BD9-81ED-4DB2-BD59-A6C34878D82A}">
                    <a16:rowId xmlns:a16="http://schemas.microsoft.com/office/drawing/2014/main" val="2002145475"/>
                  </a:ext>
                </a:extLst>
              </a:tr>
              <a:tr h="332714"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RF-4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Administrador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Gestionar Productos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Sistema Escritorio </a:t>
                      </a:r>
                      <a:endParaRPr lang="es-PE" sz="1000">
                        <a:effectLst/>
                      </a:endParaRPr>
                    </a:p>
                    <a:p>
                      <a:pPr algn="l" rtl="0" fontAlgn="base"/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PE" sz="700">
                          <a:effectLst/>
                        </a:rPr>
                        <a:t>Alta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extLst>
                  <a:ext uri="{0D108BD9-81ED-4DB2-BD59-A6C34878D82A}">
                    <a16:rowId xmlns:a16="http://schemas.microsoft.com/office/drawing/2014/main" val="3514150998"/>
                  </a:ext>
                </a:extLst>
              </a:tr>
              <a:tr h="332714"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RF-5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Administrador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Gestionar Compras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Sistema Escritorio </a:t>
                      </a:r>
                      <a:endParaRPr lang="es-PE" sz="1000">
                        <a:effectLst/>
                      </a:endParaRPr>
                    </a:p>
                    <a:p>
                      <a:pPr algn="l" rtl="0" fontAlgn="base"/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PE" sz="700">
                          <a:effectLst/>
                        </a:rPr>
                        <a:t>Alta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extLst>
                  <a:ext uri="{0D108BD9-81ED-4DB2-BD59-A6C34878D82A}">
                    <a16:rowId xmlns:a16="http://schemas.microsoft.com/office/drawing/2014/main" val="4222839941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RF-6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Administrado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Generar reportes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Sistema Escritorio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PE" sz="700">
                          <a:effectLst/>
                        </a:rPr>
                        <a:t>Alta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extLst>
                  <a:ext uri="{0D108BD9-81ED-4DB2-BD59-A6C34878D82A}">
                    <a16:rowId xmlns:a16="http://schemas.microsoft.com/office/drawing/2014/main" val="1633580023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RF-7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Visita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Registrarse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Sistema Web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PE" sz="700">
                          <a:effectLst/>
                        </a:rPr>
                        <a:t>Alta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extLst>
                  <a:ext uri="{0D108BD9-81ED-4DB2-BD59-A6C34878D82A}">
                    <a16:rowId xmlns:a16="http://schemas.microsoft.com/office/drawing/2014/main" val="86862128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RF-8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Cliente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Buscar Producto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Sistema Web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PE" sz="700">
                          <a:effectLst/>
                        </a:rPr>
                        <a:t>Alta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extLst>
                  <a:ext uri="{0D108BD9-81ED-4DB2-BD59-A6C34878D82A}">
                    <a16:rowId xmlns:a16="http://schemas.microsoft.com/office/drawing/2014/main" val="607378750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RF-9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Cliente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Comprar Producto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Sistema Web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PE" sz="700">
                          <a:effectLst/>
                        </a:rPr>
                        <a:t>Alta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extLst>
                  <a:ext uri="{0D108BD9-81ED-4DB2-BD59-A6C34878D82A}">
                    <a16:rowId xmlns:a16="http://schemas.microsoft.com/office/drawing/2014/main" val="3831079404"/>
                  </a:ext>
                </a:extLst>
              </a:tr>
              <a:tr h="332714"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RF-10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Cliente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Escoger formas de pago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Sistema Web </a:t>
                      </a:r>
                      <a:endParaRPr lang="es-PE" sz="1000">
                        <a:effectLst/>
                      </a:endParaRPr>
                    </a:p>
                    <a:p>
                      <a:pPr algn="l" rtl="0" fontAlgn="base"/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PE" sz="700">
                          <a:effectLst/>
                        </a:rPr>
                        <a:t>Alta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extLst>
                  <a:ext uri="{0D108BD9-81ED-4DB2-BD59-A6C34878D82A}">
                    <a16:rowId xmlns:a16="http://schemas.microsoft.com/office/drawing/2014/main" val="1457292776"/>
                  </a:ext>
                </a:extLst>
              </a:tr>
              <a:tr h="332714"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RF-11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Cliente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Visualizar Historial de compras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700">
                          <a:effectLst/>
                        </a:rPr>
                        <a:t>Sistema Web </a:t>
                      </a:r>
                      <a:endParaRPr lang="es-PE" sz="1000">
                        <a:effectLst/>
                      </a:endParaRPr>
                    </a:p>
                    <a:p>
                      <a:pPr algn="l" rtl="0" fontAlgn="base"/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PE" sz="700">
                          <a:effectLst/>
                        </a:rPr>
                        <a:t>Alta </a:t>
                      </a:r>
                      <a:endParaRPr lang="es-PE" sz="1000" b="0" i="0">
                        <a:effectLst/>
                      </a:endParaRPr>
                    </a:p>
                  </a:txBody>
                  <a:tcPr marL="41051" marR="41051" marT="20526" marB="20526"/>
                </a:tc>
                <a:extLst>
                  <a:ext uri="{0D108BD9-81ED-4DB2-BD59-A6C34878D82A}">
                    <a16:rowId xmlns:a16="http://schemas.microsoft.com/office/drawing/2014/main" val="2417048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552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Application>Microsoft Office PowerPoint</Application>
  <PresentationFormat>Panorámica</PresentationFormat>
  <Slides>14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Orgánico</vt:lpstr>
      <vt:lpstr>Implementación de una Tienda online de productos para mascotas PETLORD</vt:lpstr>
      <vt:lpstr>Introducción</vt:lpstr>
      <vt:lpstr>Objetivos Generales</vt:lpstr>
      <vt:lpstr>Objetivos Específicos</vt:lpstr>
      <vt:lpstr>Problemática</vt:lpstr>
      <vt:lpstr>Patrón Arquitectónico (MVC)</vt:lpstr>
      <vt:lpstr>Patrón de Capas</vt:lpstr>
      <vt:lpstr>ARQUITECTURA DEL SOFTWARE</vt:lpstr>
      <vt:lpstr>REQUERIMIENTOS FUNCIONALES</vt:lpstr>
      <vt:lpstr>Escenarios de Casos de Usos (Sistema Web)</vt:lpstr>
      <vt:lpstr>Escenarios de Casos de Usos (Sistema Escritorio)</vt:lpstr>
      <vt:lpstr>Diagrama de Paquetes MVC</vt:lpstr>
      <vt:lpstr>Diagrama de Despliegue (WEB)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2</cp:revision>
  <dcterms:created xsi:type="dcterms:W3CDTF">2022-07-01T14:48:28Z</dcterms:created>
  <dcterms:modified xsi:type="dcterms:W3CDTF">2022-07-06T16:43:23Z</dcterms:modified>
</cp:coreProperties>
</file>