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4630400" cy="8229600"/>
  <p:notesSz cx="8229600" cy="14630400"/>
  <p:embeddedFontLst>
    <p:embeddedFont>
      <p:font typeface="Alice" panose="020B0604020202020204" charset="0"/>
      <p:regular r:id="rId19"/>
    </p:embeddedFont>
    <p:embeddedFont>
      <p:font typeface="Lora" panose="020F0502020204030204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AFC3C-6DB3-2C8B-15B1-F598FAC3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4FD4C-5F5F-E08F-960B-6F8274A82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48CD3-A23E-FD9A-DECD-78F02EC3A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1566-8942-22C0-A1CE-E415E31F1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omi-health/medical-dialogue-to-soap-summa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0" y="205622"/>
            <a:ext cx="3162895" cy="8785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1477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Automated Medical Report Summarizer &amp; Explainer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115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Team Members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29564"/>
            <a:ext cx="130428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Yassin Saad
Michael Adel
Michael Wagdy
Ziad Maher
Sara Aboalyazeed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3519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Supervised by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9699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Dr.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Ensaf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&amp; Eng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zeyad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620A1-3879-420A-919A-A45F78944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087576"/>
            <a:ext cx="88482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Llama 3.2-3B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89" y="246846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Trainable prefix tokens prepended to input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300126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406687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 0.4804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89" y="459968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 0.2451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89" y="513248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 sum: 0.4304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89" y="566529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0.868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570BAB-0D21-2C60-7251-71016E31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2311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1B6384-6DD6-0629-45D8-0FA663948AE2}"/>
              </a:ext>
            </a:extLst>
          </p:cNvPr>
          <p:cNvSpPr txBox="1"/>
          <p:nvPr/>
        </p:nvSpPr>
        <p:spPr>
          <a:xfrm>
            <a:off x="14170315" y="7629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0CE3D-BFCE-C3B4-663D-67952429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468" y="3001267"/>
            <a:ext cx="6496957" cy="25149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087576"/>
            <a:ext cx="87281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Tiny LLaMA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89" y="255603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Adapter modules injected into layers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308883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415444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 0.349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89" y="468725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 0.107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89" y="522005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ROUGE-L: 0.432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89" y="575286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0.5147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B729B-4432-4AA3-C513-8B3D09C5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64687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10F5A3-A62D-3927-7B01-05B9A0388C80}"/>
              </a:ext>
            </a:extLst>
          </p:cNvPr>
          <p:cNvSpPr txBox="1"/>
          <p:nvPr/>
        </p:nvSpPr>
        <p:spPr>
          <a:xfrm>
            <a:off x="14170315" y="78009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2B8AA-462F-16A8-F246-11D6FC273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377" y="2380672"/>
            <a:ext cx="5401429" cy="40010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7576"/>
            <a:ext cx="95116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Microsoft Phi-2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255603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Parameter-efficient fine-tuning using LoRA (Low-Rank Adaptation)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8883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5444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1:0.328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8725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2:0.102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2005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 SUM:0.398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75286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0.5037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148F9C-3D2D-6F4A-00C5-CE311C59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9A765B-7D44-B6DB-98B8-287AC93A012B}"/>
              </a:ext>
            </a:extLst>
          </p:cNvPr>
          <p:cNvSpPr txBox="1"/>
          <p:nvPr/>
        </p:nvSpPr>
        <p:spPr>
          <a:xfrm>
            <a:off x="14211696" y="7717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9A181-92B1-0592-1A74-3EED753D3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336" y="3045731"/>
            <a:ext cx="4267114" cy="40645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4F019-5EDB-404D-B263-DD06F3FA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9CAA254-B9F5-86DF-BFC4-8B275A392D13}"/>
              </a:ext>
            </a:extLst>
          </p:cNvPr>
          <p:cNvSpPr/>
          <p:nvPr/>
        </p:nvSpPr>
        <p:spPr>
          <a:xfrm>
            <a:off x="713679" y="364575"/>
            <a:ext cx="10205094" cy="1406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Judge Model Evaluation Overview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49D52E8-502E-07F8-F441-106D2ABD77D5}"/>
              </a:ext>
            </a:extLst>
          </p:cNvPr>
          <p:cNvSpPr/>
          <p:nvPr/>
        </p:nvSpPr>
        <p:spPr>
          <a:xfrm>
            <a:off x="793790" y="224998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Model: </a:t>
            </a:r>
            <a:r>
              <a:rPr lang="en-US" sz="1900" b="1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Grok’s</a:t>
            </a: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900" b="1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LLaMA</a:t>
            </a: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3 70B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Models were judged based on prompt-response quality via API scoring</a:t>
            </a:r>
            <a:endParaRPr lang="en-US" sz="19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6943D22-06A3-A32A-04C8-BC6B6C7D69C0}"/>
              </a:ext>
            </a:extLst>
          </p:cNvPr>
          <p:cNvSpPr/>
          <p:nvPr/>
        </p:nvSpPr>
        <p:spPr>
          <a:xfrm>
            <a:off x="793790" y="278278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9ED11FF-905B-CD42-FCE6-4FAEDA11DC40}"/>
              </a:ext>
            </a:extLst>
          </p:cNvPr>
          <p:cNvSpPr/>
          <p:nvPr/>
        </p:nvSpPr>
        <p:spPr>
          <a:xfrm>
            <a:off x="793789" y="303819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C2821"/>
              </a:solidFill>
              <a:latin typeface="Lora" pitchFamily="34" charset="0"/>
            </a:endParaRPr>
          </a:p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E43F90C-29AB-264E-52B7-D402AEBE1656}"/>
              </a:ext>
            </a:extLst>
          </p:cNvPr>
          <p:cNvSpPr/>
          <p:nvPr/>
        </p:nvSpPr>
        <p:spPr>
          <a:xfrm>
            <a:off x="601604" y="359384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dirty="0"/>
              <a:t>Evaluation focused on Judge Scores, reflecting accuracy, relevance, or quality.</a:t>
            </a:r>
          </a:p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dirty="0"/>
              <a:t>evaluates the quality of generated SOAP notes based on completeness (0.25 weight),</a:t>
            </a:r>
          </a:p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dirty="0"/>
              <a:t> correctness (0.35 weight),organization (0.20 weight), and clinical relevance (0.20weight)</a:t>
            </a:r>
          </a:p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2235018D-4344-DD18-601A-920AA0DF689E}"/>
              </a:ext>
            </a:extLst>
          </p:cNvPr>
          <p:cNvSpPr/>
          <p:nvPr/>
        </p:nvSpPr>
        <p:spPr>
          <a:xfrm>
            <a:off x="793790" y="491400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371600" lvl="4"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0E919C64-7158-F1FA-6686-21281F2060BB}"/>
              </a:ext>
            </a:extLst>
          </p:cNvPr>
          <p:cNvSpPr/>
          <p:nvPr/>
        </p:nvSpPr>
        <p:spPr>
          <a:xfrm>
            <a:off x="793790" y="544681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40B371-5ED2-A077-DAF5-4AA628C3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8CAE28-1228-482E-ECF0-B9C43AD33A21}"/>
              </a:ext>
            </a:extLst>
          </p:cNvPr>
          <p:cNvSpPr txBox="1"/>
          <p:nvPr/>
        </p:nvSpPr>
        <p:spPr>
          <a:xfrm>
            <a:off x="14170315" y="7759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1559E-3E02-AC77-8CDB-48C4F643DBDC}"/>
              </a:ext>
            </a:extLst>
          </p:cNvPr>
          <p:cNvSpPr txBox="1"/>
          <p:nvPr/>
        </p:nvSpPr>
        <p:spPr>
          <a:xfrm>
            <a:off x="793789" y="4910623"/>
            <a:ext cx="7443438" cy="804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734765-D6F6-F874-6665-D7A48BB8A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211" y="5312656"/>
            <a:ext cx="4790987" cy="22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4781"/>
            <a:ext cx="67776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 &amp; Future Work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2662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3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810833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LLMs automate medical summarization.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253031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Fine-tuning improves accuracy.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95229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Enhances clinician efficiency.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137427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Boosts patient engagement.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526625"/>
            <a:ext cx="566976" cy="56697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56884" y="33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456884" y="3810833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Integrate real-time data from wearables.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456884" y="4253031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 multi-modal systems.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7456884" y="4695229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 patient education with LLMs.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C001E5-9645-23C2-823E-D75284522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9EB660-0E33-777E-BE6F-D193021E01DE}"/>
              </a:ext>
            </a:extLst>
          </p:cNvPr>
          <p:cNvSpPr txBox="1"/>
          <p:nvPr/>
        </p:nvSpPr>
        <p:spPr>
          <a:xfrm>
            <a:off x="14170315" y="7759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32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25412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479846" y="32443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Questions?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93790" y="42932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11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293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474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F387C-DEFC-4339-293B-0FA324F9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32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25412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479846" y="32443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93790" y="42932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11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293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474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358BB-8740-1CB2-C689-0BD9260D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51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Agenda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6753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&amp; Solution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0033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Used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23314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Models Used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6594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Fine-Tuning Techniques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9875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General System Architecture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3155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 &amp; Discussion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6436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&amp; Future Work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1165A6-A90F-BE65-8690-E0FB6E17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5072F2-278D-6391-8F48-8719C0AA2392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6170" y="1001672"/>
            <a:ext cx="61806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Problem &amp; Our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86170" y="2685513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Problem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86170" y="3343095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Clinicians spend significant time manually writing SOAP notes.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6170" y="4329409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Patients struggle to understand complex medical reports.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1901" y="2685513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1901" y="3343095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Automated LLM system for SOAP notes.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1901" y="3875900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Patient-friendly summaries of medical reports.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1901" y="4862213"/>
            <a:ext cx="624470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Improves clinician workflow and patient comprehension.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56F0B-F429-C33E-31D9-7CB6C09B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D75D04-BEE2-639C-02BC-15CD6860EB12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16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Dataset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7113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Name</a:t>
            </a: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Synthetic Medical Dialogues and SOAP Summaries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7979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10,000 samples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1259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9250 train / 500 validation / 250 test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4539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Each sample: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7820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Doctor-patient dialogue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1100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Corresponding SOAP report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1966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Link: </a:t>
            </a:r>
            <a:r>
              <a:rPr lang="en-GB" sz="2000" dirty="0" err="1">
                <a:hlinkClick r:id="rId3"/>
              </a:rPr>
              <a:t>omi</a:t>
            </a:r>
            <a:r>
              <a:rPr lang="en-GB" sz="2000" dirty="0">
                <a:hlinkClick r:id="rId3"/>
              </a:rPr>
              <a:t>-health/medical-dialogue-to-soap-summary · Datasets at Hugging Face</a:t>
            </a:r>
            <a:endParaRPr lang="en-GB" sz="2000" dirty="0"/>
          </a:p>
          <a:p>
            <a:pPr marL="0" indent="0" algn="l">
              <a:lnSpc>
                <a:spcPts val="3550"/>
              </a:lnSpc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A2D688-4699-9334-332D-3676726C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B75FDE-D1A8-CC22-66EF-6BBE88FEF1ED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554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Models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0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878860" y="28328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868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Small T5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35863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Lightweight version of T5 for text-to-text NLP.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2790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5320963" y="28328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73008" y="2868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Facebook BART Large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335863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Seq2seq model for generation and denoising tasks.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77995" y="27903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9763065" y="28328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5111" y="2868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LLaMA 3 2.3B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5111" y="335863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Efficient, scalable model from Meta.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47399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878860" y="47825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48178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Tiny LLaMA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30828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Edge-optimized compact LLM.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57003" y="47399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0" name="Text 18"/>
          <p:cNvSpPr/>
          <p:nvPr/>
        </p:nvSpPr>
        <p:spPr>
          <a:xfrm>
            <a:off x="7542074" y="47825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94119" y="48178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Microsoft Phi-2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94119" y="530828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Small, high-performing general-purpose model.</a:t>
            </a:r>
            <a:endParaRPr lang="en-US" sz="17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54E394-C1FC-43FB-AD58-1098D887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FAA651-2170-28AA-8F88-EBFDB7484FF3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2864"/>
            <a:ext cx="60548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Fine-Tuning Techniques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2157294"/>
            <a:ext cx="30480" cy="4223742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1273612" y="2397204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3"/>
          <p:cNvSpPr/>
          <p:nvPr/>
        </p:nvSpPr>
        <p:spPr>
          <a:xfrm>
            <a:off x="793790" y="215729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Text 4"/>
          <p:cNvSpPr/>
          <p:nvPr/>
        </p:nvSpPr>
        <p:spPr>
          <a:xfrm>
            <a:off x="878860" y="21997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2185630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Full-Parameter Tuning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1273612" y="33326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Shape 7"/>
          <p:cNvSpPr/>
          <p:nvPr/>
        </p:nvSpPr>
        <p:spPr>
          <a:xfrm>
            <a:off x="793790" y="30927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878860" y="313527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2183011" y="3121104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Transfer Learning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1273612" y="426815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11"/>
          <p:cNvSpPr/>
          <p:nvPr/>
        </p:nvSpPr>
        <p:spPr>
          <a:xfrm>
            <a:off x="793790" y="40282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4" name="Text 12"/>
          <p:cNvSpPr/>
          <p:nvPr/>
        </p:nvSpPr>
        <p:spPr>
          <a:xfrm>
            <a:off x="878860" y="407074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2183011" y="4056579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Prefix Tuning</a:t>
            </a:r>
            <a:endParaRPr lang="en-US" sz="2200" dirty="0"/>
          </a:p>
        </p:txBody>
      </p:sp>
      <p:sp>
        <p:nvSpPr>
          <p:cNvPr id="16" name="Shape 14"/>
          <p:cNvSpPr/>
          <p:nvPr/>
        </p:nvSpPr>
        <p:spPr>
          <a:xfrm>
            <a:off x="1273612" y="520362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5"/>
          <p:cNvSpPr/>
          <p:nvPr/>
        </p:nvSpPr>
        <p:spPr>
          <a:xfrm>
            <a:off x="793790" y="496371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8" name="Text 16"/>
          <p:cNvSpPr/>
          <p:nvPr/>
        </p:nvSpPr>
        <p:spPr>
          <a:xfrm>
            <a:off x="878860" y="50062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7"/>
          <p:cNvSpPr/>
          <p:nvPr/>
        </p:nvSpPr>
        <p:spPr>
          <a:xfrm>
            <a:off x="2183011" y="4992053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Adapter Learning</a:t>
            </a:r>
            <a:endParaRPr lang="en-US" sz="2200" dirty="0"/>
          </a:p>
        </p:txBody>
      </p:sp>
      <p:sp>
        <p:nvSpPr>
          <p:cNvPr id="20" name="Shape 18"/>
          <p:cNvSpPr/>
          <p:nvPr/>
        </p:nvSpPr>
        <p:spPr>
          <a:xfrm>
            <a:off x="1273612" y="613910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1" name="Shape 19"/>
          <p:cNvSpPr/>
          <p:nvPr/>
        </p:nvSpPr>
        <p:spPr>
          <a:xfrm>
            <a:off x="793790" y="58991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2" name="Text 20"/>
          <p:cNvSpPr/>
          <p:nvPr/>
        </p:nvSpPr>
        <p:spPr>
          <a:xfrm>
            <a:off x="878860" y="594169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650" dirty="0"/>
          </a:p>
        </p:txBody>
      </p:sp>
      <p:sp>
        <p:nvSpPr>
          <p:cNvPr id="23" name="Text 21"/>
          <p:cNvSpPr/>
          <p:nvPr/>
        </p:nvSpPr>
        <p:spPr>
          <a:xfrm>
            <a:off x="2183011" y="5927527"/>
            <a:ext cx="116535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LoRA (Low-Rank Adaptation)</a:t>
            </a:r>
            <a:endParaRPr lang="en-US" sz="2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4E9DF5-32C5-B871-59AB-CD84FE50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8B4F02-0CF0-D588-D60E-79851E23B3A6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2025"/>
            <a:ext cx="70350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Genral 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09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29019"/>
            <a:ext cx="13042821" cy="402050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69046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80C55C-A9A1-CBDA-F9D3-33ABE1CF6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91" y="7743757"/>
            <a:ext cx="2057509" cy="485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38702-19FC-EB6F-E239-BE5481BE0E29}"/>
              </a:ext>
            </a:extLst>
          </p:cNvPr>
          <p:cNvSpPr txBox="1"/>
          <p:nvPr/>
        </p:nvSpPr>
        <p:spPr>
          <a:xfrm>
            <a:off x="14170315" y="7759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5486"/>
            <a:ext cx="78095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Small T5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89" y="2456914"/>
            <a:ext cx="485453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 :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All parameters updated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2989718"/>
            <a:ext cx="416873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8" y="405532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 0.4724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88" y="458813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 0.2698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88" y="512093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 sum: 0.4003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88" y="5653742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0.8709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58155-1C92-AAE3-5B65-613DCC8B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753284"/>
            <a:ext cx="1971950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D61EEC-1017-D222-6573-49656E74524A}"/>
              </a:ext>
            </a:extLst>
          </p:cNvPr>
          <p:cNvSpPr txBox="1"/>
          <p:nvPr/>
        </p:nvSpPr>
        <p:spPr>
          <a:xfrm>
            <a:off x="14170314" y="777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96461F-C8C6-F399-D9A0-E981FD96F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969" y="2123356"/>
            <a:ext cx="3506211" cy="43174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9534"/>
            <a:ext cx="86072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&amp; Discussion: BART Large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250799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Technique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Transfer learning from pretrained checkpoint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4079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Performance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0640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1: 0.5394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3921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 2: 0.3064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17201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ROUGE-L sum: 0.4569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70481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714500" lvl="4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BERTScore-f1: 0.8940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A6F14A-D563-97E0-1850-43571D89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450" y="7663603"/>
            <a:ext cx="1971950" cy="476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E30027-CD95-14B1-AD79-90880B89AE76}"/>
              </a:ext>
            </a:extLst>
          </p:cNvPr>
          <p:cNvSpPr txBox="1"/>
          <p:nvPr/>
        </p:nvSpPr>
        <p:spPr>
          <a:xfrm>
            <a:off x="14170315" y="7669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ABEB8-8480-0DEE-799B-6EF025C6C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654" y="2645659"/>
            <a:ext cx="6496957" cy="2753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502</Words>
  <Application>Microsoft Office PowerPoint</Application>
  <PresentationFormat>Custom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Lora</vt:lpstr>
      <vt:lpstr>Alice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Yassin Saad Elasfar</cp:lastModifiedBy>
  <cp:revision>13</cp:revision>
  <dcterms:created xsi:type="dcterms:W3CDTF">2025-05-24T09:49:01Z</dcterms:created>
  <dcterms:modified xsi:type="dcterms:W3CDTF">2025-05-24T20:48:52Z</dcterms:modified>
</cp:coreProperties>
</file>