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</p:sldIdLst>
  <p:sldSz cx="14630400" cy="8229600"/>
  <p:notesSz cx="8229600" cy="14630400"/>
  <p:embeddedFontLst>
    <p:embeddedFont>
      <p:font typeface="Alice" panose="020B0604020202020204" charset="0"/>
      <p:regular r:id="rId19"/>
    </p:embeddedFont>
    <p:embeddedFont>
      <p:font typeface="Lora" pitchFamily="2" charset="0"/>
      <p:regular r:id="rId20"/>
      <p:bold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42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AFC3C-6DB3-2C8B-15B1-F598FAC34F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84FD4C-5F5F-E08F-960B-6F8274A82B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448CD3-A23E-FD9A-DECD-78F02EC3AA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31566-8942-22C0-A1CE-E415E31F10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390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atasets/omi-health/medical-dialogue-to-soap-summar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90" y="205622"/>
            <a:ext cx="3162895" cy="87856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514773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Automated Medical Report Summarizer &amp; Explainer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51151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Team Members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129564"/>
            <a:ext cx="13042821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Yassin Saad
Michael Adel
Michael Wagdy
Ziad Maher
Sara Aboalyazeed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635192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Supervised by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93790" y="696997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Dr. </a:t>
            </a:r>
            <a:r>
              <a:rPr lang="en-US" sz="1750" dirty="0" err="1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Ensaf</a:t>
            </a: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&amp; Eng </a:t>
            </a:r>
            <a:r>
              <a:rPr lang="en-US" sz="1750" dirty="0" err="1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zeyad</a:t>
            </a:r>
            <a:endParaRPr lang="en-US" sz="17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6620A1-3879-420A-919A-A45F78944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58450" y="7753284"/>
            <a:ext cx="1971950" cy="47631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89" y="1087576"/>
            <a:ext cx="884824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Results &amp; Discussion: Llama 3.2-3B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89" y="2249983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Model Size:</a:t>
            </a: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Medium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89" y="2782788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Technique</a:t>
            </a: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: Trainable prefix tokens prepended to input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89" y="3315592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Performance</a:t>
            </a: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: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89" y="4381202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1714500" lvl="4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ROUGE 1: 0.4804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89" y="4914007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1714500" lvl="4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ROUGE 2: 0.2451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89" y="5446811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1714500" lvl="4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ROUGE-L sum: 0.4304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89" y="5979616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1714500" lvl="4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BERTScore-f1: 0.868</a:t>
            </a:r>
            <a:endParaRPr lang="en-US" sz="175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8570BAB-0D21-2C60-7251-71016E314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8450" y="7753284"/>
            <a:ext cx="1971950" cy="4763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A1B6384-6DD6-0629-45D8-0FA663948AE2}"/>
              </a:ext>
            </a:extLst>
          </p:cNvPr>
          <p:cNvSpPr txBox="1"/>
          <p:nvPr/>
        </p:nvSpPr>
        <p:spPr>
          <a:xfrm>
            <a:off x="14170315" y="77591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DEF971-5CEF-8412-DDCC-435A3B850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2246" y="2500605"/>
            <a:ext cx="6399755" cy="401925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89" y="1087576"/>
            <a:ext cx="872811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Results &amp; Discussion: Tiny LLaMA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89" y="2249983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Model Size</a:t>
            </a: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: Very small (edge deployment)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89" y="2782788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Technique</a:t>
            </a: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: Adapter modules injected into layers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89" y="3315592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Performance</a:t>
            </a: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: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89" y="4381202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1714500" lvl="4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ROUGE 1: 0.349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89" y="4914007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1714500" lvl="4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ROUGE 2: 0.107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89" y="5446811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1714500" lvl="4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ROUGE-L: 0.432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89" y="5979616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1714500" lvl="4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BERTScore-f1: 0.5147</a:t>
            </a:r>
            <a:endParaRPr lang="en-US" sz="175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EFB729B-4432-4AA3-C513-8B3D09C58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8450" y="7753284"/>
            <a:ext cx="1971950" cy="4763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310F5A3-A62D-3927-7B01-05B9A0388C80}"/>
              </a:ext>
            </a:extLst>
          </p:cNvPr>
          <p:cNvSpPr txBox="1"/>
          <p:nvPr/>
        </p:nvSpPr>
        <p:spPr>
          <a:xfrm>
            <a:off x="14170315" y="77591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732DB25-B1E8-03CB-C824-ED48147E1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5372" y="2342480"/>
            <a:ext cx="5286037" cy="42179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87576"/>
            <a:ext cx="951166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Results &amp; Discussion: Microsoft Phi-2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249983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Model Size</a:t>
            </a: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: Small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2782788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Technique</a:t>
            </a: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: Parameter-efficient fine-tuning using LoRA (Low-Rank Adaptation)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315592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Performance</a:t>
            </a: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: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381202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1714500" lvl="4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ROUGE 1:0.328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4914007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1714500" lvl="4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ROUGE 2:0.102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5446811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1714500" lvl="4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ROUGE-L SUM:0.398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5979616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1714500" lvl="4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BERTScore-f1: 0.5037</a:t>
            </a:r>
            <a:endParaRPr lang="en-US" sz="175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D148F9C-3D2D-6F4A-00C5-CE311C59E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8450" y="7753284"/>
            <a:ext cx="1971950" cy="4763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79A765B-7D44-B6DB-98B8-287AC93A012B}"/>
              </a:ext>
            </a:extLst>
          </p:cNvPr>
          <p:cNvSpPr txBox="1"/>
          <p:nvPr/>
        </p:nvSpPr>
        <p:spPr>
          <a:xfrm>
            <a:off x="14170315" y="77591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6C7D950-A18D-886E-D9E1-D7020FBFC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7559" y="3269634"/>
            <a:ext cx="5052293" cy="363925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B4F019-5EDB-404D-B263-DD06F3FAB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99CAA254-B9F5-86DF-BFC4-8B275A392D13}"/>
              </a:ext>
            </a:extLst>
          </p:cNvPr>
          <p:cNvSpPr/>
          <p:nvPr/>
        </p:nvSpPr>
        <p:spPr>
          <a:xfrm>
            <a:off x="713679" y="364575"/>
            <a:ext cx="10205094" cy="14060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Results &amp; Discussion: </a:t>
            </a:r>
          </a:p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Judge Model Evaluation Overview</a:t>
            </a:r>
            <a:endParaRPr lang="en-US" sz="445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449D52E8-502E-07F8-F441-106D2ABD77D5}"/>
              </a:ext>
            </a:extLst>
          </p:cNvPr>
          <p:cNvSpPr/>
          <p:nvPr/>
        </p:nvSpPr>
        <p:spPr>
          <a:xfrm>
            <a:off x="793790" y="2249983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90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Model: </a:t>
            </a:r>
            <a:r>
              <a:rPr lang="en-US" sz="1900" b="1" dirty="0" err="1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Grok’s</a:t>
            </a:r>
            <a:r>
              <a:rPr lang="en-US" sz="190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</a:t>
            </a:r>
            <a:r>
              <a:rPr lang="en-US" sz="1900" b="1" dirty="0" err="1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LLaMA</a:t>
            </a:r>
            <a:r>
              <a:rPr lang="en-US" sz="190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3 70B</a:t>
            </a:r>
          </a:p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90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Models were judged based on prompt-response quality via API scoring</a:t>
            </a:r>
            <a:endParaRPr lang="en-US" sz="1900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16943D22-06A3-A32A-04C8-BC6B6C7D69C0}"/>
              </a:ext>
            </a:extLst>
          </p:cNvPr>
          <p:cNvSpPr/>
          <p:nvPr/>
        </p:nvSpPr>
        <p:spPr>
          <a:xfrm>
            <a:off x="793790" y="2782788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endParaRPr lang="en-US" sz="175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F9ED11FF-905B-CD42-FCE6-4FAEDA11DC40}"/>
              </a:ext>
            </a:extLst>
          </p:cNvPr>
          <p:cNvSpPr/>
          <p:nvPr/>
        </p:nvSpPr>
        <p:spPr>
          <a:xfrm>
            <a:off x="793789" y="3038198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90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Performance</a:t>
            </a: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:</a:t>
            </a:r>
          </a:p>
          <a:p>
            <a:pPr marL="342900" indent="-342900" algn="l">
              <a:lnSpc>
                <a:spcPts val="2850"/>
              </a:lnSpc>
              <a:buSzPct val="100000"/>
              <a:buChar char="•"/>
            </a:pPr>
            <a:endParaRPr lang="en-US" sz="1750" dirty="0">
              <a:solidFill>
                <a:srgbClr val="2C2821"/>
              </a:solidFill>
              <a:latin typeface="Lora" pitchFamily="34" charset="0"/>
              <a:ea typeface="Lora" pitchFamily="34" charset="-122"/>
              <a:cs typeface="Lora" pitchFamily="34" charset="-120"/>
            </a:endParaRPr>
          </a:p>
          <a:p>
            <a:pPr marL="342900" indent="-342900" algn="l">
              <a:lnSpc>
                <a:spcPts val="2850"/>
              </a:lnSpc>
              <a:buSzPct val="100000"/>
              <a:buChar char="•"/>
            </a:pPr>
            <a:endParaRPr lang="en-US" sz="1750" dirty="0">
              <a:solidFill>
                <a:srgbClr val="2C2821"/>
              </a:solidFill>
              <a:latin typeface="Lora" pitchFamily="34" charset="0"/>
              <a:ea typeface="Lora" pitchFamily="34" charset="-122"/>
              <a:cs typeface="Lora" pitchFamily="34" charset="-120"/>
            </a:endParaRPr>
          </a:p>
          <a:p>
            <a:pPr marL="342900" indent="-342900" algn="l">
              <a:lnSpc>
                <a:spcPts val="2850"/>
              </a:lnSpc>
              <a:buSzPct val="100000"/>
              <a:buChar char="•"/>
            </a:pPr>
            <a:endParaRPr lang="en-US" sz="1750" dirty="0">
              <a:solidFill>
                <a:srgbClr val="2C2821"/>
              </a:solidFill>
              <a:latin typeface="Lora" pitchFamily="34" charset="0"/>
              <a:ea typeface="Lora" pitchFamily="34" charset="-122"/>
              <a:cs typeface="Lora" pitchFamily="34" charset="-120"/>
            </a:endParaRPr>
          </a:p>
          <a:p>
            <a:pPr marL="342900" indent="-342900" algn="l">
              <a:lnSpc>
                <a:spcPts val="2850"/>
              </a:lnSpc>
              <a:buSzPct val="100000"/>
              <a:buChar char="•"/>
            </a:pPr>
            <a:endParaRPr lang="en-US" sz="1750" dirty="0">
              <a:solidFill>
                <a:srgbClr val="2C2821"/>
              </a:solidFill>
              <a:latin typeface="Lora" pitchFamily="34" charset="0"/>
              <a:ea typeface="Lora" pitchFamily="34" charset="-122"/>
              <a:cs typeface="Lora" pitchFamily="34" charset="-120"/>
            </a:endParaRPr>
          </a:p>
          <a:p>
            <a:pPr marL="342900" indent="-342900" algn="l">
              <a:lnSpc>
                <a:spcPts val="2850"/>
              </a:lnSpc>
              <a:buSzPct val="100000"/>
              <a:buChar char="•"/>
            </a:pPr>
            <a:endParaRPr lang="en-US" sz="1750" dirty="0">
              <a:solidFill>
                <a:srgbClr val="2C2821"/>
              </a:solidFill>
              <a:latin typeface="Lora" pitchFamily="34" charset="0"/>
            </a:endParaRPr>
          </a:p>
          <a:p>
            <a:pPr marL="342900" indent="-342900" algn="l">
              <a:lnSpc>
                <a:spcPts val="2850"/>
              </a:lnSpc>
              <a:buSzPct val="100000"/>
              <a:buChar char="•"/>
            </a:pPr>
            <a:endParaRPr lang="en-US" sz="1750" dirty="0">
              <a:solidFill>
                <a:srgbClr val="2C2821"/>
              </a:solidFill>
              <a:latin typeface="Lora" pitchFamily="34" charset="0"/>
            </a:endParaRPr>
          </a:p>
          <a:p>
            <a:pPr marL="342900" indent="-342900" algn="l">
              <a:lnSpc>
                <a:spcPts val="2850"/>
              </a:lnSpc>
              <a:buSzPct val="100000"/>
              <a:buChar char="•"/>
            </a:pPr>
            <a:endParaRPr lang="en-US" sz="1750" dirty="0">
              <a:solidFill>
                <a:srgbClr val="2C2821"/>
              </a:solidFill>
              <a:latin typeface="Lora" pitchFamily="34" charset="0"/>
            </a:endParaRPr>
          </a:p>
          <a:p>
            <a:pPr marL="342900" indent="-342900" algn="l">
              <a:lnSpc>
                <a:spcPts val="2850"/>
              </a:lnSpc>
              <a:buSzPct val="100000"/>
              <a:buChar char="•"/>
            </a:pPr>
            <a:endParaRPr lang="en-US" sz="1750" dirty="0">
              <a:solidFill>
                <a:srgbClr val="2C2821"/>
              </a:solidFill>
              <a:latin typeface="Lora" pitchFamily="34" charset="0"/>
            </a:endParaRPr>
          </a:p>
          <a:p>
            <a:pPr algn="l">
              <a:lnSpc>
                <a:spcPts val="2850"/>
              </a:lnSpc>
              <a:buSzPct val="100000"/>
            </a:pPr>
            <a:endParaRPr lang="en-US" sz="175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3E43F90C-29AB-264E-52B7-D402AEBE1656}"/>
              </a:ext>
            </a:extLst>
          </p:cNvPr>
          <p:cNvSpPr/>
          <p:nvPr/>
        </p:nvSpPr>
        <p:spPr>
          <a:xfrm>
            <a:off x="601604" y="3593847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1714500" lvl="4" indent="-342900" algn="l">
              <a:lnSpc>
                <a:spcPts val="2850"/>
              </a:lnSpc>
              <a:buSzPct val="100000"/>
              <a:buChar char="•"/>
            </a:pPr>
            <a:r>
              <a:rPr lang="en-US" dirty="0"/>
              <a:t>Evaluation focused on Judge Scores, reflecting accuracy, relevance, or quality.</a:t>
            </a:r>
          </a:p>
          <a:p>
            <a:pPr marL="1714500" lvl="4" indent="-342900" algn="l">
              <a:lnSpc>
                <a:spcPts val="2850"/>
              </a:lnSpc>
              <a:buSzPct val="100000"/>
              <a:buChar char="•"/>
            </a:pPr>
            <a:r>
              <a:rPr lang="en-US" dirty="0"/>
              <a:t>evaluates the quality of generated SOAP notes based on completeness (0.25 weight),</a:t>
            </a:r>
          </a:p>
          <a:p>
            <a:pPr marL="1714500" lvl="4" indent="-342900" algn="l">
              <a:lnSpc>
                <a:spcPts val="2850"/>
              </a:lnSpc>
              <a:buSzPct val="100000"/>
              <a:buChar char="•"/>
            </a:pPr>
            <a:r>
              <a:rPr lang="en-US" dirty="0"/>
              <a:t> correctness (0.35 weight),organization (0.20 weight), and clinical relevance (0.20weight)</a:t>
            </a:r>
          </a:p>
          <a:p>
            <a:pPr marL="1714500" lvl="4" indent="-342900" algn="l">
              <a:lnSpc>
                <a:spcPts val="2850"/>
              </a:lnSpc>
              <a:buSzPct val="100000"/>
              <a:buChar char="•"/>
            </a:pPr>
            <a:endParaRPr lang="en-US" sz="1750" dirty="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2235018D-4344-DD18-601A-920AA0DF689E}"/>
              </a:ext>
            </a:extLst>
          </p:cNvPr>
          <p:cNvSpPr/>
          <p:nvPr/>
        </p:nvSpPr>
        <p:spPr>
          <a:xfrm>
            <a:off x="793790" y="4914007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1371600" lvl="4" algn="l">
              <a:lnSpc>
                <a:spcPts val="2850"/>
              </a:lnSpc>
              <a:buSzPct val="100000"/>
            </a:pPr>
            <a:endParaRPr lang="en-US" sz="1750" dirty="0"/>
          </a:p>
        </p:txBody>
      </p:sp>
      <p:sp>
        <p:nvSpPr>
          <p:cNvPr id="9" name="Text 7">
            <a:extLst>
              <a:ext uri="{FF2B5EF4-FFF2-40B4-BE49-F238E27FC236}">
                <a16:creationId xmlns:a16="http://schemas.microsoft.com/office/drawing/2014/main" id="{0E919C64-7158-F1FA-6686-21281F2060BB}"/>
              </a:ext>
            </a:extLst>
          </p:cNvPr>
          <p:cNvSpPr/>
          <p:nvPr/>
        </p:nvSpPr>
        <p:spPr>
          <a:xfrm>
            <a:off x="793790" y="5446811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1714500" lvl="4" indent="-342900" algn="l">
              <a:lnSpc>
                <a:spcPts val="2850"/>
              </a:lnSpc>
              <a:buSzPct val="100000"/>
              <a:buChar char="•"/>
            </a:pPr>
            <a:endParaRPr lang="en-US" sz="175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640B371-5ED2-A077-DAF5-4AA628C3F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8450" y="7753284"/>
            <a:ext cx="1971950" cy="4763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58CAE28-1228-482E-ECF0-B9C43AD33A21}"/>
              </a:ext>
            </a:extLst>
          </p:cNvPr>
          <p:cNvSpPr txBox="1"/>
          <p:nvPr/>
        </p:nvSpPr>
        <p:spPr>
          <a:xfrm>
            <a:off x="14170315" y="77591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21559E-3E02-AC77-8CDB-48C4F643DBDC}"/>
              </a:ext>
            </a:extLst>
          </p:cNvPr>
          <p:cNvSpPr txBox="1"/>
          <p:nvPr/>
        </p:nvSpPr>
        <p:spPr>
          <a:xfrm>
            <a:off x="793789" y="4910623"/>
            <a:ext cx="7443438" cy="8040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90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Results</a:t>
            </a:r>
          </a:p>
          <a:p>
            <a:pPr marL="342900" indent="-342900" algn="l">
              <a:lnSpc>
                <a:spcPts val="2850"/>
              </a:lnSpc>
              <a:buSzPct val="100000"/>
              <a:buChar char="•"/>
            </a:pP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7734765-D6F6-F874-6665-D7A48BB8A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2211" y="5312656"/>
            <a:ext cx="4790987" cy="227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903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14781"/>
            <a:ext cx="677763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Conclusion &amp; Future Work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526625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332041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Conclusion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3810833"/>
            <a:ext cx="63796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LLMs automate medical summarization.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4253031"/>
            <a:ext cx="63796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Fine-tuning improves accuracy.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93790" y="4695229"/>
            <a:ext cx="63796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Enhances clinician efficiency.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93790" y="5137427"/>
            <a:ext cx="63796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Boosts patient engagement.</a:t>
            </a:r>
            <a:endParaRPr lang="en-US" sz="175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6884" y="2526625"/>
            <a:ext cx="566976" cy="566976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7456884" y="332041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Future Work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7456884" y="3810833"/>
            <a:ext cx="637972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Integrate real-time data from wearables.</a:t>
            </a:r>
            <a:endParaRPr lang="en-US" sz="1750" dirty="0"/>
          </a:p>
        </p:txBody>
      </p:sp>
      <p:sp>
        <p:nvSpPr>
          <p:cNvPr id="12" name="Text 8"/>
          <p:cNvSpPr/>
          <p:nvPr/>
        </p:nvSpPr>
        <p:spPr>
          <a:xfrm>
            <a:off x="7456884" y="4253031"/>
            <a:ext cx="637972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Develop multi-modal systems.</a:t>
            </a:r>
            <a:endParaRPr lang="en-US" sz="1750" dirty="0"/>
          </a:p>
        </p:txBody>
      </p:sp>
      <p:sp>
        <p:nvSpPr>
          <p:cNvPr id="13" name="Text 9"/>
          <p:cNvSpPr/>
          <p:nvPr/>
        </p:nvSpPr>
        <p:spPr>
          <a:xfrm>
            <a:off x="7456884" y="4695229"/>
            <a:ext cx="637972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Personalize patient education with LLMs.</a:t>
            </a:r>
            <a:endParaRPr lang="en-US" sz="175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C001E5-9645-23C2-823E-D752845227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58450" y="7753284"/>
            <a:ext cx="1971950" cy="4763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F9EB660-0E33-777E-BE6F-D193021E01DE}"/>
              </a:ext>
            </a:extLst>
          </p:cNvPr>
          <p:cNvSpPr txBox="1"/>
          <p:nvPr/>
        </p:nvSpPr>
        <p:spPr>
          <a:xfrm>
            <a:off x="14170315" y="77591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2321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3" name="Text 1"/>
          <p:cNvSpPr/>
          <p:nvPr/>
        </p:nvSpPr>
        <p:spPr>
          <a:xfrm>
            <a:off x="793790" y="254127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4479846" y="324433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Questions?</a:t>
            </a:r>
            <a:endParaRPr lang="en-US" sz="4450" dirty="0"/>
          </a:p>
        </p:txBody>
      </p:sp>
      <p:sp>
        <p:nvSpPr>
          <p:cNvPr id="5" name="Text 3"/>
          <p:cNvSpPr/>
          <p:nvPr/>
        </p:nvSpPr>
        <p:spPr>
          <a:xfrm>
            <a:off x="793790" y="429327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91132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52938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614743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3F387C-DEFC-4339-293B-0FA324F9C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8450" y="7753284"/>
            <a:ext cx="1971950" cy="47631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2321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3" name="Text 1"/>
          <p:cNvSpPr/>
          <p:nvPr/>
        </p:nvSpPr>
        <p:spPr>
          <a:xfrm>
            <a:off x="793790" y="254127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4479846" y="324433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Thank You</a:t>
            </a:r>
            <a:endParaRPr lang="en-US" sz="4450" dirty="0"/>
          </a:p>
        </p:txBody>
      </p:sp>
      <p:sp>
        <p:nvSpPr>
          <p:cNvPr id="5" name="Text 3"/>
          <p:cNvSpPr/>
          <p:nvPr/>
        </p:nvSpPr>
        <p:spPr>
          <a:xfrm>
            <a:off x="793790" y="429327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91132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52938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614743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C358BB-8740-1CB2-C689-0BD9260D7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8450" y="7753284"/>
            <a:ext cx="1971950" cy="47631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0512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Agenda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167532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Problem &amp; Solution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2700337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Dataset Used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233141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Models Used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3765946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Fine-Tuning Techniques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298751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General System Architecture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4831555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Results &amp; Discussion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5364360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Conclusion &amp; Future Work</a:t>
            </a:r>
            <a:endParaRPr lang="en-US" sz="175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1165A6-A90F-BE65-8690-E0FB6E17D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8450" y="7753284"/>
            <a:ext cx="1971950" cy="4763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5072F2-278D-6391-8F48-8719C0AA2392}"/>
              </a:ext>
            </a:extLst>
          </p:cNvPr>
          <p:cNvSpPr txBox="1"/>
          <p:nvPr/>
        </p:nvSpPr>
        <p:spPr>
          <a:xfrm>
            <a:off x="14170315" y="77591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6170" y="1001672"/>
            <a:ext cx="618065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Problem &amp; Our Solution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86170" y="2685513"/>
            <a:ext cx="6244709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The Problem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86170" y="3343095"/>
            <a:ext cx="6244709" cy="9070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Clinicians spend significant time manually writing SOAP notes.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86170" y="4329409"/>
            <a:ext cx="6244709" cy="9070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Patients struggle to understand complex medical reports.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1901" y="2685513"/>
            <a:ext cx="6244709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Our Solution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591901" y="3343095"/>
            <a:ext cx="6244709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Automated LLM system for SOAP notes.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1901" y="3875900"/>
            <a:ext cx="6244709" cy="9070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Patient-friendly summaries of medical reports.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1901" y="4862213"/>
            <a:ext cx="6244709" cy="9070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Improves clinician workflow and patient comprehension.</a:t>
            </a:r>
            <a:endParaRPr lang="en-US" sz="175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056F0B-F429-C33E-31D9-7CB6C09B8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8450" y="7753284"/>
            <a:ext cx="1971950" cy="4763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5D75D04-BEE2-639C-02BC-15CD6860EB12}"/>
              </a:ext>
            </a:extLst>
          </p:cNvPr>
          <p:cNvSpPr txBox="1"/>
          <p:nvPr/>
        </p:nvSpPr>
        <p:spPr>
          <a:xfrm>
            <a:off x="14170315" y="77591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0167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Dataset Used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371130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Dataset Name</a:t>
            </a:r>
            <a:r>
              <a:rPr lang="en-US" sz="22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: Synthetic Medical Dialogues and SOAP Summaries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079790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10,000 samples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612594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9250 train / 500 validation / 250 test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145399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Each sample: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678204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Doctor-patient dialogue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211008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Corresponding SOAP report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5919668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20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Dataset Link: </a:t>
            </a:r>
            <a:r>
              <a:rPr lang="en-GB" sz="2000" dirty="0" err="1">
                <a:hlinkClick r:id="rId3"/>
              </a:rPr>
              <a:t>omi</a:t>
            </a:r>
            <a:r>
              <a:rPr lang="en-GB" sz="2000" dirty="0">
                <a:hlinkClick r:id="rId3"/>
              </a:rPr>
              <a:t>-health/medical-dialogue-to-soap-summary · Datasets at Hugging Face</a:t>
            </a:r>
            <a:endParaRPr lang="en-GB" sz="2000" dirty="0"/>
          </a:p>
          <a:p>
            <a:pPr marL="0" indent="0" algn="l">
              <a:lnSpc>
                <a:spcPts val="3550"/>
              </a:lnSpc>
              <a:buNone/>
            </a:pPr>
            <a:endParaRPr lang="en-US" sz="2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A2D688-4699-9334-332D-3676726C4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58450" y="7753284"/>
            <a:ext cx="1971950" cy="4763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7B75FDE-D1A8-CC22-66EF-6BBE88FEF1ED}"/>
              </a:ext>
            </a:extLst>
          </p:cNvPr>
          <p:cNvSpPr txBox="1"/>
          <p:nvPr/>
        </p:nvSpPr>
        <p:spPr>
          <a:xfrm>
            <a:off x="14170315" y="77591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5547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Models Used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79034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4" name="Text 2"/>
          <p:cNvSpPr/>
          <p:nvPr/>
        </p:nvSpPr>
        <p:spPr>
          <a:xfrm>
            <a:off x="878860" y="2832853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530906" y="28682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Small T5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530906" y="3358634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Lightweight version of T5 for text-to-text NLP.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5235893" y="279034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8" name="Text 6"/>
          <p:cNvSpPr/>
          <p:nvPr/>
        </p:nvSpPr>
        <p:spPr>
          <a:xfrm>
            <a:off x="5320963" y="2832853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5973008" y="28682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Facebook BART Large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973008" y="3358634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Seq2seq model for generation and denoising tasks.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677995" y="279034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2" name="Text 10"/>
          <p:cNvSpPr/>
          <p:nvPr/>
        </p:nvSpPr>
        <p:spPr>
          <a:xfrm>
            <a:off x="9763065" y="2832853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10415111" y="28682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LLaMA 3 2.3B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0415111" y="3358634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Efficient, scalable model from Meta.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93790" y="473999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6" name="Text 14"/>
          <p:cNvSpPr/>
          <p:nvPr/>
        </p:nvSpPr>
        <p:spPr>
          <a:xfrm>
            <a:off x="878860" y="4782501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4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1530906" y="481786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Tiny LLaMA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1530906" y="5308281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Edge-optimized compact LLM.</a:t>
            </a:r>
            <a:endParaRPr lang="en-US" sz="1750" dirty="0"/>
          </a:p>
        </p:txBody>
      </p:sp>
      <p:sp>
        <p:nvSpPr>
          <p:cNvPr id="19" name="Shape 17"/>
          <p:cNvSpPr/>
          <p:nvPr/>
        </p:nvSpPr>
        <p:spPr>
          <a:xfrm>
            <a:off x="7457003" y="473999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20" name="Text 18"/>
          <p:cNvSpPr/>
          <p:nvPr/>
        </p:nvSpPr>
        <p:spPr>
          <a:xfrm>
            <a:off x="7542074" y="4782501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5</a:t>
            </a:r>
            <a:endParaRPr lang="en-US" sz="2650" dirty="0"/>
          </a:p>
        </p:txBody>
      </p:sp>
      <p:sp>
        <p:nvSpPr>
          <p:cNvPr id="21" name="Text 19"/>
          <p:cNvSpPr/>
          <p:nvPr/>
        </p:nvSpPr>
        <p:spPr>
          <a:xfrm>
            <a:off x="8194119" y="481786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Microsoft Phi-2</a:t>
            </a:r>
            <a:endParaRPr lang="en-US" sz="2200" dirty="0"/>
          </a:p>
        </p:txBody>
      </p:sp>
      <p:sp>
        <p:nvSpPr>
          <p:cNvPr id="22" name="Text 20"/>
          <p:cNvSpPr/>
          <p:nvPr/>
        </p:nvSpPr>
        <p:spPr>
          <a:xfrm>
            <a:off x="8194119" y="5308281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Small, high-performing general-purpose model.</a:t>
            </a:r>
            <a:endParaRPr lang="en-US" sz="175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354E394-C1FC-43FB-AD58-1098D8873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8450" y="7753284"/>
            <a:ext cx="1971950" cy="47631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9FAA651-2170-28AA-8F88-EBFDB7484FF3}"/>
              </a:ext>
            </a:extLst>
          </p:cNvPr>
          <p:cNvSpPr txBox="1"/>
          <p:nvPr/>
        </p:nvSpPr>
        <p:spPr>
          <a:xfrm>
            <a:off x="14170315" y="77591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12864"/>
            <a:ext cx="605480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Fine-Tuning Techniques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1048941" y="2157294"/>
            <a:ext cx="30480" cy="4223742"/>
          </a:xfrm>
          <a:prstGeom prst="roundRect">
            <a:avLst>
              <a:gd name="adj" fmla="val 111628"/>
            </a:avLst>
          </a:prstGeom>
          <a:solidFill>
            <a:srgbClr val="D6D3CC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4" name="Shape 2"/>
          <p:cNvSpPr/>
          <p:nvPr/>
        </p:nvSpPr>
        <p:spPr>
          <a:xfrm>
            <a:off x="1273612" y="2397204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D6D3CC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5" name="Shape 3"/>
          <p:cNvSpPr/>
          <p:nvPr/>
        </p:nvSpPr>
        <p:spPr>
          <a:xfrm>
            <a:off x="793790" y="215729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6" name="Text 4"/>
          <p:cNvSpPr/>
          <p:nvPr/>
        </p:nvSpPr>
        <p:spPr>
          <a:xfrm>
            <a:off x="878860" y="2199799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5"/>
          <p:cNvSpPr/>
          <p:nvPr/>
        </p:nvSpPr>
        <p:spPr>
          <a:xfrm>
            <a:off x="2183011" y="2185630"/>
            <a:ext cx="11653599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Full-Parameter Tuning</a:t>
            </a:r>
            <a:endParaRPr lang="en-US" sz="2200" dirty="0"/>
          </a:p>
        </p:txBody>
      </p:sp>
      <p:sp>
        <p:nvSpPr>
          <p:cNvPr id="8" name="Shape 6"/>
          <p:cNvSpPr/>
          <p:nvPr/>
        </p:nvSpPr>
        <p:spPr>
          <a:xfrm>
            <a:off x="1273612" y="3332679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D6D3CC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9" name="Shape 7"/>
          <p:cNvSpPr/>
          <p:nvPr/>
        </p:nvSpPr>
        <p:spPr>
          <a:xfrm>
            <a:off x="793790" y="309276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0" name="Text 8"/>
          <p:cNvSpPr/>
          <p:nvPr/>
        </p:nvSpPr>
        <p:spPr>
          <a:xfrm>
            <a:off x="878860" y="3135273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2</a:t>
            </a:r>
            <a:endParaRPr lang="en-US" sz="2650" dirty="0"/>
          </a:p>
        </p:txBody>
      </p:sp>
      <p:sp>
        <p:nvSpPr>
          <p:cNvPr id="11" name="Text 9"/>
          <p:cNvSpPr/>
          <p:nvPr/>
        </p:nvSpPr>
        <p:spPr>
          <a:xfrm>
            <a:off x="2183011" y="3121104"/>
            <a:ext cx="11653599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Transfer Learning</a:t>
            </a:r>
            <a:endParaRPr lang="en-US" sz="2200" dirty="0"/>
          </a:p>
        </p:txBody>
      </p:sp>
      <p:sp>
        <p:nvSpPr>
          <p:cNvPr id="12" name="Shape 10"/>
          <p:cNvSpPr/>
          <p:nvPr/>
        </p:nvSpPr>
        <p:spPr>
          <a:xfrm>
            <a:off x="1273612" y="4268153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D6D3CC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3" name="Shape 11"/>
          <p:cNvSpPr/>
          <p:nvPr/>
        </p:nvSpPr>
        <p:spPr>
          <a:xfrm>
            <a:off x="793790" y="402824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4" name="Text 12"/>
          <p:cNvSpPr/>
          <p:nvPr/>
        </p:nvSpPr>
        <p:spPr>
          <a:xfrm>
            <a:off x="878860" y="4070747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3</a:t>
            </a:r>
            <a:endParaRPr lang="en-US" sz="2650" dirty="0"/>
          </a:p>
        </p:txBody>
      </p:sp>
      <p:sp>
        <p:nvSpPr>
          <p:cNvPr id="15" name="Text 13"/>
          <p:cNvSpPr/>
          <p:nvPr/>
        </p:nvSpPr>
        <p:spPr>
          <a:xfrm>
            <a:off x="2183011" y="4056579"/>
            <a:ext cx="11653599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Prefix Tuning</a:t>
            </a:r>
            <a:endParaRPr lang="en-US" sz="2200" dirty="0"/>
          </a:p>
        </p:txBody>
      </p:sp>
      <p:sp>
        <p:nvSpPr>
          <p:cNvPr id="16" name="Shape 14"/>
          <p:cNvSpPr/>
          <p:nvPr/>
        </p:nvSpPr>
        <p:spPr>
          <a:xfrm>
            <a:off x="1273612" y="5203627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D6D3CC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7" name="Shape 15"/>
          <p:cNvSpPr/>
          <p:nvPr/>
        </p:nvSpPr>
        <p:spPr>
          <a:xfrm>
            <a:off x="793790" y="496371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8" name="Text 16"/>
          <p:cNvSpPr/>
          <p:nvPr/>
        </p:nvSpPr>
        <p:spPr>
          <a:xfrm>
            <a:off x="878860" y="5006221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4</a:t>
            </a:r>
            <a:endParaRPr lang="en-US" sz="2650" dirty="0"/>
          </a:p>
        </p:txBody>
      </p:sp>
      <p:sp>
        <p:nvSpPr>
          <p:cNvPr id="19" name="Text 17"/>
          <p:cNvSpPr/>
          <p:nvPr/>
        </p:nvSpPr>
        <p:spPr>
          <a:xfrm>
            <a:off x="2183011" y="4992053"/>
            <a:ext cx="11653599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Adapter Learning</a:t>
            </a:r>
            <a:endParaRPr lang="en-US" sz="2200" dirty="0"/>
          </a:p>
        </p:txBody>
      </p:sp>
      <p:sp>
        <p:nvSpPr>
          <p:cNvPr id="20" name="Shape 18"/>
          <p:cNvSpPr/>
          <p:nvPr/>
        </p:nvSpPr>
        <p:spPr>
          <a:xfrm>
            <a:off x="1273612" y="6139101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D6D3CC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21" name="Shape 19"/>
          <p:cNvSpPr/>
          <p:nvPr/>
        </p:nvSpPr>
        <p:spPr>
          <a:xfrm>
            <a:off x="793790" y="589919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22" name="Text 20"/>
          <p:cNvSpPr/>
          <p:nvPr/>
        </p:nvSpPr>
        <p:spPr>
          <a:xfrm>
            <a:off x="878860" y="5941695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5</a:t>
            </a:r>
            <a:endParaRPr lang="en-US" sz="2650" dirty="0"/>
          </a:p>
        </p:txBody>
      </p:sp>
      <p:sp>
        <p:nvSpPr>
          <p:cNvPr id="23" name="Text 21"/>
          <p:cNvSpPr/>
          <p:nvPr/>
        </p:nvSpPr>
        <p:spPr>
          <a:xfrm>
            <a:off x="2183011" y="5927527"/>
            <a:ext cx="11653599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LoRA (Low-Rank Adaptation)</a:t>
            </a:r>
            <a:endParaRPr lang="en-US" sz="22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04E9DF5-32C5-B871-59AB-CD84FE50D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8450" y="7753284"/>
            <a:ext cx="1971950" cy="47631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B8B4F02-0CF0-D588-D60E-79851E23B3A6}"/>
              </a:ext>
            </a:extLst>
          </p:cNvPr>
          <p:cNvSpPr txBox="1"/>
          <p:nvPr/>
        </p:nvSpPr>
        <p:spPr>
          <a:xfrm>
            <a:off x="14170315" y="77591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62025"/>
            <a:ext cx="703504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Genral System Architecture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01096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629019"/>
            <a:ext cx="13042821" cy="4020503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93790" y="690467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80C55C-A9A1-CBDA-F9D3-33ABE1CF6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2891" y="7743757"/>
            <a:ext cx="2057509" cy="4858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038702-19FC-EB6F-E239-BE5481BE0E29}"/>
              </a:ext>
            </a:extLst>
          </p:cNvPr>
          <p:cNvSpPr txBox="1"/>
          <p:nvPr/>
        </p:nvSpPr>
        <p:spPr>
          <a:xfrm>
            <a:off x="14170315" y="77591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35486"/>
            <a:ext cx="780954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Results &amp; Discussion: Small T5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89" y="2377618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Model Size:</a:t>
            </a: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Small (lightweight)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89" y="2910423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Fine-Tuning:</a:t>
            </a: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All parameters updated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89" y="3443227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Performance: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89" y="4508837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1714500" lvl="4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ROUGE 1: 0.4724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89" y="5041642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1714500" lvl="4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ROUGE 2: 0.2698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89" y="5574446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1714500" lvl="4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ROUGE-L sum: 0.4003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89" y="6107251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1714500" lvl="4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BERTScore-f1: 0.8709</a:t>
            </a:r>
            <a:endParaRPr lang="en-US" sz="175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758155-1C92-AAE3-5B65-613DCC8B1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8450" y="7753284"/>
            <a:ext cx="1971950" cy="4763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FD61EEC-1017-D222-6573-49656E74524A}"/>
              </a:ext>
            </a:extLst>
          </p:cNvPr>
          <p:cNvSpPr txBox="1"/>
          <p:nvPr/>
        </p:nvSpPr>
        <p:spPr>
          <a:xfrm>
            <a:off x="14170315" y="77591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DAE8672-E9C9-3EAA-8A05-5979F3741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5584" y="2079184"/>
            <a:ext cx="5625671" cy="454503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39534"/>
            <a:ext cx="860726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Results &amp; Discussion: BART Large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201941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Model Size</a:t>
            </a: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: Large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2734746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Technique</a:t>
            </a: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: Transfer learning from pretrained checkpoint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267550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Performance</a:t>
            </a: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: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333160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1714500" lvl="4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ROUGE 1: 0.5394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4865965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1714500" lvl="4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ROUGE 2: 0.3064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5398769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1714500" lvl="4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ROUGE-L sum: 0.4569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5931574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1714500" lvl="4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BERTScore-f1: 0.8940</a:t>
            </a:r>
            <a:endParaRPr lang="en-US" sz="175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3A6F14A-D563-97E0-1850-43571D893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8450" y="7753284"/>
            <a:ext cx="1971950" cy="4763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DE30027-CD95-14B1-AD79-90880B89AE76}"/>
              </a:ext>
            </a:extLst>
          </p:cNvPr>
          <p:cNvSpPr txBox="1"/>
          <p:nvPr/>
        </p:nvSpPr>
        <p:spPr>
          <a:xfrm>
            <a:off x="14170315" y="77591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42ED786-62A5-8CF0-E1DB-ABB84E114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6367" y="2298026"/>
            <a:ext cx="5727218" cy="46252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530</Words>
  <Application>Microsoft Office PowerPoint</Application>
  <PresentationFormat>Custom</PresentationFormat>
  <Paragraphs>154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Alice</vt:lpstr>
      <vt:lpstr>Arial</vt:lpstr>
      <vt:lpstr>Lora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sara aboalyazeed</cp:lastModifiedBy>
  <cp:revision>5</cp:revision>
  <dcterms:created xsi:type="dcterms:W3CDTF">2025-05-24T09:49:01Z</dcterms:created>
  <dcterms:modified xsi:type="dcterms:W3CDTF">2025-05-24T19:40:21Z</dcterms:modified>
</cp:coreProperties>
</file>