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600" r:id="rId4"/>
    <p:sldId id="601" r:id="rId5"/>
    <p:sldId id="625" r:id="rId6"/>
    <p:sldId id="627" r:id="rId7"/>
    <p:sldId id="626" r:id="rId8"/>
    <p:sldId id="624" r:id="rId9"/>
    <p:sldId id="628" r:id="rId10"/>
    <p:sldId id="629" r:id="rId11"/>
    <p:sldId id="631" r:id="rId12"/>
    <p:sldId id="632" r:id="rId13"/>
    <p:sldId id="6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CBDC1"/>
    <a:srgbClr val="ED1B24"/>
    <a:srgbClr val="008000"/>
    <a:srgbClr val="0000FF"/>
    <a:srgbClr val="04E3FA"/>
    <a:srgbClr val="42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0" autoAdjust="0"/>
    <p:restoredTop sz="83166" autoAdjust="0"/>
  </p:normalViewPr>
  <p:slideViewPr>
    <p:cSldViewPr>
      <p:cViewPr varScale="1">
        <p:scale>
          <a:sx n="102" d="100"/>
          <a:sy n="102" d="100"/>
        </p:scale>
        <p:origin x="52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7DFC0C-40F1-4615-B7C2-69C04DB07FCF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FB250A-609B-47E4-82B3-4930C55A4026}">
      <dgm:prSet custT="1"/>
      <dgm:spPr/>
      <dgm:t>
        <a:bodyPr/>
        <a:lstStyle/>
        <a:p>
          <a:pPr rtl="0"/>
          <a:r>
            <a:rPr lang="en-US" sz="2800" dirty="0" smtClean="0"/>
            <a:t>Backup</a:t>
          </a:r>
          <a:r>
            <a:rPr lang="en-US" sz="3200" dirty="0" smtClean="0"/>
            <a:t> Roll Balancing</a:t>
          </a:r>
          <a:endParaRPr lang="en-US" sz="3200" dirty="0"/>
        </a:p>
      </dgm:t>
    </dgm:pt>
    <dgm:pt modelId="{A099C03C-D6D9-4407-84C1-DC5B0D2DA62B}" type="parTrans" cxnId="{4DFBB8C6-CC61-4A56-B273-50B9C5C1E64B}">
      <dgm:prSet/>
      <dgm:spPr/>
      <dgm:t>
        <a:bodyPr/>
        <a:lstStyle/>
        <a:p>
          <a:endParaRPr lang="en-US"/>
        </a:p>
      </dgm:t>
    </dgm:pt>
    <dgm:pt modelId="{CA59E380-6E69-40B8-89B6-782630B966C7}" type="sibTrans" cxnId="{4DFBB8C6-CC61-4A56-B273-50B9C5C1E64B}">
      <dgm:prSet/>
      <dgm:spPr/>
      <dgm:t>
        <a:bodyPr/>
        <a:lstStyle/>
        <a:p>
          <a:endParaRPr lang="en-US"/>
        </a:p>
      </dgm:t>
    </dgm:pt>
    <dgm:pt modelId="{BE512E06-9C1C-43FA-A875-9DF3CC802A58}">
      <dgm:prSet/>
      <dgm:spPr/>
      <dgm:t>
        <a:bodyPr/>
        <a:lstStyle/>
        <a:p>
          <a:pPr rtl="0"/>
          <a:r>
            <a:rPr lang="en-US" dirty="0" smtClean="0"/>
            <a:t>Stabilize Backup Rolls: Maintain the desired position and alignment of the rolls to avoid uneven pressure and material defects.</a:t>
          </a:r>
          <a:endParaRPr lang="en-US" dirty="0"/>
        </a:p>
      </dgm:t>
    </dgm:pt>
    <dgm:pt modelId="{EF401A78-4DAC-45E0-A57F-FE4B5EFDA6B0}" type="parTrans" cxnId="{3E0CB91A-29FF-4CE4-B785-7F7D0879D51E}">
      <dgm:prSet/>
      <dgm:spPr/>
      <dgm:t>
        <a:bodyPr/>
        <a:lstStyle/>
        <a:p>
          <a:endParaRPr lang="en-US"/>
        </a:p>
      </dgm:t>
    </dgm:pt>
    <dgm:pt modelId="{61CD12FD-AD3A-4EEF-A226-512C6AC9E0DA}" type="sibTrans" cxnId="{3E0CB91A-29FF-4CE4-B785-7F7D0879D51E}">
      <dgm:prSet/>
      <dgm:spPr/>
      <dgm:t>
        <a:bodyPr/>
        <a:lstStyle/>
        <a:p>
          <a:endParaRPr lang="en-US"/>
        </a:p>
      </dgm:t>
    </dgm:pt>
    <dgm:pt modelId="{0A5E1DD4-F6B1-4824-BD6D-3493DD5D1E99}">
      <dgm:prSet/>
      <dgm:spPr/>
      <dgm:t>
        <a:bodyPr/>
        <a:lstStyle/>
        <a:p>
          <a:pPr rtl="0"/>
          <a:r>
            <a:rPr lang="en-US" dirty="0" smtClean="0"/>
            <a:t>Support Roll Weight: Offset the weight of the backup roll assembly, including thrust plates, balancing systems, and gap cylinders.</a:t>
          </a:r>
          <a:endParaRPr lang="en-US" dirty="0"/>
        </a:p>
      </dgm:t>
    </dgm:pt>
    <dgm:pt modelId="{3DBB7B92-40E8-407B-9AF9-07B0B476E18C}" type="parTrans" cxnId="{23AA5A63-6317-483B-8C70-ABE0B1EF6815}">
      <dgm:prSet/>
      <dgm:spPr/>
      <dgm:t>
        <a:bodyPr/>
        <a:lstStyle/>
        <a:p>
          <a:endParaRPr lang="en-US"/>
        </a:p>
      </dgm:t>
    </dgm:pt>
    <dgm:pt modelId="{4BC5DDCB-2DA2-4074-8707-A81884820E5C}" type="sibTrans" cxnId="{23AA5A63-6317-483B-8C70-ABE0B1EF6815}">
      <dgm:prSet/>
      <dgm:spPr/>
      <dgm:t>
        <a:bodyPr/>
        <a:lstStyle/>
        <a:p>
          <a:endParaRPr lang="en-US"/>
        </a:p>
      </dgm:t>
    </dgm:pt>
    <dgm:pt modelId="{16F2564B-40CA-489F-BFD3-A30C257EC24D}">
      <dgm:prSet/>
      <dgm:spPr/>
      <dgm:t>
        <a:bodyPr/>
        <a:lstStyle/>
        <a:p>
          <a:pPr rtl="0"/>
          <a:r>
            <a:rPr lang="en-US" dirty="0" smtClean="0"/>
            <a:t>Enhance Performance: Improve the efficiency and longevity of the rolling mill by reducing stress on mechanical components.</a:t>
          </a:r>
          <a:endParaRPr lang="en-US" dirty="0"/>
        </a:p>
      </dgm:t>
    </dgm:pt>
    <dgm:pt modelId="{3BAFDA99-B94E-406D-9717-77E8FFA05CD5}" type="parTrans" cxnId="{44179231-EE96-46D6-819C-0928689CB689}">
      <dgm:prSet/>
      <dgm:spPr/>
      <dgm:t>
        <a:bodyPr/>
        <a:lstStyle/>
        <a:p>
          <a:endParaRPr lang="en-US"/>
        </a:p>
      </dgm:t>
    </dgm:pt>
    <dgm:pt modelId="{1D258DB9-4E9F-444F-9CA1-CFA33365639C}" type="sibTrans" cxnId="{44179231-EE96-46D6-819C-0928689CB689}">
      <dgm:prSet/>
      <dgm:spPr/>
      <dgm:t>
        <a:bodyPr/>
        <a:lstStyle/>
        <a:p>
          <a:endParaRPr lang="en-US"/>
        </a:p>
      </dgm:t>
    </dgm:pt>
    <dgm:pt modelId="{A6378D33-D787-45C6-B4E5-07602F67B3F7}">
      <dgm:prSet/>
      <dgm:spPr/>
      <dgm:t>
        <a:bodyPr/>
        <a:lstStyle/>
        <a:p>
          <a:pPr rtl="0"/>
          <a:endParaRPr lang="en-US" dirty="0"/>
        </a:p>
      </dgm:t>
    </dgm:pt>
    <dgm:pt modelId="{B0BAD90B-AD9C-4891-8CAE-E918B8798D48}" type="parTrans" cxnId="{6AAB8B8E-715A-47C2-B039-41BEC4088242}">
      <dgm:prSet/>
      <dgm:spPr/>
      <dgm:t>
        <a:bodyPr/>
        <a:lstStyle/>
        <a:p>
          <a:endParaRPr lang="en-US"/>
        </a:p>
      </dgm:t>
    </dgm:pt>
    <dgm:pt modelId="{DBD62AB0-8CA7-4C0C-88CA-421A675A31EF}" type="sibTrans" cxnId="{6AAB8B8E-715A-47C2-B039-41BEC4088242}">
      <dgm:prSet/>
      <dgm:spPr/>
      <dgm:t>
        <a:bodyPr/>
        <a:lstStyle/>
        <a:p>
          <a:endParaRPr lang="en-US"/>
        </a:p>
      </dgm:t>
    </dgm:pt>
    <dgm:pt modelId="{1FFDE254-752A-4812-A038-EEE202FA5F82}">
      <dgm:prSet/>
      <dgm:spPr/>
      <dgm:t>
        <a:bodyPr/>
        <a:lstStyle/>
        <a:p>
          <a:pPr rtl="0"/>
          <a:endParaRPr lang="en-US" dirty="0"/>
        </a:p>
      </dgm:t>
    </dgm:pt>
    <dgm:pt modelId="{1BCC1793-C527-4189-B59C-6BB57B846611}" type="parTrans" cxnId="{E406DB42-CE41-4120-ACA9-7799129DDCDA}">
      <dgm:prSet/>
      <dgm:spPr/>
      <dgm:t>
        <a:bodyPr/>
        <a:lstStyle/>
        <a:p>
          <a:endParaRPr lang="en-US"/>
        </a:p>
      </dgm:t>
    </dgm:pt>
    <dgm:pt modelId="{88583355-999C-4B2A-8C36-55C039FCB5CC}" type="sibTrans" cxnId="{E406DB42-CE41-4120-ACA9-7799129DDCDA}">
      <dgm:prSet/>
      <dgm:spPr/>
      <dgm:t>
        <a:bodyPr/>
        <a:lstStyle/>
        <a:p>
          <a:endParaRPr lang="en-US"/>
        </a:p>
      </dgm:t>
    </dgm:pt>
    <dgm:pt modelId="{DE6A2462-5090-4A9E-A35C-CEC18BA5076F}" type="pres">
      <dgm:prSet presAssocID="{7A7DFC0C-40F1-4615-B7C2-69C04DB07FCF}" presName="Name0" presStyleCnt="0">
        <dgm:presLayoutVars>
          <dgm:dir/>
          <dgm:animLvl val="lvl"/>
          <dgm:resizeHandles val="exact"/>
        </dgm:presLayoutVars>
      </dgm:prSet>
      <dgm:spPr/>
    </dgm:pt>
    <dgm:pt modelId="{A8190154-62C6-4995-80E6-43096B81C15D}" type="pres">
      <dgm:prSet presAssocID="{A7FB250A-609B-47E4-82B3-4930C55A4026}" presName="linNode" presStyleCnt="0"/>
      <dgm:spPr/>
    </dgm:pt>
    <dgm:pt modelId="{74A17A31-4E4B-49AD-B913-F06C6C95A158}" type="pres">
      <dgm:prSet presAssocID="{A7FB250A-609B-47E4-82B3-4930C55A4026}" presName="parentText" presStyleLbl="node1" presStyleIdx="0" presStyleCnt="1" custLinFactNeighborX="-2035" custLinFactNeighborY="-269">
        <dgm:presLayoutVars>
          <dgm:chMax val="1"/>
          <dgm:bulletEnabled val="1"/>
        </dgm:presLayoutVars>
      </dgm:prSet>
      <dgm:spPr/>
    </dgm:pt>
    <dgm:pt modelId="{4ACAA33F-EEAD-4560-A815-99B44E66882C}" type="pres">
      <dgm:prSet presAssocID="{A7FB250A-609B-47E4-82B3-4930C55A4026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AB8B8E-715A-47C2-B039-41BEC4088242}" srcId="{A7FB250A-609B-47E4-82B3-4930C55A4026}" destId="{A6378D33-D787-45C6-B4E5-07602F67B3F7}" srcOrd="1" destOrd="0" parTransId="{B0BAD90B-AD9C-4891-8CAE-E918B8798D48}" sibTransId="{DBD62AB0-8CA7-4C0C-88CA-421A675A31EF}"/>
    <dgm:cxn modelId="{4DFBB8C6-CC61-4A56-B273-50B9C5C1E64B}" srcId="{7A7DFC0C-40F1-4615-B7C2-69C04DB07FCF}" destId="{A7FB250A-609B-47E4-82B3-4930C55A4026}" srcOrd="0" destOrd="0" parTransId="{A099C03C-D6D9-4407-84C1-DC5B0D2DA62B}" sibTransId="{CA59E380-6E69-40B8-89B6-782630B966C7}"/>
    <dgm:cxn modelId="{2A5A946B-B85A-45C6-A96B-06C52CAA9257}" type="presOf" srcId="{16F2564B-40CA-489F-BFD3-A30C257EC24D}" destId="{4ACAA33F-EEAD-4560-A815-99B44E66882C}" srcOrd="0" destOrd="4" presId="urn:microsoft.com/office/officeart/2005/8/layout/vList5"/>
    <dgm:cxn modelId="{0C658B9A-1B26-4D5A-94D8-324F56857FC9}" type="presOf" srcId="{0A5E1DD4-F6B1-4824-BD6D-3493DD5D1E99}" destId="{4ACAA33F-EEAD-4560-A815-99B44E66882C}" srcOrd="0" destOrd="2" presId="urn:microsoft.com/office/officeart/2005/8/layout/vList5"/>
    <dgm:cxn modelId="{23AA5A63-6317-483B-8C70-ABE0B1EF6815}" srcId="{A7FB250A-609B-47E4-82B3-4930C55A4026}" destId="{0A5E1DD4-F6B1-4824-BD6D-3493DD5D1E99}" srcOrd="2" destOrd="0" parTransId="{3DBB7B92-40E8-407B-9AF9-07B0B476E18C}" sibTransId="{4BC5DDCB-2DA2-4074-8707-A81884820E5C}"/>
    <dgm:cxn modelId="{88452353-AD2A-402C-BFB9-25DACD5228CB}" type="presOf" srcId="{1FFDE254-752A-4812-A038-EEE202FA5F82}" destId="{4ACAA33F-EEAD-4560-A815-99B44E66882C}" srcOrd="0" destOrd="3" presId="urn:microsoft.com/office/officeart/2005/8/layout/vList5"/>
    <dgm:cxn modelId="{E406DB42-CE41-4120-ACA9-7799129DDCDA}" srcId="{A7FB250A-609B-47E4-82B3-4930C55A4026}" destId="{1FFDE254-752A-4812-A038-EEE202FA5F82}" srcOrd="3" destOrd="0" parTransId="{1BCC1793-C527-4189-B59C-6BB57B846611}" sibTransId="{88583355-999C-4B2A-8C36-55C039FCB5CC}"/>
    <dgm:cxn modelId="{852F2112-AF98-467C-B3F3-96023807012D}" type="presOf" srcId="{BE512E06-9C1C-43FA-A875-9DF3CC802A58}" destId="{4ACAA33F-EEAD-4560-A815-99B44E66882C}" srcOrd="0" destOrd="0" presId="urn:microsoft.com/office/officeart/2005/8/layout/vList5"/>
    <dgm:cxn modelId="{C0048E41-A87A-41BD-BA82-072DC04788D8}" type="presOf" srcId="{7A7DFC0C-40F1-4615-B7C2-69C04DB07FCF}" destId="{DE6A2462-5090-4A9E-A35C-CEC18BA5076F}" srcOrd="0" destOrd="0" presId="urn:microsoft.com/office/officeart/2005/8/layout/vList5"/>
    <dgm:cxn modelId="{3E0CB91A-29FF-4CE4-B785-7F7D0879D51E}" srcId="{A7FB250A-609B-47E4-82B3-4930C55A4026}" destId="{BE512E06-9C1C-43FA-A875-9DF3CC802A58}" srcOrd="0" destOrd="0" parTransId="{EF401A78-4DAC-45E0-A57F-FE4B5EFDA6B0}" sibTransId="{61CD12FD-AD3A-4EEF-A226-512C6AC9E0DA}"/>
    <dgm:cxn modelId="{51E18859-6571-4622-B272-8B7AB9E71A2D}" type="presOf" srcId="{A7FB250A-609B-47E4-82B3-4930C55A4026}" destId="{74A17A31-4E4B-49AD-B913-F06C6C95A158}" srcOrd="0" destOrd="0" presId="urn:microsoft.com/office/officeart/2005/8/layout/vList5"/>
    <dgm:cxn modelId="{B3F864C7-FC4B-4FFD-8F25-AFDAAD7877B0}" type="presOf" srcId="{A6378D33-D787-45C6-B4E5-07602F67B3F7}" destId="{4ACAA33F-EEAD-4560-A815-99B44E66882C}" srcOrd="0" destOrd="1" presId="urn:microsoft.com/office/officeart/2005/8/layout/vList5"/>
    <dgm:cxn modelId="{44179231-EE96-46D6-819C-0928689CB689}" srcId="{A7FB250A-609B-47E4-82B3-4930C55A4026}" destId="{16F2564B-40CA-489F-BFD3-A30C257EC24D}" srcOrd="4" destOrd="0" parTransId="{3BAFDA99-B94E-406D-9717-77E8FFA05CD5}" sibTransId="{1D258DB9-4E9F-444F-9CA1-CFA33365639C}"/>
    <dgm:cxn modelId="{F0444D42-FDE2-448F-8EEB-7D94DBAD9627}" type="presParOf" srcId="{DE6A2462-5090-4A9E-A35C-CEC18BA5076F}" destId="{A8190154-62C6-4995-80E6-43096B81C15D}" srcOrd="0" destOrd="0" presId="urn:microsoft.com/office/officeart/2005/8/layout/vList5"/>
    <dgm:cxn modelId="{79F7F844-892E-4A1B-99DC-7F3BB588E656}" type="presParOf" srcId="{A8190154-62C6-4995-80E6-43096B81C15D}" destId="{74A17A31-4E4B-49AD-B913-F06C6C95A158}" srcOrd="0" destOrd="0" presId="urn:microsoft.com/office/officeart/2005/8/layout/vList5"/>
    <dgm:cxn modelId="{5460CCBF-95F7-4F18-A019-8795CFBA21CE}" type="presParOf" srcId="{A8190154-62C6-4995-80E6-43096B81C15D}" destId="{4ACAA33F-EEAD-4560-A815-99B44E6688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AA33F-EEAD-4560-A815-99B44E66882C}">
      <dsp:nvSpPr>
        <dsp:cNvPr id="0" name=""/>
        <dsp:cNvSpPr/>
      </dsp:nvSpPr>
      <dsp:spPr>
        <a:xfrm rot="5400000">
          <a:off x="2558098" y="-111013"/>
          <a:ext cx="2804160" cy="372722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Stabilize Backup Rolls: Maintain the desired position and alignment of the rolls to avoid uneven pressure and material defects.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Support Roll Weight: Offset the weight of the backup roll assembly, including thrust plates, balancing systems, and gap cylinders.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Enhance Performance: Improve the efficiency and longevity of the rolling mill by reducing stress on mechanical components.</a:t>
          </a:r>
          <a:endParaRPr lang="en-US" sz="1400" kern="1200" dirty="0"/>
        </a:p>
      </dsp:txBody>
      <dsp:txXfrm rot="-5400000">
        <a:off x="2096565" y="487408"/>
        <a:ext cx="3590338" cy="2530384"/>
      </dsp:txXfrm>
    </dsp:sp>
    <dsp:sp modelId="{74A17A31-4E4B-49AD-B913-F06C6C95A158}">
      <dsp:nvSpPr>
        <dsp:cNvPr id="0" name=""/>
        <dsp:cNvSpPr/>
      </dsp:nvSpPr>
      <dsp:spPr>
        <a:xfrm>
          <a:off x="0" y="0"/>
          <a:ext cx="2096565" cy="350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Backup</a:t>
          </a:r>
          <a:r>
            <a:rPr lang="en-US" sz="3200" kern="1200" dirty="0" smtClean="0"/>
            <a:t> Roll Balancing</a:t>
          </a:r>
          <a:endParaRPr lang="en-US" sz="3200" kern="1200" dirty="0"/>
        </a:p>
      </dsp:txBody>
      <dsp:txXfrm>
        <a:off x="102346" y="102346"/>
        <a:ext cx="1891873" cy="3300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AA915C-EB5A-47D2-8699-F60260B052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9C2F1-5479-4A1C-850C-67D439F65D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E427-4D50-49BD-A696-649341C1D32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C5A90-0CBC-4BAE-B3AC-4AC75D75EA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66A46-E26E-4D50-8DDB-FB7F5B9D13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CFB4-F87E-45C0-A151-8A12154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7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6DC49-F6FD-4526-A742-676508867C01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82626-6266-440D-A8A1-9108F03CE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Good Morning, I am Abdallah Hossam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today I am going to present to you </a:t>
                </a:r>
                <a:r>
                  <a:rPr lang="en-US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my Masters seminar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presentation, with the title </a:t>
                </a:r>
                <a14:m>
                  <m:oMath xmlns:m="http://schemas.openxmlformats.org/officeDocument/2006/math">
                    <m:r>
                      <a:rPr lang="en-US" sz="1200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𝝁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-synthesis Based Control for Quad-rotor UAV in the presence of non-parametric and unstructured uncertainties.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Good Morning, I am Abdallah Hossam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today I am going to present to you my Masters presentation, with the title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𝝁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-synthesis Based Control for Quad-rotor Trajectory Tracking.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82626-6266-440D-A8A1-9108F03CEB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94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is organized as shown. First, it is stated why robust control is required for quad-rotors, then a literature review of H-infinity based quad-rotor control is provided. Afterwards, the controller design is explained in detail. Then, simulation results are presented, and finally, the conclusion and future work are provided.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82626-6266-440D-A8A1-9108F03CEB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start with the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82626-6266-440D-A8A1-9108F03CEB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start with the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82626-6266-440D-A8A1-9108F03CEB8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start with the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82626-6266-440D-A8A1-9108F03CEB8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03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start with the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82626-6266-440D-A8A1-9108F03CEB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8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7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9" y="213532"/>
            <a:ext cx="9347200" cy="3135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9" y="124632"/>
            <a:ext cx="9347200" cy="3135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5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9" y="213532"/>
            <a:ext cx="9347200" cy="3135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6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9" y="213532"/>
            <a:ext cx="9347200" cy="31350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6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679" y="213532"/>
            <a:ext cx="9347200" cy="31350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6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0"/>
            <a:ext cx="11074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488AA48-FE50-4E19-88CA-A0E4CBFE9E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1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CAF12ED-15F7-40B4-A37A-01BDBC410F8E}"/>
              </a:ext>
            </a:extLst>
          </p:cNvPr>
          <p:cNvSpPr txBox="1">
            <a:spLocks/>
          </p:cNvSpPr>
          <p:nvPr/>
        </p:nvSpPr>
        <p:spPr>
          <a:xfrm>
            <a:off x="2743201" y="533400"/>
            <a:ext cx="6934201" cy="1447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en-US" sz="2000" b="0" dirty="0">
                <a:latin typeface="+mn-lt"/>
              </a:rPr>
              <a:t>German University in Cairo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Faculty of Engineering and Materials Science</a:t>
            </a:r>
            <a:br>
              <a:rPr lang="en-US" sz="2000" b="0" dirty="0">
                <a:latin typeface="+mn-lt"/>
              </a:rPr>
            </a:br>
            <a:r>
              <a:rPr lang="en-US" sz="2000" b="0" dirty="0">
                <a:latin typeface="+mn-lt"/>
              </a:rPr>
              <a:t>Mechatronics Engineering Department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4800" dirty="0" smtClean="0">
                <a:latin typeface="+mn-lt"/>
              </a:rPr>
              <a:t/>
            </a:r>
            <a:br>
              <a:rPr lang="en-US" sz="4800" dirty="0" smtClean="0">
                <a:latin typeface="+mn-lt"/>
              </a:rPr>
            </a:br>
            <a:r>
              <a:rPr lang="en-US" sz="2800" b="0" dirty="0" smtClean="0">
                <a:latin typeface="+mn-lt"/>
              </a:rPr>
              <a:t>Backup </a:t>
            </a:r>
            <a:r>
              <a:rPr lang="en-US" sz="2800" b="0" dirty="0" smtClean="0">
                <a:latin typeface="+mn-lt"/>
              </a:rPr>
              <a:t>Roll </a:t>
            </a:r>
            <a:r>
              <a:rPr lang="en-US" sz="2800" b="0" dirty="0" smtClean="0">
                <a:latin typeface="+mn-lt"/>
              </a:rPr>
              <a:t>Balancing</a:t>
            </a:r>
          </a:p>
          <a:p>
            <a:pPr algn="ctr"/>
            <a:r>
              <a:rPr lang="en-US" sz="2800" b="0" dirty="0" smtClean="0">
                <a:latin typeface="+mn-lt"/>
              </a:rPr>
              <a:t>Project(3)</a:t>
            </a:r>
            <a:endParaRPr lang="en-US" sz="2800" b="0" dirty="0">
              <a:latin typeface="+mn-lt"/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0060EF0F-F5F5-45E8-BFCF-DDA87695C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211" y="3962400"/>
            <a:ext cx="8532178" cy="2057400"/>
          </a:xfrm>
        </p:spPr>
        <p:txBody>
          <a:bodyPr>
            <a:normAutofit/>
          </a:bodyPr>
          <a:lstStyle/>
          <a:p>
            <a:pPr>
              <a:tabLst>
                <a:tab pos="1885950" algn="l"/>
              </a:tabLst>
            </a:pP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dirty="0"/>
              <a:t>Presented </a:t>
            </a:r>
            <a:r>
              <a:rPr lang="en-US" b="1" dirty="0" smtClean="0"/>
              <a:t>by: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Mohamed Hassan Elattar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Supervised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by: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Eng.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Taher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Salah El-Din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2133600"/>
            <a:ext cx="937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i="1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1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F465-C49B-DB22-6F71-3D5FC632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49A49A-0394-CABD-5192-F803F0AC4F06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88AA48-FE50-4E19-88CA-A0E4CBFE9E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A2F03B-144A-5877-9995-F64827D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79" y="124632"/>
            <a:ext cx="9347200" cy="313506"/>
          </a:xfrm>
        </p:spPr>
        <p:txBody>
          <a:bodyPr/>
          <a:lstStyle/>
          <a:p>
            <a:r>
              <a:rPr lang="en-US" dirty="0" smtClean="0"/>
              <a:t>Hydraulic </a:t>
            </a:r>
            <a:r>
              <a:rPr lang="en-US" dirty="0"/>
              <a:t>Circuit Design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D2162-118F-52D4-D556-DD9A8128B069}"/>
              </a:ext>
            </a:extLst>
          </p:cNvPr>
          <p:cNvSpPr/>
          <p:nvPr/>
        </p:nvSpPr>
        <p:spPr>
          <a:xfrm>
            <a:off x="0" y="891004"/>
            <a:ext cx="1351267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88B24-344E-FBF1-4B27-FCB2AD38387D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A3F3F-858C-C9C1-4C01-DEF1BD1088E4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337B3-B3AE-CAC8-1110-9EFBAB5C9F5B}"/>
              </a:ext>
            </a:extLst>
          </p:cNvPr>
          <p:cNvSpPr txBox="1"/>
          <p:nvPr/>
        </p:nvSpPr>
        <p:spPr>
          <a:xfrm>
            <a:off x="0" y="2337661"/>
            <a:ext cx="138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Cylinder Force </a:t>
            </a:r>
            <a:endParaRPr lang="en-US" sz="1400" b="1" dirty="0" smtClean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400" b="1" dirty="0" smtClean="0">
                <a:solidFill>
                  <a:schemeClr val="bg2"/>
                </a:solidFill>
                <a:latin typeface="Times" pitchFamily="2" charset="0"/>
              </a:rPr>
              <a:t>Calculation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7CDA-8F39-46E7-0ACF-51BAC94A4DC2}"/>
              </a:ext>
            </a:extLst>
          </p:cNvPr>
          <p:cNvSpPr txBox="1"/>
          <p:nvPr/>
        </p:nvSpPr>
        <p:spPr>
          <a:xfrm>
            <a:off x="0" y="3105894"/>
            <a:ext cx="135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Hydraulic Circuit Design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72277-673C-3996-FDFE-A19220EB6B50}"/>
              </a:ext>
            </a:extLst>
          </p:cNvPr>
          <p:cNvSpPr txBox="1"/>
          <p:nvPr/>
        </p:nvSpPr>
        <p:spPr>
          <a:xfrm>
            <a:off x="0" y="1600200"/>
            <a:ext cx="129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Times" pitchFamily="2" charset="0"/>
              </a:rPr>
              <a:t>Mechanism Description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0200" y="1296888"/>
            <a:ext cx="982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The system operates under high pressures (80–290 bar) using the following components</a:t>
            </a:r>
            <a:r>
              <a:rPr lang="en-US" sz="2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Main Pump</a:t>
            </a:r>
            <a:r>
              <a:rPr lang="en-US" sz="2000" dirty="0"/>
              <a:t>: Supplies hydraulic fluid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Pressure Filter: </a:t>
            </a:r>
            <a:r>
              <a:rPr lang="en-US" sz="2000" dirty="0"/>
              <a:t>Ensures clean fluid for system longevity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Relief Valve</a:t>
            </a:r>
            <a:r>
              <a:rPr lang="en-US" sz="2000" dirty="0"/>
              <a:t>: Prevents overpressure damage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Check </a:t>
            </a:r>
            <a:r>
              <a:rPr lang="en-US" sz="2000" b="1" dirty="0"/>
              <a:t>Valves</a:t>
            </a:r>
            <a:r>
              <a:rPr lang="en-US" sz="2000" dirty="0"/>
              <a:t>: Regulate flow direction and system safety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Servo Valve</a:t>
            </a:r>
            <a:r>
              <a:rPr lang="en-US" sz="2000" dirty="0"/>
              <a:t>: Precisely controls fluid flow and pressure to the </a:t>
            </a:r>
            <a:r>
              <a:rPr lang="en-US" sz="2000" dirty="0" smtClean="0"/>
              <a:t>cylinders.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Pressure Reducing Valve</a:t>
            </a:r>
            <a:r>
              <a:rPr lang="en-US" sz="2000" dirty="0"/>
              <a:t>: Maintains the desired pressure for specific </a:t>
            </a:r>
            <a:r>
              <a:rPr lang="en-US" sz="2000" dirty="0" smtClean="0"/>
              <a:t>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0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/>
              <a:t>Formula for Cylinder </a:t>
            </a:r>
            <a:r>
              <a:rPr lang="en-US" dirty="0" smtClean="0"/>
              <a:t>Speed:</a:t>
            </a:r>
          </a:p>
          <a:p>
            <a:pPr marL="1714500" lvl="4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4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V=Q/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   where: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V: Speed of the cylinder (m/s)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Q: Flow rate (</a:t>
            </a:r>
            <a:r>
              <a:rPr lang="en-US" dirty="0"/>
              <a:t>m</a:t>
            </a:r>
            <a:r>
              <a:rPr lang="en-US" baseline="30000" dirty="0"/>
              <a:t>3</a:t>
            </a:r>
            <a:r>
              <a:rPr lang="en-US" dirty="0" smtClean="0"/>
              <a:t>/s)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Aef</a:t>
            </a:r>
            <a:r>
              <a:rPr lang="en-US" dirty="0" smtClean="0"/>
              <a:t>: Effective area (m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Effective piston area: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Expansion mode:</a:t>
            </a:r>
          </a:p>
          <a:p>
            <a:pPr lvl="2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=A1=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(D/2)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0.1134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baseline="30000" dirty="0"/>
              <a:t>2</a:t>
            </a:r>
            <a:endParaRPr lang="en-US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D:piston diameter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Collapse mode:</a:t>
            </a:r>
          </a:p>
          <a:p>
            <a:pPr lvl="2"/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=A1-A2=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(D/2)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(d/2)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0.0116 </a:t>
            </a:r>
            <a:r>
              <a:rPr lang="en-US" dirty="0"/>
              <a:t>m</a:t>
            </a:r>
            <a:r>
              <a:rPr lang="en-US" baseline="30000" dirty="0"/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lvl="2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d:rod piston diameter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</a:t>
            </a:r>
          </a:p>
          <a:p>
            <a:pPr marL="17145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92" y="892524"/>
            <a:ext cx="442021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 Results</a:t>
            </a:r>
          </a:p>
          <a:p>
            <a:pPr marL="457200" lvl="1" indent="0">
              <a:buNone/>
            </a:pPr>
            <a:r>
              <a:rPr lang="en-US" dirty="0" smtClean="0"/>
              <a:t>Po = 70 bar, </a:t>
            </a:r>
            <a:r>
              <a:rPr lang="en-US" dirty="0" err="1" smtClean="0"/>
              <a:t>Qo</a:t>
            </a:r>
            <a:r>
              <a:rPr lang="en-US" dirty="0" smtClean="0"/>
              <a:t> = 600L/min and (y=</a:t>
            </a:r>
            <a:r>
              <a:rPr lang="en-US" dirty="0" err="1" smtClean="0"/>
              <a:t>ymax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Speed during expansion: 0.0882 m/s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Speed during collapse: 0.8603 m/s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 </a:t>
            </a:r>
          </a:p>
          <a:p>
            <a:pPr marL="17145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92" y="892524"/>
            <a:ext cx="442021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3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b="1" dirty="0" smtClean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158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9347200" cy="365125"/>
          </a:xfrm>
        </p:spPr>
        <p:txBody>
          <a:bodyPr/>
          <a:lstStyle/>
          <a:p>
            <a:r>
              <a:rPr lang="en-US" dirty="0"/>
              <a:t>Outline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54664-85B1-468A-AB13-63F681A7E8BC}"/>
              </a:ext>
            </a:extLst>
          </p:cNvPr>
          <p:cNvSpPr txBox="1"/>
          <p:nvPr/>
        </p:nvSpPr>
        <p:spPr>
          <a:xfrm>
            <a:off x="1295400" y="9906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 smtClean="0"/>
              <a:t>Mechanism Description</a:t>
            </a:r>
            <a:endParaRPr lang="en-US" sz="22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Cylinder Force Calculation</a:t>
            </a:r>
            <a:endParaRPr lang="en-US" sz="22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Hydraulic Circuit Design</a:t>
            </a:r>
            <a:endParaRPr lang="en-US" sz="2200" b="1" dirty="0"/>
          </a:p>
          <a:p>
            <a:pPr>
              <a:lnSpc>
                <a:spcPct val="200000"/>
              </a:lnSpc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963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9347200" cy="365125"/>
          </a:xfrm>
        </p:spPr>
        <p:txBody>
          <a:bodyPr/>
          <a:lstStyle/>
          <a:p>
            <a:r>
              <a:rPr lang="en-US" dirty="0"/>
              <a:t>Outline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54664-85B1-468A-AB13-63F681A7E8BC}"/>
              </a:ext>
            </a:extLst>
          </p:cNvPr>
          <p:cNvSpPr txBox="1"/>
          <p:nvPr/>
        </p:nvSpPr>
        <p:spPr>
          <a:xfrm>
            <a:off x="1295400" y="9906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</a:rPr>
              <a:t>Mechanism </a:t>
            </a: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Cylinder Force Calculation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Hydraulic Circuit Design</a:t>
            </a:r>
          </a:p>
          <a:p>
            <a:pPr>
              <a:lnSpc>
                <a:spcPct val="200000"/>
              </a:lnSpc>
            </a:pPr>
            <a:endParaRPr lang="en-US" sz="2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7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F465-C49B-DB22-6F71-3D5FC632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49A49A-0394-CABD-5192-F803F0AC4F06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88AA48-FE50-4E19-88CA-A0E4CBFE9E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A2F03B-144A-5877-9995-F64827D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79" y="124632"/>
            <a:ext cx="9347200" cy="31350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9994650"/>
              </p:ext>
            </p:extLst>
          </p:nvPr>
        </p:nvGraphicFramePr>
        <p:xfrm>
          <a:off x="1310501" y="1676401"/>
          <a:ext cx="5823792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FCD2162-118F-52D4-D556-DD9A8128B069}"/>
              </a:ext>
            </a:extLst>
          </p:cNvPr>
          <p:cNvSpPr/>
          <p:nvPr/>
        </p:nvSpPr>
        <p:spPr>
          <a:xfrm>
            <a:off x="0" y="891004"/>
            <a:ext cx="1351267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88B24-344E-FBF1-4B27-FCB2AD38387D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A3F3F-858C-C9C1-4C01-DEF1BD1088E4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337B3-B3AE-CAC8-1110-9EFBAB5C9F5B}"/>
              </a:ext>
            </a:extLst>
          </p:cNvPr>
          <p:cNvSpPr txBox="1"/>
          <p:nvPr/>
        </p:nvSpPr>
        <p:spPr>
          <a:xfrm>
            <a:off x="0" y="2337661"/>
            <a:ext cx="138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Cylinder Force </a:t>
            </a:r>
            <a:endParaRPr lang="en-US" sz="1400" b="1" dirty="0" smtClean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400" b="1" dirty="0" smtClean="0">
                <a:solidFill>
                  <a:schemeClr val="bg2"/>
                </a:solidFill>
                <a:latin typeface="Times" pitchFamily="2" charset="0"/>
              </a:rPr>
              <a:t>Calculation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7CDA-8F39-46E7-0ACF-51BAC94A4DC2}"/>
              </a:ext>
            </a:extLst>
          </p:cNvPr>
          <p:cNvSpPr txBox="1"/>
          <p:nvPr/>
        </p:nvSpPr>
        <p:spPr>
          <a:xfrm>
            <a:off x="0" y="3105894"/>
            <a:ext cx="131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Hydraulic Circuit Design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72277-673C-3996-FDFE-A19220EB6B50}"/>
              </a:ext>
            </a:extLst>
          </p:cNvPr>
          <p:cNvSpPr txBox="1"/>
          <p:nvPr/>
        </p:nvSpPr>
        <p:spPr>
          <a:xfrm>
            <a:off x="0" y="1610380"/>
            <a:ext cx="129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Times" pitchFamily="2" charset="0"/>
              </a:rPr>
              <a:t>Mechanism Description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285" y="1253536"/>
            <a:ext cx="5022423" cy="42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3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9347200" cy="365125"/>
          </a:xfrm>
        </p:spPr>
        <p:txBody>
          <a:bodyPr/>
          <a:lstStyle/>
          <a:p>
            <a:r>
              <a:rPr lang="en-US" dirty="0"/>
              <a:t>Outline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54664-85B1-468A-AB13-63F681A7E8BC}"/>
              </a:ext>
            </a:extLst>
          </p:cNvPr>
          <p:cNvSpPr txBox="1"/>
          <p:nvPr/>
        </p:nvSpPr>
        <p:spPr>
          <a:xfrm>
            <a:off x="1295400" y="9906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 smtClean="0"/>
              <a:t>Mechanism </a:t>
            </a:r>
            <a:r>
              <a:rPr lang="en-US" sz="2200" b="1" dirty="0"/>
              <a:t>Description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Cylinder Force Calculation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Hydraulic Circuit Design</a:t>
            </a:r>
          </a:p>
          <a:p>
            <a:pPr>
              <a:lnSpc>
                <a:spcPct val="200000"/>
              </a:lnSpc>
            </a:pPr>
            <a:endParaRPr lang="en-US" sz="2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F465-C49B-DB22-6F71-3D5FC632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49A49A-0394-CABD-5192-F803F0AC4F06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88AA48-FE50-4E19-88CA-A0E4CBFE9E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A2F03B-144A-5877-9995-F64827D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79" y="124632"/>
            <a:ext cx="9347200" cy="313506"/>
          </a:xfrm>
        </p:spPr>
        <p:txBody>
          <a:bodyPr/>
          <a:lstStyle/>
          <a:p>
            <a:r>
              <a:rPr lang="en-US" dirty="0" smtClean="0"/>
              <a:t>Mechanism Description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D2162-118F-52D4-D556-DD9A8128B069}"/>
              </a:ext>
            </a:extLst>
          </p:cNvPr>
          <p:cNvSpPr/>
          <p:nvPr/>
        </p:nvSpPr>
        <p:spPr>
          <a:xfrm>
            <a:off x="0" y="891004"/>
            <a:ext cx="1351267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88B24-344E-FBF1-4B27-FCB2AD38387D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A3F3F-858C-C9C1-4C01-DEF1BD1088E4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337B3-B3AE-CAC8-1110-9EFBAB5C9F5B}"/>
              </a:ext>
            </a:extLst>
          </p:cNvPr>
          <p:cNvSpPr txBox="1"/>
          <p:nvPr/>
        </p:nvSpPr>
        <p:spPr>
          <a:xfrm>
            <a:off x="0" y="2337661"/>
            <a:ext cx="138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Cylinder Force </a:t>
            </a:r>
            <a:endParaRPr lang="en-US" sz="1400" b="1" dirty="0" smtClean="0">
              <a:solidFill>
                <a:schemeClr val="bg2"/>
              </a:solidFill>
              <a:latin typeface="Times" pitchFamily="2" charset="0"/>
            </a:endParaRPr>
          </a:p>
          <a:p>
            <a:r>
              <a:rPr lang="en-US" sz="1400" b="1" dirty="0" smtClean="0">
                <a:solidFill>
                  <a:schemeClr val="bg2"/>
                </a:solidFill>
                <a:latin typeface="Times" pitchFamily="2" charset="0"/>
              </a:rPr>
              <a:t>Calculation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7CDA-8F39-46E7-0ACF-51BAC94A4DC2}"/>
              </a:ext>
            </a:extLst>
          </p:cNvPr>
          <p:cNvSpPr txBox="1"/>
          <p:nvPr/>
        </p:nvSpPr>
        <p:spPr>
          <a:xfrm>
            <a:off x="0" y="3105894"/>
            <a:ext cx="12903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Hydraulic Circuit Design</a:t>
            </a:r>
          </a:p>
          <a:p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72277-673C-3996-FDFE-A19220EB6B50}"/>
              </a:ext>
            </a:extLst>
          </p:cNvPr>
          <p:cNvSpPr txBox="1"/>
          <p:nvPr/>
        </p:nvSpPr>
        <p:spPr>
          <a:xfrm>
            <a:off x="0" y="1600200"/>
            <a:ext cx="129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" pitchFamily="2" charset="0"/>
              </a:rPr>
              <a:t>Mechanism Description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1395167"/>
            <a:ext cx="6477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Key Systems components: </a:t>
            </a:r>
          </a:p>
          <a:p>
            <a:pPr lvl="1"/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6 Balancing </a:t>
            </a:r>
            <a:r>
              <a:rPr lang="en-US" sz="2000" b="1" dirty="0"/>
              <a:t>Cylinders</a:t>
            </a:r>
            <a:r>
              <a:rPr lang="en-US" sz="2000" dirty="0"/>
              <a:t>: Provide upward force to balance the </a:t>
            </a:r>
            <a:r>
              <a:rPr lang="en-US" sz="2000" dirty="0" smtClean="0"/>
              <a:t>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Hydraulic Circuit</a:t>
            </a:r>
            <a:r>
              <a:rPr lang="en-US" sz="2000" dirty="0"/>
              <a:t>: Supplies and regulates hydraulic pressure for cylinder operation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Control Valves</a:t>
            </a:r>
            <a:r>
              <a:rPr lang="en-US" sz="2000" dirty="0"/>
              <a:t>: Include servo valves and pressure relief valves for precise pressure adjustment and safety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54" y="860977"/>
            <a:ext cx="265784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4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9347200" cy="365125"/>
          </a:xfrm>
        </p:spPr>
        <p:txBody>
          <a:bodyPr/>
          <a:lstStyle/>
          <a:p>
            <a:r>
              <a:rPr lang="en-US" dirty="0"/>
              <a:t>Outline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54664-85B1-468A-AB13-63F681A7E8BC}"/>
              </a:ext>
            </a:extLst>
          </p:cNvPr>
          <p:cNvSpPr txBox="1"/>
          <p:nvPr/>
        </p:nvSpPr>
        <p:spPr>
          <a:xfrm>
            <a:off x="1295400" y="9906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</a:rPr>
              <a:t>Mechanism </a:t>
            </a: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Cylinder Force Calculation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Hydraulic Circuit Design</a:t>
            </a:r>
          </a:p>
          <a:p>
            <a:pPr>
              <a:lnSpc>
                <a:spcPct val="200000"/>
              </a:lnSpc>
            </a:pPr>
            <a:endParaRPr lang="en-US" sz="2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2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F465-C49B-DB22-6F71-3D5FC632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49A49A-0394-CABD-5192-F803F0AC4F06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88AA48-FE50-4E19-88CA-A0E4CBFE9E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A2F03B-144A-5877-9995-F64827D0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79" y="124632"/>
            <a:ext cx="9347200" cy="313506"/>
          </a:xfrm>
        </p:spPr>
        <p:txBody>
          <a:bodyPr/>
          <a:lstStyle/>
          <a:p>
            <a:r>
              <a:rPr lang="en-US" dirty="0" smtClean="0"/>
              <a:t>Cylinder Force Calculations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D2162-118F-52D4-D556-DD9A8128B069}"/>
              </a:ext>
            </a:extLst>
          </p:cNvPr>
          <p:cNvSpPr/>
          <p:nvPr/>
        </p:nvSpPr>
        <p:spPr>
          <a:xfrm>
            <a:off x="0" y="891004"/>
            <a:ext cx="1351267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88B24-344E-FBF1-4B27-FCB2AD38387D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DA3F3F-858C-C9C1-4C01-DEF1BD1088E4}"/>
              </a:ext>
            </a:extLst>
          </p:cNvPr>
          <p:cNvSpPr txBox="1"/>
          <p:nvPr/>
        </p:nvSpPr>
        <p:spPr>
          <a:xfrm>
            <a:off x="0" y="1143000"/>
            <a:ext cx="115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337B3-B3AE-CAC8-1110-9EFBAB5C9F5B}"/>
              </a:ext>
            </a:extLst>
          </p:cNvPr>
          <p:cNvSpPr txBox="1"/>
          <p:nvPr/>
        </p:nvSpPr>
        <p:spPr>
          <a:xfrm>
            <a:off x="0" y="2337661"/>
            <a:ext cx="138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Cylinder Force </a:t>
            </a:r>
            <a:endParaRPr lang="en-US" sz="1400" b="1" dirty="0" smtClean="0">
              <a:latin typeface="Times" pitchFamily="2" charset="0"/>
            </a:endParaRPr>
          </a:p>
          <a:p>
            <a:r>
              <a:rPr lang="en-US" sz="1400" b="1" dirty="0" smtClean="0">
                <a:latin typeface="Times" pitchFamily="2" charset="0"/>
              </a:rPr>
              <a:t>Calculation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27CDA-8F39-46E7-0ACF-51BAC94A4DC2}"/>
              </a:ext>
            </a:extLst>
          </p:cNvPr>
          <p:cNvSpPr txBox="1"/>
          <p:nvPr/>
        </p:nvSpPr>
        <p:spPr>
          <a:xfrm>
            <a:off x="0" y="3105894"/>
            <a:ext cx="135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Times" pitchFamily="2" charset="0"/>
              </a:rPr>
              <a:t>Hydraulic Circuit Design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72277-673C-3996-FDFE-A19220EB6B50}"/>
              </a:ext>
            </a:extLst>
          </p:cNvPr>
          <p:cNvSpPr txBox="1"/>
          <p:nvPr/>
        </p:nvSpPr>
        <p:spPr>
          <a:xfrm>
            <a:off x="0" y="1600200"/>
            <a:ext cx="1290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Times" pitchFamily="2" charset="0"/>
              </a:rPr>
              <a:t>Mechanism Description</a:t>
            </a:r>
            <a:endParaRPr lang="en-US" sz="1400" b="1" dirty="0">
              <a:solidFill>
                <a:schemeClr val="bg2"/>
              </a:solidFill>
              <a:latin typeface="Times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763710"/>
            <a:ext cx="6974002" cy="520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9347200" cy="365125"/>
          </a:xfrm>
        </p:spPr>
        <p:txBody>
          <a:bodyPr/>
          <a:lstStyle/>
          <a:p>
            <a:r>
              <a:rPr lang="en-US" dirty="0"/>
              <a:t>Outline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8AA48-FE50-4E19-88CA-A0E4CBFE9E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54664-85B1-468A-AB13-63F681A7E8BC}"/>
              </a:ext>
            </a:extLst>
          </p:cNvPr>
          <p:cNvSpPr txBox="1"/>
          <p:nvPr/>
        </p:nvSpPr>
        <p:spPr>
          <a:xfrm>
            <a:off x="1295400" y="990600"/>
            <a:ext cx="5562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bg1">
                    <a:lumMod val="75000"/>
                  </a:schemeClr>
                </a:solidFill>
              </a:rPr>
              <a:t>Mechanism </a:t>
            </a: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Description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Cylinder Force Calculation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Hydraulic Circuit Design</a:t>
            </a:r>
          </a:p>
          <a:p>
            <a:pPr>
              <a:lnSpc>
                <a:spcPct val="200000"/>
              </a:lnSpc>
            </a:pPr>
            <a:endParaRPr lang="en-US" sz="2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63958</TotalTime>
  <Words>511</Words>
  <Application>Microsoft Office PowerPoint</Application>
  <PresentationFormat>Widescreen</PresentationFormat>
  <Paragraphs>142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Times</vt:lpstr>
      <vt:lpstr>Times New Roman</vt:lpstr>
      <vt:lpstr>Office Theme</vt:lpstr>
      <vt:lpstr>PowerPoint Presentation</vt:lpstr>
      <vt:lpstr>Outline  </vt:lpstr>
      <vt:lpstr>Outline  </vt:lpstr>
      <vt:lpstr>Introduction</vt:lpstr>
      <vt:lpstr>Outline  </vt:lpstr>
      <vt:lpstr>Mechanism Description</vt:lpstr>
      <vt:lpstr>Outline  </vt:lpstr>
      <vt:lpstr>Cylinder Force Calculations</vt:lpstr>
      <vt:lpstr>Outline  </vt:lpstr>
      <vt:lpstr>Hydraulic Circuit Design </vt:lpstr>
      <vt:lpstr>Calculations</vt:lpstr>
      <vt:lpstr>Calculations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Noise Amplifier</dc:title>
  <dc:creator>Abdallah Hossam Mohammed</dc:creator>
  <cp:lastModifiedBy>Ahmed Elattar</cp:lastModifiedBy>
  <cp:revision>1474</cp:revision>
  <dcterms:created xsi:type="dcterms:W3CDTF">2016-02-12T15:27:25Z</dcterms:created>
  <dcterms:modified xsi:type="dcterms:W3CDTF">2024-12-07T01:16:04Z</dcterms:modified>
</cp:coreProperties>
</file>