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6"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7041B072-1180-4A53-9FE1-1EE731AAAB87}" type="datetimeFigureOut">
              <a:rPr lang="fr-FR" smtClean="0"/>
              <a:t>08/12/2023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33178014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41B072-1180-4A53-9FE1-1EE731AAAB87}" type="datetimeFigureOut">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28783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41B072-1180-4A53-9FE1-1EE731AAAB87}" type="datetimeFigureOut">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39644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41B072-1180-4A53-9FE1-1EE731AAAB87}" type="datetimeFigureOut">
              <a:rPr lang="fr-FR" smtClean="0"/>
              <a:t>08/12/2023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49903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7041B072-1180-4A53-9FE1-1EE731AAAB87}" type="datetimeFigureOut">
              <a:rPr lang="fr-FR" smtClean="0"/>
              <a:t>08/12/2023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7877973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7041B072-1180-4A53-9FE1-1EE731AAAB87}" type="datetimeFigureOut">
              <a:rPr lang="fr-FR" smtClean="0"/>
              <a:t>08/12/2023</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290197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7041B072-1180-4A53-9FE1-1EE731AAAB87}" type="datetimeFigureOut">
              <a:rPr lang="fr-FR" smtClean="0"/>
              <a:t>08/12/2023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87EFE36-D1A7-4E34-8FAC-964CEE136C6A}"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213973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41B072-1180-4A53-9FE1-1EE731AAAB87}" type="datetimeFigureOut">
              <a:rPr lang="fr-FR" smtClean="0"/>
              <a:t>08/12/2023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379209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1B072-1180-4A53-9FE1-1EE731AAAB87}" type="datetimeFigureOut">
              <a:rPr lang="fr-FR" smtClean="0"/>
              <a:t>08/12/2023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420170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7041B072-1180-4A53-9FE1-1EE731AAAB87}" type="datetimeFigureOut">
              <a:rPr lang="fr-FR" smtClean="0"/>
              <a:t>08/12/2023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1" name="Slide Number Placeholder 10"/>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411195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041B072-1180-4A53-9FE1-1EE731AAAB87}" type="datetimeFigureOut">
              <a:rPr lang="fr-FR" smtClean="0"/>
              <a:t>08/12/2023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0" name="Slide Number Placeholder 9"/>
          <p:cNvSpPr>
            <a:spLocks noGrp="1"/>
          </p:cNvSpPr>
          <p:nvPr>
            <p:ph type="sldNum" sz="quarter" idx="12"/>
          </p:nvPr>
        </p:nvSpPr>
        <p:spPr/>
        <p:txBody>
          <a:bodyPr/>
          <a:lstStyle/>
          <a:p>
            <a:fld id="{687EFE36-D1A7-4E34-8FAC-964CEE136C6A}" type="slidenum">
              <a:rPr lang="fr-FR" smtClean="0"/>
              <a:t>‹N°›</a:t>
            </a:fld>
            <a:endParaRPr lang="fr-FR"/>
          </a:p>
        </p:txBody>
      </p:sp>
    </p:spTree>
    <p:extLst>
      <p:ext uri="{BB962C8B-B14F-4D97-AF65-F5344CB8AC3E}">
        <p14:creationId xmlns:p14="http://schemas.microsoft.com/office/powerpoint/2010/main" val="98585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041B072-1180-4A53-9FE1-1EE731AAAB87}" type="datetimeFigureOut">
              <a:rPr lang="fr-FR" smtClean="0"/>
              <a:t>08/12/2023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87EFE36-D1A7-4E34-8FAC-964CEE136C6A}" type="slidenum">
              <a:rPr lang="fr-FR" smtClean="0"/>
              <a:t>‹N°›</a:t>
            </a:fld>
            <a:endParaRPr lang="fr-FR"/>
          </a:p>
        </p:txBody>
      </p:sp>
    </p:spTree>
    <p:extLst>
      <p:ext uri="{BB962C8B-B14F-4D97-AF65-F5344CB8AC3E}">
        <p14:creationId xmlns:p14="http://schemas.microsoft.com/office/powerpoint/2010/main" val="2826133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C48ADB17-C014-1505-40B1-17EEB9313B43}"/>
              </a:ext>
            </a:extLst>
          </p:cNvPr>
          <p:cNvSpPr>
            <a:spLocks noGrp="1"/>
          </p:cNvSpPr>
          <p:nvPr>
            <p:ph type="ctrTitle"/>
          </p:nvPr>
        </p:nvSpPr>
        <p:spPr>
          <a:xfrm>
            <a:off x="0" y="1"/>
            <a:ext cx="12191999" cy="2027582"/>
          </a:xfrm>
          <a:solidFill>
            <a:schemeClr val="tx2">
              <a:lumMod val="75000"/>
            </a:schemeClr>
          </a:solidFill>
        </p:spPr>
        <p:txBody>
          <a:bodyPr>
            <a:normAutofit/>
          </a:bodyPr>
          <a:lstStyle/>
          <a:p>
            <a:r>
              <a:rPr lang="fr-FR" b="1" dirty="0">
                <a:latin typeface="Times New Roman" panose="02020603050405020304" pitchFamily="18" charset="0"/>
                <a:cs typeface="Times New Roman" panose="02020603050405020304" pitchFamily="18" charset="0"/>
              </a:rPr>
              <a:t>Analyse des ventes des magasins de l’enseigne lambda </a:t>
            </a:r>
            <a:br>
              <a:rPr lang="fr-FR" b="1" dirty="0">
                <a:latin typeface="Times New Roman" panose="02020603050405020304" pitchFamily="18" charset="0"/>
                <a:cs typeface="Times New Roman" panose="02020603050405020304" pitchFamily="18" charset="0"/>
              </a:rPr>
            </a:br>
            <a:r>
              <a:rPr lang="fr-FR" b="1" dirty="0">
                <a:latin typeface="Times New Roman" panose="02020603050405020304" pitchFamily="18" charset="0"/>
                <a:cs typeface="Times New Roman" panose="02020603050405020304" pitchFamily="18" charset="0"/>
              </a:rPr>
              <a:t>pour la période 2020-2023</a:t>
            </a:r>
          </a:p>
        </p:txBody>
      </p:sp>
      <p:pic>
        <p:nvPicPr>
          <p:cNvPr id="9" name="Image 8" descr="Une image contenant Électroménager, appareil de cuisine, électroménager, Gros appareil électroménager&#10;&#10;Description générée automatiquement">
            <a:extLst>
              <a:ext uri="{FF2B5EF4-FFF2-40B4-BE49-F238E27FC236}">
                <a16:creationId xmlns:a16="http://schemas.microsoft.com/office/drawing/2014/main" id="{05895491-05DD-53D6-91FD-0DBB107D8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5427"/>
            <a:ext cx="3074503" cy="2979253"/>
          </a:xfrm>
          <a:prstGeom prst="rect">
            <a:avLst/>
          </a:prstGeom>
        </p:spPr>
      </p:pic>
      <p:pic>
        <p:nvPicPr>
          <p:cNvPr id="11" name="Image 10" descr="Une image contenant intérieur, canapé, décoration d’intérieur, Canapé-lit&#10;&#10;Description générée automatiquement">
            <a:extLst>
              <a:ext uri="{FF2B5EF4-FFF2-40B4-BE49-F238E27FC236}">
                <a16:creationId xmlns:a16="http://schemas.microsoft.com/office/drawing/2014/main" id="{9D346EF6-EAFA-9154-033A-DE522C443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504" y="2105427"/>
            <a:ext cx="3021496" cy="2940331"/>
          </a:xfrm>
          <a:prstGeom prst="rect">
            <a:avLst/>
          </a:prstGeom>
        </p:spPr>
      </p:pic>
      <p:pic>
        <p:nvPicPr>
          <p:cNvPr id="13" name="Image 12" descr="Une image contenant scène, intérieur, Magasin d’usine, boutique&#10;&#10;Description générée automatiquement">
            <a:extLst>
              <a:ext uri="{FF2B5EF4-FFF2-40B4-BE49-F238E27FC236}">
                <a16:creationId xmlns:a16="http://schemas.microsoft.com/office/drawing/2014/main" id="{CE4796F7-2D13-A6DF-624A-06B7377E4E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105427"/>
            <a:ext cx="3114261" cy="2925761"/>
          </a:xfrm>
          <a:prstGeom prst="rect">
            <a:avLst/>
          </a:prstGeom>
        </p:spPr>
      </p:pic>
      <p:pic>
        <p:nvPicPr>
          <p:cNvPr id="15" name="Image 14" descr="Une image contenant texte, livre, collection, Publication&#10;&#10;Description générée automatiquement">
            <a:extLst>
              <a:ext uri="{FF2B5EF4-FFF2-40B4-BE49-F238E27FC236}">
                <a16:creationId xmlns:a16="http://schemas.microsoft.com/office/drawing/2014/main" id="{6FE6C022-11DD-720D-D5F4-8F0D891BC4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0260" y="2105427"/>
            <a:ext cx="2981739" cy="2888136"/>
          </a:xfrm>
          <a:prstGeom prst="rect">
            <a:avLst/>
          </a:prstGeom>
        </p:spPr>
      </p:pic>
      <p:sp>
        <p:nvSpPr>
          <p:cNvPr id="16" name="Rectangle 15">
            <a:extLst>
              <a:ext uri="{FF2B5EF4-FFF2-40B4-BE49-F238E27FC236}">
                <a16:creationId xmlns:a16="http://schemas.microsoft.com/office/drawing/2014/main" id="{8BC32A23-9D76-FDB8-3DF4-652FB55C1EB9}"/>
              </a:ext>
            </a:extLst>
          </p:cNvPr>
          <p:cNvSpPr/>
          <p:nvPr/>
        </p:nvSpPr>
        <p:spPr>
          <a:xfrm>
            <a:off x="-1" y="6036365"/>
            <a:ext cx="6440557" cy="821635"/>
          </a:xfrm>
          <a:prstGeom prst="rect">
            <a:avLst/>
          </a:prstGeom>
          <a:solidFill>
            <a:schemeClr val="bg2">
              <a:lumMod val="60000"/>
              <a:lumOff val="4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rPr>
              <a:t>Réalisée par Elauïne BERNARD</a:t>
            </a:r>
          </a:p>
        </p:txBody>
      </p:sp>
      <p:sp>
        <p:nvSpPr>
          <p:cNvPr id="17" name="Rectangle 16">
            <a:extLst>
              <a:ext uri="{FF2B5EF4-FFF2-40B4-BE49-F238E27FC236}">
                <a16:creationId xmlns:a16="http://schemas.microsoft.com/office/drawing/2014/main" id="{B6E1A288-32D4-A628-FD70-E72405647484}"/>
              </a:ext>
            </a:extLst>
          </p:cNvPr>
          <p:cNvSpPr/>
          <p:nvPr/>
        </p:nvSpPr>
        <p:spPr>
          <a:xfrm>
            <a:off x="6334539" y="6036364"/>
            <a:ext cx="5857460" cy="821635"/>
          </a:xfrm>
          <a:prstGeom prst="rect">
            <a:avLst/>
          </a:prstGeom>
          <a:solidFill>
            <a:schemeClr val="bg2">
              <a:lumMod val="60000"/>
              <a:lumOff val="4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fr-FR" sz="2000" b="1" dirty="0">
                <a:solidFill>
                  <a:schemeClr val="bg1"/>
                </a:solidFill>
              </a:rPr>
              <a:t>8 décembre 2023</a:t>
            </a:r>
          </a:p>
        </p:txBody>
      </p:sp>
    </p:spTree>
    <p:extLst>
      <p:ext uri="{BB962C8B-B14F-4D97-AF65-F5344CB8AC3E}">
        <p14:creationId xmlns:p14="http://schemas.microsoft.com/office/powerpoint/2010/main" val="4879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AC5E8-DB43-DF95-FEEC-C0DBAFF84B8A}"/>
              </a:ext>
            </a:extLst>
          </p:cNvPr>
          <p:cNvSpPr>
            <a:spLocks noGrp="1"/>
          </p:cNvSpPr>
          <p:nvPr>
            <p:ph type="title"/>
          </p:nvPr>
        </p:nvSpPr>
        <p:spPr>
          <a:xfrm>
            <a:off x="245165" y="222570"/>
            <a:ext cx="11701669" cy="1188720"/>
          </a:xfrm>
          <a:solidFill>
            <a:schemeClr val="accent5">
              <a:lumMod val="60000"/>
              <a:lumOff val="40000"/>
            </a:schemeClr>
          </a:solidFill>
        </p:spPr>
        <p:txBody>
          <a:bodyPr>
            <a:normAutofit/>
          </a:bodyPr>
          <a:lstStyle/>
          <a:p>
            <a:r>
              <a:rPr lang="fr-FR" sz="4400" b="1" dirty="0"/>
              <a:t>1- contexte et Objectifs</a:t>
            </a:r>
          </a:p>
        </p:txBody>
      </p:sp>
      <p:sp>
        <p:nvSpPr>
          <p:cNvPr id="3" name="Espace réservé du contenu 2">
            <a:extLst>
              <a:ext uri="{FF2B5EF4-FFF2-40B4-BE49-F238E27FC236}">
                <a16:creationId xmlns:a16="http://schemas.microsoft.com/office/drawing/2014/main" id="{13C20821-619D-2CAC-8F2C-DD6DB4A67245}"/>
              </a:ext>
            </a:extLst>
          </p:cNvPr>
          <p:cNvSpPr>
            <a:spLocks noGrp="1"/>
          </p:cNvSpPr>
          <p:nvPr>
            <p:ph idx="1"/>
          </p:nvPr>
        </p:nvSpPr>
        <p:spPr/>
        <p:txBody>
          <a:bodyPr/>
          <a:lstStyle/>
          <a:p>
            <a:endParaRPr lang="fr-FR"/>
          </a:p>
        </p:txBody>
      </p:sp>
      <p:sp>
        <p:nvSpPr>
          <p:cNvPr id="6" name="Rectangle 5">
            <a:extLst>
              <a:ext uri="{FF2B5EF4-FFF2-40B4-BE49-F238E27FC236}">
                <a16:creationId xmlns:a16="http://schemas.microsoft.com/office/drawing/2014/main" id="{3BE26207-4678-746B-5E08-3B00B60E0D2E}"/>
              </a:ext>
            </a:extLst>
          </p:cNvPr>
          <p:cNvSpPr/>
          <p:nvPr/>
        </p:nvSpPr>
        <p:spPr>
          <a:xfrm>
            <a:off x="386432" y="1915734"/>
            <a:ext cx="4828031" cy="72231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t>CONTEXTE</a:t>
            </a:r>
          </a:p>
        </p:txBody>
      </p:sp>
      <p:sp>
        <p:nvSpPr>
          <p:cNvPr id="7" name="Rectangle 6">
            <a:extLst>
              <a:ext uri="{FF2B5EF4-FFF2-40B4-BE49-F238E27FC236}">
                <a16:creationId xmlns:a16="http://schemas.microsoft.com/office/drawing/2014/main" id="{FCCDC95E-A6BA-4C98-3429-994465CBAA98}"/>
              </a:ext>
            </a:extLst>
          </p:cNvPr>
          <p:cNvSpPr/>
          <p:nvPr/>
        </p:nvSpPr>
        <p:spPr>
          <a:xfrm>
            <a:off x="384312" y="2638044"/>
            <a:ext cx="4828031" cy="360373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dirty="0">
                <a:solidFill>
                  <a:schemeClr val="tx1"/>
                </a:solidFill>
              </a:rPr>
              <a:t>En vue de mettre en place des stratégies pour améliorer les chiffres d’affaires dans les magasins du Nord de l’enseigne LAMBDA, nous avons réalisé une étude sur les ventes de ces magasins pour la période 2020-2023.</a:t>
            </a:r>
          </a:p>
        </p:txBody>
      </p:sp>
      <p:sp>
        <p:nvSpPr>
          <p:cNvPr id="8" name="Rectangle 7">
            <a:extLst>
              <a:ext uri="{FF2B5EF4-FFF2-40B4-BE49-F238E27FC236}">
                <a16:creationId xmlns:a16="http://schemas.microsoft.com/office/drawing/2014/main" id="{5DE3D7DE-BEFC-D1BF-D486-C0AFC8EBB951}"/>
              </a:ext>
            </a:extLst>
          </p:cNvPr>
          <p:cNvSpPr/>
          <p:nvPr/>
        </p:nvSpPr>
        <p:spPr>
          <a:xfrm>
            <a:off x="6696853" y="1915734"/>
            <a:ext cx="4828031" cy="72231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t>OBJECTIFS</a:t>
            </a:r>
          </a:p>
        </p:txBody>
      </p:sp>
      <p:sp>
        <p:nvSpPr>
          <p:cNvPr id="9" name="Rectangle 8">
            <a:extLst>
              <a:ext uri="{FF2B5EF4-FFF2-40B4-BE49-F238E27FC236}">
                <a16:creationId xmlns:a16="http://schemas.microsoft.com/office/drawing/2014/main" id="{ADB0B6C2-1788-0613-EEAC-F5B99202D8BF}"/>
              </a:ext>
            </a:extLst>
          </p:cNvPr>
          <p:cNvSpPr/>
          <p:nvPr/>
        </p:nvSpPr>
        <p:spPr>
          <a:xfrm>
            <a:off x="6698973" y="2638044"/>
            <a:ext cx="4828031" cy="360373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endParaRPr lang="fr-FR" sz="2000" dirty="0">
              <a:solidFill>
                <a:schemeClr val="tx1"/>
              </a:solidFill>
            </a:endParaRPr>
          </a:p>
          <a:p>
            <a:pPr marL="457200" indent="-457200">
              <a:buFont typeface="+mj-lt"/>
              <a:buAutoNum type="arabicPeriod"/>
            </a:pPr>
            <a:endParaRPr lang="fr-FR" sz="2000" dirty="0">
              <a:solidFill>
                <a:schemeClr val="tx1"/>
              </a:solidFill>
            </a:endParaRPr>
          </a:p>
          <a:p>
            <a:pPr marL="457200" indent="-457200">
              <a:buFont typeface="+mj-lt"/>
              <a:buAutoNum type="arabicPeriod"/>
            </a:pPr>
            <a:endParaRPr lang="fr-FR" sz="2000" dirty="0">
              <a:solidFill>
                <a:schemeClr val="tx1"/>
              </a:solidFill>
            </a:endParaRPr>
          </a:p>
          <a:p>
            <a:pPr marL="457200" indent="-457200">
              <a:buFont typeface="+mj-lt"/>
              <a:buAutoNum type="arabicPeriod"/>
            </a:pPr>
            <a:r>
              <a:rPr lang="fr-FR" sz="2000" dirty="0">
                <a:solidFill>
                  <a:schemeClr val="tx1"/>
                </a:solidFill>
              </a:rPr>
              <a:t>Evaluer les chiffres d’affaires des différents magasins du Nord</a:t>
            </a:r>
          </a:p>
          <a:p>
            <a:pPr marL="457200" indent="-457200">
              <a:buFont typeface="+mj-lt"/>
              <a:buAutoNum type="arabicPeriod"/>
            </a:pPr>
            <a:r>
              <a:rPr lang="fr-FR" sz="2000" dirty="0">
                <a:solidFill>
                  <a:schemeClr val="tx1"/>
                </a:solidFill>
              </a:rPr>
              <a:t>Découvrir les produits les plus rentables</a:t>
            </a:r>
          </a:p>
          <a:p>
            <a:pPr marL="457200" indent="-457200">
              <a:buFont typeface="+mj-lt"/>
              <a:buAutoNum type="arabicPeriod"/>
            </a:pPr>
            <a:r>
              <a:rPr lang="fr-FR" sz="2000" dirty="0">
                <a:solidFill>
                  <a:schemeClr val="tx1"/>
                </a:solidFill>
              </a:rPr>
              <a:t>Evaluer l’impact de l’origine des produits sur les ventes. </a:t>
            </a:r>
          </a:p>
          <a:p>
            <a:pPr marL="457200" indent="-457200">
              <a:buFont typeface="+mj-lt"/>
              <a:buAutoNum type="arabicPeriod"/>
            </a:pPr>
            <a:r>
              <a:rPr lang="fr-FR" sz="2000" dirty="0">
                <a:solidFill>
                  <a:schemeClr val="tx1"/>
                </a:solidFill>
              </a:rPr>
              <a:t>Découvrir le groupe de clients le plus rentable</a:t>
            </a:r>
          </a:p>
          <a:p>
            <a:pPr marL="457200" indent="-457200">
              <a:buFont typeface="+mj-lt"/>
              <a:buAutoNum type="arabicPeriod"/>
            </a:pPr>
            <a:r>
              <a:rPr lang="fr-FR" sz="2000" dirty="0">
                <a:solidFill>
                  <a:schemeClr val="tx1"/>
                </a:solidFill>
              </a:rPr>
              <a:t>Evaluer l’attrition des clients</a:t>
            </a:r>
          </a:p>
          <a:p>
            <a:pPr algn="ctr"/>
            <a:endParaRPr lang="fr-FR" sz="2000" dirty="0">
              <a:solidFill>
                <a:schemeClr val="tx1"/>
              </a:solidFill>
            </a:endParaRPr>
          </a:p>
          <a:p>
            <a:pPr algn="ctr"/>
            <a:endParaRPr lang="fr-FR" sz="2000" dirty="0">
              <a:solidFill>
                <a:schemeClr val="tx1"/>
              </a:solidFill>
            </a:endParaRPr>
          </a:p>
        </p:txBody>
      </p:sp>
    </p:spTree>
    <p:extLst>
      <p:ext uri="{BB962C8B-B14F-4D97-AF65-F5344CB8AC3E}">
        <p14:creationId xmlns:p14="http://schemas.microsoft.com/office/powerpoint/2010/main" val="105827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CED57-EA32-2049-FCA2-8F73BA1BB0A4}"/>
              </a:ext>
            </a:extLst>
          </p:cNvPr>
          <p:cNvSpPr>
            <a:spLocks noGrp="1"/>
          </p:cNvSpPr>
          <p:nvPr>
            <p:ph type="title"/>
          </p:nvPr>
        </p:nvSpPr>
        <p:spPr>
          <a:xfrm>
            <a:off x="265042" y="249074"/>
            <a:ext cx="11754679" cy="1076143"/>
          </a:xfrm>
          <a:solidFill>
            <a:schemeClr val="accent5">
              <a:lumMod val="60000"/>
              <a:lumOff val="40000"/>
            </a:schemeClr>
          </a:solidFill>
        </p:spPr>
        <p:txBody>
          <a:bodyPr>
            <a:normAutofit/>
          </a:bodyPr>
          <a:lstStyle/>
          <a:p>
            <a:r>
              <a:rPr lang="fr-FR" sz="4400" b="1" dirty="0"/>
              <a:t>2- Méthodologie</a:t>
            </a:r>
          </a:p>
        </p:txBody>
      </p:sp>
      <p:sp>
        <p:nvSpPr>
          <p:cNvPr id="7" name="Rectangle 6">
            <a:extLst>
              <a:ext uri="{FF2B5EF4-FFF2-40B4-BE49-F238E27FC236}">
                <a16:creationId xmlns:a16="http://schemas.microsoft.com/office/drawing/2014/main" id="{022624D1-E4C5-7EF6-1593-D0B178AB01C2}"/>
              </a:ext>
            </a:extLst>
          </p:cNvPr>
          <p:cNvSpPr/>
          <p:nvPr/>
        </p:nvSpPr>
        <p:spPr>
          <a:xfrm>
            <a:off x="342112" y="3429000"/>
            <a:ext cx="2120348" cy="329893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Sources de données:</a:t>
            </a:r>
          </a:p>
          <a:p>
            <a:pPr algn="ctr"/>
            <a:endParaRPr lang="fr-FR" sz="1600" dirty="0">
              <a:solidFill>
                <a:schemeClr val="tx1"/>
              </a:solidFill>
            </a:endParaRPr>
          </a:p>
          <a:p>
            <a:pPr marL="285750" indent="-285750">
              <a:buFont typeface="Arial" panose="020B0604020202020204" pitchFamily="34" charset="0"/>
              <a:buChar char="•"/>
            </a:pPr>
            <a:r>
              <a:rPr lang="fr-FR" sz="1600" dirty="0">
                <a:solidFill>
                  <a:schemeClr val="tx1"/>
                </a:solidFill>
              </a:rPr>
              <a:t>Le fichier contenant les informations sur les clients et sur leur achat</a:t>
            </a:r>
          </a:p>
          <a:p>
            <a:pPr marL="285750" indent="-285750">
              <a:buFont typeface="Arial" panose="020B0604020202020204" pitchFamily="34" charset="0"/>
              <a:buChar char="•"/>
            </a:pPr>
            <a:r>
              <a:rPr lang="fr-FR" sz="1600" dirty="0">
                <a:solidFill>
                  <a:schemeClr val="tx1"/>
                </a:solidFill>
              </a:rPr>
              <a:t>Le fichier contenant les informations sur les produits</a:t>
            </a:r>
          </a:p>
          <a:p>
            <a:pPr marL="285750" indent="-285750">
              <a:buFont typeface="Arial" panose="020B0604020202020204" pitchFamily="34" charset="0"/>
              <a:buChar char="•"/>
            </a:pPr>
            <a:r>
              <a:rPr lang="fr-FR" sz="1600" dirty="0">
                <a:solidFill>
                  <a:schemeClr val="tx1"/>
                </a:solidFill>
              </a:rPr>
              <a:t>Le fichier contenant les informations sur les magasins  </a:t>
            </a:r>
          </a:p>
        </p:txBody>
      </p:sp>
      <p:sp>
        <p:nvSpPr>
          <p:cNvPr id="8" name="Rectangle 7">
            <a:extLst>
              <a:ext uri="{FF2B5EF4-FFF2-40B4-BE49-F238E27FC236}">
                <a16:creationId xmlns:a16="http://schemas.microsoft.com/office/drawing/2014/main" id="{E8E89D32-4BCA-6044-4A30-98F2D86E12D8}"/>
              </a:ext>
            </a:extLst>
          </p:cNvPr>
          <p:cNvSpPr/>
          <p:nvPr/>
        </p:nvSpPr>
        <p:spPr>
          <a:xfrm>
            <a:off x="329438" y="1561901"/>
            <a:ext cx="2120348" cy="107614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73D7FA26-DCE2-5FC0-4DB9-72A6B9BEB332}"/>
              </a:ext>
            </a:extLst>
          </p:cNvPr>
          <p:cNvSpPr/>
          <p:nvPr/>
        </p:nvSpPr>
        <p:spPr>
          <a:xfrm>
            <a:off x="2658780" y="3435889"/>
            <a:ext cx="2120348" cy="329893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Données de clients utilisées:</a:t>
            </a:r>
          </a:p>
          <a:p>
            <a:pPr algn="ctr"/>
            <a:endParaRPr lang="fr-FR" sz="1600" b="1" dirty="0">
              <a:solidFill>
                <a:schemeClr val="tx1"/>
              </a:solidFill>
            </a:endParaRPr>
          </a:p>
          <a:p>
            <a:pPr algn="ctr"/>
            <a:endParaRPr lang="fr-FR" sz="1600" dirty="0">
              <a:solidFill>
                <a:schemeClr val="tx1"/>
              </a:solidFill>
            </a:endParaRPr>
          </a:p>
          <a:p>
            <a:pPr marL="285750" indent="-285750">
              <a:buFont typeface="Arial" panose="020B0604020202020204" pitchFamily="34" charset="0"/>
              <a:buChar char="•"/>
            </a:pPr>
            <a:r>
              <a:rPr lang="fr-FR" sz="1600" dirty="0">
                <a:solidFill>
                  <a:schemeClr val="tx1"/>
                </a:solidFill>
              </a:rPr>
              <a:t>Age</a:t>
            </a:r>
          </a:p>
          <a:p>
            <a:pPr marL="285750" indent="-285750">
              <a:buFont typeface="Arial" panose="020B0604020202020204" pitchFamily="34" charset="0"/>
              <a:buChar char="•"/>
            </a:pPr>
            <a:r>
              <a:rPr lang="fr-FR" sz="1600" dirty="0">
                <a:solidFill>
                  <a:schemeClr val="tx1"/>
                </a:solidFill>
              </a:rPr>
              <a:t>Genre</a:t>
            </a:r>
          </a:p>
          <a:p>
            <a:pPr marL="285750" indent="-285750">
              <a:buFont typeface="Arial" panose="020B0604020202020204" pitchFamily="34" charset="0"/>
              <a:buChar char="•"/>
            </a:pPr>
            <a:r>
              <a:rPr lang="fr-FR" sz="1600" dirty="0">
                <a:solidFill>
                  <a:schemeClr val="tx1"/>
                </a:solidFill>
              </a:rPr>
              <a:t>Produit Acheté</a:t>
            </a:r>
          </a:p>
          <a:p>
            <a:pPr marL="285750" indent="-285750">
              <a:buFont typeface="Arial" panose="020B0604020202020204" pitchFamily="34" charset="0"/>
              <a:buChar char="•"/>
            </a:pPr>
            <a:r>
              <a:rPr lang="fr-FR" sz="1600" dirty="0">
                <a:solidFill>
                  <a:schemeClr val="tx1"/>
                </a:solidFill>
              </a:rPr>
              <a:t>Quantité achetée</a:t>
            </a:r>
          </a:p>
          <a:p>
            <a:pPr marL="285750" indent="-285750">
              <a:buFont typeface="Arial" panose="020B0604020202020204" pitchFamily="34" charset="0"/>
              <a:buChar char="•"/>
            </a:pPr>
            <a:r>
              <a:rPr lang="fr-FR" sz="1600" dirty="0">
                <a:solidFill>
                  <a:schemeClr val="tx1"/>
                </a:solidFill>
              </a:rPr>
              <a:t>Montant achat</a:t>
            </a:r>
          </a:p>
          <a:p>
            <a:pPr marL="285750" indent="-285750">
              <a:buFont typeface="Arial" panose="020B0604020202020204" pitchFamily="34" charset="0"/>
              <a:buChar char="•"/>
            </a:pPr>
            <a:r>
              <a:rPr lang="fr-FR" sz="1600" dirty="0">
                <a:solidFill>
                  <a:schemeClr val="tx1"/>
                </a:solidFill>
              </a:rPr>
              <a:t>Date d’achat</a:t>
            </a:r>
          </a:p>
          <a:p>
            <a:pPr marL="285750" indent="-285750">
              <a:buFont typeface="Arial" panose="020B0604020202020204" pitchFamily="34" charset="0"/>
              <a:buChar char="•"/>
            </a:pPr>
            <a:r>
              <a:rPr lang="fr-FR" sz="1600" dirty="0">
                <a:solidFill>
                  <a:schemeClr val="tx1"/>
                </a:solidFill>
              </a:rPr>
              <a:t>Magasin de l’achat </a:t>
            </a:r>
          </a:p>
        </p:txBody>
      </p:sp>
      <p:sp>
        <p:nvSpPr>
          <p:cNvPr id="13" name="Rectangle 12">
            <a:extLst>
              <a:ext uri="{FF2B5EF4-FFF2-40B4-BE49-F238E27FC236}">
                <a16:creationId xmlns:a16="http://schemas.microsoft.com/office/drawing/2014/main" id="{42D3ED63-98B7-907E-C334-6BE83C49FECA}"/>
              </a:ext>
            </a:extLst>
          </p:cNvPr>
          <p:cNvSpPr/>
          <p:nvPr/>
        </p:nvSpPr>
        <p:spPr>
          <a:xfrm>
            <a:off x="7520504" y="3428998"/>
            <a:ext cx="2120348" cy="329893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Méthodes d’analyse:</a:t>
            </a:r>
          </a:p>
          <a:p>
            <a:pPr algn="ctr"/>
            <a:endParaRPr lang="fr-FR" sz="1600" b="1" dirty="0">
              <a:solidFill>
                <a:schemeClr val="tx1"/>
              </a:solidFill>
            </a:endParaRPr>
          </a:p>
          <a:p>
            <a:pPr algn="ctr"/>
            <a:endParaRPr lang="fr-FR" sz="1600" b="1" dirty="0">
              <a:solidFill>
                <a:schemeClr val="tx1"/>
              </a:solidFill>
            </a:endParaRPr>
          </a:p>
          <a:p>
            <a:pPr marL="285750" indent="-285750">
              <a:buFont typeface="Arial" panose="020B0604020202020204" pitchFamily="34" charset="0"/>
              <a:buChar char="•"/>
            </a:pPr>
            <a:r>
              <a:rPr lang="fr-FR" sz="1600" dirty="0">
                <a:solidFill>
                  <a:schemeClr val="tx1"/>
                </a:solidFill>
              </a:rPr>
              <a:t>Calcul des indicateurs</a:t>
            </a:r>
          </a:p>
          <a:p>
            <a:pPr marL="285750" indent="-285750">
              <a:buFont typeface="Arial" panose="020B0604020202020204" pitchFamily="34" charset="0"/>
              <a:buChar char="•"/>
            </a:pPr>
            <a:r>
              <a:rPr lang="fr-FR" sz="1600" dirty="0">
                <a:solidFill>
                  <a:schemeClr val="tx1"/>
                </a:solidFill>
              </a:rPr>
              <a:t>Représentation graphique des indicateurs</a:t>
            </a:r>
          </a:p>
          <a:p>
            <a:pPr marL="285750" indent="-285750">
              <a:buFont typeface="Arial" panose="020B0604020202020204" pitchFamily="34" charset="0"/>
              <a:buChar char="•"/>
            </a:pPr>
            <a:r>
              <a:rPr lang="fr-FR" sz="1600" dirty="0">
                <a:solidFill>
                  <a:schemeClr val="tx1"/>
                </a:solidFill>
              </a:rPr>
              <a:t>Modélisation de l’attrition</a:t>
            </a:r>
          </a:p>
        </p:txBody>
      </p:sp>
      <p:sp>
        <p:nvSpPr>
          <p:cNvPr id="14" name="Rectangle 13">
            <a:extLst>
              <a:ext uri="{FF2B5EF4-FFF2-40B4-BE49-F238E27FC236}">
                <a16:creationId xmlns:a16="http://schemas.microsoft.com/office/drawing/2014/main" id="{F7F9B7F5-19DB-CEE1-DB2B-6991ADC216C4}"/>
              </a:ext>
            </a:extLst>
          </p:cNvPr>
          <p:cNvSpPr/>
          <p:nvPr/>
        </p:nvSpPr>
        <p:spPr>
          <a:xfrm>
            <a:off x="5103056" y="3428999"/>
            <a:ext cx="2120348" cy="329893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Données de produits utilisées:</a:t>
            </a:r>
          </a:p>
          <a:p>
            <a:pPr algn="ctr"/>
            <a:endParaRPr lang="fr-FR" sz="1600" b="1" dirty="0">
              <a:solidFill>
                <a:schemeClr val="tx1"/>
              </a:solidFill>
            </a:endParaRPr>
          </a:p>
          <a:p>
            <a:pPr algn="ctr"/>
            <a:endParaRPr lang="fr-FR" sz="1600" b="1" dirty="0">
              <a:solidFill>
                <a:schemeClr val="tx1"/>
              </a:solidFill>
            </a:endParaRPr>
          </a:p>
          <a:p>
            <a:pPr algn="ctr"/>
            <a:endParaRPr lang="fr-FR" sz="1600" b="1" dirty="0">
              <a:solidFill>
                <a:schemeClr val="tx1"/>
              </a:solidFill>
            </a:endParaRPr>
          </a:p>
          <a:p>
            <a:pPr algn="ctr"/>
            <a:endParaRPr lang="fr-FR" sz="1600" b="1" dirty="0">
              <a:solidFill>
                <a:schemeClr val="tx1"/>
              </a:solidFill>
            </a:endParaRPr>
          </a:p>
          <a:p>
            <a:pPr algn="ctr"/>
            <a:endParaRPr lang="fr-FR" sz="1600" b="1" dirty="0">
              <a:solidFill>
                <a:schemeClr val="tx1"/>
              </a:solidFill>
            </a:endParaRPr>
          </a:p>
          <a:p>
            <a:pPr marL="285750" indent="-285750">
              <a:buFont typeface="Arial" panose="020B0604020202020204" pitchFamily="34" charset="0"/>
              <a:buChar char="•"/>
            </a:pPr>
            <a:r>
              <a:rPr lang="fr-FR" sz="1600" dirty="0">
                <a:solidFill>
                  <a:schemeClr val="tx1"/>
                </a:solidFill>
              </a:rPr>
              <a:t>Nom produit</a:t>
            </a:r>
          </a:p>
          <a:p>
            <a:pPr marL="285750" indent="-285750">
              <a:buFont typeface="Arial" panose="020B0604020202020204" pitchFamily="34" charset="0"/>
              <a:buChar char="•"/>
            </a:pPr>
            <a:r>
              <a:rPr lang="fr-FR" sz="1600" dirty="0">
                <a:solidFill>
                  <a:schemeClr val="tx1"/>
                </a:solidFill>
              </a:rPr>
              <a:t>Catégorie produit</a:t>
            </a:r>
          </a:p>
          <a:p>
            <a:pPr marL="285750" indent="-285750">
              <a:buFont typeface="Arial" panose="020B0604020202020204" pitchFamily="34" charset="0"/>
              <a:buChar char="•"/>
            </a:pPr>
            <a:r>
              <a:rPr lang="fr-FR" sz="1600" dirty="0">
                <a:solidFill>
                  <a:schemeClr val="tx1"/>
                </a:solidFill>
              </a:rPr>
              <a:t>Fournisseur produit</a:t>
            </a:r>
          </a:p>
        </p:txBody>
      </p:sp>
      <p:sp>
        <p:nvSpPr>
          <p:cNvPr id="16" name="Rectangle 15">
            <a:extLst>
              <a:ext uri="{FF2B5EF4-FFF2-40B4-BE49-F238E27FC236}">
                <a16:creationId xmlns:a16="http://schemas.microsoft.com/office/drawing/2014/main" id="{EA81D803-FC95-1329-A54C-D69844273D39}"/>
              </a:ext>
            </a:extLst>
          </p:cNvPr>
          <p:cNvSpPr/>
          <p:nvPr/>
        </p:nvSpPr>
        <p:spPr>
          <a:xfrm>
            <a:off x="9895007" y="3435888"/>
            <a:ext cx="2120348" cy="3298932"/>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Outils utilisés:</a:t>
            </a:r>
          </a:p>
          <a:p>
            <a:pPr algn="ctr"/>
            <a:endParaRPr lang="fr-FR" sz="1600" b="1" dirty="0">
              <a:solidFill>
                <a:schemeClr val="tx1"/>
              </a:solidFill>
            </a:endParaRPr>
          </a:p>
          <a:p>
            <a:pPr algn="ctr"/>
            <a:endParaRPr lang="fr-FR" sz="1600" b="1" dirty="0">
              <a:solidFill>
                <a:schemeClr val="tx1"/>
              </a:solidFill>
            </a:endParaRPr>
          </a:p>
          <a:p>
            <a:pPr algn="ctr"/>
            <a:endParaRPr lang="fr-FR" sz="1600" b="1" dirty="0">
              <a:solidFill>
                <a:schemeClr val="tx1"/>
              </a:solidFill>
            </a:endParaRPr>
          </a:p>
          <a:p>
            <a:pPr algn="ctr"/>
            <a:endParaRPr lang="fr-FR" sz="1600" b="1" dirty="0">
              <a:solidFill>
                <a:schemeClr val="tx1"/>
              </a:solidFill>
            </a:endParaRPr>
          </a:p>
          <a:p>
            <a:pPr algn="ctr"/>
            <a:endParaRPr lang="fr-FR" sz="1600" dirty="0">
              <a:solidFill>
                <a:schemeClr val="tx1"/>
              </a:solidFill>
            </a:endParaRPr>
          </a:p>
          <a:p>
            <a:pPr marL="285750" indent="-285750">
              <a:buFont typeface="Arial" panose="020B0604020202020204" pitchFamily="34" charset="0"/>
              <a:buChar char="•"/>
            </a:pPr>
            <a:r>
              <a:rPr lang="fr-FR" sz="1600" dirty="0">
                <a:solidFill>
                  <a:schemeClr val="tx1"/>
                </a:solidFill>
              </a:rPr>
              <a:t>Python</a:t>
            </a:r>
          </a:p>
          <a:p>
            <a:pPr marL="285750" indent="-285750">
              <a:buFont typeface="Arial" panose="020B0604020202020204" pitchFamily="34" charset="0"/>
              <a:buChar char="•"/>
            </a:pPr>
            <a:r>
              <a:rPr lang="fr-FR" sz="1600" dirty="0">
                <a:solidFill>
                  <a:schemeClr val="tx1"/>
                </a:solidFill>
              </a:rPr>
              <a:t>SQL</a:t>
            </a:r>
          </a:p>
        </p:txBody>
      </p:sp>
      <p:pic>
        <p:nvPicPr>
          <p:cNvPr id="25" name="Espace réservé du contenu 24" descr="Une image contenant habits, garçon, chaussures, personne&#10;&#10;Description générée automatiquement">
            <a:extLst>
              <a:ext uri="{FF2B5EF4-FFF2-40B4-BE49-F238E27FC236}">
                <a16:creationId xmlns:a16="http://schemas.microsoft.com/office/drawing/2014/main" id="{9370C8BC-C45D-2269-29B2-16C9523148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607" y="1325217"/>
            <a:ext cx="2103783" cy="2103783"/>
          </a:xfrm>
        </p:spPr>
      </p:pic>
      <p:pic>
        <p:nvPicPr>
          <p:cNvPr id="23" name="Image 22">
            <a:extLst>
              <a:ext uri="{FF2B5EF4-FFF2-40B4-BE49-F238E27FC236}">
                <a16:creationId xmlns:a16="http://schemas.microsoft.com/office/drawing/2014/main" id="{FA89608D-C3D5-0CDF-0C63-B694552BDA0B}"/>
              </a:ext>
            </a:extLst>
          </p:cNvPr>
          <p:cNvPicPr>
            <a:picLocks noChangeAspect="1"/>
          </p:cNvPicPr>
          <p:nvPr/>
        </p:nvPicPr>
        <p:blipFill>
          <a:blip r:embed="rId3"/>
          <a:stretch>
            <a:fillRect/>
          </a:stretch>
        </p:blipFill>
        <p:spPr>
          <a:xfrm>
            <a:off x="350606" y="1341186"/>
            <a:ext cx="2120348" cy="2120348"/>
          </a:xfrm>
          <a:prstGeom prst="rect">
            <a:avLst/>
          </a:prstGeom>
        </p:spPr>
      </p:pic>
      <p:pic>
        <p:nvPicPr>
          <p:cNvPr id="31" name="Image 30" descr="Une image contenant scène, intérieur, Magasin d’usine, boutique&#10;&#10;Description générée automatiquement">
            <a:extLst>
              <a:ext uri="{FF2B5EF4-FFF2-40B4-BE49-F238E27FC236}">
                <a16:creationId xmlns:a16="http://schemas.microsoft.com/office/drawing/2014/main" id="{E7A1E168-3A31-4F66-3173-014A64B90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056" y="1341186"/>
            <a:ext cx="2103782" cy="2087814"/>
          </a:xfrm>
          <a:prstGeom prst="rect">
            <a:avLst/>
          </a:prstGeom>
        </p:spPr>
      </p:pic>
      <p:pic>
        <p:nvPicPr>
          <p:cNvPr id="33" name="Image 32" descr="Une image contenant texte, dessin humoristique, graphisme, skier&#10;&#10;Description générée automatiquement">
            <a:extLst>
              <a:ext uri="{FF2B5EF4-FFF2-40B4-BE49-F238E27FC236}">
                <a16:creationId xmlns:a16="http://schemas.microsoft.com/office/drawing/2014/main" id="{AE88C99E-DC1E-8E34-A264-6398BF0592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0504" y="1325217"/>
            <a:ext cx="2103782" cy="2136317"/>
          </a:xfrm>
          <a:prstGeom prst="rect">
            <a:avLst/>
          </a:prstGeom>
        </p:spPr>
      </p:pic>
      <p:sp>
        <p:nvSpPr>
          <p:cNvPr id="38" name="Rectangle 37">
            <a:extLst>
              <a:ext uri="{FF2B5EF4-FFF2-40B4-BE49-F238E27FC236}">
                <a16:creationId xmlns:a16="http://schemas.microsoft.com/office/drawing/2014/main" id="{34B342A3-A4AD-FB50-2E77-8814B7EFDB5E}"/>
              </a:ext>
            </a:extLst>
          </p:cNvPr>
          <p:cNvSpPr/>
          <p:nvPr/>
        </p:nvSpPr>
        <p:spPr>
          <a:xfrm>
            <a:off x="9895007" y="1338993"/>
            <a:ext cx="2120348" cy="20831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9" name="Image 38" descr="Une image contenant cercle, Graphique, capture d’écran, vitesse&#10;&#10;Description générée automatiquement">
            <a:extLst>
              <a:ext uri="{FF2B5EF4-FFF2-40B4-BE49-F238E27FC236}">
                <a16:creationId xmlns:a16="http://schemas.microsoft.com/office/drawing/2014/main" id="{EBE37930-1958-A4C1-8316-7EEF2D3337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5007" y="1315540"/>
            <a:ext cx="2120348" cy="2120348"/>
          </a:xfrm>
          <a:prstGeom prst="rect">
            <a:avLst/>
          </a:prstGeom>
        </p:spPr>
      </p:pic>
    </p:spTree>
    <p:extLst>
      <p:ext uri="{BB962C8B-B14F-4D97-AF65-F5344CB8AC3E}">
        <p14:creationId xmlns:p14="http://schemas.microsoft.com/office/powerpoint/2010/main" val="229599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B39DA-32DE-E1F0-67F9-9585851BF68D}"/>
              </a:ext>
            </a:extLst>
          </p:cNvPr>
          <p:cNvSpPr>
            <a:spLocks noGrp="1"/>
          </p:cNvSpPr>
          <p:nvPr>
            <p:ph type="title"/>
          </p:nvPr>
        </p:nvSpPr>
        <p:spPr>
          <a:xfrm>
            <a:off x="278296" y="129805"/>
            <a:ext cx="11529391" cy="1129152"/>
          </a:xfrm>
          <a:solidFill>
            <a:schemeClr val="accent5">
              <a:lumMod val="60000"/>
              <a:lumOff val="40000"/>
            </a:schemeClr>
          </a:solidFill>
        </p:spPr>
        <p:txBody>
          <a:bodyPr>
            <a:normAutofit fontScale="90000"/>
          </a:bodyPr>
          <a:lstStyle/>
          <a:p>
            <a:r>
              <a:rPr lang="fr-FR" sz="4900" b="1" dirty="0"/>
              <a:t>3- Résultats (1/4)</a:t>
            </a:r>
            <a:br>
              <a:rPr lang="fr-FR" dirty="0"/>
            </a:br>
            <a:r>
              <a:rPr lang="fr-FR" sz="3100" b="1" dirty="0"/>
              <a:t>Chiffre d’affaires</a:t>
            </a:r>
          </a:p>
        </p:txBody>
      </p:sp>
      <p:pic>
        <p:nvPicPr>
          <p:cNvPr id="9" name="Espace réservé du contenu 8">
            <a:extLst>
              <a:ext uri="{FF2B5EF4-FFF2-40B4-BE49-F238E27FC236}">
                <a16:creationId xmlns:a16="http://schemas.microsoft.com/office/drawing/2014/main" id="{FC8E585D-18D8-77C5-50AE-9D2A804FF004}"/>
              </a:ext>
            </a:extLst>
          </p:cNvPr>
          <p:cNvPicPr>
            <a:picLocks noGrp="1" noChangeAspect="1"/>
          </p:cNvPicPr>
          <p:nvPr>
            <p:ph idx="1"/>
          </p:nvPr>
        </p:nvPicPr>
        <p:blipFill>
          <a:blip r:embed="rId2"/>
          <a:stretch>
            <a:fillRect/>
          </a:stretch>
        </p:blipFill>
        <p:spPr>
          <a:xfrm>
            <a:off x="2809911" y="1258957"/>
            <a:ext cx="4110265" cy="3220278"/>
          </a:xfrm>
          <a:prstGeom prst="rect">
            <a:avLst/>
          </a:prstGeom>
        </p:spPr>
      </p:pic>
      <p:pic>
        <p:nvPicPr>
          <p:cNvPr id="8" name="Image 7">
            <a:extLst>
              <a:ext uri="{FF2B5EF4-FFF2-40B4-BE49-F238E27FC236}">
                <a16:creationId xmlns:a16="http://schemas.microsoft.com/office/drawing/2014/main" id="{D97A2C19-911B-6DB2-507C-41222157F13E}"/>
              </a:ext>
            </a:extLst>
          </p:cNvPr>
          <p:cNvPicPr>
            <a:picLocks noChangeAspect="1"/>
          </p:cNvPicPr>
          <p:nvPr/>
        </p:nvPicPr>
        <p:blipFill>
          <a:blip r:embed="rId3"/>
          <a:stretch>
            <a:fillRect/>
          </a:stretch>
        </p:blipFill>
        <p:spPr>
          <a:xfrm>
            <a:off x="278296" y="1369114"/>
            <a:ext cx="2378974" cy="1578013"/>
          </a:xfrm>
          <a:prstGeom prst="rect">
            <a:avLst/>
          </a:prstGeom>
        </p:spPr>
      </p:pic>
      <p:pic>
        <p:nvPicPr>
          <p:cNvPr id="1026" name="Picture 2">
            <a:extLst>
              <a:ext uri="{FF2B5EF4-FFF2-40B4-BE49-F238E27FC236}">
                <a16:creationId xmlns:a16="http://schemas.microsoft.com/office/drawing/2014/main" id="{49AA1318-D106-19FC-8230-3457AC38CC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2817" y="1258957"/>
            <a:ext cx="4734870" cy="322027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 coins arrondis 10">
            <a:extLst>
              <a:ext uri="{FF2B5EF4-FFF2-40B4-BE49-F238E27FC236}">
                <a16:creationId xmlns:a16="http://schemas.microsoft.com/office/drawing/2014/main" id="{65A0AD5A-C499-C946-2C75-B44AE5A38C62}"/>
              </a:ext>
            </a:extLst>
          </p:cNvPr>
          <p:cNvSpPr/>
          <p:nvPr/>
        </p:nvSpPr>
        <p:spPr>
          <a:xfrm>
            <a:off x="278295" y="4863548"/>
            <a:ext cx="11529391" cy="18040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F49698A4-C1BC-982D-D189-A4CB20E5A42A}"/>
              </a:ext>
            </a:extLst>
          </p:cNvPr>
          <p:cNvSpPr txBox="1"/>
          <p:nvPr/>
        </p:nvSpPr>
        <p:spPr>
          <a:xfrm>
            <a:off x="304802" y="4863548"/>
            <a:ext cx="11211338" cy="2031325"/>
          </a:xfrm>
          <a:prstGeom prst="rect">
            <a:avLst/>
          </a:prstGeom>
          <a:noFill/>
        </p:spPr>
        <p:txBody>
          <a:bodyPr wrap="square">
            <a:spAutoFit/>
          </a:bodyPr>
          <a:lstStyle/>
          <a:p>
            <a:pPr marL="285750" indent="-285750">
              <a:buClr>
                <a:schemeClr val="accent4"/>
              </a:buClr>
              <a:buFont typeface="Arial" panose="020B0604020202020204" pitchFamily="34" charset="0"/>
              <a:buChar char="•"/>
            </a:pPr>
            <a:r>
              <a:rPr lang="fr-FR" dirty="0"/>
              <a:t>De janvier 2020 à août 2023 les magasins ont totalisé un chiffre d’affaires de </a:t>
            </a:r>
            <a:r>
              <a:rPr lang="fr-FR" b="1" dirty="0"/>
              <a:t>637349091</a:t>
            </a:r>
            <a:r>
              <a:rPr lang="fr-FR" dirty="0"/>
              <a:t> euros.</a:t>
            </a:r>
          </a:p>
          <a:p>
            <a:pPr marL="285750" indent="-285750">
              <a:buClr>
                <a:schemeClr val="accent4"/>
              </a:buClr>
              <a:buFont typeface="Arial" panose="020B0604020202020204" pitchFamily="34" charset="0"/>
              <a:buChar char="•"/>
            </a:pPr>
            <a:r>
              <a:rPr lang="fr-FR" dirty="0"/>
              <a:t>Les ventes totales ont été les </a:t>
            </a:r>
            <a:r>
              <a:rPr lang="fr-FR" b="1" dirty="0">
                <a:solidFill>
                  <a:srgbClr val="0070C0"/>
                </a:solidFill>
              </a:rPr>
              <a:t>plus élevées </a:t>
            </a:r>
            <a:r>
              <a:rPr lang="fr-FR" dirty="0"/>
              <a:t>en </a:t>
            </a:r>
            <a:r>
              <a:rPr lang="fr-FR" b="1" dirty="0">
                <a:solidFill>
                  <a:srgbClr val="0070C0"/>
                </a:solidFill>
              </a:rPr>
              <a:t>2020</a:t>
            </a:r>
            <a:r>
              <a:rPr lang="fr-FR" dirty="0"/>
              <a:t> et les </a:t>
            </a:r>
            <a:r>
              <a:rPr lang="fr-FR" b="1" dirty="0">
                <a:solidFill>
                  <a:srgbClr val="FF0000"/>
                </a:solidFill>
              </a:rPr>
              <a:t>moins élevées </a:t>
            </a:r>
            <a:r>
              <a:rPr lang="fr-FR" dirty="0"/>
              <a:t>en </a:t>
            </a:r>
            <a:r>
              <a:rPr lang="fr-FR" b="1" dirty="0"/>
              <a:t>2021</a:t>
            </a:r>
            <a:r>
              <a:rPr lang="fr-FR" dirty="0"/>
              <a:t> au cours de la période 2020-2022.</a:t>
            </a:r>
          </a:p>
          <a:p>
            <a:pPr marL="285750" indent="-285750">
              <a:buClr>
                <a:schemeClr val="accent4"/>
              </a:buClr>
              <a:buFont typeface="Arial" panose="020B0604020202020204" pitchFamily="34" charset="0"/>
              <a:buChar char="•"/>
            </a:pPr>
            <a:r>
              <a:rPr lang="fr-FR" dirty="0"/>
              <a:t>Les ventes accusent une </a:t>
            </a:r>
            <a:r>
              <a:rPr lang="fr-FR" b="1" dirty="0">
                <a:solidFill>
                  <a:srgbClr val="FF0000"/>
                </a:solidFill>
              </a:rPr>
              <a:t>baisse</a:t>
            </a:r>
            <a:r>
              <a:rPr lang="fr-FR" dirty="0"/>
              <a:t> considérable  </a:t>
            </a:r>
            <a:r>
              <a:rPr lang="fr-FR" b="1" dirty="0">
                <a:solidFill>
                  <a:srgbClr val="FF0000"/>
                </a:solidFill>
              </a:rPr>
              <a:t>tous les mois de février </a:t>
            </a:r>
            <a:r>
              <a:rPr lang="fr-FR" dirty="0"/>
              <a:t>de la période 2020-2023.</a:t>
            </a:r>
          </a:p>
          <a:p>
            <a:pPr marL="285750" indent="-285750">
              <a:buClr>
                <a:schemeClr val="accent4"/>
              </a:buClr>
              <a:buFont typeface="Arial" panose="020B0604020202020204" pitchFamily="34" charset="0"/>
              <a:buChar char="•"/>
            </a:pPr>
            <a:r>
              <a:rPr lang="fr-FR" dirty="0"/>
              <a:t>Le magasin de </a:t>
            </a:r>
            <a:r>
              <a:rPr lang="fr-FR" b="1" dirty="0">
                <a:solidFill>
                  <a:srgbClr val="0070C0"/>
                </a:solidFill>
              </a:rPr>
              <a:t>Villeneuve d'Ascq  </a:t>
            </a:r>
            <a:r>
              <a:rPr lang="fr-FR" dirty="0"/>
              <a:t>a les ventes les plus </a:t>
            </a:r>
            <a:r>
              <a:rPr lang="fr-FR" b="1" dirty="0">
                <a:solidFill>
                  <a:srgbClr val="0070C0"/>
                </a:solidFill>
              </a:rPr>
              <a:t>élevé </a:t>
            </a:r>
            <a:r>
              <a:rPr lang="fr-FR" dirty="0"/>
              <a:t>et le  magasin de </a:t>
            </a:r>
            <a:r>
              <a:rPr lang="fr-FR" b="1" dirty="0">
                <a:solidFill>
                  <a:srgbClr val="FF0000"/>
                </a:solidFill>
              </a:rPr>
              <a:t>Louvroil</a:t>
            </a:r>
            <a:r>
              <a:rPr lang="fr-FR" dirty="0"/>
              <a:t> a les ventes les plus </a:t>
            </a:r>
            <a:r>
              <a:rPr lang="fr-FR" b="1" dirty="0">
                <a:solidFill>
                  <a:srgbClr val="FF0000"/>
                </a:solidFill>
              </a:rPr>
              <a:t>faibles</a:t>
            </a:r>
            <a:r>
              <a:rPr lang="fr-FR" dirty="0"/>
              <a:t> au cours de la période.</a:t>
            </a:r>
          </a:p>
          <a:p>
            <a:pPr marL="285750" indent="-285750">
              <a:buClr>
                <a:schemeClr val="accent4"/>
              </a:buClr>
              <a:buFont typeface="Arial" panose="020B0604020202020204" pitchFamily="34" charset="0"/>
              <a:buChar char="•"/>
            </a:pPr>
            <a:endParaRPr lang="fr-FR" dirty="0"/>
          </a:p>
        </p:txBody>
      </p:sp>
    </p:spTree>
    <p:extLst>
      <p:ext uri="{BB962C8B-B14F-4D97-AF65-F5344CB8AC3E}">
        <p14:creationId xmlns:p14="http://schemas.microsoft.com/office/powerpoint/2010/main" val="17931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B39DA-32DE-E1F0-67F9-9585851BF68D}"/>
              </a:ext>
            </a:extLst>
          </p:cNvPr>
          <p:cNvSpPr>
            <a:spLocks noGrp="1"/>
          </p:cNvSpPr>
          <p:nvPr>
            <p:ph type="title"/>
          </p:nvPr>
        </p:nvSpPr>
        <p:spPr>
          <a:xfrm>
            <a:off x="278296" y="129805"/>
            <a:ext cx="11635408" cy="1129152"/>
          </a:xfrm>
          <a:solidFill>
            <a:schemeClr val="accent5">
              <a:lumMod val="60000"/>
              <a:lumOff val="40000"/>
            </a:schemeClr>
          </a:solidFill>
        </p:spPr>
        <p:txBody>
          <a:bodyPr>
            <a:normAutofit fontScale="90000"/>
          </a:bodyPr>
          <a:lstStyle/>
          <a:p>
            <a:r>
              <a:rPr lang="fr-FR" sz="4900" b="1" dirty="0"/>
              <a:t>3- Résultats (2/4)</a:t>
            </a:r>
            <a:br>
              <a:rPr lang="fr-FR" dirty="0"/>
            </a:br>
            <a:r>
              <a:rPr lang="fr-FR" sz="3100" b="1" dirty="0"/>
              <a:t>Produits</a:t>
            </a:r>
          </a:p>
        </p:txBody>
      </p:sp>
      <p:pic>
        <p:nvPicPr>
          <p:cNvPr id="5" name="Espace réservé du contenu 4">
            <a:extLst>
              <a:ext uri="{FF2B5EF4-FFF2-40B4-BE49-F238E27FC236}">
                <a16:creationId xmlns:a16="http://schemas.microsoft.com/office/drawing/2014/main" id="{F1D731DA-8BDA-366D-092F-6AFDB9B4B061}"/>
              </a:ext>
            </a:extLst>
          </p:cNvPr>
          <p:cNvPicPr>
            <a:picLocks noGrp="1" noChangeAspect="1"/>
          </p:cNvPicPr>
          <p:nvPr>
            <p:ph idx="1"/>
          </p:nvPr>
        </p:nvPicPr>
        <p:blipFill>
          <a:blip r:embed="rId2"/>
          <a:stretch>
            <a:fillRect/>
          </a:stretch>
        </p:blipFill>
        <p:spPr>
          <a:xfrm>
            <a:off x="4197298" y="1258957"/>
            <a:ext cx="3901464" cy="3008243"/>
          </a:xfrm>
          <a:prstGeom prst="rect">
            <a:avLst/>
          </a:prstGeom>
        </p:spPr>
      </p:pic>
      <p:pic>
        <p:nvPicPr>
          <p:cNvPr id="4" name="Image 3">
            <a:extLst>
              <a:ext uri="{FF2B5EF4-FFF2-40B4-BE49-F238E27FC236}">
                <a16:creationId xmlns:a16="http://schemas.microsoft.com/office/drawing/2014/main" id="{71B7AF04-7601-D77B-0F1D-4A30BAAEE0BC}"/>
              </a:ext>
            </a:extLst>
          </p:cNvPr>
          <p:cNvPicPr>
            <a:picLocks noChangeAspect="1"/>
          </p:cNvPicPr>
          <p:nvPr/>
        </p:nvPicPr>
        <p:blipFill>
          <a:blip r:embed="rId3"/>
          <a:stretch>
            <a:fillRect/>
          </a:stretch>
        </p:blipFill>
        <p:spPr>
          <a:xfrm>
            <a:off x="265250" y="1258957"/>
            <a:ext cx="3851317" cy="3008243"/>
          </a:xfrm>
          <a:prstGeom prst="rect">
            <a:avLst/>
          </a:prstGeom>
        </p:spPr>
      </p:pic>
      <p:pic>
        <p:nvPicPr>
          <p:cNvPr id="6" name="Image 5">
            <a:extLst>
              <a:ext uri="{FF2B5EF4-FFF2-40B4-BE49-F238E27FC236}">
                <a16:creationId xmlns:a16="http://schemas.microsoft.com/office/drawing/2014/main" id="{156344FA-EE51-214D-0B0D-DF20A7B604AF}"/>
              </a:ext>
            </a:extLst>
          </p:cNvPr>
          <p:cNvPicPr>
            <a:picLocks noChangeAspect="1"/>
          </p:cNvPicPr>
          <p:nvPr/>
        </p:nvPicPr>
        <p:blipFill>
          <a:blip r:embed="rId4"/>
          <a:stretch>
            <a:fillRect/>
          </a:stretch>
        </p:blipFill>
        <p:spPr>
          <a:xfrm>
            <a:off x="8166447" y="1258957"/>
            <a:ext cx="3760303" cy="3008242"/>
          </a:xfrm>
          <a:prstGeom prst="rect">
            <a:avLst/>
          </a:prstGeom>
        </p:spPr>
      </p:pic>
      <p:sp>
        <p:nvSpPr>
          <p:cNvPr id="7" name="Rectangle : coins arrondis 6">
            <a:extLst>
              <a:ext uri="{FF2B5EF4-FFF2-40B4-BE49-F238E27FC236}">
                <a16:creationId xmlns:a16="http://schemas.microsoft.com/office/drawing/2014/main" id="{BAC3C0CE-338E-EF12-0830-63C5FAA38B5B}"/>
              </a:ext>
            </a:extLst>
          </p:cNvPr>
          <p:cNvSpPr/>
          <p:nvPr/>
        </p:nvSpPr>
        <p:spPr>
          <a:xfrm>
            <a:off x="323803" y="4516960"/>
            <a:ext cx="11538643" cy="20313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42CD474-0ADD-84C6-3915-9AF15BE1D3A6}"/>
              </a:ext>
            </a:extLst>
          </p:cNvPr>
          <p:cNvSpPr txBox="1"/>
          <p:nvPr/>
        </p:nvSpPr>
        <p:spPr>
          <a:xfrm>
            <a:off x="329554" y="4516961"/>
            <a:ext cx="11411872" cy="2308324"/>
          </a:xfrm>
          <a:prstGeom prst="rect">
            <a:avLst/>
          </a:prstGeom>
          <a:noFill/>
        </p:spPr>
        <p:txBody>
          <a:bodyPr wrap="square">
            <a:spAutoFit/>
          </a:bodyPr>
          <a:lstStyle/>
          <a:p>
            <a:pPr marL="285750" indent="-285750">
              <a:buClr>
                <a:schemeClr val="accent4"/>
              </a:buClr>
              <a:buFont typeface="Arial" panose="020B0604020202020204" pitchFamily="34" charset="0"/>
              <a:buChar char="•"/>
            </a:pPr>
            <a:r>
              <a:rPr lang="fr-FR" dirty="0"/>
              <a:t>Les produits de catégories </a:t>
            </a:r>
            <a:r>
              <a:rPr lang="fr-FR" b="1" dirty="0">
                <a:solidFill>
                  <a:srgbClr val="0070C0"/>
                </a:solidFill>
              </a:rPr>
              <a:t>Habillement et Livre </a:t>
            </a:r>
            <a:r>
              <a:rPr lang="fr-FR" dirty="0"/>
              <a:t>sont respectivement les  plus vendus. Les produits </a:t>
            </a:r>
            <a:r>
              <a:rPr lang="fr-FR" b="1" dirty="0">
                <a:solidFill>
                  <a:srgbClr val="FF0000"/>
                </a:solidFill>
              </a:rPr>
              <a:t>électroménager et les meubles</a:t>
            </a:r>
            <a:r>
              <a:rPr lang="fr-FR" dirty="0"/>
              <a:t> sont les moins vendus.</a:t>
            </a:r>
          </a:p>
          <a:p>
            <a:pPr marL="285750" indent="-285750">
              <a:buClr>
                <a:schemeClr val="accent4"/>
              </a:buClr>
              <a:buFont typeface="Arial" panose="020B0604020202020204" pitchFamily="34" charset="0"/>
              <a:buChar char="•"/>
            </a:pPr>
            <a:r>
              <a:rPr lang="fr-FR" dirty="0"/>
              <a:t>Seules les catégories </a:t>
            </a:r>
            <a:r>
              <a:rPr lang="fr-FR" b="1" dirty="0">
                <a:solidFill>
                  <a:srgbClr val="0070C0"/>
                </a:solidFill>
              </a:rPr>
              <a:t>Habillement et Livre </a:t>
            </a:r>
            <a:r>
              <a:rPr lang="fr-FR" dirty="0"/>
              <a:t>ont atteint le seuil </a:t>
            </a:r>
            <a:r>
              <a:rPr lang="fr-FR" b="1" dirty="0"/>
              <a:t>de vente minimum de 150 000 000 </a:t>
            </a:r>
            <a:r>
              <a:rPr lang="fr-FR" dirty="0"/>
              <a:t>euros fixé. </a:t>
            </a:r>
            <a:endParaRPr lang="fr-FR" b="1" dirty="0">
              <a:solidFill>
                <a:srgbClr val="0070C0"/>
              </a:solidFill>
            </a:endParaRPr>
          </a:p>
          <a:p>
            <a:pPr marL="285750" indent="-285750">
              <a:buClr>
                <a:schemeClr val="accent4"/>
              </a:buClr>
              <a:buFont typeface="Arial" panose="020B0604020202020204" pitchFamily="34" charset="0"/>
              <a:buChar char="•"/>
            </a:pPr>
            <a:r>
              <a:rPr lang="fr-FR" dirty="0"/>
              <a:t>Le </a:t>
            </a:r>
            <a:r>
              <a:rPr lang="fr-FR" b="1" dirty="0"/>
              <a:t>pantalon</a:t>
            </a:r>
            <a:r>
              <a:rPr lang="fr-FR" dirty="0"/>
              <a:t> est le produit de la catégorie Habillement le plus vendu (</a:t>
            </a:r>
            <a:r>
              <a:rPr lang="fr-FR" b="1" dirty="0"/>
              <a:t>15% </a:t>
            </a:r>
            <a:r>
              <a:rPr lang="fr-FR" dirty="0"/>
              <a:t>des ventes de la catégorie). Les </a:t>
            </a:r>
            <a:r>
              <a:rPr lang="fr-FR" b="1" dirty="0"/>
              <a:t>smokings</a:t>
            </a:r>
            <a:r>
              <a:rPr lang="fr-FR" dirty="0"/>
              <a:t> et les </a:t>
            </a:r>
            <a:r>
              <a:rPr lang="fr-FR" b="1" dirty="0"/>
              <a:t>costumes</a:t>
            </a:r>
            <a:r>
              <a:rPr lang="fr-FR" dirty="0"/>
              <a:t> sont les moins vendus (</a:t>
            </a:r>
            <a:r>
              <a:rPr lang="fr-FR" b="1" dirty="0"/>
              <a:t>5.2</a:t>
            </a:r>
            <a:r>
              <a:rPr lang="fr-FR" dirty="0"/>
              <a:t>% des ventes de la catégorie )</a:t>
            </a:r>
          </a:p>
          <a:p>
            <a:pPr marL="285750" indent="-285750">
              <a:buClr>
                <a:schemeClr val="accent4"/>
              </a:buClr>
              <a:buFont typeface="Arial" panose="020B0604020202020204" pitchFamily="34" charset="0"/>
              <a:buChar char="•"/>
            </a:pPr>
            <a:r>
              <a:rPr lang="fr-FR" b="1" dirty="0">
                <a:solidFill>
                  <a:srgbClr val="FF0000"/>
                </a:solidFill>
              </a:rPr>
              <a:t>40% </a:t>
            </a:r>
            <a:r>
              <a:rPr lang="fr-FR" dirty="0"/>
              <a:t>des produits achetés par les clients ont été retourné.</a:t>
            </a:r>
          </a:p>
          <a:p>
            <a:pPr marL="285750" indent="-285750">
              <a:buClr>
                <a:schemeClr val="accent4"/>
              </a:buClr>
              <a:buFont typeface="Arial" panose="020B0604020202020204" pitchFamily="34" charset="0"/>
              <a:buChar char="•"/>
            </a:pPr>
            <a:endParaRPr lang="fr-FR" dirty="0"/>
          </a:p>
          <a:p>
            <a:pPr marL="285750" indent="-285750">
              <a:buClr>
                <a:schemeClr val="accent4"/>
              </a:buClr>
              <a:buFont typeface="Arial" panose="020B0604020202020204" pitchFamily="34" charset="0"/>
              <a:buChar char="•"/>
            </a:pPr>
            <a:endParaRPr lang="fr-FR" dirty="0"/>
          </a:p>
        </p:txBody>
      </p:sp>
    </p:spTree>
    <p:extLst>
      <p:ext uri="{BB962C8B-B14F-4D97-AF65-F5344CB8AC3E}">
        <p14:creationId xmlns:p14="http://schemas.microsoft.com/office/powerpoint/2010/main" val="314739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B39DA-32DE-E1F0-67F9-9585851BF68D}"/>
              </a:ext>
            </a:extLst>
          </p:cNvPr>
          <p:cNvSpPr>
            <a:spLocks noGrp="1"/>
          </p:cNvSpPr>
          <p:nvPr>
            <p:ph type="title"/>
          </p:nvPr>
        </p:nvSpPr>
        <p:spPr>
          <a:xfrm>
            <a:off x="278296" y="129805"/>
            <a:ext cx="11529391" cy="1129152"/>
          </a:xfrm>
          <a:solidFill>
            <a:schemeClr val="accent5">
              <a:lumMod val="60000"/>
              <a:lumOff val="40000"/>
            </a:schemeClr>
          </a:solidFill>
        </p:spPr>
        <p:txBody>
          <a:bodyPr>
            <a:normAutofit fontScale="90000"/>
          </a:bodyPr>
          <a:lstStyle/>
          <a:p>
            <a:r>
              <a:rPr lang="fr-FR" sz="4900" b="1" dirty="0"/>
              <a:t>3- Résultats (3/4)</a:t>
            </a:r>
            <a:br>
              <a:rPr lang="fr-FR" dirty="0"/>
            </a:br>
            <a:r>
              <a:rPr lang="fr-FR" sz="3100" b="1" dirty="0"/>
              <a:t>Fournisseurs</a:t>
            </a:r>
          </a:p>
        </p:txBody>
      </p:sp>
      <p:sp>
        <p:nvSpPr>
          <p:cNvPr id="3" name="Espace réservé du contenu 2">
            <a:extLst>
              <a:ext uri="{FF2B5EF4-FFF2-40B4-BE49-F238E27FC236}">
                <a16:creationId xmlns:a16="http://schemas.microsoft.com/office/drawing/2014/main" id="{1EF10A3D-899B-D0D2-D08F-AE4CCB5A1870}"/>
              </a:ext>
            </a:extLst>
          </p:cNvPr>
          <p:cNvSpPr>
            <a:spLocks noGrp="1"/>
          </p:cNvSpPr>
          <p:nvPr>
            <p:ph idx="1"/>
          </p:nvPr>
        </p:nvSpPr>
        <p:spPr>
          <a:xfrm>
            <a:off x="278296" y="5150032"/>
            <a:ext cx="11145078" cy="1457032"/>
          </a:xfrm>
        </p:spPr>
        <p:txBody>
          <a:bodyPr/>
          <a:lstStyle/>
          <a:p>
            <a:pPr>
              <a:buClr>
                <a:schemeClr val="accent4"/>
              </a:buClr>
              <a:buFont typeface="Wingdings" panose="05000000000000000000" pitchFamily="2" charset="2"/>
              <a:buChar char="§"/>
            </a:pPr>
            <a:r>
              <a:rPr lang="fr-FR" dirty="0"/>
              <a:t>Les produits en provenance de </a:t>
            </a:r>
            <a:r>
              <a:rPr lang="fr-FR" b="1" dirty="0">
                <a:solidFill>
                  <a:schemeClr val="tx1"/>
                </a:solidFill>
              </a:rPr>
              <a:t>Paris</a:t>
            </a:r>
            <a:r>
              <a:rPr lang="fr-FR" dirty="0"/>
              <a:t> sont les plus vendus (</a:t>
            </a:r>
            <a:r>
              <a:rPr lang="fr-FR" b="1" dirty="0">
                <a:solidFill>
                  <a:schemeClr val="tx1"/>
                </a:solidFill>
              </a:rPr>
              <a:t>35 % </a:t>
            </a:r>
            <a:r>
              <a:rPr lang="fr-FR" dirty="0"/>
              <a:t>de la quantités totale vendue) et ceux en provenance de </a:t>
            </a:r>
            <a:r>
              <a:rPr lang="fr-FR" b="1" dirty="0">
                <a:solidFill>
                  <a:schemeClr val="tx1"/>
                </a:solidFill>
              </a:rPr>
              <a:t>Nantes</a:t>
            </a:r>
            <a:r>
              <a:rPr lang="fr-FR" dirty="0"/>
              <a:t> sont les moins vendus (</a:t>
            </a:r>
            <a:r>
              <a:rPr lang="fr-FR" b="1" dirty="0">
                <a:solidFill>
                  <a:schemeClr val="tx1"/>
                </a:solidFill>
              </a:rPr>
              <a:t>17 % </a:t>
            </a:r>
            <a:r>
              <a:rPr lang="fr-FR" dirty="0"/>
              <a:t>de la quantités totale vendue).</a:t>
            </a:r>
          </a:p>
          <a:p>
            <a:pPr>
              <a:buClr>
                <a:schemeClr val="accent4"/>
              </a:buClr>
              <a:buFont typeface="Wingdings" panose="05000000000000000000" pitchFamily="2" charset="2"/>
              <a:buChar char="§"/>
            </a:pPr>
            <a:r>
              <a:rPr lang="fr-FR" dirty="0"/>
              <a:t>Sur </a:t>
            </a:r>
            <a:r>
              <a:rPr lang="fr-FR" b="1" dirty="0">
                <a:solidFill>
                  <a:srgbClr val="0070C0"/>
                </a:solidFill>
              </a:rPr>
              <a:t>246714</a:t>
            </a:r>
            <a:r>
              <a:rPr lang="fr-FR" dirty="0"/>
              <a:t> produits parisien achetés par les clients </a:t>
            </a:r>
            <a:r>
              <a:rPr lang="fr-FR" b="1" dirty="0">
                <a:solidFill>
                  <a:srgbClr val="FF0000"/>
                </a:solidFill>
              </a:rPr>
              <a:t>33212</a:t>
            </a:r>
            <a:r>
              <a:rPr lang="fr-FR" dirty="0"/>
              <a:t> ont été retourné ,soit </a:t>
            </a:r>
            <a:r>
              <a:rPr lang="fr-FR" b="1" dirty="0">
                <a:solidFill>
                  <a:srgbClr val="FF0000"/>
                </a:solidFill>
              </a:rPr>
              <a:t>13% </a:t>
            </a:r>
            <a:r>
              <a:rPr lang="fr-FR" dirty="0"/>
              <a:t>des produits .</a:t>
            </a:r>
          </a:p>
          <a:p>
            <a:pPr>
              <a:buClr>
                <a:schemeClr val="accent4"/>
              </a:buClr>
              <a:buFont typeface="Wingdings" panose="05000000000000000000" pitchFamily="2" charset="2"/>
              <a:buChar char="§"/>
            </a:pPr>
            <a:r>
              <a:rPr lang="fr-FR" dirty="0"/>
              <a:t>Sur </a:t>
            </a:r>
            <a:r>
              <a:rPr lang="fr-FR" b="1" dirty="0">
                <a:solidFill>
                  <a:srgbClr val="0070C0"/>
                </a:solidFill>
              </a:rPr>
              <a:t>116111</a:t>
            </a:r>
            <a:r>
              <a:rPr lang="fr-FR" dirty="0"/>
              <a:t> produits provenant de Nantes achetés par les clients </a:t>
            </a:r>
            <a:r>
              <a:rPr lang="fr-FR" b="1" dirty="0">
                <a:solidFill>
                  <a:srgbClr val="FF0000"/>
                </a:solidFill>
              </a:rPr>
              <a:t>15765</a:t>
            </a:r>
            <a:r>
              <a:rPr lang="fr-FR" dirty="0"/>
              <a:t> ont été retourné, soit </a:t>
            </a:r>
            <a:r>
              <a:rPr lang="fr-FR" b="1" dirty="0">
                <a:solidFill>
                  <a:srgbClr val="FF0000"/>
                </a:solidFill>
              </a:rPr>
              <a:t>14% </a:t>
            </a:r>
            <a:r>
              <a:rPr lang="fr-FR" dirty="0"/>
              <a:t>des produits.</a:t>
            </a:r>
          </a:p>
          <a:p>
            <a:pPr>
              <a:buClr>
                <a:schemeClr val="accent4"/>
              </a:buClr>
              <a:buFont typeface="Wingdings" panose="05000000000000000000" pitchFamily="2" charset="2"/>
              <a:buChar char="§"/>
            </a:pPr>
            <a:endParaRPr lang="fr-FR" dirty="0"/>
          </a:p>
          <a:p>
            <a:pPr>
              <a:buClr>
                <a:schemeClr val="accent4"/>
              </a:buClr>
              <a:buFont typeface="Wingdings" panose="05000000000000000000" pitchFamily="2" charset="2"/>
              <a:buChar char="§"/>
            </a:pPr>
            <a:endParaRPr lang="fr-FR" dirty="0"/>
          </a:p>
          <a:p>
            <a:pPr>
              <a:buClr>
                <a:schemeClr val="accent4"/>
              </a:buClr>
              <a:buFont typeface="Wingdings" panose="05000000000000000000" pitchFamily="2" charset="2"/>
              <a:buChar char="§"/>
            </a:pPr>
            <a:endParaRPr lang="fr-FR" dirty="0"/>
          </a:p>
        </p:txBody>
      </p:sp>
      <p:pic>
        <p:nvPicPr>
          <p:cNvPr id="4" name="Image 3">
            <a:extLst>
              <a:ext uri="{FF2B5EF4-FFF2-40B4-BE49-F238E27FC236}">
                <a16:creationId xmlns:a16="http://schemas.microsoft.com/office/drawing/2014/main" id="{10C2732C-A94E-9E51-FD55-976769CC2948}"/>
              </a:ext>
            </a:extLst>
          </p:cNvPr>
          <p:cNvPicPr>
            <a:picLocks noChangeAspect="1"/>
          </p:cNvPicPr>
          <p:nvPr/>
        </p:nvPicPr>
        <p:blipFill>
          <a:blip r:embed="rId2"/>
          <a:stretch>
            <a:fillRect/>
          </a:stretch>
        </p:blipFill>
        <p:spPr>
          <a:xfrm>
            <a:off x="278296" y="1258956"/>
            <a:ext cx="5711687" cy="3433089"/>
          </a:xfrm>
          <a:prstGeom prst="rect">
            <a:avLst/>
          </a:prstGeom>
        </p:spPr>
      </p:pic>
      <p:sp>
        <p:nvSpPr>
          <p:cNvPr id="5" name="Rectangle : coins arrondis 4">
            <a:extLst>
              <a:ext uri="{FF2B5EF4-FFF2-40B4-BE49-F238E27FC236}">
                <a16:creationId xmlns:a16="http://schemas.microsoft.com/office/drawing/2014/main" id="{F331D177-AAEA-4361-6216-3827DED8061B}"/>
              </a:ext>
            </a:extLst>
          </p:cNvPr>
          <p:cNvSpPr/>
          <p:nvPr/>
        </p:nvSpPr>
        <p:spPr>
          <a:xfrm>
            <a:off x="278295" y="5089542"/>
            <a:ext cx="11370365" cy="157801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3758C086-2B72-A80F-8543-ED49B88024A4}"/>
              </a:ext>
            </a:extLst>
          </p:cNvPr>
          <p:cNvPicPr>
            <a:picLocks noChangeAspect="1"/>
          </p:cNvPicPr>
          <p:nvPr/>
        </p:nvPicPr>
        <p:blipFill>
          <a:blip r:embed="rId3"/>
          <a:stretch>
            <a:fillRect/>
          </a:stretch>
        </p:blipFill>
        <p:spPr>
          <a:xfrm>
            <a:off x="6095999" y="1258956"/>
            <a:ext cx="5711687" cy="3433089"/>
          </a:xfrm>
          <a:prstGeom prst="rect">
            <a:avLst/>
          </a:prstGeom>
        </p:spPr>
      </p:pic>
    </p:spTree>
    <p:extLst>
      <p:ext uri="{BB962C8B-B14F-4D97-AF65-F5344CB8AC3E}">
        <p14:creationId xmlns:p14="http://schemas.microsoft.com/office/powerpoint/2010/main" val="369956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B39DA-32DE-E1F0-67F9-9585851BF68D}"/>
              </a:ext>
            </a:extLst>
          </p:cNvPr>
          <p:cNvSpPr>
            <a:spLocks noGrp="1"/>
          </p:cNvSpPr>
          <p:nvPr>
            <p:ph type="title"/>
          </p:nvPr>
        </p:nvSpPr>
        <p:spPr>
          <a:xfrm>
            <a:off x="278296" y="129805"/>
            <a:ext cx="11529391" cy="1129152"/>
          </a:xfrm>
          <a:solidFill>
            <a:schemeClr val="accent5">
              <a:lumMod val="60000"/>
              <a:lumOff val="40000"/>
            </a:schemeClr>
          </a:solidFill>
        </p:spPr>
        <p:txBody>
          <a:bodyPr>
            <a:normAutofit fontScale="90000"/>
          </a:bodyPr>
          <a:lstStyle/>
          <a:p>
            <a:r>
              <a:rPr lang="fr-FR" sz="4900" b="1" dirty="0"/>
              <a:t>3- Résultats (4/4)</a:t>
            </a:r>
            <a:br>
              <a:rPr lang="fr-FR" dirty="0"/>
            </a:br>
            <a:r>
              <a:rPr lang="fr-FR" sz="3100" b="1" dirty="0"/>
              <a:t>Clients</a:t>
            </a:r>
          </a:p>
        </p:txBody>
      </p:sp>
      <p:sp>
        <p:nvSpPr>
          <p:cNvPr id="3" name="Espace réservé du contenu 2">
            <a:extLst>
              <a:ext uri="{FF2B5EF4-FFF2-40B4-BE49-F238E27FC236}">
                <a16:creationId xmlns:a16="http://schemas.microsoft.com/office/drawing/2014/main" id="{1EF10A3D-899B-D0D2-D08F-AE4CCB5A1870}"/>
              </a:ext>
            </a:extLst>
          </p:cNvPr>
          <p:cNvSpPr>
            <a:spLocks noGrp="1"/>
          </p:cNvSpPr>
          <p:nvPr>
            <p:ph idx="1"/>
          </p:nvPr>
        </p:nvSpPr>
        <p:spPr>
          <a:xfrm>
            <a:off x="278297" y="5157930"/>
            <a:ext cx="11436626" cy="1509625"/>
          </a:xfrm>
        </p:spPr>
        <p:txBody>
          <a:bodyPr>
            <a:normAutofit lnSpcReduction="10000"/>
          </a:bodyPr>
          <a:lstStyle/>
          <a:p>
            <a:pPr>
              <a:buClr>
                <a:schemeClr val="accent4"/>
              </a:buClr>
            </a:pPr>
            <a:r>
              <a:rPr lang="fr-FR" dirty="0"/>
              <a:t>De janvier 2020 à août 2023, </a:t>
            </a:r>
            <a:r>
              <a:rPr lang="fr-FR" b="1" dirty="0">
                <a:solidFill>
                  <a:srgbClr val="0070C0"/>
                </a:solidFill>
              </a:rPr>
              <a:t>49 482 </a:t>
            </a:r>
            <a:r>
              <a:rPr lang="fr-FR" dirty="0"/>
              <a:t>personnes ont effectué des achats dans les magasins du Nord</a:t>
            </a:r>
          </a:p>
          <a:p>
            <a:pPr>
              <a:buClr>
                <a:schemeClr val="accent4"/>
              </a:buClr>
            </a:pPr>
            <a:r>
              <a:rPr lang="fr-FR" dirty="0"/>
              <a:t>Les clients des magasins du Nord sont âgés entre 18 et 70 ans. </a:t>
            </a:r>
          </a:p>
          <a:p>
            <a:pPr>
              <a:buClr>
                <a:schemeClr val="accent4"/>
              </a:buClr>
            </a:pPr>
            <a:r>
              <a:rPr lang="fr-FR" dirty="0"/>
              <a:t>Le groupe de clients </a:t>
            </a:r>
            <a:r>
              <a:rPr lang="fr-FR" b="1" dirty="0"/>
              <a:t>âgés</a:t>
            </a:r>
            <a:r>
              <a:rPr lang="fr-FR" dirty="0"/>
              <a:t> entre </a:t>
            </a:r>
            <a:r>
              <a:rPr lang="fr-FR" b="1" dirty="0"/>
              <a:t>50 à 70 ans </a:t>
            </a:r>
            <a:r>
              <a:rPr lang="fr-FR" dirty="0"/>
              <a:t>est le groupe de clients le plus rentable pour les magasins du Nord.</a:t>
            </a:r>
          </a:p>
          <a:p>
            <a:pPr>
              <a:buClr>
                <a:schemeClr val="accent4"/>
              </a:buClr>
            </a:pPr>
            <a:r>
              <a:rPr lang="fr-FR" b="1" dirty="0">
                <a:solidFill>
                  <a:srgbClr val="FF0000"/>
                </a:solidFill>
              </a:rPr>
              <a:t>11% </a:t>
            </a:r>
            <a:r>
              <a:rPr lang="fr-FR" dirty="0"/>
              <a:t>des clients qui ont acheté en 2020 et 2021 </a:t>
            </a:r>
            <a:r>
              <a:rPr lang="fr-FR" b="1" dirty="0"/>
              <a:t>ne sont plus revenu acheté </a:t>
            </a:r>
            <a:r>
              <a:rPr lang="fr-FR" dirty="0"/>
              <a:t>dans les magasins du Nord .</a:t>
            </a:r>
          </a:p>
        </p:txBody>
      </p:sp>
      <p:pic>
        <p:nvPicPr>
          <p:cNvPr id="5" name="Image 4">
            <a:extLst>
              <a:ext uri="{FF2B5EF4-FFF2-40B4-BE49-F238E27FC236}">
                <a16:creationId xmlns:a16="http://schemas.microsoft.com/office/drawing/2014/main" id="{63DD7EFD-7AA4-B697-57C4-2B1B6C64D539}"/>
              </a:ext>
            </a:extLst>
          </p:cNvPr>
          <p:cNvPicPr>
            <a:picLocks noChangeAspect="1"/>
          </p:cNvPicPr>
          <p:nvPr/>
        </p:nvPicPr>
        <p:blipFill>
          <a:blip r:embed="rId2"/>
          <a:stretch>
            <a:fillRect/>
          </a:stretch>
        </p:blipFill>
        <p:spPr>
          <a:xfrm>
            <a:off x="1855093" y="1258957"/>
            <a:ext cx="5089046" cy="3713445"/>
          </a:xfrm>
          <a:prstGeom prst="rect">
            <a:avLst/>
          </a:prstGeom>
        </p:spPr>
      </p:pic>
      <p:pic>
        <p:nvPicPr>
          <p:cNvPr id="6" name="Image 5">
            <a:extLst>
              <a:ext uri="{FF2B5EF4-FFF2-40B4-BE49-F238E27FC236}">
                <a16:creationId xmlns:a16="http://schemas.microsoft.com/office/drawing/2014/main" id="{5ED910D4-E080-0F06-3616-FD8832458540}"/>
              </a:ext>
            </a:extLst>
          </p:cNvPr>
          <p:cNvPicPr>
            <a:picLocks noChangeAspect="1"/>
          </p:cNvPicPr>
          <p:nvPr/>
        </p:nvPicPr>
        <p:blipFill>
          <a:blip r:embed="rId3"/>
          <a:stretch>
            <a:fillRect/>
          </a:stretch>
        </p:blipFill>
        <p:spPr>
          <a:xfrm>
            <a:off x="7156173" y="1267095"/>
            <a:ext cx="4651513" cy="3721210"/>
          </a:xfrm>
          <a:prstGeom prst="rect">
            <a:avLst/>
          </a:prstGeom>
        </p:spPr>
      </p:pic>
      <p:sp>
        <p:nvSpPr>
          <p:cNvPr id="7" name="Rectangle : coins arrondis 6">
            <a:extLst>
              <a:ext uri="{FF2B5EF4-FFF2-40B4-BE49-F238E27FC236}">
                <a16:creationId xmlns:a16="http://schemas.microsoft.com/office/drawing/2014/main" id="{00BB316A-49FB-108F-0C4A-11273D1358CA}"/>
              </a:ext>
            </a:extLst>
          </p:cNvPr>
          <p:cNvSpPr/>
          <p:nvPr/>
        </p:nvSpPr>
        <p:spPr>
          <a:xfrm>
            <a:off x="278296" y="1444486"/>
            <a:ext cx="1484032" cy="3527915"/>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49482 Clients</a:t>
            </a:r>
          </a:p>
        </p:txBody>
      </p:sp>
      <p:sp>
        <p:nvSpPr>
          <p:cNvPr id="8" name="Rectangle : coins arrondis 7">
            <a:extLst>
              <a:ext uri="{FF2B5EF4-FFF2-40B4-BE49-F238E27FC236}">
                <a16:creationId xmlns:a16="http://schemas.microsoft.com/office/drawing/2014/main" id="{F112C560-0CBD-63AC-09A2-C6A9E856B52D}"/>
              </a:ext>
            </a:extLst>
          </p:cNvPr>
          <p:cNvSpPr/>
          <p:nvPr/>
        </p:nvSpPr>
        <p:spPr>
          <a:xfrm>
            <a:off x="278296" y="5089542"/>
            <a:ext cx="11529391" cy="157801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1187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6BF1BB-D06A-27E2-EE28-3739BC23EC11}"/>
              </a:ext>
            </a:extLst>
          </p:cNvPr>
          <p:cNvSpPr>
            <a:spLocks noGrp="1"/>
          </p:cNvSpPr>
          <p:nvPr>
            <p:ph type="title"/>
          </p:nvPr>
        </p:nvSpPr>
        <p:spPr>
          <a:xfrm>
            <a:off x="371061" y="169562"/>
            <a:ext cx="11476381" cy="1188720"/>
          </a:xfrm>
          <a:solidFill>
            <a:schemeClr val="accent5">
              <a:lumMod val="60000"/>
              <a:lumOff val="40000"/>
            </a:schemeClr>
          </a:solidFill>
        </p:spPr>
        <p:txBody>
          <a:bodyPr>
            <a:noAutofit/>
          </a:bodyPr>
          <a:lstStyle/>
          <a:p>
            <a:r>
              <a:rPr lang="fr-FR" sz="3600" b="1" dirty="0"/>
              <a:t>4- Conclusion et recommandations</a:t>
            </a:r>
          </a:p>
        </p:txBody>
      </p:sp>
      <p:sp>
        <p:nvSpPr>
          <p:cNvPr id="3" name="Espace réservé du contenu 2">
            <a:extLst>
              <a:ext uri="{FF2B5EF4-FFF2-40B4-BE49-F238E27FC236}">
                <a16:creationId xmlns:a16="http://schemas.microsoft.com/office/drawing/2014/main" id="{E38AA000-B182-5C5D-6D40-BC629347FD50}"/>
              </a:ext>
            </a:extLst>
          </p:cNvPr>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D4239D5F-D256-650A-97A6-D1F14F725BE6}"/>
              </a:ext>
            </a:extLst>
          </p:cNvPr>
          <p:cNvSpPr/>
          <p:nvPr/>
        </p:nvSpPr>
        <p:spPr>
          <a:xfrm>
            <a:off x="662608" y="2441745"/>
            <a:ext cx="4828031" cy="441625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dirty="0">
                <a:solidFill>
                  <a:schemeClr val="tx1"/>
                </a:solidFill>
              </a:rPr>
              <a:t>Cette étude était réalisée  en vue de fournir des pistes pour élaborer des stratégies d’amélioration des chiffres d’affaires des magasins du Nord de l’enseigne LAMBDA.</a:t>
            </a:r>
          </a:p>
          <a:p>
            <a:pPr algn="just"/>
            <a:r>
              <a:rPr lang="fr-FR" dirty="0">
                <a:solidFill>
                  <a:schemeClr val="tx1"/>
                </a:solidFill>
              </a:rPr>
              <a:t>Il s’ensuit que :</a:t>
            </a:r>
          </a:p>
          <a:p>
            <a:pPr marL="285750" indent="-285750" algn="just">
              <a:buClr>
                <a:schemeClr val="tx1">
                  <a:lumMod val="65000"/>
                  <a:lumOff val="35000"/>
                </a:schemeClr>
              </a:buClr>
              <a:buFont typeface="Wingdings" panose="05000000000000000000" pitchFamily="2" charset="2"/>
              <a:buChar char="Ø"/>
            </a:pPr>
            <a:r>
              <a:rPr lang="fr-FR" sz="1600" dirty="0">
                <a:solidFill>
                  <a:schemeClr val="tx1"/>
                </a:solidFill>
              </a:rPr>
              <a:t>Le magasin de </a:t>
            </a:r>
            <a:r>
              <a:rPr lang="fr-FR" sz="1600" b="1" dirty="0">
                <a:solidFill>
                  <a:srgbClr val="0070C0"/>
                </a:solidFill>
              </a:rPr>
              <a:t>Villeneuve d’Ascq </a:t>
            </a:r>
            <a:r>
              <a:rPr lang="fr-FR" sz="1600" dirty="0">
                <a:solidFill>
                  <a:schemeClr val="tx1"/>
                </a:solidFill>
              </a:rPr>
              <a:t>a le meilleur chiffre d’affaires et celui de </a:t>
            </a:r>
            <a:r>
              <a:rPr lang="fr-FR" sz="1600" b="1" dirty="0">
                <a:solidFill>
                  <a:srgbClr val="FF0000"/>
                </a:solidFill>
              </a:rPr>
              <a:t>Louvroil</a:t>
            </a:r>
            <a:r>
              <a:rPr lang="fr-FR" sz="1600" dirty="0">
                <a:solidFill>
                  <a:schemeClr val="tx1"/>
                </a:solidFill>
              </a:rPr>
              <a:t> le pire. </a:t>
            </a:r>
          </a:p>
          <a:p>
            <a:pPr marL="285750" indent="-285750" algn="just">
              <a:buClr>
                <a:schemeClr val="tx1">
                  <a:lumMod val="65000"/>
                  <a:lumOff val="35000"/>
                </a:schemeClr>
              </a:buClr>
              <a:buFont typeface="Wingdings" panose="05000000000000000000" pitchFamily="2" charset="2"/>
              <a:buChar char="Ø"/>
            </a:pPr>
            <a:r>
              <a:rPr lang="fr-FR" sz="1600" dirty="0">
                <a:solidFill>
                  <a:schemeClr val="tx1"/>
                </a:solidFill>
              </a:rPr>
              <a:t>Les produits de catégorie </a:t>
            </a:r>
            <a:r>
              <a:rPr lang="fr-FR" sz="1600" b="1" dirty="0">
                <a:solidFill>
                  <a:srgbClr val="0070C0"/>
                </a:solidFill>
              </a:rPr>
              <a:t>Habillements</a:t>
            </a:r>
            <a:r>
              <a:rPr lang="fr-FR" sz="1600" dirty="0">
                <a:solidFill>
                  <a:schemeClr val="tx1"/>
                </a:solidFill>
              </a:rPr>
              <a:t> sont les plus rentables et  les produits  de catégorie </a:t>
            </a:r>
            <a:r>
              <a:rPr lang="fr-FR" sz="1600" b="1" dirty="0">
                <a:solidFill>
                  <a:srgbClr val="FF0000"/>
                </a:solidFill>
              </a:rPr>
              <a:t>Electroménager</a:t>
            </a:r>
            <a:r>
              <a:rPr lang="fr-FR" sz="1600" dirty="0">
                <a:solidFill>
                  <a:schemeClr val="tx1"/>
                </a:solidFill>
              </a:rPr>
              <a:t> les moins rentables</a:t>
            </a:r>
          </a:p>
          <a:p>
            <a:pPr marL="285750" indent="-285750" algn="just">
              <a:buClr>
                <a:schemeClr val="tx1">
                  <a:lumMod val="65000"/>
                  <a:lumOff val="35000"/>
                </a:schemeClr>
              </a:buClr>
              <a:buFont typeface="Wingdings" panose="05000000000000000000" pitchFamily="2" charset="2"/>
              <a:buChar char="Ø"/>
            </a:pPr>
            <a:r>
              <a:rPr lang="fr-FR" sz="1600" b="1" dirty="0">
                <a:solidFill>
                  <a:srgbClr val="FF0000"/>
                </a:solidFill>
              </a:rPr>
              <a:t>40 % des produits </a:t>
            </a:r>
            <a:r>
              <a:rPr lang="fr-FR" sz="1600" dirty="0">
                <a:solidFill>
                  <a:schemeClr val="tx1"/>
                </a:solidFill>
              </a:rPr>
              <a:t>achetés par les clients ont été </a:t>
            </a:r>
            <a:r>
              <a:rPr lang="fr-FR" sz="1600" b="1" dirty="0">
                <a:solidFill>
                  <a:srgbClr val="FF0000"/>
                </a:solidFill>
              </a:rPr>
              <a:t>retourné</a:t>
            </a:r>
            <a:r>
              <a:rPr lang="fr-FR" sz="1600" dirty="0">
                <a:solidFill>
                  <a:schemeClr val="tx1"/>
                </a:solidFill>
              </a:rPr>
              <a:t>.</a:t>
            </a:r>
          </a:p>
          <a:p>
            <a:pPr marL="285750" indent="-285750" algn="just">
              <a:buClr>
                <a:schemeClr val="tx1">
                  <a:lumMod val="65000"/>
                  <a:lumOff val="35000"/>
                </a:schemeClr>
              </a:buClr>
              <a:buFont typeface="Wingdings" panose="05000000000000000000" pitchFamily="2" charset="2"/>
              <a:buChar char="Ø"/>
            </a:pPr>
            <a:r>
              <a:rPr lang="fr-FR" sz="1600" dirty="0">
                <a:solidFill>
                  <a:schemeClr val="tx1"/>
                </a:solidFill>
              </a:rPr>
              <a:t>Le groupe de </a:t>
            </a:r>
            <a:r>
              <a:rPr lang="fr-FR" sz="1600" b="1" dirty="0">
                <a:solidFill>
                  <a:schemeClr val="tx1"/>
                </a:solidFill>
              </a:rPr>
              <a:t>clients</a:t>
            </a:r>
            <a:r>
              <a:rPr lang="fr-FR" sz="1600" dirty="0">
                <a:solidFill>
                  <a:schemeClr val="tx1"/>
                </a:solidFill>
              </a:rPr>
              <a:t> le plus rentable est celui des clients âgés de </a:t>
            </a:r>
            <a:r>
              <a:rPr lang="fr-FR" sz="1600" b="1" dirty="0">
                <a:solidFill>
                  <a:schemeClr val="tx1"/>
                </a:solidFill>
              </a:rPr>
              <a:t>50 à 70 ans</a:t>
            </a:r>
            <a:r>
              <a:rPr lang="fr-FR" sz="1600" dirty="0">
                <a:solidFill>
                  <a:schemeClr val="tx1"/>
                </a:solidFill>
              </a:rPr>
              <a:t>.</a:t>
            </a:r>
          </a:p>
          <a:p>
            <a:pPr marL="285750" indent="-285750" algn="just">
              <a:buClr>
                <a:schemeClr val="tx1">
                  <a:lumMod val="65000"/>
                  <a:lumOff val="35000"/>
                </a:schemeClr>
              </a:buClr>
              <a:buFont typeface="Wingdings" panose="05000000000000000000" pitchFamily="2" charset="2"/>
              <a:buChar char="Ø"/>
            </a:pPr>
            <a:r>
              <a:rPr lang="fr-FR" sz="1600" b="1" dirty="0">
                <a:solidFill>
                  <a:srgbClr val="FF0000"/>
                </a:solidFill>
              </a:rPr>
              <a:t>11 % </a:t>
            </a:r>
            <a:r>
              <a:rPr lang="fr-FR" sz="1600" dirty="0">
                <a:solidFill>
                  <a:schemeClr val="tx1"/>
                </a:solidFill>
              </a:rPr>
              <a:t>des clients qui ont acheté en 2020 et 2021 ne sont plus </a:t>
            </a:r>
            <a:r>
              <a:rPr lang="fr-FR" sz="1600" b="1" dirty="0">
                <a:solidFill>
                  <a:srgbClr val="FF0000"/>
                </a:solidFill>
              </a:rPr>
              <a:t>jamais revenu </a:t>
            </a:r>
            <a:r>
              <a:rPr lang="fr-FR" sz="1600" dirty="0">
                <a:solidFill>
                  <a:schemeClr val="tx1"/>
                </a:solidFill>
              </a:rPr>
              <a:t>achetés.</a:t>
            </a:r>
          </a:p>
          <a:p>
            <a:pPr algn="just"/>
            <a:endParaRPr lang="fr-FR" dirty="0">
              <a:solidFill>
                <a:schemeClr val="tx1"/>
              </a:solidFill>
            </a:endParaRPr>
          </a:p>
        </p:txBody>
      </p:sp>
      <p:sp>
        <p:nvSpPr>
          <p:cNvPr id="5" name="Rectangle 4">
            <a:extLst>
              <a:ext uri="{FF2B5EF4-FFF2-40B4-BE49-F238E27FC236}">
                <a16:creationId xmlns:a16="http://schemas.microsoft.com/office/drawing/2014/main" id="{7A79CC88-7CE9-5D58-B781-989B315E4C49}"/>
              </a:ext>
            </a:extLst>
          </p:cNvPr>
          <p:cNvSpPr/>
          <p:nvPr/>
        </p:nvSpPr>
        <p:spPr>
          <a:xfrm>
            <a:off x="6506816" y="2441746"/>
            <a:ext cx="4828031" cy="441625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dirty="0">
                <a:solidFill>
                  <a:schemeClr val="tx1"/>
                </a:solidFill>
              </a:rPr>
              <a:t>Pour les magasins du Nord, l’enseigne pourrait:</a:t>
            </a:r>
          </a:p>
          <a:p>
            <a:pPr algn="just"/>
            <a:endParaRPr lang="fr-FR" dirty="0">
              <a:solidFill>
                <a:schemeClr val="tx1"/>
              </a:solidFill>
            </a:endParaRPr>
          </a:p>
          <a:p>
            <a:pPr marL="285750" indent="-285750" algn="just">
              <a:buFont typeface="Wingdings" panose="05000000000000000000" pitchFamily="2" charset="2"/>
              <a:buChar char="Ø"/>
            </a:pPr>
            <a:r>
              <a:rPr lang="fr-FR" dirty="0">
                <a:solidFill>
                  <a:schemeClr val="tx1"/>
                </a:solidFill>
              </a:rPr>
              <a:t> Mettre en place une équipe chargée du contrôle de la qualité des produits livrés par les fournisseurs.</a:t>
            </a:r>
          </a:p>
          <a:p>
            <a:pPr marL="285750" indent="-285750" algn="just">
              <a:buFont typeface="Wingdings" panose="05000000000000000000" pitchFamily="2" charset="2"/>
              <a:buChar char="Ø"/>
            </a:pPr>
            <a:r>
              <a:rPr lang="fr-FR" dirty="0">
                <a:solidFill>
                  <a:schemeClr val="tx1"/>
                </a:solidFill>
              </a:rPr>
              <a:t>Mettre en place une équipe chargée de la protection des produits en magasins pour éviter qu’ils soient endommagés</a:t>
            </a:r>
          </a:p>
          <a:p>
            <a:pPr marL="285750" indent="-285750" algn="just">
              <a:buFont typeface="Wingdings" panose="05000000000000000000" pitchFamily="2" charset="2"/>
              <a:buChar char="Ø"/>
            </a:pPr>
            <a:r>
              <a:rPr lang="fr-FR" dirty="0">
                <a:solidFill>
                  <a:schemeClr val="tx1"/>
                </a:solidFill>
              </a:rPr>
              <a:t>Réaliser des enquêtes de satisfaction auprès des clients afin  de mieux les satisfaire</a:t>
            </a:r>
          </a:p>
          <a:p>
            <a:pPr marL="285750" indent="-285750" algn="just">
              <a:buFont typeface="Wingdings" panose="05000000000000000000" pitchFamily="2" charset="2"/>
              <a:buChar char="Ø"/>
            </a:pPr>
            <a:r>
              <a:rPr lang="fr-FR" dirty="0">
                <a:solidFill>
                  <a:schemeClr val="tx1"/>
                </a:solidFill>
              </a:rPr>
              <a:t>Mettre en place des activités de fidélisation pour les clients âgés de 50 à 70 ans.</a:t>
            </a:r>
          </a:p>
          <a:p>
            <a:pPr algn="just"/>
            <a:endParaRPr lang="fr-FR" dirty="0">
              <a:solidFill>
                <a:schemeClr val="tx1"/>
              </a:solidFill>
            </a:endParaRPr>
          </a:p>
          <a:p>
            <a:pPr algn="just"/>
            <a:endParaRPr lang="fr-FR" dirty="0">
              <a:solidFill>
                <a:schemeClr val="tx1"/>
              </a:solidFill>
            </a:endParaRPr>
          </a:p>
        </p:txBody>
      </p:sp>
      <p:sp>
        <p:nvSpPr>
          <p:cNvPr id="6" name="Rectangle 5">
            <a:extLst>
              <a:ext uri="{FF2B5EF4-FFF2-40B4-BE49-F238E27FC236}">
                <a16:creationId xmlns:a16="http://schemas.microsoft.com/office/drawing/2014/main" id="{ADCF9BBD-B656-45B2-C7F0-438F8B3074C8}"/>
              </a:ext>
            </a:extLst>
          </p:cNvPr>
          <p:cNvSpPr/>
          <p:nvPr/>
        </p:nvSpPr>
        <p:spPr>
          <a:xfrm>
            <a:off x="662608" y="1719436"/>
            <a:ext cx="4828031" cy="72231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t>CONCLUSION</a:t>
            </a:r>
          </a:p>
        </p:txBody>
      </p:sp>
      <p:sp>
        <p:nvSpPr>
          <p:cNvPr id="7" name="Rectangle 6">
            <a:extLst>
              <a:ext uri="{FF2B5EF4-FFF2-40B4-BE49-F238E27FC236}">
                <a16:creationId xmlns:a16="http://schemas.microsoft.com/office/drawing/2014/main" id="{594CEC38-887B-076D-C05C-D8C8F8A973A1}"/>
              </a:ext>
            </a:extLst>
          </p:cNvPr>
          <p:cNvSpPr/>
          <p:nvPr/>
        </p:nvSpPr>
        <p:spPr>
          <a:xfrm>
            <a:off x="6506816" y="1719437"/>
            <a:ext cx="4828031" cy="72231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t>RECOMMANDATIONS</a:t>
            </a:r>
          </a:p>
        </p:txBody>
      </p:sp>
    </p:spTree>
    <p:extLst>
      <p:ext uri="{BB962C8B-B14F-4D97-AF65-F5344CB8AC3E}">
        <p14:creationId xmlns:p14="http://schemas.microsoft.com/office/powerpoint/2010/main" val="1602043938"/>
      </p:ext>
    </p:extLst>
  </p:cSld>
  <p:clrMapOvr>
    <a:masterClrMapping/>
  </p:clrMapOvr>
</p:sld>
</file>

<file path=ppt/theme/theme1.xml><?xml version="1.0" encoding="utf-8"?>
<a:theme xmlns:a="http://schemas.openxmlformats.org/drawingml/2006/main" name="Colis">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Colis</Template>
  <TotalTime>417</TotalTime>
  <Words>744</Words>
  <Application>Microsoft Office PowerPoint</Application>
  <PresentationFormat>Grand écran</PresentationFormat>
  <Paragraphs>91</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Gill Sans MT</vt:lpstr>
      <vt:lpstr>Times New Roman</vt:lpstr>
      <vt:lpstr>Wingdings</vt:lpstr>
      <vt:lpstr>Colis</vt:lpstr>
      <vt:lpstr>Analyse des ventes des magasins de l’enseigne lambda  pour la période 2020-2023</vt:lpstr>
      <vt:lpstr>1- contexte et Objectifs</vt:lpstr>
      <vt:lpstr>2- Méthodologie</vt:lpstr>
      <vt:lpstr>3- Résultats (1/4) Chiffre d’affaires</vt:lpstr>
      <vt:lpstr>3- Résultats (2/4) Produits</vt:lpstr>
      <vt:lpstr>3- Résultats (3/4) Fournisseurs</vt:lpstr>
      <vt:lpstr>3- Résultats (4/4) Clients</vt:lpstr>
      <vt:lpstr>4- Conclusion et recommandations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des ventes des magasins de l’enseigne lambda</dc:title>
  <dc:creator>barelyb@outlook.fr</dc:creator>
  <cp:lastModifiedBy>barelyb@outlook.fr</cp:lastModifiedBy>
  <cp:revision>138</cp:revision>
  <dcterms:created xsi:type="dcterms:W3CDTF">2023-11-30T07:38:09Z</dcterms:created>
  <dcterms:modified xsi:type="dcterms:W3CDTF">2023-12-08T15:32:58Z</dcterms:modified>
</cp:coreProperties>
</file>