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2" r:id="rId16"/>
    <p:sldId id="273" r:id="rId17"/>
    <p:sldId id="274"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77"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0591A0-7609-4EEE-82A2-8826424117FC}" type="datetimeFigureOut">
              <a:rPr lang="en-US" smtClean="0"/>
              <a:pPr/>
              <a:t>10/30/2023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58D41E-19A2-4CE1-8FB8-8D13A213B5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58D41E-19A2-4CE1-8FB8-8D13A213B5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DE2F6-8F07-47AE-92C2-8DB0AD5737D5}"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FB7C40-14EA-4979-93A0-FB73E02436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DE2F6-8F07-47AE-92C2-8DB0AD5737D5}" type="datetimeFigureOut">
              <a:rPr lang="en-US" smtClean="0"/>
              <a:pPr/>
              <a:t>10/30/2023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B7C40-14EA-4979-93A0-FB73E02436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600199"/>
          </a:xfrm>
        </p:spPr>
        <p:txBody>
          <a:bodyPr>
            <a:normAutofit fontScale="90000"/>
          </a:bodyPr>
          <a:lstStyle/>
          <a:p>
            <a:r>
              <a:rPr lang="en-US" dirty="0" smtClean="0">
                <a:latin typeface="Bodoni MT" pitchFamily="18" charset="0"/>
              </a:rPr>
              <a:t>VETRI VINAYAHA COLLEGE OF ENGINEERING AND TECHNOLOGY </a:t>
            </a:r>
            <a:endParaRPr lang="en-US" dirty="0">
              <a:latin typeface="Bodoni MT" pitchFamily="18" charset="0"/>
            </a:endParaRPr>
          </a:p>
        </p:txBody>
      </p:sp>
      <p:sp>
        <p:nvSpPr>
          <p:cNvPr id="3" name="Subtitle 2"/>
          <p:cNvSpPr>
            <a:spLocks noGrp="1"/>
          </p:cNvSpPr>
          <p:nvPr>
            <p:ph type="subTitle" idx="1"/>
          </p:nvPr>
        </p:nvSpPr>
        <p:spPr>
          <a:xfrm>
            <a:off x="457200" y="4648200"/>
            <a:ext cx="8153400" cy="2057400"/>
          </a:xfrm>
        </p:spPr>
        <p:txBody>
          <a:bodyPr/>
          <a:lstStyle/>
          <a:p>
            <a:r>
              <a:rPr lang="en-US" dirty="0" smtClean="0"/>
              <a:t>                                                                                                                                                                                                                                                                                                                     </a:t>
            </a:r>
            <a:r>
              <a:rPr lang="en-US" dirty="0" smtClean="0">
                <a:solidFill>
                  <a:schemeClr val="tx1"/>
                </a:solidFill>
                <a:latin typeface="Times New Roman" pitchFamily="18" charset="0"/>
                <a:cs typeface="Times New Roman" pitchFamily="18" charset="0"/>
              </a:rPr>
              <a:t>ANNA UNIVERSITY </a:t>
            </a:r>
            <a:r>
              <a:rPr lang="en-US" sz="3600"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CHENNAI</a:t>
            </a:r>
            <a:endParaRPr lang="en-US" sz="3600" dirty="0" smtClean="0">
              <a:solidFill>
                <a:schemeClr val="tx1"/>
              </a:solidFill>
              <a:latin typeface="Times New Roman" pitchFamily="18" charset="0"/>
              <a:cs typeface="Times New Roman" pitchFamily="18" charset="0"/>
            </a:endParaRPr>
          </a:p>
          <a:p>
            <a:r>
              <a:rPr lang="en-US" sz="3600" dirty="0" smtClean="0">
                <a:solidFill>
                  <a:schemeClr val="tx1"/>
                </a:solidFill>
                <a:latin typeface="Times New Roman" pitchFamily="18" charset="0"/>
                <a:cs typeface="Times New Roman" pitchFamily="18" charset="0"/>
              </a:rPr>
              <a:t>OCT -2023</a:t>
            </a:r>
            <a:endParaRPr lang="en-US" dirty="0">
              <a:solidFill>
                <a:schemeClr val="tx1"/>
              </a:solidFill>
              <a:latin typeface="Times New Roman" pitchFamily="18" charset="0"/>
              <a:cs typeface="Times New Roman" pitchFamily="18" charset="0"/>
            </a:endParaRPr>
          </a:p>
        </p:txBody>
      </p:sp>
      <p:pic>
        <p:nvPicPr>
          <p:cNvPr id="4" name="object 4"/>
          <p:cNvPicPr/>
          <p:nvPr/>
        </p:nvPicPr>
        <p:blipFill>
          <a:blip r:embed="rId3" cstate="print"/>
          <a:stretch>
            <a:fillRect/>
          </a:stretch>
        </p:blipFill>
        <p:spPr>
          <a:xfrm>
            <a:off x="3505200" y="2590800"/>
            <a:ext cx="16002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Bodoni MT" pitchFamily="18" charset="0"/>
              </a:rPr>
              <a:t>FLOW DIAGRAM</a:t>
            </a:r>
            <a:endParaRPr lang="en-US" sz="4000" b="1" dirty="0">
              <a:latin typeface="Bodoni MT" pitchFamily="18" charset="0"/>
            </a:endParaRPr>
          </a:p>
        </p:txBody>
      </p:sp>
      <p:pic>
        <p:nvPicPr>
          <p:cNvPr id="4"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2000" y="1905000"/>
            <a:ext cx="7619999"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Bodoni MT" pitchFamily="18" charset="0"/>
              </a:rPr>
              <a:t>TECHNICAL ARCHITECTURE</a:t>
            </a:r>
            <a:endParaRPr lang="en-US" sz="4000" b="1" dirty="0">
              <a:latin typeface="Bodoni MT"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1000" y="1600200"/>
            <a:ext cx="8458200" cy="4876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Bodoni MT" pitchFamily="18" charset="0"/>
              </a:rPr>
              <a:t>CONCLUSION</a:t>
            </a:r>
            <a:endParaRPr lang="en-US" sz="4000" b="1" dirty="0">
              <a:latin typeface="Bodoni MT" pitchFamily="18" charset="0"/>
            </a:endParaRPr>
          </a:p>
        </p:txBody>
      </p:sp>
      <p:sp>
        <p:nvSpPr>
          <p:cNvPr id="3" name="Content Placeholder 2"/>
          <p:cNvSpPr>
            <a:spLocks noGrp="1"/>
          </p:cNvSpPr>
          <p:nvPr>
            <p:ph idx="1"/>
          </p:nvPr>
        </p:nvSpPr>
        <p:spPr>
          <a:xfrm>
            <a:off x="152400" y="1143000"/>
            <a:ext cx="8839200" cy="5410200"/>
          </a:xfrm>
        </p:spPr>
        <p:txBody>
          <a:bodyPr>
            <a:normAutofit fontScale="92500" lnSpcReduction="20000"/>
          </a:bodyPr>
          <a:lstStyle/>
          <a:p>
            <a:pPr algn="just"/>
            <a:r>
              <a:rPr lang="en-US" dirty="0" smtClean="0"/>
              <a:t> </a:t>
            </a:r>
            <a:r>
              <a:rPr lang="en-US" sz="3500" dirty="0" smtClean="0">
                <a:latin typeface="Times New Roman" pitchFamily="18" charset="0"/>
                <a:cs typeface="Times New Roman" pitchFamily="18" charset="0"/>
              </a:rPr>
              <a:t>A well-maintained and efficiently funded public infrastructure system is crucial for the prosperity and development of any region or country. </a:t>
            </a:r>
          </a:p>
          <a:p>
            <a:pPr algn="just"/>
            <a:r>
              <a:rPr lang="en-US" sz="3500" dirty="0" smtClean="0">
                <a:latin typeface="Times New Roman" pitchFamily="18" charset="0"/>
                <a:cs typeface="Times New Roman" pitchFamily="18" charset="0"/>
              </a:rPr>
              <a:t>A fair and well-designed toll payment system can be an essential component of this, providing a sustainable source of revenue for infrastructure projects while ensuring that the burden is distributed equitably among users.</a:t>
            </a:r>
          </a:p>
          <a:p>
            <a:pPr algn="just"/>
            <a:r>
              <a:rPr lang="en-US" sz="3500" dirty="0" smtClean="0">
                <a:latin typeface="Times New Roman" pitchFamily="18" charset="0"/>
                <a:cs typeface="Times New Roman" pitchFamily="18" charset="0"/>
              </a:rPr>
              <a:t>Ultimately, a well-implemented public infrastructure and toll payment system can enhance connectivity, safety, and economic growth while promoting a better quality of life for all.</a:t>
            </a:r>
            <a:r>
              <a:rPr lang="en-US" sz="3500" i="1" dirty="0" smtClean="0">
                <a:latin typeface="Times New Roman" pitchFamily="18" charset="0"/>
                <a:cs typeface="Times New Roman" pitchFamily="18" charset="0"/>
              </a:rPr>
              <a:t>	</a:t>
            </a:r>
            <a:endParaRPr lang="en-US" sz="3500" dirty="0" smtClean="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Bodoni MT" pitchFamily="18" charset="0"/>
              </a:rPr>
              <a:t>FUTURE SCOPE</a:t>
            </a:r>
            <a:endParaRPr lang="en-US" sz="4000" b="1" dirty="0">
              <a:latin typeface="Bodoni MT" pitchFamily="18" charset="0"/>
            </a:endParaRPr>
          </a:p>
        </p:txBody>
      </p:sp>
      <p:sp>
        <p:nvSpPr>
          <p:cNvPr id="3" name="Content Placeholder 2"/>
          <p:cNvSpPr>
            <a:spLocks noGrp="1"/>
          </p:cNvSpPr>
          <p:nvPr>
            <p:ph idx="1"/>
          </p:nvPr>
        </p:nvSpPr>
        <p:spPr>
          <a:xfrm>
            <a:off x="228600" y="1295400"/>
            <a:ext cx="8686800" cy="5181600"/>
          </a:xfrm>
        </p:spPr>
        <p:txBody>
          <a:bodyPr>
            <a:normAutofit/>
          </a:bodyPr>
          <a:lstStyle/>
          <a:p>
            <a:pPr algn="just"/>
            <a:r>
              <a:rPr lang="en-US" i="1" dirty="0" smtClean="0">
                <a:latin typeface="Times New Roman" pitchFamily="18" charset="0"/>
                <a:cs typeface="Times New Roman" pitchFamily="18" charset="0"/>
              </a:rPr>
              <a:t>The project's future scope </a:t>
            </a:r>
            <a:r>
              <a:rPr lang="en-US" dirty="0" smtClean="0">
                <a:latin typeface="Times New Roman" pitchFamily="18" charset="0"/>
                <a:cs typeface="Times New Roman" pitchFamily="18" charset="0"/>
              </a:rPr>
              <a:t>Ultimately, a well-implemented public infrastructure and toll payment system can enhance connectivity, safety, and economic growth while promoting a better quality of life for all.</a:t>
            </a:r>
          </a:p>
          <a:p>
            <a:pPr algn="just"/>
            <a:r>
              <a:rPr lang="en-US" i="1" dirty="0" smtClean="0">
                <a:latin typeface="Times New Roman" pitchFamily="18" charset="0"/>
                <a:cs typeface="Times New Roman" pitchFamily="18" charset="0"/>
              </a:rPr>
              <a:t>Additionally, ongoing research and developm</a:t>
            </a:r>
            <a:r>
              <a:rPr lang="en-US" dirty="0" smtClean="0">
                <a:latin typeface="Times New Roman" pitchFamily="18" charset="0"/>
                <a:cs typeface="Times New Roman" pitchFamily="18" charset="0"/>
              </a:rPr>
              <a:t>ent in blockchain and toll payment system</a:t>
            </a:r>
            <a:r>
              <a:rPr lang="en-US" i="1" dirty="0" smtClean="0">
                <a:latin typeface="Times New Roman" pitchFamily="18" charset="0"/>
                <a:cs typeface="Times New Roman" pitchFamily="18" charset="0"/>
              </a:rPr>
              <a:t> may lead to enhanced security, scalability, and usability, further strengthening the foundation for future electoral systems</a:t>
            </a:r>
            <a:r>
              <a:rPr lang="en-US" b="1" dirty="0" smtClean="0">
                <a:latin typeface="Times New Roman" pitchFamily="18" charset="0"/>
                <a:cs typeface="Times New Roman" pitchFamily="18" charset="0"/>
              </a:rPr>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SOFTWARE REQUIREMENTS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Metamask</a:t>
            </a:r>
          </a:p>
          <a:p>
            <a:r>
              <a:rPr lang="en-US" sz="4000" dirty="0" smtClean="0">
                <a:latin typeface="Times New Roman" pitchFamily="18" charset="0"/>
                <a:cs typeface="Times New Roman" pitchFamily="18" charset="0"/>
              </a:rPr>
              <a:t>Node.js</a:t>
            </a:r>
          </a:p>
          <a:p>
            <a:r>
              <a:rPr lang="en-US" sz="4000" dirty="0" smtClean="0">
                <a:latin typeface="Times New Roman" pitchFamily="18" charset="0"/>
                <a:cs typeface="Times New Roman" pitchFamily="18" charset="0"/>
              </a:rPr>
              <a:t>Visual studio code</a:t>
            </a:r>
          </a:p>
          <a:p>
            <a:r>
              <a:rPr lang="en-US" sz="4000" dirty="0" smtClean="0">
                <a:latin typeface="Times New Roman" pitchFamily="18" charset="0"/>
                <a:cs typeface="Times New Roman" pitchFamily="18" charset="0"/>
              </a:rPr>
              <a:t>Remix IDE</a:t>
            </a:r>
          </a:p>
          <a:p>
            <a:r>
              <a:rPr lang="en-US" sz="4000" dirty="0" smtClean="0">
                <a:latin typeface="Times New Roman" pitchFamily="18" charset="0"/>
                <a:cs typeface="Times New Roman" pitchFamily="18" charset="0"/>
              </a:rPr>
              <a:t>Blockchain technology </a:t>
            </a:r>
            <a:endParaRPr lang="en-US" sz="4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SOURCE CODE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1295400"/>
            <a:ext cx="8763000" cy="5257800"/>
          </a:xfrm>
        </p:spPr>
        <p:txBody>
          <a:bodyPr>
            <a:normAutofit fontScale="32500" lnSpcReduction="20000"/>
          </a:bodyPr>
          <a:lstStyle/>
          <a:p>
            <a:r>
              <a:rPr lang="en-US" dirty="0"/>
              <a:t>// SPDX-License-Identifier: MIT</a:t>
            </a:r>
          </a:p>
          <a:p>
            <a:r>
              <a:rPr lang="en-US" dirty="0"/>
              <a:t>pragma solidity ^0.8.0;</a:t>
            </a:r>
          </a:p>
          <a:p>
            <a:r>
              <a:rPr lang="en-US" dirty="0"/>
              <a:t> </a:t>
            </a:r>
          </a:p>
          <a:p>
            <a:r>
              <a:rPr lang="en-US" dirty="0"/>
              <a:t>contract </a:t>
            </a:r>
            <a:r>
              <a:rPr lang="en-US" dirty="0" smtClean="0"/>
              <a:t>toll Collection</a:t>
            </a:r>
            <a:r>
              <a:rPr lang="en-US" dirty="0"/>
              <a:t>{</a:t>
            </a:r>
          </a:p>
          <a:p>
            <a:r>
              <a:rPr lang="en-US" dirty="0"/>
              <a:t>    struct TollData {</a:t>
            </a:r>
          </a:p>
          <a:p>
            <a:r>
              <a:rPr lang="en-US" dirty="0"/>
              <a:t>        uint timestamp;</a:t>
            </a:r>
          </a:p>
          <a:p>
            <a:r>
              <a:rPr lang="en-US" dirty="0"/>
              <a:t>        address collectedBy;</a:t>
            </a:r>
          </a:p>
          <a:p>
            <a:r>
              <a:rPr lang="en-US" dirty="0"/>
              <a:t>        uint amount;</a:t>
            </a:r>
          </a:p>
          <a:p>
            <a:r>
              <a:rPr lang="en-US" dirty="0"/>
              <a:t>    }</a:t>
            </a:r>
          </a:p>
          <a:p>
            <a:r>
              <a:rPr lang="en-US" dirty="0"/>
              <a:t> </a:t>
            </a:r>
          </a:p>
          <a:p>
            <a:r>
              <a:rPr lang="en-US" dirty="0"/>
              <a:t>    mapping(address =&gt; mapping(</a:t>
            </a:r>
            <a:r>
              <a:rPr lang="en-US" dirty="0" err="1"/>
              <a:t>uint</a:t>
            </a:r>
            <a:r>
              <a:rPr lang="en-US" dirty="0"/>
              <a:t> =&gt; TollData)) public tolls;</a:t>
            </a:r>
          </a:p>
          <a:p>
            <a:r>
              <a:rPr lang="en-US" dirty="0"/>
              <a:t> </a:t>
            </a:r>
          </a:p>
          <a:p>
            <a:r>
              <a:rPr lang="en-US" dirty="0"/>
              <a:t> </a:t>
            </a:r>
          </a:p>
          <a:p>
            <a:r>
              <a:rPr lang="en-US" dirty="0"/>
              <a:t>    function payTollAmount(uint highwayId, uint _amount) public {</a:t>
            </a:r>
          </a:p>
          <a:p>
            <a:r>
              <a:rPr lang="en-US" dirty="0"/>
              <a:t> </a:t>
            </a:r>
          </a:p>
          <a:p>
            <a:r>
              <a:rPr lang="en-US" dirty="0"/>
              <a:t>       // TollData memory newToll = TollData(block.timestamp, msg.sender, amount);</a:t>
            </a:r>
          </a:p>
          <a:p>
            <a:r>
              <a:rPr lang="en-US" dirty="0"/>
              <a:t>        tolls[msg.sender][highwayId].timestamp = block.timestamp ;</a:t>
            </a:r>
          </a:p>
          <a:p>
            <a:r>
              <a:rPr lang="en-US" dirty="0"/>
              <a:t>        tolls[msg.sender][highwayId].collectedBy = msg.sender;</a:t>
            </a:r>
          </a:p>
          <a:p>
            <a:r>
              <a:rPr lang="en-US" dirty="0"/>
              <a:t>        tolls[msg.sender][highwayId].amount += _amount;</a:t>
            </a:r>
          </a:p>
          <a:p>
            <a:r>
              <a:rPr lang="en-US" dirty="0"/>
              <a:t>    }</a:t>
            </a:r>
          </a:p>
          <a:p>
            <a:r>
              <a:rPr lang="en-US" dirty="0"/>
              <a:t> </a:t>
            </a:r>
          </a:p>
          <a:p>
            <a:r>
              <a:rPr lang="en-US" dirty="0"/>
              <a:t>    function </a:t>
            </a:r>
            <a:r>
              <a:rPr lang="en-US" dirty="0" err="1"/>
              <a:t>getToll</a:t>
            </a:r>
            <a:r>
              <a:rPr lang="en-US" dirty="0"/>
              <a:t>(uint highwayId) public view returns (TollData memory) {</a:t>
            </a:r>
          </a:p>
          <a:p>
            <a:r>
              <a:rPr lang="en-US" dirty="0"/>
              <a:t>        return tolls[msg.sender][highwayId];</a:t>
            </a:r>
          </a:p>
          <a:p>
            <a:r>
              <a:rPr lang="en-US" dirty="0"/>
              <a:t>    }</a:t>
            </a:r>
          </a:p>
          <a:p>
            <a:r>
              <a:rPr lang="en-US" dirty="0"/>
              <a:t> </a:t>
            </a:r>
          </a:p>
          <a:p>
            <a:r>
              <a:rPr lang="en-US" dirty="0"/>
              <a:t>    // function </a:t>
            </a:r>
            <a:r>
              <a:rPr lang="en-US" dirty="0" err="1"/>
              <a:t>updateToll</a:t>
            </a:r>
            <a:r>
              <a:rPr lang="en-US" dirty="0"/>
              <a:t>(uint highwayId, uint amount) public {</a:t>
            </a:r>
          </a:p>
          <a:p>
            <a:r>
              <a:rPr lang="en-US" dirty="0"/>
              <a:t>    //     require(</a:t>
            </a:r>
          </a:p>
          <a:p>
            <a:r>
              <a:rPr lang="en-US" dirty="0"/>
              <a:t>    //         tolls[msg.sender][highwayId].timestamp &gt; 0,</a:t>
            </a:r>
          </a:p>
          <a:p>
            <a:r>
              <a:rPr lang="en-US" dirty="0"/>
              <a:t>    //         "Toll data not found."</a:t>
            </a:r>
          </a:p>
          <a:p>
            <a:r>
              <a:rPr lang="en-US" dirty="0"/>
              <a:t>    //     );</a:t>
            </a:r>
          </a:p>
          <a:p>
            <a:r>
              <a:rPr lang="en-US" dirty="0"/>
              <a:t>    //     tolls[msg.sender][highwayId].amount = amount;</a:t>
            </a:r>
          </a:p>
          <a:p>
            <a:r>
              <a:rPr lang="en-US" dirty="0"/>
              <a:t>    // }</a:t>
            </a:r>
          </a:p>
          <a:p>
            <a:r>
              <a:rPr lang="en-US" dirty="0"/>
              <a:t>}</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36005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386243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19400"/>
            <a:ext cx="6553200" cy="685800"/>
          </a:xfrm>
        </p:spPr>
        <p:txBody>
          <a:bodyPr>
            <a:noAutofit/>
          </a:bodyPr>
          <a:lstStyle/>
          <a:p>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doni MT" pitchFamily="18" charset="0"/>
              </a:rPr>
              <a:t>SUBMITTED BY</a:t>
            </a:r>
            <a:endParaRPr lang="en-US" dirty="0">
              <a:latin typeface="Bodoni MT" pitchFamily="18" charset="0"/>
            </a:endParaRPr>
          </a:p>
        </p:txBody>
      </p:sp>
      <p:sp>
        <p:nvSpPr>
          <p:cNvPr id="3" name="Content Placeholder 2"/>
          <p:cNvSpPr>
            <a:spLocks noGrp="1"/>
          </p:cNvSpPr>
          <p:nvPr>
            <p:ph idx="1"/>
          </p:nvPr>
        </p:nvSpPr>
        <p:spPr>
          <a:xfrm>
            <a:off x="228600" y="1905000"/>
            <a:ext cx="8686800" cy="4419599"/>
          </a:xfrm>
        </p:spPr>
        <p:txBody>
          <a:bodyPr>
            <a:normAutofit fontScale="77500" lnSpcReduction="20000"/>
          </a:bodyPr>
          <a:lstStyle/>
          <a:p>
            <a:pPr>
              <a:buNone/>
            </a:pPr>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ELAVARASI  G             </a:t>
            </a:r>
            <a:r>
              <a:rPr lang="en-US" sz="4000" dirty="0" smtClean="0">
                <a:latin typeface="Times New Roman" pitchFamily="18" charset="0"/>
                <a:cs typeface="Times New Roman" pitchFamily="18" charset="0"/>
              </a:rPr>
              <a:t>       623320104008</a:t>
            </a:r>
            <a:endParaRPr lang="en-US" sz="4000" dirty="0" smtClean="0">
              <a:latin typeface="Times New Roman" pitchFamily="18" charset="0"/>
              <a:cs typeface="Times New Roman" pitchFamily="18" charset="0"/>
            </a:endParaRPr>
          </a:p>
          <a:p>
            <a:pPr>
              <a:buNone/>
            </a:pP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THIRUMAVALAVAN </a:t>
            </a:r>
            <a:r>
              <a:rPr lang="en-US" sz="4000" dirty="0" smtClean="0">
                <a:latin typeface="Times New Roman" pitchFamily="18" charset="0"/>
                <a:cs typeface="Times New Roman" pitchFamily="18" charset="0"/>
              </a:rPr>
              <a:t>V       623320104024</a:t>
            </a:r>
            <a:endParaRPr lang="en-US" sz="4000" dirty="0" smtClean="0">
              <a:latin typeface="Times New Roman" pitchFamily="18" charset="0"/>
              <a:cs typeface="Times New Roman" pitchFamily="18" charset="0"/>
            </a:endParaRPr>
          </a:p>
          <a:p>
            <a:pPr>
              <a:buNone/>
            </a:pP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VIMALRAJ M              </a:t>
            </a:r>
            <a:r>
              <a:rPr lang="en-US" sz="4000" dirty="0" smtClean="0">
                <a:latin typeface="Times New Roman" pitchFamily="18" charset="0"/>
                <a:cs typeface="Times New Roman" pitchFamily="18" charset="0"/>
              </a:rPr>
              <a:t>        623320104027</a:t>
            </a:r>
            <a:endParaRPr lang="en-US" sz="4000" dirty="0" smtClean="0">
              <a:latin typeface="Times New Roman" pitchFamily="18" charset="0"/>
              <a:cs typeface="Times New Roman" pitchFamily="18" charset="0"/>
            </a:endParaRPr>
          </a:p>
          <a:p>
            <a:pPr>
              <a:buNone/>
            </a:pP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YASOTHA V                  </a:t>
            </a:r>
            <a:r>
              <a:rPr lang="en-US" sz="4000" dirty="0" smtClean="0">
                <a:latin typeface="Times New Roman" pitchFamily="18" charset="0"/>
                <a:cs typeface="Times New Roman" pitchFamily="18" charset="0"/>
              </a:rPr>
              <a:t>       623320104028 </a:t>
            </a:r>
            <a:endParaRPr lang="en-US" sz="4000" dirty="0" smtClean="0">
              <a:latin typeface="Times New Roman" pitchFamily="18" charset="0"/>
              <a:cs typeface="Times New Roman" pitchFamily="18" charset="0"/>
            </a:endParaRPr>
          </a:p>
          <a:p>
            <a:pPr>
              <a:buNone/>
            </a:pPr>
            <a:r>
              <a:rPr lang="en-US" sz="4000" dirty="0" smtClean="0">
                <a:latin typeface="Times New Roman" pitchFamily="18" charset="0"/>
                <a:cs typeface="Times New Roman" pitchFamily="18" charset="0"/>
              </a:rPr>
              <a:t>                                                                                                    </a:t>
            </a:r>
          </a:p>
          <a:p>
            <a:pPr>
              <a:buNone/>
            </a:pPr>
            <a:r>
              <a:rPr lang="en-US" sz="4000" dirty="0" smtClean="0">
                <a:latin typeface="Times New Roman" pitchFamily="18" charset="0"/>
                <a:cs typeface="Times New Roman" pitchFamily="18" charset="0"/>
              </a:rPr>
              <a:t>                                                        Guided by</a:t>
            </a:r>
          </a:p>
          <a:p>
            <a:pPr>
              <a:buNone/>
            </a:pPr>
            <a:r>
              <a:rPr lang="en-US" sz="40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MR.A.SURYA</a:t>
            </a:r>
          </a:p>
          <a:p>
            <a:pPr>
              <a:buNone/>
            </a:pPr>
            <a:r>
              <a:rPr lang="en-US" sz="3600" dirty="0" smtClean="0">
                <a:latin typeface="Times New Roman" pitchFamily="18" charset="0"/>
                <a:cs typeface="Times New Roman" pitchFamily="18" charset="0"/>
              </a:rPr>
              <a:t>                                                                AP/CSE</a:t>
            </a:r>
            <a:r>
              <a:rPr lang="en-US" sz="4000" dirty="0" smtClean="0">
                <a:latin typeface="Times New Roman" pitchFamily="18" charset="0"/>
                <a:cs typeface="Times New Roman" pitchFamily="18" charset="0"/>
              </a:rPr>
              <a:t>    </a:t>
            </a:r>
          </a:p>
          <a:p>
            <a:pPr>
              <a:buNone/>
            </a:pPr>
            <a:r>
              <a:rPr lang="en-US" sz="4000" dirty="0">
                <a:latin typeface="Times New Roman" pitchFamily="18" charset="0"/>
                <a:cs typeface="Times New Roman" pitchFamily="18" charset="0"/>
              </a:rPr>
              <a:t> </a:t>
            </a:r>
            <a:r>
              <a:rPr lang="en-US" sz="400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763000" cy="5257800"/>
          </a:xfrm>
        </p:spPr>
        <p:txBody>
          <a:bodyPr>
            <a:noAutofit/>
          </a:bodyPr>
          <a:lstStyle/>
          <a:p>
            <a:r>
              <a:rPr lang="en-US" sz="4000" b="1" dirty="0" smtClean="0">
                <a:latin typeface="Bodoni MT" pitchFamily="18" charset="0"/>
                <a:cs typeface="Times New Roman" pitchFamily="18" charset="0"/>
              </a:rPr>
              <a:t>PROJECT  TITLE</a:t>
            </a:r>
            <a:br>
              <a:rPr lang="en-US" sz="4000" b="1" dirty="0" smtClean="0">
                <a:latin typeface="Bodoni MT"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TRACKING PUBLIC INFRASTRUCTURE AND TOLL PAYMENT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09800" y="5029200"/>
            <a:ext cx="4419600" cy="609600"/>
          </a:xfrm>
        </p:spPr>
        <p:txBody>
          <a:bodyPr>
            <a:normAutofit/>
          </a:bodyPr>
          <a:lstStyle/>
          <a:p>
            <a:pPr>
              <a:buNone/>
            </a:pPr>
            <a:r>
              <a:rPr lang="en-US" dirty="0" smtClean="0"/>
              <a:t>DOMAIN : BLOCK CHAIN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Bodoni MT" pitchFamily="18" charset="0"/>
              </a:rPr>
              <a:t>ABSTRACT</a:t>
            </a:r>
            <a:endParaRPr lang="en-US" b="1" dirty="0">
              <a:latin typeface="Bodoni MT" pitchFamily="18" charset="0"/>
            </a:endParaRPr>
          </a:p>
        </p:txBody>
      </p:sp>
      <p:sp>
        <p:nvSpPr>
          <p:cNvPr id="3" name="Content Placeholder 2"/>
          <p:cNvSpPr>
            <a:spLocks noGrp="1"/>
          </p:cNvSpPr>
          <p:nvPr>
            <p:ph idx="1"/>
          </p:nvPr>
        </p:nvSpPr>
        <p:spPr>
          <a:xfrm>
            <a:off x="228600" y="1066800"/>
            <a:ext cx="8763000" cy="5562600"/>
          </a:xfrm>
        </p:spPr>
        <p:txBody>
          <a:bodyPr>
            <a:normAutofit fontScale="92500" lnSpcReduction="10000"/>
          </a:bodyPr>
          <a:lstStyle/>
          <a:p>
            <a:pPr algn="just"/>
            <a:r>
              <a:rPr lang="en-US" dirty="0" smtClean="0">
                <a:latin typeface="Times New Roman" pitchFamily="18" charset="0"/>
                <a:cs typeface="Times New Roman" pitchFamily="18" charset="0"/>
              </a:rPr>
              <a:t>In recent decades, blockchain has emerged as one of the popular technologies in recently and it has the ability to make a revolution in the intelligent transportation system.                   </a:t>
            </a:r>
          </a:p>
          <a:p>
            <a:pPr algn="just"/>
            <a:r>
              <a:rPr lang="en-US" dirty="0" smtClean="0">
                <a:latin typeface="Times New Roman" pitchFamily="18" charset="0"/>
                <a:cs typeface="Times New Roman" pitchFamily="18" charset="0"/>
              </a:rPr>
              <a:t>Developing countries like India needs a significant improvement in infrastructure such as Roads or Highways.</a:t>
            </a:r>
          </a:p>
          <a:p>
            <a:pPr algn="just"/>
            <a:r>
              <a:rPr lang="en-US" dirty="0" smtClean="0">
                <a:latin typeface="Times New Roman" pitchFamily="18" charset="0"/>
                <a:cs typeface="Times New Roman" pitchFamily="18" charset="0"/>
              </a:rPr>
              <a:t>We have developed a model which uses smart contracts in blockchain for the payment of toll fee. Also, our work focuses on the better distribution of traffic on highways by diverting the traffic on highways with lower traffic.</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latin typeface="Bodoni MT" pitchFamily="18" charset="0"/>
                <a:cs typeface="Times New Roman" pitchFamily="18" charset="0"/>
              </a:rPr>
              <a:t>EXISTING SYSTEM</a:t>
            </a:r>
            <a:endParaRPr lang="en-US" sz="4000" b="1" dirty="0">
              <a:latin typeface="Bodoni MT" pitchFamily="18" charset="0"/>
              <a:cs typeface="Times New Roman" pitchFamily="18" charset="0"/>
            </a:endParaRPr>
          </a:p>
        </p:txBody>
      </p:sp>
      <p:sp>
        <p:nvSpPr>
          <p:cNvPr id="3" name="Content Placeholder 2"/>
          <p:cNvSpPr>
            <a:spLocks noGrp="1"/>
          </p:cNvSpPr>
          <p:nvPr>
            <p:ph idx="1"/>
          </p:nvPr>
        </p:nvSpPr>
        <p:spPr>
          <a:xfrm>
            <a:off x="152400" y="990600"/>
            <a:ext cx="8839200" cy="5638800"/>
          </a:xfrm>
        </p:spPr>
        <p:txBody>
          <a:bodyPr/>
          <a:lstStyle/>
          <a:p>
            <a:pPr algn="just"/>
            <a:r>
              <a:rPr lang="en-US" dirty="0" smtClean="0">
                <a:latin typeface="Times New Roman" pitchFamily="18" charset="0"/>
                <a:cs typeface="Times New Roman" pitchFamily="18" charset="0"/>
              </a:rPr>
              <a:t>Blockchain systems, especially those using Proof of Work (PoW) or Proof of Stake (PoS) consensus mechanisms, can struggle to handle a high volume of transactions.</a:t>
            </a:r>
          </a:p>
          <a:p>
            <a:pPr algn="just"/>
            <a:r>
              <a:rPr lang="en-US" dirty="0" smtClean="0">
                <a:latin typeface="Times New Roman" pitchFamily="18" charset="0"/>
                <a:cs typeface="Times New Roman" pitchFamily="18" charset="0"/>
              </a:rPr>
              <a:t>For toll payment systems specifically, there were initiatives in various countries to explore the use of blockchain technology.</a:t>
            </a:r>
          </a:p>
          <a:p>
            <a:pPr algn="just"/>
            <a:r>
              <a:rPr lang="en-US" dirty="0" smtClean="0">
                <a:latin typeface="Times New Roman" pitchFamily="18" charset="0"/>
                <a:cs typeface="Times New Roman" pitchFamily="18" charset="0"/>
              </a:rPr>
              <a:t>For improving the efficiency and transparency of toll collection. However, these were often in the experimental or pilot stage.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latin typeface="Bodoni MT" pitchFamily="18" charset="0"/>
              </a:rPr>
              <a:t>DISADVANTAGES</a:t>
            </a:r>
            <a:endParaRPr lang="en-US" sz="4000" b="1" dirty="0">
              <a:latin typeface="Bodoni MT" pitchFamily="18" charset="0"/>
            </a:endParaRPr>
          </a:p>
        </p:txBody>
      </p:sp>
      <p:sp>
        <p:nvSpPr>
          <p:cNvPr id="3" name="Content Placeholder 2"/>
          <p:cNvSpPr>
            <a:spLocks noGrp="1"/>
          </p:cNvSpPr>
          <p:nvPr>
            <p:ph idx="1"/>
          </p:nvPr>
        </p:nvSpPr>
        <p:spPr>
          <a:xfrm>
            <a:off x="152400" y="1143000"/>
            <a:ext cx="8763000" cy="5562600"/>
          </a:xfrm>
        </p:spPr>
        <p:txBody>
          <a:bodyPr/>
          <a:lstStyle/>
          <a:p>
            <a:pPr algn="just"/>
            <a:r>
              <a:rPr lang="en-US" b="1" dirty="0" smtClean="0">
                <a:latin typeface="Times New Roman" pitchFamily="18" charset="0"/>
                <a:cs typeface="Times New Roman" pitchFamily="18" charset="0"/>
              </a:rPr>
              <a:t>Scalability</a:t>
            </a:r>
            <a:r>
              <a:rPr lang="en-US" dirty="0" smtClean="0">
                <a:latin typeface="Times New Roman" pitchFamily="18" charset="0"/>
                <a:cs typeface="Times New Roman" pitchFamily="18" charset="0"/>
              </a:rPr>
              <a:t>: Blockchain networks, especially public ones, can face scalability issues as the number of transactions increases.</a:t>
            </a:r>
          </a:p>
          <a:p>
            <a:pPr algn="just"/>
            <a:r>
              <a:rPr lang="en-US" b="1" dirty="0" smtClean="0">
                <a:latin typeface="Times New Roman" pitchFamily="18" charset="0"/>
                <a:cs typeface="Times New Roman" pitchFamily="18" charset="0"/>
              </a:rPr>
              <a:t>Regulatory Challenges</a:t>
            </a:r>
            <a:r>
              <a:rPr lang="en-US" dirty="0" smtClean="0">
                <a:latin typeface="Times New Roman" pitchFamily="18" charset="0"/>
                <a:cs typeface="Times New Roman" pitchFamily="18" charset="0"/>
              </a:rPr>
              <a:t>: The regulatory environment for blockchain and cryptocurrencies can be complex and is subject to change. </a:t>
            </a:r>
          </a:p>
          <a:p>
            <a:pPr algn="just"/>
            <a:r>
              <a:rPr lang="en-US" b="1" dirty="0" smtClean="0">
                <a:latin typeface="Times New Roman" pitchFamily="18" charset="0"/>
                <a:cs typeface="Times New Roman" pitchFamily="18" charset="0"/>
              </a:rPr>
              <a:t>Initial Development Costs</a:t>
            </a:r>
            <a:r>
              <a:rPr lang="en-US" dirty="0" smtClean="0">
                <a:latin typeface="Times New Roman" pitchFamily="18" charset="0"/>
                <a:cs typeface="Times New Roman" pitchFamily="18" charset="0"/>
              </a:rPr>
              <a:t>: Implementing a blockchain-based infrastructure and toll payment system can involve significant upfront costs.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Bodoni MT" pitchFamily="18" charset="0"/>
              </a:rPr>
              <a:t>PROPOSED SYSTEM</a:t>
            </a:r>
            <a:endParaRPr lang="en-US" sz="4000" b="1" dirty="0">
              <a:latin typeface="Bodoni MT" pitchFamily="18" charset="0"/>
            </a:endParaRPr>
          </a:p>
        </p:txBody>
      </p:sp>
      <p:sp>
        <p:nvSpPr>
          <p:cNvPr id="3" name="Content Placeholder 2"/>
          <p:cNvSpPr>
            <a:spLocks noGrp="1"/>
          </p:cNvSpPr>
          <p:nvPr>
            <p:ph idx="1"/>
          </p:nvPr>
        </p:nvSpPr>
        <p:spPr>
          <a:xfrm>
            <a:off x="0" y="1295400"/>
            <a:ext cx="9144000" cy="5334000"/>
          </a:xfrm>
        </p:spPr>
        <p:txBody>
          <a:bodyPr>
            <a:normAutofit/>
          </a:bodyPr>
          <a:lstStyle/>
          <a:p>
            <a:pPr algn="just"/>
            <a:r>
              <a:rPr lang="en-US" dirty="0" smtClean="0">
                <a:latin typeface="Times New Roman" pitchFamily="18" charset="0"/>
                <a:cs typeface="Times New Roman" pitchFamily="18" charset="0"/>
              </a:rPr>
              <a:t>This proposed system would combine the benefits of blockchain technology, such as transparency and security, with a user-friendly interface to streamline public infrastructure and toll payments.</a:t>
            </a:r>
          </a:p>
          <a:p>
            <a:pPr algn="just"/>
            <a:r>
              <a:rPr lang="en-US" dirty="0" smtClean="0">
                <a:latin typeface="Times New Roman" pitchFamily="18" charset="0"/>
                <a:cs typeface="Times New Roman" pitchFamily="18" charset="0"/>
              </a:rPr>
              <a:t>It would require collaboration among multiple stakeholders, including government agencies, blockchain developers, and infrastructure operators.</a:t>
            </a:r>
          </a:p>
          <a:p>
            <a:pPr algn="just"/>
            <a:r>
              <a:rPr lang="en-US" dirty="0" smtClean="0">
                <a:latin typeface="Times New Roman" pitchFamily="18" charset="0"/>
                <a:cs typeface="Times New Roman" pitchFamily="18" charset="0"/>
              </a:rPr>
              <a:t>Designing a public infrastructure and toll payment system using blockchain technology can enhance transparency, security, and efficiency</a:t>
            </a:r>
            <a:r>
              <a:rPr lang="en-US" dirty="0" smtClean="0"/>
              <a:t>. </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latin typeface="Bodoni MT" pitchFamily="18" charset="0"/>
              </a:rPr>
              <a:t>ADVANTAGES</a:t>
            </a:r>
            <a:endParaRPr lang="en-US" sz="4000" b="1" dirty="0">
              <a:latin typeface="Bodoni MT" pitchFamily="18" charset="0"/>
            </a:endParaRPr>
          </a:p>
        </p:txBody>
      </p:sp>
      <p:sp>
        <p:nvSpPr>
          <p:cNvPr id="3" name="Content Placeholder 2"/>
          <p:cNvSpPr>
            <a:spLocks noGrp="1"/>
          </p:cNvSpPr>
          <p:nvPr>
            <p:ph idx="1"/>
          </p:nvPr>
        </p:nvSpPr>
        <p:spPr>
          <a:xfrm>
            <a:off x="152400" y="914400"/>
            <a:ext cx="8839200" cy="5791200"/>
          </a:xfrm>
        </p:spPr>
        <p:txBody>
          <a:bodyPr>
            <a:normAutofit/>
          </a:bodyPr>
          <a:lstStyle/>
          <a:p>
            <a:pPr algn="just"/>
            <a:r>
              <a:rPr lang="en-US" dirty="0" smtClean="0">
                <a:latin typeface="Times New Roman" pitchFamily="18" charset="0"/>
                <a:cs typeface="Times New Roman" pitchFamily="18" charset="0"/>
              </a:rPr>
              <a:t>Transparency and Trust: Blockchain's decentralized ledger provides transparency, allowing all stakeholders to access and verify transaction records.</a:t>
            </a:r>
          </a:p>
          <a:p>
            <a:pPr algn="just"/>
            <a:r>
              <a:rPr lang="en-US" dirty="0" smtClean="0">
                <a:latin typeface="Times New Roman" pitchFamily="18" charset="0"/>
                <a:cs typeface="Times New Roman" pitchFamily="18" charset="0"/>
              </a:rPr>
              <a:t>Reduced Fraud: Blockchain's immutability makes it difficult for fraudulent activities to occur. </a:t>
            </a:r>
          </a:p>
          <a:p>
            <a:pPr algn="just"/>
            <a:r>
              <a:rPr lang="en-US" dirty="0" smtClean="0">
                <a:latin typeface="Times New Roman" pitchFamily="18" charset="0"/>
                <a:cs typeface="Times New Roman" pitchFamily="18" charset="0"/>
              </a:rPr>
              <a:t>Efficiency: Blockchain can streamline toll payment processes by automating transactions and reducing the need for intermediaries.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Bodoni MT" pitchFamily="18" charset="0"/>
              </a:rPr>
              <a:t>SOLUTION ARCHITECTURE</a:t>
            </a:r>
            <a:endParaRPr lang="en-US" sz="4000" b="1" dirty="0">
              <a:latin typeface="Bodoni MT"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371600"/>
            <a:ext cx="7696200" cy="5029200"/>
          </a:xfrm>
          <a:prstGeom prst="rect">
            <a:avLst/>
          </a:prstGeom>
        </p:spPr>
      </p:pic>
    </p:spTree>
  </p:cSld>
  <p:clrMapOvr>
    <a:masterClrMapping/>
  </p:clrMapOvr>
</p:sld>
</file>

<file path=ppt/theme/theme1.xml><?xml version="1.0" encoding="utf-8"?>
<a:theme xmlns:a="http://schemas.openxmlformats.org/drawingml/2006/main" name="toll payment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toll payment ppt</Template>
  <TotalTime>40</TotalTime>
  <Words>579</Words>
  <Application>Microsoft Office PowerPoint</Application>
  <PresentationFormat>On-screen Show (4:3)</PresentationFormat>
  <Paragraphs>88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Bodoni MT</vt:lpstr>
      <vt:lpstr>Calibri</vt:lpstr>
      <vt:lpstr>Times New Roman</vt:lpstr>
      <vt:lpstr>toll payment ppt</vt:lpstr>
      <vt:lpstr>VETRI VINAYAHA COLLEGE OF ENGINEERING AND TECHNOLOGY </vt:lpstr>
      <vt:lpstr>SUBMITTED BY</vt:lpstr>
      <vt:lpstr>PROJECT  TITLE  TRACKING PUBLIC INFRASTRUCTURE AND TOLL PAYMENT SYSTEM</vt:lpstr>
      <vt:lpstr>ABSTRACT</vt:lpstr>
      <vt:lpstr>EXISTING SYSTEM</vt:lpstr>
      <vt:lpstr>DISADVANTAGES</vt:lpstr>
      <vt:lpstr>PROPOSED SYSTEM</vt:lpstr>
      <vt:lpstr>ADVANTAGES</vt:lpstr>
      <vt:lpstr>SOLUTION ARCHITECTURE</vt:lpstr>
      <vt:lpstr>FLOW DIAGRAM</vt:lpstr>
      <vt:lpstr>TECHNICAL ARCHITECTURE</vt:lpstr>
      <vt:lpstr>CONCLUSION</vt:lpstr>
      <vt:lpstr>FUTURE SCOPE</vt:lpstr>
      <vt:lpstr>SOFTWARE REQUIREMENTS</vt:lpstr>
      <vt:lpstr>SOURCE CODE</vt:lpstr>
      <vt:lpstr>OUTPUT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VETRI VINAYAHA COLLEGE OF ENGINEERING AND TECHNOLOGY</dc:title>
  <dc:creator>kuttyma</dc:creator>
  <cp:lastModifiedBy>kuttyma</cp:lastModifiedBy>
  <cp:revision>6</cp:revision>
  <dcterms:created xsi:type="dcterms:W3CDTF">2023-10-29T14:36:05Z</dcterms:created>
  <dcterms:modified xsi:type="dcterms:W3CDTF">2023-10-30T11:24:49Z</dcterms:modified>
</cp:coreProperties>
</file>