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330" y="-72"/>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E3C18-F793-4CA4-A5AE-6381F27D11D0}" type="datetimeFigureOut">
              <a:rPr lang="en-US" smtClean="0"/>
              <a:t>5/8/2019</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ED95E4-F99B-45C9-9A85-8F75AA1F3F93}" type="slidenum">
              <a:rPr lang="en-US" smtClean="0"/>
              <a:t>‹#›</a:t>
            </a:fld>
            <a:endParaRPr lang="en-US"/>
          </a:p>
        </p:txBody>
      </p:sp>
    </p:spTree>
    <p:extLst>
      <p:ext uri="{BB962C8B-B14F-4D97-AF65-F5344CB8AC3E}">
        <p14:creationId xmlns:p14="http://schemas.microsoft.com/office/powerpoint/2010/main" val="1497813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D95E4-F99B-45C9-9A85-8F75AA1F3F93}" type="slidenum">
              <a:rPr lang="en-US" smtClean="0"/>
              <a:t>1</a:t>
            </a:fld>
            <a:endParaRPr lang="en-US"/>
          </a:p>
        </p:txBody>
      </p:sp>
    </p:spTree>
    <p:extLst>
      <p:ext uri="{BB962C8B-B14F-4D97-AF65-F5344CB8AC3E}">
        <p14:creationId xmlns:p14="http://schemas.microsoft.com/office/powerpoint/2010/main" val="2114178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smtClean="0"/>
              <a:t>Poster Presentation Title</a:t>
            </a:r>
            <a:br>
              <a:rPr lang="en-US" dirty="0" smtClean="0"/>
            </a:br>
            <a:r>
              <a:rPr lang="en-US" sz="2400" b="1" dirty="0" smtClean="0">
                <a:solidFill>
                  <a:schemeClr val="bg1"/>
                </a:solidFill>
                <a:latin typeface="Arial" pitchFamily="34" charset="0"/>
                <a:cs typeface="Arial" pitchFamily="34" charset="0"/>
              </a:rPr>
              <a:t>List Author Name(s)</a:t>
            </a:r>
            <a:br>
              <a:rPr lang="en-US" sz="2400" b="1" dirty="0" smtClean="0">
                <a:solidFill>
                  <a:schemeClr val="bg1"/>
                </a:solidFill>
                <a:latin typeface="Arial" pitchFamily="34" charset="0"/>
                <a:cs typeface="Arial" pitchFamily="34" charset="0"/>
              </a:rPr>
            </a:br>
            <a:r>
              <a:rPr lang="en-US" sz="24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smtClean="0"/>
              <a:t>LOGO</a:t>
            </a:r>
            <a:endParaRPr lang="en-US" dirty="0"/>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smtClean="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smtClean="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1.xml"/><Relationship Id="rId7" Type="http://schemas.openxmlformats.org/officeDocument/2006/relationships/image" Target="../media/image6.png"/><Relationship Id="rId12"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oleObject" Target="../embeddings/oleObject1.bin"/><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tx1">
                    <a:lumMod val="95000"/>
                    <a:lumOff val="5000"/>
                  </a:schemeClr>
                </a:solidFill>
                <a:latin typeface="Palatino Linotype" pitchFamily="18" charset="0"/>
              </a:rPr>
              <a:t>K.S.RANGASAMY COLLEGE OF TECHNOLOGY</a:t>
            </a:r>
            <a:r>
              <a:rPr lang="en-US" smtClean="0">
                <a:solidFill>
                  <a:schemeClr val="tx1">
                    <a:lumMod val="95000"/>
                    <a:lumOff val="5000"/>
                  </a:schemeClr>
                </a:solidFill>
                <a:latin typeface="Palatino Linotype" pitchFamily="18" charset="0"/>
              </a:rPr>
              <a:t/>
            </a:r>
            <a:br>
              <a:rPr lang="en-US" smtClean="0">
                <a:solidFill>
                  <a:schemeClr val="tx1">
                    <a:lumMod val="95000"/>
                    <a:lumOff val="5000"/>
                  </a:schemeClr>
                </a:solidFill>
                <a:latin typeface="Palatino Linotype" pitchFamily="18" charset="0"/>
              </a:rPr>
            </a:br>
            <a:r>
              <a:rPr lang="en-US" dirty="0" smtClean="0">
                <a:solidFill>
                  <a:schemeClr val="tx1">
                    <a:lumMod val="95000"/>
                    <a:lumOff val="5000"/>
                  </a:schemeClr>
                </a:solidFill>
                <a:latin typeface="Palatino Linotype" pitchFamily="18" charset="0"/>
              </a:rPr>
              <a:t/>
            </a:r>
            <a:br>
              <a:rPr lang="en-US" dirty="0" smtClean="0">
                <a:solidFill>
                  <a:schemeClr val="tx1">
                    <a:lumMod val="95000"/>
                    <a:lumOff val="5000"/>
                  </a:schemeClr>
                </a:solidFill>
                <a:latin typeface="Palatino Linotype" pitchFamily="18" charset="0"/>
              </a:rPr>
            </a:br>
            <a:r>
              <a:rPr lang="en-US" dirty="0" smtClean="0">
                <a:solidFill>
                  <a:schemeClr val="tx1">
                    <a:lumMod val="95000"/>
                    <a:lumOff val="5000"/>
                  </a:schemeClr>
                </a:solidFill>
                <a:latin typeface="Palatino Linotype" pitchFamily="18" charset="0"/>
              </a:rPr>
              <a:t>SMART RESTROOM SURVEY SENSOR-(STRESS)</a:t>
            </a:r>
            <a:endParaRPr lang="en-US" dirty="0">
              <a:solidFill>
                <a:schemeClr val="tx1">
                  <a:lumMod val="95000"/>
                  <a:lumOff val="5000"/>
                </a:schemeClr>
              </a:solidFill>
              <a:latin typeface="Palatino Linotype" pitchFamily="18" charset="0"/>
            </a:endParaRPr>
          </a:p>
        </p:txBody>
      </p:sp>
      <p:sp>
        <p:nvSpPr>
          <p:cNvPr id="3" name="Text Placeholder 2"/>
          <p:cNvSpPr>
            <a:spLocks noGrp="1"/>
          </p:cNvSpPr>
          <p:nvPr>
            <p:ph type="body" sz="quarter" idx="10"/>
          </p:nvPr>
        </p:nvSpPr>
        <p:spPr/>
        <p:txBody>
          <a:bodyPr/>
          <a:lstStyle/>
          <a:p>
            <a:r>
              <a:rPr lang="en-US" dirty="0" smtClean="0">
                <a:latin typeface="+mn-lt"/>
              </a:rPr>
              <a:t>INTRODUCTION</a:t>
            </a:r>
            <a:endParaRPr lang="en-US" dirty="0">
              <a:latin typeface="+mn-lt"/>
            </a:endParaRPr>
          </a:p>
        </p:txBody>
      </p:sp>
      <p:sp>
        <p:nvSpPr>
          <p:cNvPr id="4" name="Text Placeholder 3"/>
          <p:cNvSpPr>
            <a:spLocks noGrp="1"/>
          </p:cNvSpPr>
          <p:nvPr>
            <p:ph type="body" sz="quarter" idx="11"/>
          </p:nvPr>
        </p:nvSpPr>
        <p:spPr/>
        <p:txBody>
          <a:bodyPr/>
          <a:lstStyle/>
          <a:p>
            <a:pPr marL="285750" indent="-285750">
              <a:buFont typeface="Wingdings" pitchFamily="2" charset="2"/>
              <a:buChar char="q"/>
            </a:pPr>
            <a:r>
              <a:rPr lang="en-US" dirty="0" smtClean="0"/>
              <a:t>One </a:t>
            </a:r>
            <a:r>
              <a:rPr lang="en-US" dirty="0"/>
              <a:t>of the major problems in India which needs to be rectified is Open Defecation, since India stands at top in open defecation among the global countries. </a:t>
            </a:r>
            <a:endParaRPr lang="en-US" dirty="0" smtClean="0"/>
          </a:p>
          <a:p>
            <a:pPr marL="285750" indent="-285750">
              <a:buFont typeface="Wingdings" pitchFamily="2" charset="2"/>
              <a:buChar char="q"/>
            </a:pPr>
            <a:r>
              <a:rPr lang="en-US" dirty="0" smtClean="0"/>
              <a:t>There </a:t>
            </a:r>
            <a:r>
              <a:rPr lang="en-US" dirty="0"/>
              <a:t>arises a vital and needy solution for this problem. The main reason behind the under usage of public toilets is its cleanliness</a:t>
            </a:r>
            <a:r>
              <a:rPr lang="en-US" dirty="0" smtClean="0"/>
              <a:t>.</a:t>
            </a:r>
          </a:p>
          <a:p>
            <a:pPr marL="285750" indent="-285750">
              <a:buFont typeface="Wingdings" pitchFamily="2" charset="2"/>
              <a:buChar char="q"/>
            </a:pPr>
            <a:r>
              <a:rPr lang="en-US" dirty="0" smtClean="0"/>
              <a:t> </a:t>
            </a:r>
            <a:r>
              <a:rPr lang="en-US" dirty="0"/>
              <a:t>Our proposal offers an automatic flush tank which will clean the toilet at regular intervals, thus rectifying the serious problem. </a:t>
            </a:r>
            <a:endParaRPr lang="en-US" dirty="0" smtClean="0"/>
          </a:p>
          <a:p>
            <a:pPr marL="285750" indent="-285750">
              <a:buFont typeface="Wingdings" pitchFamily="2" charset="2"/>
              <a:buChar char="q"/>
            </a:pPr>
            <a:r>
              <a:rPr lang="en-US" dirty="0" smtClean="0"/>
              <a:t>The </a:t>
            </a:r>
            <a:r>
              <a:rPr lang="en-US" dirty="0"/>
              <a:t>clean toilets at free of cost and added advantage will attract the people to use public toilets, thereby reducing the percentage of open defecation</a:t>
            </a:r>
            <a:r>
              <a:rPr lang="en-US" dirty="0" smtClean="0"/>
              <a:t>.</a:t>
            </a:r>
          </a:p>
          <a:p>
            <a:pPr marL="285750" indent="-285750">
              <a:buFont typeface="Wingdings" pitchFamily="2" charset="2"/>
              <a:buChar char="q"/>
            </a:pPr>
            <a:r>
              <a:rPr lang="en-US" dirty="0" smtClean="0"/>
              <a:t> </a:t>
            </a:r>
            <a:r>
              <a:rPr lang="en-US" dirty="0"/>
              <a:t>Our system consists of a fingerprint sensor, Raspberry Pi and LCD display. </a:t>
            </a:r>
            <a:endParaRPr lang="en-US" dirty="0" smtClean="0"/>
          </a:p>
          <a:p>
            <a:pPr marL="285750" indent="-285750">
              <a:buFont typeface="Wingdings" pitchFamily="2" charset="2"/>
              <a:buChar char="q"/>
            </a:pPr>
            <a:r>
              <a:rPr lang="en-US" dirty="0" smtClean="0"/>
              <a:t>When </a:t>
            </a:r>
            <a:r>
              <a:rPr lang="en-US" dirty="0"/>
              <a:t>the people record their fingerprint, the raspberry pi will match the fingerprint details of the </a:t>
            </a:r>
            <a:r>
              <a:rPr lang="en-US" dirty="0" err="1"/>
              <a:t>Aadhar</a:t>
            </a:r>
            <a:r>
              <a:rPr lang="en-US" dirty="0"/>
              <a:t> card through a Cloud </a:t>
            </a:r>
            <a:r>
              <a:rPr lang="en-US" dirty="0" smtClean="0"/>
              <a:t>server</a:t>
            </a:r>
          </a:p>
          <a:p>
            <a:pPr marL="285750" indent="-285750">
              <a:buFont typeface="Wingdings" pitchFamily="2" charset="2"/>
              <a:buChar char="q"/>
            </a:pPr>
            <a:r>
              <a:rPr lang="en-US" dirty="0" smtClean="0"/>
              <a:t> </a:t>
            </a:r>
            <a:r>
              <a:rPr lang="en-US" dirty="0"/>
              <a:t>When the two finger print matches, the respective points will be added to their Ration card. </a:t>
            </a:r>
            <a:endParaRPr lang="en-US" dirty="0" smtClean="0"/>
          </a:p>
          <a:p>
            <a:pPr marL="285750" indent="-285750">
              <a:buFont typeface="Wingdings" pitchFamily="2" charset="2"/>
              <a:buChar char="q"/>
            </a:pPr>
            <a:r>
              <a:rPr lang="en-US" dirty="0" smtClean="0"/>
              <a:t>Thus using this project will be helpful in reducing Open </a:t>
            </a:r>
            <a:r>
              <a:rPr lang="en-US" dirty="0"/>
              <a:t>D</a:t>
            </a:r>
            <a:r>
              <a:rPr lang="en-US" dirty="0" smtClean="0"/>
              <a:t>efecation.</a:t>
            </a:r>
          </a:p>
          <a:p>
            <a:endParaRPr lang="en-US" dirty="0"/>
          </a:p>
          <a:p>
            <a:endParaRPr lang="en-US" dirty="0"/>
          </a:p>
        </p:txBody>
      </p:sp>
      <p:sp>
        <p:nvSpPr>
          <p:cNvPr id="5" name="Text Placeholder 4"/>
          <p:cNvSpPr>
            <a:spLocks noGrp="1"/>
          </p:cNvSpPr>
          <p:nvPr>
            <p:ph type="body" sz="quarter" idx="12"/>
          </p:nvPr>
        </p:nvSpPr>
        <p:spPr/>
        <p:txBody>
          <a:bodyPr/>
          <a:lstStyle/>
          <a:p>
            <a:r>
              <a:rPr lang="en-US" dirty="0" smtClean="0">
                <a:latin typeface="+mn-lt"/>
              </a:rPr>
              <a:t>PROBLEMS &amp; SOLUTION</a:t>
            </a:r>
            <a:endParaRPr lang="en-US" dirty="0">
              <a:latin typeface="+mn-lt"/>
            </a:endParaRPr>
          </a:p>
        </p:txBody>
      </p:sp>
      <p:sp>
        <p:nvSpPr>
          <p:cNvPr id="6" name="Text Placeholder 5"/>
          <p:cNvSpPr>
            <a:spLocks noGrp="1"/>
          </p:cNvSpPr>
          <p:nvPr>
            <p:ph type="body" sz="quarter" idx="13"/>
          </p:nvPr>
        </p:nvSpPr>
        <p:spPr/>
        <p:txBody>
          <a:bodyPr/>
          <a:lstStyle/>
          <a:p>
            <a:pPr algn="just"/>
            <a:r>
              <a:rPr lang="en-US" sz="1600" b="1" dirty="0" smtClean="0">
                <a:latin typeface="Times New Roman" panose="02020603050405020304" pitchFamily="18" charset="0"/>
                <a:cs typeface="Times New Roman" panose="02020603050405020304" pitchFamily="18" charset="0"/>
              </a:rPr>
              <a:t>PROBLEMS</a:t>
            </a:r>
          </a:p>
          <a:p>
            <a:pPr marL="342900" indent="-342900" algn="just">
              <a:buFont typeface="Wingdings" pitchFamily="2" charset="2"/>
              <a:buChar char="q"/>
            </a:pPr>
            <a:r>
              <a:rPr lang="en-US" sz="1600" dirty="0" smtClean="0">
                <a:latin typeface="Times New Roman" panose="02020603050405020304" pitchFamily="18" charset="0"/>
                <a:cs typeface="Times New Roman" panose="02020603050405020304" pitchFamily="18" charset="0"/>
              </a:rPr>
              <a:t>About </a:t>
            </a:r>
            <a:r>
              <a:rPr lang="en-US" sz="1600" dirty="0">
                <a:latin typeface="Times New Roman" panose="02020603050405020304" pitchFamily="18" charset="0"/>
                <a:cs typeface="Times New Roman" panose="02020603050405020304" pitchFamily="18" charset="0"/>
              </a:rPr>
              <a:t>892 million people or 12 percent of global population, practice open  defecation.</a:t>
            </a:r>
          </a:p>
          <a:p>
            <a:pPr marL="342900" indent="-342900" algn="just">
              <a:buFont typeface="Wingdings" pitchFamily="2" charset="2"/>
              <a:buChar char="q"/>
            </a:pPr>
            <a:r>
              <a:rPr lang="en-US" sz="1600" dirty="0">
                <a:latin typeface="Times New Roman" panose="02020603050405020304" pitchFamily="18" charset="0"/>
                <a:cs typeface="Times New Roman" panose="02020603050405020304" pitchFamily="18" charset="0"/>
              </a:rPr>
              <a:t>Seventy-six percent of the 892 million  people, practice open defecation in the  world who live in just seven countries.</a:t>
            </a:r>
          </a:p>
          <a:p>
            <a:pPr marL="342900" indent="-342900" algn="just">
              <a:buFont typeface="Wingdings" pitchFamily="2" charset="2"/>
              <a:buChar char="q"/>
            </a:pPr>
            <a:r>
              <a:rPr lang="en-US" sz="1600" dirty="0">
                <a:latin typeface="Times New Roman" panose="02020603050405020304" pitchFamily="18" charset="0"/>
                <a:cs typeface="Times New Roman" panose="02020603050405020304" pitchFamily="18" charset="0"/>
              </a:rPr>
              <a:t>India is the country with the highest number of people practicing open defecation, around 525 million people</a:t>
            </a:r>
            <a:r>
              <a:rPr lang="en-US" sz="1600" dirty="0" smtClean="0">
                <a:latin typeface="Times New Roman" panose="02020603050405020304" pitchFamily="18" charset="0"/>
                <a:cs typeface="Times New Roman" panose="02020603050405020304" pitchFamily="18" charset="0"/>
              </a:rPr>
              <a:t>.</a:t>
            </a:r>
          </a:p>
          <a:p>
            <a:pPr algn="just"/>
            <a:r>
              <a:rPr lang="en-US" sz="1600" b="1" dirty="0" smtClean="0">
                <a:latin typeface="Times New Roman" panose="02020603050405020304" pitchFamily="18" charset="0"/>
                <a:cs typeface="Times New Roman" panose="02020603050405020304" pitchFamily="18" charset="0"/>
              </a:rPr>
              <a:t>SOLUTION</a:t>
            </a:r>
            <a:endParaRPr lang="en-US" sz="1600" b="1"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construction of household owned and community-owned toilets.</a:t>
            </a:r>
          </a:p>
          <a:p>
            <a:pPr marL="285750" indent="-285750">
              <a:buFont typeface="Wingdings" pitchFamily="2" charset="2"/>
              <a:buChar char="q"/>
            </a:pPr>
            <a:r>
              <a:rPr lang="en-US" sz="1600" dirty="0">
                <a:latin typeface="Times New Roman" panose="02020603050405020304" pitchFamily="18" charset="0"/>
                <a:cs typeface="Times New Roman" panose="02020603050405020304" pitchFamily="18" charset="0"/>
              </a:rPr>
              <a:t>  Establishing an accountable  mechanism   of  monitoring toilet use.</a:t>
            </a:r>
          </a:p>
          <a:p>
            <a:pPr marL="285750" indent="-285750">
              <a:buFont typeface="Wingdings" pitchFamily="2" charset="2"/>
              <a:buChar char="q"/>
            </a:pPr>
            <a:r>
              <a:rPr lang="en-US" sz="1600" dirty="0">
                <a:latin typeface="Times New Roman" panose="02020603050405020304" pitchFamily="18" charset="0"/>
                <a:cs typeface="Times New Roman" panose="02020603050405020304" pitchFamily="18" charset="0"/>
              </a:rPr>
              <a:t>  Encourage the people to use community owned toilets.</a:t>
            </a:r>
            <a:endParaRPr lang="en-US" sz="1600" dirty="0"/>
          </a:p>
          <a:p>
            <a:endParaRPr lang="en-US" dirty="0"/>
          </a:p>
        </p:txBody>
      </p:sp>
      <p:sp>
        <p:nvSpPr>
          <p:cNvPr id="7" name="Text Placeholder 6"/>
          <p:cNvSpPr>
            <a:spLocks noGrp="1"/>
          </p:cNvSpPr>
          <p:nvPr>
            <p:ph type="body" sz="quarter" idx="14"/>
          </p:nvPr>
        </p:nvSpPr>
        <p:spPr/>
        <p:txBody>
          <a:bodyPr/>
          <a:lstStyle/>
          <a:p>
            <a:r>
              <a:rPr lang="en-US" dirty="0" smtClean="0">
                <a:latin typeface="+mn-lt"/>
              </a:rPr>
              <a:t>NEED FOR SOCIETY</a:t>
            </a:r>
            <a:endParaRPr lang="en-US" dirty="0">
              <a:latin typeface="+mn-lt"/>
            </a:endParaRPr>
          </a:p>
        </p:txBody>
      </p:sp>
      <p:sp>
        <p:nvSpPr>
          <p:cNvPr id="8" name="Text Placeholder 7"/>
          <p:cNvSpPr>
            <a:spLocks noGrp="1"/>
          </p:cNvSpPr>
          <p:nvPr>
            <p:ph type="body" sz="quarter" idx="15"/>
          </p:nvPr>
        </p:nvSpPr>
        <p:spPr/>
        <p:txBody>
          <a:bodyPr/>
          <a:lstStyle/>
          <a:p>
            <a:endParaRPr lang="en-US" dirty="0" smtClean="0"/>
          </a:p>
          <a:p>
            <a:r>
              <a:rPr lang="en-US" b="1" dirty="0" smtClean="0"/>
              <a:t>TECHNOLOGY ASPECTS</a:t>
            </a:r>
          </a:p>
          <a:p>
            <a:pPr marL="285750" indent="-285750">
              <a:buFont typeface="Wingdings" pitchFamily="2" charset="2"/>
              <a:buChar char="q"/>
            </a:pPr>
            <a:endParaRPr lang="en-US" dirty="0"/>
          </a:p>
          <a:p>
            <a:pPr marL="285750" indent="-285750">
              <a:buFont typeface="Wingdings" pitchFamily="2" charset="2"/>
              <a:buChar char="q"/>
            </a:pPr>
            <a:r>
              <a:rPr lang="en-US" dirty="0" smtClean="0"/>
              <a:t>Sensing</a:t>
            </a:r>
          </a:p>
          <a:p>
            <a:pPr marL="285750" indent="-285750">
              <a:buFont typeface="Wingdings" pitchFamily="2" charset="2"/>
              <a:buChar char="q"/>
            </a:pPr>
            <a:r>
              <a:rPr lang="en-US" dirty="0" smtClean="0"/>
              <a:t>Data Analytics</a:t>
            </a:r>
          </a:p>
          <a:p>
            <a:endParaRPr lang="en-US" dirty="0" smtClean="0"/>
          </a:p>
          <a:p>
            <a:endParaRPr lang="en-US" dirty="0" smtClean="0"/>
          </a:p>
          <a:p>
            <a:r>
              <a:rPr lang="en-US" b="1" dirty="0" smtClean="0"/>
              <a:t>HUMAN ASPECTS</a:t>
            </a:r>
          </a:p>
          <a:p>
            <a:endParaRPr lang="en-US" dirty="0" smtClean="0"/>
          </a:p>
          <a:p>
            <a:pPr marL="285750" indent="-285750">
              <a:buFont typeface="Wingdings" pitchFamily="2" charset="2"/>
              <a:buChar char="q"/>
            </a:pPr>
            <a:r>
              <a:rPr lang="en-US" dirty="0" smtClean="0"/>
              <a:t>Capital Lifestyle</a:t>
            </a:r>
          </a:p>
          <a:p>
            <a:pPr marL="285750" indent="-285750">
              <a:buFont typeface="Wingdings" pitchFamily="2" charset="2"/>
              <a:buChar char="q"/>
            </a:pPr>
            <a:r>
              <a:rPr lang="en-US" dirty="0" smtClean="0"/>
              <a:t>Fall Of Diseases</a:t>
            </a:r>
          </a:p>
        </p:txBody>
      </p:sp>
      <p:sp>
        <p:nvSpPr>
          <p:cNvPr id="9" name="Text Placeholder 8"/>
          <p:cNvSpPr>
            <a:spLocks noGrp="1"/>
          </p:cNvSpPr>
          <p:nvPr>
            <p:ph type="body" sz="quarter" idx="16"/>
          </p:nvPr>
        </p:nvSpPr>
        <p:spPr/>
        <p:txBody>
          <a:bodyPr/>
          <a:lstStyle/>
          <a:p>
            <a:r>
              <a:rPr lang="en-US" dirty="0" smtClean="0">
                <a:latin typeface="+mn-lt"/>
              </a:rPr>
              <a:t>PROJECT DESCRIPTION</a:t>
            </a:r>
            <a:endParaRPr lang="en-US" dirty="0">
              <a:latin typeface="+mn-lt"/>
            </a:endParaRPr>
          </a:p>
        </p:txBody>
      </p:sp>
      <p:sp>
        <p:nvSpPr>
          <p:cNvPr id="10" name="Text Placeholder 9"/>
          <p:cNvSpPr>
            <a:spLocks noGrp="1"/>
          </p:cNvSpPr>
          <p:nvPr>
            <p:ph type="body" sz="quarter" idx="17"/>
          </p:nvPr>
        </p:nvSpPr>
        <p:spPr>
          <a:xfrm>
            <a:off x="20574001" y="13716000"/>
            <a:ext cx="6422571" cy="2416628"/>
          </a:xfrm>
        </p:spPr>
        <p:txBody>
          <a:bodyPr/>
          <a:lstStyle/>
          <a:p>
            <a:pPr>
              <a:buSzPct val="113000"/>
              <a:buFont typeface="Wingdings" pitchFamily="2" charset="2"/>
              <a:buChar char="q"/>
            </a:pPr>
            <a:r>
              <a:rPr lang="en-US" sz="1600" dirty="0">
                <a:latin typeface="Times New Roman" pitchFamily="18" charset="0"/>
                <a:cs typeface="Times New Roman" pitchFamily="18" charset="0"/>
              </a:rPr>
              <a:t>After </a:t>
            </a:r>
            <a:r>
              <a:rPr lang="en-US" sz="1600" dirty="0" err="1">
                <a:latin typeface="Times New Roman" pitchFamily="18" charset="0"/>
                <a:cs typeface="Times New Roman" pitchFamily="18" charset="0"/>
              </a:rPr>
              <a:t>Swachh</a:t>
            </a:r>
            <a:r>
              <a:rPr lang="en-US" sz="1600" dirty="0">
                <a:latin typeface="Times New Roman" pitchFamily="18" charset="0"/>
                <a:cs typeface="Times New Roman" pitchFamily="18" charset="0"/>
              </a:rPr>
              <a:t> Bharat (Clean India) plan the percentage of open  defecation is 48.3%, then this project will help the government to reduce the percentage of open defecation.  </a:t>
            </a:r>
          </a:p>
          <a:p>
            <a:pPr>
              <a:buSzPct val="113000"/>
              <a:buFont typeface="Wingdings" pitchFamily="2" charset="2"/>
              <a:buChar char="q"/>
            </a:pPr>
            <a:r>
              <a:rPr lang="en-US" sz="1600" dirty="0" smtClean="0">
                <a:latin typeface="Times New Roman" pitchFamily="18" charset="0"/>
                <a:cs typeface="Times New Roman" pitchFamily="18" charset="0"/>
              </a:rPr>
              <a:t>Since </a:t>
            </a:r>
            <a:r>
              <a:rPr lang="en-US" sz="1600" dirty="0">
                <a:latin typeface="Times New Roman" pitchFamily="18" charset="0"/>
                <a:cs typeface="Times New Roman" pitchFamily="18" charset="0"/>
              </a:rPr>
              <a:t>the Smart Restrooms have self cleaning techniques, the probability of spread of diseases will be minimum.</a:t>
            </a:r>
          </a:p>
          <a:p>
            <a:endParaRPr lang="en-US" dirty="0"/>
          </a:p>
        </p:txBody>
      </p:sp>
      <p:sp>
        <p:nvSpPr>
          <p:cNvPr id="11" name="Text Placeholder 10"/>
          <p:cNvSpPr>
            <a:spLocks noGrp="1"/>
          </p:cNvSpPr>
          <p:nvPr>
            <p:ph type="body" sz="quarter" idx="18"/>
          </p:nvPr>
        </p:nvSpPr>
        <p:spPr/>
        <p:txBody>
          <a:bodyPr/>
          <a:lstStyle/>
          <a:p>
            <a:r>
              <a:rPr lang="en-US" dirty="0">
                <a:latin typeface="Times New Roman" pitchFamily="18" charset="0"/>
                <a:cs typeface="Times New Roman" pitchFamily="18" charset="0"/>
              </a:rPr>
              <a:t>SCIENCE BEHIND THE PROJECT</a:t>
            </a:r>
            <a:endParaRPr lang="en-US" dirty="0"/>
          </a:p>
        </p:txBody>
      </p:sp>
      <p:sp>
        <p:nvSpPr>
          <p:cNvPr id="12" name="Text Placeholder 11"/>
          <p:cNvSpPr>
            <a:spLocks noGrp="1"/>
          </p:cNvSpPr>
          <p:nvPr>
            <p:ph type="body" sz="quarter" idx="19"/>
          </p:nvPr>
        </p:nvSpPr>
        <p:spPr>
          <a:xfrm>
            <a:off x="20574001" y="2808514"/>
            <a:ext cx="6422571" cy="10069286"/>
          </a:xfrm>
        </p:spPr>
        <p:txBody>
          <a:bodyPr/>
          <a:lstStyle/>
          <a:p>
            <a:pPr>
              <a:buFont typeface="Wingdings" pitchFamily="2" charset="2"/>
              <a:buChar char="q"/>
            </a:pPr>
            <a:r>
              <a:rPr lang="en-US" sz="1600" dirty="0">
                <a:latin typeface="Times New Roman" pitchFamily="18" charset="0"/>
                <a:cs typeface="Times New Roman" pitchFamily="18" charset="0"/>
              </a:rPr>
              <a:t>In </a:t>
            </a:r>
            <a:r>
              <a:rPr lang="en-US" sz="1600" dirty="0">
                <a:solidFill>
                  <a:srgbClr val="FF0000"/>
                </a:solidFill>
                <a:latin typeface="Times New Roman" pitchFamily="18" charset="0"/>
                <a:cs typeface="Times New Roman" pitchFamily="18" charset="0"/>
              </a:rPr>
              <a:t>biometric identification systems</a:t>
            </a:r>
            <a:r>
              <a:rPr lang="en-US" sz="1600" dirty="0">
                <a:latin typeface="Times New Roman" pitchFamily="18" charset="0"/>
                <a:cs typeface="Times New Roman" pitchFamily="18" charset="0"/>
              </a:rPr>
              <a:t>, human traits such as fingerprints, iris or face that are unique to each individual are used to authenticate the person’s identity. The concept of biometrics first started with fingerprints. </a:t>
            </a:r>
          </a:p>
          <a:p>
            <a:pPr>
              <a:buFont typeface="Wingdings" pitchFamily="2" charset="2"/>
              <a:buChar char="q"/>
            </a:pPr>
            <a:r>
              <a:rPr lang="en-US" sz="1600" dirty="0">
                <a:latin typeface="Times New Roman" pitchFamily="18" charset="0"/>
                <a:cs typeface="Times New Roman" pitchFamily="18" charset="0"/>
              </a:rPr>
              <a:t>The surface of a fingerprint has </a:t>
            </a:r>
            <a:r>
              <a:rPr lang="en-US" sz="1600" dirty="0">
                <a:solidFill>
                  <a:srgbClr val="FF0000"/>
                </a:solidFill>
                <a:latin typeface="Times New Roman" pitchFamily="18" charset="0"/>
                <a:cs typeface="Times New Roman" pitchFamily="18" charset="0"/>
              </a:rPr>
              <a:t>unique patterns such as ridges and valleys </a:t>
            </a:r>
            <a:r>
              <a:rPr lang="en-US" sz="1600" dirty="0">
                <a:latin typeface="Times New Roman" pitchFamily="18" charset="0"/>
                <a:cs typeface="Times New Roman" pitchFamily="18" charset="0"/>
              </a:rPr>
              <a:t>that serve as the distinguishing features for individuals. These patterns are so unique in nature that even </a:t>
            </a:r>
            <a:r>
              <a:rPr lang="en-US" sz="1600" dirty="0">
                <a:solidFill>
                  <a:srgbClr val="FF0000"/>
                </a:solidFill>
                <a:latin typeface="Times New Roman" pitchFamily="18" charset="0"/>
                <a:cs typeface="Times New Roman" pitchFamily="18" charset="0"/>
              </a:rPr>
              <a:t>twins have different sets of fingerprints</a:t>
            </a:r>
            <a:r>
              <a:rPr lang="en-US" sz="1600" dirty="0">
                <a:latin typeface="Times New Roman" pitchFamily="18" charset="0"/>
                <a:cs typeface="Times New Roman" pitchFamily="18" charset="0"/>
              </a:rPr>
              <a:t>.</a:t>
            </a: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endParaRPr lang="en-US" sz="1600" dirty="0" smtClean="0">
              <a:latin typeface="Times New Roman" pitchFamily="18" charset="0"/>
              <a:cs typeface="Times New Roman" pitchFamily="18" charset="0"/>
            </a:endParaRPr>
          </a:p>
          <a:p>
            <a:pPr>
              <a:buFont typeface="Wingdings" pitchFamily="2" charset="2"/>
              <a:buChar char="q"/>
            </a:pPr>
            <a:endParaRPr lang="en-US" sz="1600" dirty="0">
              <a:latin typeface="Times New Roman" pitchFamily="18" charset="0"/>
              <a:cs typeface="Times New Roman" pitchFamily="18" charset="0"/>
            </a:endParaRPr>
          </a:p>
          <a:p>
            <a:pPr>
              <a:buFont typeface="Wingdings" pitchFamily="2" charset="2"/>
              <a:buChar char="q"/>
            </a:pP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biometric authentication, cloud users are initially enrolled into the biometric system. Users are required to register multiple biometric fingerprints during the enrollment process which are then stored as templates at the cloud provider’s section. </a:t>
            </a:r>
          </a:p>
          <a:p>
            <a:pPr algn="just">
              <a:buFont typeface="Wingdings" pitchFamily="2" charset="2"/>
              <a:buChar char="q"/>
            </a:pPr>
            <a:r>
              <a:rPr lang="en-US" sz="1600" dirty="0">
                <a:latin typeface="Times New Roman" pitchFamily="18" charset="0"/>
                <a:cs typeface="Times New Roman" pitchFamily="18" charset="0"/>
              </a:rPr>
              <a:t>Every time when the user wants to access </a:t>
            </a:r>
            <a:r>
              <a:rPr lang="en-US" sz="1600" dirty="0">
                <a:solidFill>
                  <a:srgbClr val="FF0000"/>
                </a:solidFill>
                <a:latin typeface="Times New Roman" pitchFamily="18" charset="0"/>
                <a:cs typeface="Times New Roman" pitchFamily="18" charset="0"/>
              </a:rPr>
              <a:t>cloud based services</a:t>
            </a:r>
            <a:r>
              <a:rPr lang="en-US" sz="1600" dirty="0">
                <a:latin typeface="Times New Roman" pitchFamily="18" charset="0"/>
                <a:cs typeface="Times New Roman" pitchFamily="18" charset="0"/>
              </a:rPr>
              <a:t>, he is prompted to provide his fingerprint image and that is compared with the stored template</a:t>
            </a:r>
            <a:r>
              <a:rPr lang="en-US" sz="1600" dirty="0">
                <a:solidFill>
                  <a:srgbClr val="FF0000"/>
                </a:solidFill>
                <a:latin typeface="Times New Roman" pitchFamily="18" charset="0"/>
                <a:cs typeface="Times New Roman" pitchFamily="18" charset="0"/>
              </a:rPr>
              <a:t>. On a positive match </a:t>
            </a:r>
            <a:r>
              <a:rPr lang="en-US" sz="1600" dirty="0">
                <a:latin typeface="Times New Roman" pitchFamily="18" charset="0"/>
                <a:cs typeface="Times New Roman" pitchFamily="18" charset="0"/>
              </a:rPr>
              <a:t>between the stored template and the user’s current fingerprint scan, the user is authenticated and granted access. </a:t>
            </a:r>
          </a:p>
          <a:p>
            <a:pPr algn="just">
              <a:buFont typeface="Wingdings" pitchFamily="2" charset="2"/>
              <a:buChar char="q"/>
            </a:pPr>
            <a:r>
              <a:rPr lang="en-US" sz="1600" dirty="0">
                <a:latin typeface="Times New Roman" pitchFamily="18" charset="0"/>
                <a:cs typeface="Times New Roman" pitchFamily="18" charset="0"/>
              </a:rPr>
              <a:t>Both the fingerprint templates and the images that the user provides each time for getting access are encrypted for enhanced security.</a:t>
            </a:r>
          </a:p>
          <a:p>
            <a:pPr algn="just">
              <a:buFont typeface="Wingdings" pitchFamily="2" charset="2"/>
              <a:buChar char="q"/>
            </a:pPr>
            <a:r>
              <a:rPr lang="en-US" sz="1600" dirty="0">
                <a:latin typeface="Times New Roman" pitchFamily="18" charset="0"/>
                <a:cs typeface="Times New Roman" pitchFamily="18" charset="0"/>
              </a:rPr>
              <a:t>On </a:t>
            </a:r>
            <a:r>
              <a:rPr lang="en-US" sz="1600" dirty="0">
                <a:solidFill>
                  <a:srgbClr val="FF0000"/>
                </a:solidFill>
                <a:latin typeface="Times New Roman" pitchFamily="18" charset="0"/>
                <a:cs typeface="Times New Roman" pitchFamily="18" charset="0"/>
              </a:rPr>
              <a:t>completion of successful authentication</a:t>
            </a:r>
            <a:r>
              <a:rPr lang="en-US" sz="1600" dirty="0">
                <a:latin typeface="Times New Roman" pitchFamily="18" charset="0"/>
                <a:cs typeface="Times New Roman" pitchFamily="18" charset="0"/>
              </a:rPr>
              <a:t>, the user will then be redirected to the genuine cloud service platform for which he has been provided with the authority to access.</a:t>
            </a:r>
          </a:p>
          <a:p>
            <a:endParaRPr lang="en-US" dirty="0"/>
          </a:p>
        </p:txBody>
      </p:sp>
      <p:sp>
        <p:nvSpPr>
          <p:cNvPr id="13" name="Text Placeholder 12"/>
          <p:cNvSpPr>
            <a:spLocks noGrp="1"/>
          </p:cNvSpPr>
          <p:nvPr>
            <p:ph type="body" sz="quarter" idx="20"/>
          </p:nvPr>
        </p:nvSpPr>
        <p:spPr>
          <a:xfrm>
            <a:off x="20497800" y="13106400"/>
            <a:ext cx="6422571" cy="533400"/>
          </a:xfrm>
        </p:spPr>
        <p:txBody>
          <a:bodyPr/>
          <a:lstStyle/>
          <a:p>
            <a:r>
              <a:rPr lang="en-US" dirty="0" smtClean="0">
                <a:latin typeface="+mn-lt"/>
              </a:rPr>
              <a:t>CONCLUSION</a:t>
            </a:r>
            <a:endParaRPr lang="en-US" dirty="0">
              <a:latin typeface="+mn-lt"/>
            </a:endParaRPr>
          </a:p>
        </p:txBody>
      </p:sp>
      <p:sp>
        <p:nvSpPr>
          <p:cNvPr id="14" name="Text Placeholder 13"/>
          <p:cNvSpPr>
            <a:spLocks noGrp="1"/>
          </p:cNvSpPr>
          <p:nvPr>
            <p:ph type="body" sz="quarter" idx="21"/>
          </p:nvPr>
        </p:nvSpPr>
        <p:spPr/>
        <p:txBody>
          <a:bodyPr/>
          <a:lstStyle/>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By this Project government can easily take survey to  find that how many people use Government toilets. </a:t>
            </a:r>
          </a:p>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 The </a:t>
            </a:r>
            <a:r>
              <a:rPr lang="en-US" dirty="0" err="1" smtClean="0">
                <a:latin typeface="Times New Roman" panose="02020603050405020304" pitchFamily="18" charset="0"/>
                <a:cs typeface="Times New Roman" panose="02020603050405020304" pitchFamily="18" charset="0"/>
              </a:rPr>
              <a:t>Aadhar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details is linked with project so government can also find ratio of peoples in the area who use government toilet.</a:t>
            </a:r>
          </a:p>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Then government can easily focus the particular area of people. </a:t>
            </a:r>
          </a:p>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Also government can encourage the people to use public toilet through advertisements and encourage the people to use public toilets by providing some points which will help them to buy ration things for discounts. This will help to promote clean India project.</a:t>
            </a:r>
          </a:p>
          <a:p>
            <a:endParaRPr lang="en-US" dirty="0"/>
          </a:p>
        </p:txBody>
      </p:sp>
      <p:sp>
        <p:nvSpPr>
          <p:cNvPr id="19" name="Text Placeholder 18"/>
          <p:cNvSpPr>
            <a:spLocks noGrp="1"/>
          </p:cNvSpPr>
          <p:nvPr>
            <p:ph type="body" sz="quarter" idx="26"/>
          </p:nvPr>
        </p:nvSpPr>
        <p:spPr/>
        <p:txBody>
          <a:bodyPr/>
          <a:lstStyle/>
          <a:p>
            <a:r>
              <a:rPr lang="en-US" dirty="0" smtClean="0">
                <a:latin typeface="+mn-lt"/>
              </a:rPr>
              <a:t>BENEFICIARY OF THE INNOVATION</a:t>
            </a:r>
            <a:endParaRPr lang="en-US" dirty="0">
              <a:latin typeface="+mn-lt"/>
            </a:endParaRPr>
          </a:p>
        </p:txBody>
      </p:sp>
      <p:sp>
        <p:nvSpPr>
          <p:cNvPr id="20" name="Text Placeholder 19"/>
          <p:cNvSpPr>
            <a:spLocks noGrp="1"/>
          </p:cNvSpPr>
          <p:nvPr>
            <p:ph type="body" sz="quarter" idx="27"/>
          </p:nvPr>
        </p:nvSpPr>
        <p:spPr/>
        <p:txBody>
          <a:bodyPr/>
          <a:lstStyle/>
          <a:p>
            <a:pPr marL="285750" indent="-285750">
              <a:buSzPct val="110000"/>
              <a:buFont typeface="Wingdings" pitchFamily="2" charset="2"/>
              <a:buChar char="q"/>
            </a:pPr>
            <a:r>
              <a:rPr lang="en-US" sz="1600" dirty="0">
                <a:latin typeface="Times New Roman" pitchFamily="18" charset="0"/>
                <a:cs typeface="Times New Roman" pitchFamily="18" charset="0"/>
              </a:rPr>
              <a:t>Then a vital beneficiary are the passengers who travel by bus and train.</a:t>
            </a:r>
          </a:p>
          <a:p>
            <a:pPr marL="285750" indent="-285750">
              <a:buSzPct val="110000"/>
              <a:buFont typeface="Wingdings" pitchFamily="2" charset="2"/>
              <a:buChar char="q"/>
            </a:pPr>
            <a:r>
              <a:rPr lang="en-US" sz="1600" dirty="0">
                <a:latin typeface="Times New Roman" pitchFamily="18" charset="0"/>
                <a:cs typeface="Times New Roman" pitchFamily="18" charset="0"/>
              </a:rPr>
              <a:t>The people who don’t have own toilets in their home will be benefitted.</a:t>
            </a:r>
          </a:p>
          <a:p>
            <a:pPr marL="285750" indent="-285750">
              <a:buSzPct val="110000"/>
              <a:buFont typeface="Wingdings" pitchFamily="2" charset="2"/>
              <a:buChar char="q"/>
            </a:pPr>
            <a:r>
              <a:rPr lang="en-US" sz="1600" dirty="0">
                <a:latin typeface="Times New Roman" pitchFamily="18" charset="0"/>
                <a:cs typeface="Times New Roman" pitchFamily="18" charset="0"/>
              </a:rPr>
              <a:t>Since the Smart Restrooms are safe, women will be one of our </a:t>
            </a:r>
            <a:r>
              <a:rPr lang="en-US" sz="1600" dirty="0" smtClean="0">
                <a:latin typeface="Times New Roman" pitchFamily="18" charset="0"/>
                <a:cs typeface="Times New Roman" pitchFamily="18" charset="0"/>
              </a:rPr>
              <a:t>beneficiary.</a:t>
            </a:r>
          </a:p>
          <a:p>
            <a:pPr marL="285750" indent="-285750">
              <a:buSzPct val="110000"/>
              <a:buFont typeface="Wingdings" pitchFamily="2" charset="2"/>
              <a:buChar char="q"/>
            </a:pPr>
            <a:endParaRPr lang="en-US" sz="1600" dirty="0" smtClean="0">
              <a:latin typeface="Times New Roman" pitchFamily="18" charset="0"/>
              <a:cs typeface="Times New Roman" pitchFamily="18" charset="0"/>
            </a:endParaRPr>
          </a:p>
          <a:p>
            <a:pPr marL="285750" indent="-285750">
              <a:buSzPct val="110000"/>
              <a:buFont typeface="Wingdings" pitchFamily="2" charset="2"/>
              <a:buChar char="q"/>
            </a:pPr>
            <a:endParaRPr lang="en-US" sz="1600" dirty="0">
              <a:latin typeface="Times New Roman" pitchFamily="18" charset="0"/>
              <a:cs typeface="Times New Roman" pitchFamily="18" charset="0"/>
            </a:endParaRPr>
          </a:p>
          <a:p>
            <a:endParaRPr lang="en-US" dirty="0"/>
          </a:p>
        </p:txBody>
      </p:sp>
      <p:pic>
        <p:nvPicPr>
          <p:cNvPr id="28" name="Content Placeholder 4"/>
          <p:cNvPicPr>
            <a:picLocks noGrp="1"/>
          </p:cNvPicPr>
          <p:nvPr>
            <p:ph type="chart" sz="quarter" idx="25"/>
          </p:nvPr>
        </p:nvPicPr>
        <p:blipFill>
          <a:blip r:embed="rId4"/>
          <a:stretch>
            <a:fillRect/>
          </a:stretch>
        </p:blipFill>
        <p:spPr bwMode="auto">
          <a:xfrm>
            <a:off x="7467600" y="11353800"/>
            <a:ext cx="5943600" cy="4114800"/>
          </a:xfrm>
          <a:prstGeom prst="rect">
            <a:avLst/>
          </a:prstGeom>
          <a:noFill/>
          <a:ln w="9525">
            <a:noFill/>
            <a:miter lim="800000"/>
            <a:headEnd/>
            <a:tailEnd/>
          </a:ln>
        </p:spPr>
      </p:pic>
      <p:pic>
        <p:nvPicPr>
          <p:cNvPr id="29" name="Picture 2"/>
          <p:cNvPicPr>
            <a:picLocks noGrp="1" noChangeAspect="1" noChangeArrowheads="1"/>
          </p:cNvPicPr>
          <p:nvPr>
            <p:ph type="chart" sz="quarter" idx="28"/>
          </p:nvPr>
        </p:nvPicPr>
        <p:blipFill>
          <a:blip r:embed="rId5"/>
          <a:srcRect/>
          <a:stretch>
            <a:fillRect/>
          </a:stretch>
        </p:blipFill>
        <p:spPr bwMode="auto">
          <a:xfrm>
            <a:off x="13868400" y="11430000"/>
            <a:ext cx="6012455" cy="4114800"/>
          </a:xfrm>
          <a:prstGeom prst="rect">
            <a:avLst/>
          </a:prstGeom>
          <a:noFill/>
          <a:ln w="9525">
            <a:noFill/>
            <a:miter lim="800000"/>
            <a:headEnd/>
            <a:tailEnd/>
          </a:ln>
          <a:effectLst/>
        </p:spPr>
      </p:pic>
      <p:pic>
        <p:nvPicPr>
          <p:cNvPr id="30" name="Chart Placeholder 29"/>
          <p:cNvPicPr>
            <a:picLocks noGrp="1"/>
          </p:cNvPicPr>
          <p:nvPr>
            <p:ph type="chart" sz="quarter" idx="24"/>
          </p:nvPr>
        </p:nvPicPr>
        <p:blipFill>
          <a:blip r:embed="rId6">
            <a:extLst>
              <a:ext uri="{28A0092B-C50C-407E-A947-70E740481C1C}">
                <a14:useLocalDpi xmlns:a14="http://schemas.microsoft.com/office/drawing/2010/main" val="0"/>
              </a:ext>
            </a:extLst>
          </a:blip>
          <a:srcRect/>
          <a:stretch>
            <a:fillRect/>
          </a:stretch>
        </p:blipFill>
        <p:spPr bwMode="auto">
          <a:xfrm>
            <a:off x="7543800" y="6096000"/>
            <a:ext cx="5943600" cy="4114800"/>
          </a:xfrm>
          <a:prstGeom prst="rect">
            <a:avLst/>
          </a:prstGeom>
          <a:noFill/>
          <a:ln>
            <a:solidFill>
              <a:schemeClr val="accent1"/>
            </a:solidFill>
          </a:ln>
        </p:spPr>
      </p:pic>
      <p:pic>
        <p:nvPicPr>
          <p:cNvPr id="31" name="Chart Placeholder 30"/>
          <p:cNvPicPr>
            <a:picLocks noGrp="1"/>
          </p:cNvPicPr>
          <p:nvPr>
            <p:ph type="chart" sz="quarter" idx="29"/>
          </p:nvPr>
        </p:nvPicPr>
        <p:blipFill>
          <a:blip r:embed="rId7">
            <a:extLst>
              <a:ext uri="{28A0092B-C50C-407E-A947-70E740481C1C}">
                <a14:useLocalDpi xmlns:a14="http://schemas.microsoft.com/office/drawing/2010/main" val="0"/>
              </a:ext>
            </a:extLst>
          </a:blip>
          <a:srcRect/>
          <a:stretch>
            <a:fillRect/>
          </a:stretch>
        </p:blipFill>
        <p:spPr bwMode="auto">
          <a:xfrm>
            <a:off x="13868400" y="6096000"/>
            <a:ext cx="5943600" cy="4114800"/>
          </a:xfrm>
          <a:prstGeom prst="rect">
            <a:avLst/>
          </a:prstGeom>
          <a:noFill/>
          <a:ln>
            <a:solidFill>
              <a:schemeClr val="accent1"/>
            </a:solidFill>
          </a:ln>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40800" y="5244198"/>
            <a:ext cx="4267200" cy="3061602"/>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95600" y="13149943"/>
            <a:ext cx="3810000" cy="2394857"/>
          </a:xfrm>
          <a:prstGeom prst="rect">
            <a:avLst/>
          </a:prstGeom>
        </p:spPr>
      </p:pic>
      <p:sp>
        <p:nvSpPr>
          <p:cNvPr id="39" name="Text Placeholder 6"/>
          <p:cNvSpPr txBox="1">
            <a:spLocks/>
          </p:cNvSpPr>
          <p:nvPr/>
        </p:nvSpPr>
        <p:spPr>
          <a:xfrm>
            <a:off x="7467600" y="10591800"/>
            <a:ext cx="5943599" cy="533400"/>
          </a:xfrm>
          <a:prstGeom prst="rect">
            <a:avLst/>
          </a:prstGeom>
          <a:solidFill>
            <a:srgbClr val="C4172F"/>
          </a:solidFill>
          <a:ln>
            <a:solidFill>
              <a:srgbClr val="C4172F"/>
            </a:solid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dirty="0" smtClean="0">
                <a:latin typeface="+mn-lt"/>
              </a:rPr>
              <a:t>3D - MODELLING</a:t>
            </a:r>
            <a:endParaRPr lang="en-US" dirty="0">
              <a:latin typeface="+mn-lt"/>
            </a:endParaRPr>
          </a:p>
        </p:txBody>
      </p:sp>
      <p:sp>
        <p:nvSpPr>
          <p:cNvPr id="40" name="Text Placeholder 6"/>
          <p:cNvSpPr txBox="1">
            <a:spLocks/>
          </p:cNvSpPr>
          <p:nvPr/>
        </p:nvSpPr>
        <p:spPr>
          <a:xfrm>
            <a:off x="13792200" y="10584872"/>
            <a:ext cx="5943599" cy="540327"/>
          </a:xfrm>
          <a:prstGeom prst="rect">
            <a:avLst/>
          </a:prstGeom>
          <a:solidFill>
            <a:srgbClr val="C4172F"/>
          </a:solidFill>
          <a:ln>
            <a:solidFill>
              <a:srgbClr val="C4172F"/>
            </a:solid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dirty="0" smtClean="0">
                <a:latin typeface="+mn-lt"/>
              </a:rPr>
              <a:t>2D - MODELLING</a:t>
            </a:r>
            <a:endParaRPr lang="en-US" dirty="0">
              <a:latin typeface="+mn-lt"/>
            </a:endParaRPr>
          </a:p>
        </p:txBody>
      </p:sp>
      <p:sp>
        <p:nvSpPr>
          <p:cNvPr id="41" name="Text Placeholder 6"/>
          <p:cNvSpPr txBox="1">
            <a:spLocks/>
          </p:cNvSpPr>
          <p:nvPr/>
        </p:nvSpPr>
        <p:spPr>
          <a:xfrm>
            <a:off x="7543799" y="5244198"/>
            <a:ext cx="12268201" cy="533400"/>
          </a:xfrm>
          <a:prstGeom prst="rect">
            <a:avLst/>
          </a:prstGeom>
          <a:solidFill>
            <a:srgbClr val="C4172F"/>
          </a:solidFill>
          <a:ln>
            <a:solidFill>
              <a:srgbClr val="C4172F"/>
            </a:solid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dirty="0">
                <a:latin typeface="+mn-lt"/>
              </a:rPr>
              <a:t> </a:t>
            </a:r>
            <a:r>
              <a:rPr lang="en-US" dirty="0" smtClean="0">
                <a:latin typeface="+mn-lt"/>
              </a:rPr>
              <a:t>                                                          PREVIOUS HISTORY</a:t>
            </a:r>
            <a:endParaRPr lang="en-US" dirty="0">
              <a:latin typeface="+mn-lt"/>
            </a:endParaRPr>
          </a:p>
        </p:txBody>
      </p:sp>
      <p:pic>
        <p:nvPicPr>
          <p:cNvPr id="27" name="Picture Placeholder 25"/>
          <p:cNvPicPr>
            <a:picLocks noGrp="1" noChangeAspect="1"/>
          </p:cNvPicPr>
          <p:nvPr>
            <p:ph type="pic" sz="quarter" idx="22"/>
          </p:nvPr>
        </p:nvPicPr>
        <p:blipFill>
          <a:blip r:embed="rId10" cstate="print">
            <a:extLst>
              <a:ext uri="{28A0092B-C50C-407E-A947-70E740481C1C}">
                <a14:useLocalDpi xmlns:a14="http://schemas.microsoft.com/office/drawing/2010/main" val="0"/>
              </a:ext>
            </a:extLst>
          </a:blip>
          <a:srcRect l="9831" r="9831"/>
          <a:stretch>
            <a:fillRect/>
          </a:stretch>
        </p:blipFill>
        <p:spPr>
          <a:xfrm>
            <a:off x="24928285" y="457200"/>
            <a:ext cx="1959429" cy="1371600"/>
          </a:xfrm>
        </p:spPr>
      </p:pic>
      <p:graphicFrame>
        <p:nvGraphicFramePr>
          <p:cNvPr id="16" name="Picture Placeholder 15"/>
          <p:cNvGraphicFramePr>
            <a:graphicFrameLocks noGrp="1" noChangeAspect="1"/>
          </p:cNvGraphicFramePr>
          <p:nvPr>
            <p:ph type="pic" sz="quarter" idx="22"/>
          </p:nvPr>
        </p:nvGraphicFramePr>
        <p:xfrm>
          <a:off x="956467" y="457200"/>
          <a:ext cx="1570041" cy="1371600"/>
        </p:xfrm>
        <a:graphic>
          <a:graphicData uri="http://schemas.openxmlformats.org/presentationml/2006/ole">
            <mc:AlternateContent xmlns:mc="http://schemas.openxmlformats.org/markup-compatibility/2006">
              <mc:Choice xmlns:v="urn:schemas-microsoft-com:vml" Requires="v">
                <p:oleObj spid="_x0000_s1091" name="Bitmap Image" r:id="rId11" imgW="4132440" imgH="3610080" progId="Paint.Picture">
                  <p:embed/>
                </p:oleObj>
              </mc:Choice>
              <mc:Fallback>
                <p:oleObj name="Bitmap Image" r:id="rId11" imgW="4132440" imgH="3610080" progId="Paint.Picture">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6467" y="457200"/>
                        <a:ext cx="1570041" cy="1371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2359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TotalTime>
  <Words>615</Words>
  <Application>Microsoft Office PowerPoint</Application>
  <PresentationFormat>Custom</PresentationFormat>
  <Paragraphs>68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Bitmap Image</vt:lpstr>
      <vt:lpstr>K.S.RANGASAMY COLLEGE OF TECHNOLOGY  SMART RESTROOM SURVEY SENSOR-(STRESS)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prince</cp:lastModifiedBy>
  <cp:revision>44</cp:revision>
  <dcterms:created xsi:type="dcterms:W3CDTF">2013-01-28T22:40:39Z</dcterms:created>
  <dcterms:modified xsi:type="dcterms:W3CDTF">2019-05-08T13:09:43Z</dcterms:modified>
</cp:coreProperties>
</file>