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8.xml" ContentType="application/vnd.openxmlformats-officedocument.presentationml.notesSlide+xml"/>
  <Override PartName="/ppt/slides/slide15.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3" name="Shape 2"/>
        <p:cNvGrpSpPr/>
        <p:nvPr/>
      </p:nvGrpSpPr>
      <p:grpSpPr>
        <a:xfrm>
          <a:off x="0" y="0"/>
          <a:ext cx="0" cy="0"/>
          <a:chOff x="0" y="0"/>
          <a:chExt cx="0" cy="0"/>
        </a:xfrm>
      </p:grpSpPr>
      <p:sp>
        <p:nvSpPr>
          <p:cNvPr id="1048741"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2"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3" name="Google Shape;5;n"/>
          <p:cNvSpPr>
            <a:spLocks noChangeAspect="1" noRot="1" noGrp="1"/>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4"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5"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6"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6" name="Google Shape;85;p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7" name="Google Shape;86;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15"/>
        <p:cNvGrpSpPr/>
        <p:nvPr/>
      </p:nvGrpSpPr>
      <p:grpSpPr>
        <a:xfrm>
          <a:off x="0" y="0"/>
          <a:ext cx="0" cy="0"/>
          <a:chOff x="0" y="0"/>
          <a:chExt cx="0" cy="0"/>
        </a:xfrm>
      </p:grpSpPr>
      <p:sp>
        <p:nvSpPr>
          <p:cNvPr id="1048608" name="Google Shape;116;p3: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7;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1"/>
        <p:cNvGrpSpPr/>
        <p:nvPr/>
      </p:nvGrpSpPr>
      <p:grpSpPr>
        <a:xfrm>
          <a:off x="0" y="0"/>
          <a:ext cx="0" cy="0"/>
          <a:chOff x="0" y="0"/>
          <a:chExt cx="0" cy="0"/>
        </a:xfrm>
      </p:grpSpPr>
      <p:sp>
        <p:nvSpPr>
          <p:cNvPr id="1048615" name="Google Shape;102;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103;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None/>
            </a:pPr>
          </a:p>
        </p:txBody>
      </p:sp>
      <p:sp>
        <p:nvSpPr>
          <p:cNvPr id="1048617" name="Google Shape;104;p2: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41"/>
        <p:cNvGrpSpPr/>
        <p:nvPr/>
      </p:nvGrpSpPr>
      <p:grpSpPr>
        <a:xfrm>
          <a:off x="0" y="0"/>
          <a:ext cx="0" cy="0"/>
          <a:chOff x="0" y="0"/>
          <a:chExt cx="0" cy="0"/>
        </a:xfrm>
      </p:grpSpPr>
      <p:sp>
        <p:nvSpPr>
          <p:cNvPr id="1048625"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6"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41"/>
        <p:cNvGrpSpPr/>
        <p:nvPr/>
      </p:nvGrpSpPr>
      <p:grpSpPr>
        <a:xfrm>
          <a:off x="0" y="0"/>
          <a:ext cx="0" cy="0"/>
          <a:chOff x="0" y="0"/>
          <a:chExt cx="0" cy="0"/>
        </a:xfrm>
      </p:grpSpPr>
      <p:sp>
        <p:nvSpPr>
          <p:cNvPr id="1048633"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4"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1"/>
        <p:cNvGrpSpPr/>
        <p:nvPr/>
      </p:nvGrpSpPr>
      <p:grpSpPr>
        <a:xfrm>
          <a:off x="0" y="0"/>
          <a:ext cx="0" cy="0"/>
          <a:chOff x="0" y="0"/>
          <a:chExt cx="0" cy="0"/>
        </a:xfrm>
      </p:grpSpPr>
      <p:sp>
        <p:nvSpPr>
          <p:cNvPr id="1048640"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1"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1"/>
        <p:cNvGrpSpPr/>
        <p:nvPr/>
      </p:nvGrpSpPr>
      <p:grpSpPr>
        <a:xfrm>
          <a:off x="0" y="0"/>
          <a:ext cx="0" cy="0"/>
          <a:chOff x="0" y="0"/>
          <a:chExt cx="0" cy="0"/>
        </a:xfrm>
      </p:grpSpPr>
      <p:sp>
        <p:nvSpPr>
          <p:cNvPr id="1048647"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1"/>
        <p:cNvGrpSpPr/>
        <p:nvPr/>
      </p:nvGrpSpPr>
      <p:grpSpPr>
        <a:xfrm>
          <a:off x="0" y="0"/>
          <a:ext cx="0" cy="0"/>
          <a:chOff x="0" y="0"/>
          <a:chExt cx="0" cy="0"/>
        </a:xfrm>
      </p:grpSpPr>
      <p:sp>
        <p:nvSpPr>
          <p:cNvPr id="1048685"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6"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41"/>
        <p:cNvGrpSpPr/>
        <p:nvPr/>
      </p:nvGrpSpPr>
      <p:grpSpPr>
        <a:xfrm>
          <a:off x="0" y="0"/>
          <a:ext cx="0" cy="0"/>
          <a:chOff x="0" y="0"/>
          <a:chExt cx="0" cy="0"/>
        </a:xfrm>
      </p:grpSpPr>
      <p:sp>
        <p:nvSpPr>
          <p:cNvPr id="1048691"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2"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5"/>
        <p:cNvGrpSpPr/>
        <p:nvPr/>
      </p:nvGrpSpPr>
      <p:grpSpPr>
        <a:xfrm>
          <a:off x="0" y="0"/>
          <a:ext cx="0" cy="0"/>
          <a:chOff x="0" y="0"/>
          <a:chExt cx="0" cy="0"/>
        </a:xfrm>
      </p:grpSpPr>
      <p:sp>
        <p:nvSpPr>
          <p:cNvPr id="1048581" name="Google Shape;16;p23"/>
          <p:cNvSpPr txBox="1">
            <a:spLocks noGrp="1"/>
          </p:cNvSpPr>
          <p:nvPr>
            <p:ph type="ctrTitle"/>
          </p:nvPr>
        </p:nvSpPr>
        <p:spPr>
          <a:xfrm>
            <a:off x="914400" y="2130426"/>
            <a:ext cx="103632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7;p23"/>
          <p:cNvSpPr txBox="1">
            <a:spLocks noGrp="1"/>
          </p:cNvSpPr>
          <p:nvPr>
            <p:ph type="subTitle" idx="1"/>
          </p:nvPr>
        </p:nvSpPr>
        <p:spPr>
          <a:xfrm>
            <a:off x="1828800" y="3886200"/>
            <a:ext cx="85344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2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12/13/2023</a:t>
            </a:fld>
            <a:endParaRPr lang="en-US"/>
          </a:p>
        </p:txBody>
      </p:sp>
      <p:sp>
        <p:nvSpPr>
          <p:cNvPr id="1048584" name="Google Shape;19;p2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585" name="Google Shape;20;p2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7" name="Shape 72"/>
        <p:cNvGrpSpPr/>
        <p:nvPr/>
      </p:nvGrpSpPr>
      <p:grpSpPr>
        <a:xfrm>
          <a:off x="0" y="0"/>
          <a:ext cx="0" cy="0"/>
          <a:chOff x="0" y="0"/>
          <a:chExt cx="0" cy="0"/>
        </a:xfrm>
      </p:grpSpPr>
      <p:sp>
        <p:nvSpPr>
          <p:cNvPr id="1048712" name="Google Shape;73;p3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3" name="Google Shape;74;p32"/>
          <p:cNvSpPr txBox="1">
            <a:spLocks noGrp="1"/>
          </p:cNvSpPr>
          <p:nvPr>
            <p:ph type="body" idx="1"/>
          </p:nvPr>
        </p:nvSpPr>
        <p:spPr>
          <a:xfrm rot="5400000">
            <a:off x="3833019" y="-1623217"/>
            <a:ext cx="4525963" cy="10972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14" name="Google Shape;75;p3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17A7C42D-3CBA-41FD-971D-8B5A78593EDD}" type="datetime1">
              <a:rPr lang="en-US" smtClean="0"/>
              <a:t>12/13/2023</a:t>
            </a:fld>
            <a:endParaRPr lang="en-US"/>
          </a:p>
        </p:txBody>
      </p:sp>
      <p:sp>
        <p:nvSpPr>
          <p:cNvPr id="1048715" name="Google Shape;76;p3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16" name="Google Shape;77;p3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65" name="Shape 78"/>
        <p:cNvGrpSpPr/>
        <p:nvPr/>
      </p:nvGrpSpPr>
      <p:grpSpPr>
        <a:xfrm>
          <a:off x="0" y="0"/>
          <a:ext cx="0" cy="0"/>
          <a:chOff x="0" y="0"/>
          <a:chExt cx="0" cy="0"/>
        </a:xfrm>
      </p:grpSpPr>
      <p:sp>
        <p:nvSpPr>
          <p:cNvPr id="1048701" name="Google Shape;79;p33"/>
          <p:cNvSpPr txBox="1">
            <a:spLocks noGrp="1"/>
          </p:cNvSpPr>
          <p:nvPr>
            <p:ph type="title"/>
          </p:nvPr>
        </p:nvSpPr>
        <p:spPr>
          <a:xfrm rot="5400000">
            <a:off x="7285037" y="1828802"/>
            <a:ext cx="5851525" cy="27432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2" name="Google Shape;80;p33"/>
          <p:cNvSpPr txBox="1">
            <a:spLocks noGrp="1"/>
          </p:cNvSpPr>
          <p:nvPr>
            <p:ph type="body" idx="1"/>
          </p:nvPr>
        </p:nvSpPr>
        <p:spPr>
          <a:xfrm rot="5400000">
            <a:off x="1697037" y="-812799"/>
            <a:ext cx="5851525" cy="80264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03" name="Google Shape;81;p3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35A0C05F-14B1-4BAA-B33F-725F143BAEED}" type="datetime1">
              <a:rPr lang="en-US" smtClean="0"/>
              <a:t>12/13/2023</a:t>
            </a:fld>
            <a:endParaRPr lang="en-US"/>
          </a:p>
        </p:txBody>
      </p:sp>
      <p:sp>
        <p:nvSpPr>
          <p:cNvPr id="1048704" name="Google Shape;82;p3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5" name="Google Shape;83;p3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1"/>
        <p:cNvGrpSpPr/>
        <p:nvPr/>
      </p:nvGrpSpPr>
      <p:grpSpPr>
        <a:xfrm>
          <a:off x="0" y="0"/>
          <a:ext cx="0" cy="0"/>
          <a:chOff x="0" y="0"/>
          <a:chExt cx="0" cy="0"/>
        </a:xfrm>
      </p:grpSpPr>
      <p:sp>
        <p:nvSpPr>
          <p:cNvPr id="1048598" name="Google Shape;22;p24"/>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9" name="Google Shape;23;p24"/>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00" name="Google Shape;24;p24"/>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D6C4DEF-A29C-4387-ADB6-98B448D109C4}" type="datetime1">
              <a:rPr lang="en-US" smtClean="0"/>
              <a:t>12/13/2023</a:t>
            </a:fld>
            <a:endParaRPr lang="en-US"/>
          </a:p>
        </p:txBody>
      </p:sp>
      <p:sp>
        <p:nvSpPr>
          <p:cNvPr id="1048601" name="Google Shape;25;p24"/>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02" name="Google Shape;26;p24"/>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8" name="Shape 27"/>
        <p:cNvGrpSpPr/>
        <p:nvPr/>
      </p:nvGrpSpPr>
      <p:grpSpPr>
        <a:xfrm>
          <a:off x="0" y="0"/>
          <a:ext cx="0" cy="0"/>
          <a:chOff x="0" y="0"/>
          <a:chExt cx="0" cy="0"/>
        </a:xfrm>
      </p:grpSpPr>
      <p:sp>
        <p:nvSpPr>
          <p:cNvPr id="1048717" name="Google Shape;28;p25"/>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8" name="Google Shape;29;p2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03D61218-6970-444B-8074-709E87D4BD63}" type="datetime1">
              <a:rPr lang="en-US" smtClean="0"/>
              <a:t>12/13/2023</a:t>
            </a:fld>
            <a:endParaRPr lang="en-US"/>
          </a:p>
        </p:txBody>
      </p:sp>
      <p:sp>
        <p:nvSpPr>
          <p:cNvPr id="1048719" name="Google Shape;30;p2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0" name="Google Shape;31;p2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9" name="Shape 32"/>
        <p:cNvGrpSpPr/>
        <p:nvPr/>
      </p:nvGrpSpPr>
      <p:grpSpPr>
        <a:xfrm>
          <a:off x="0" y="0"/>
          <a:ext cx="0" cy="0"/>
          <a:chOff x="0" y="0"/>
          <a:chExt cx="0" cy="0"/>
        </a:xfrm>
      </p:grpSpPr>
      <p:sp>
        <p:nvSpPr>
          <p:cNvPr id="1048721" name="Google Shape;33;p26"/>
          <p:cNvSpPr txBox="1">
            <a:spLocks noGrp="1"/>
          </p:cNvSpPr>
          <p:nvPr>
            <p:ph type="title"/>
          </p:nvPr>
        </p:nvSpPr>
        <p:spPr>
          <a:xfrm>
            <a:off x="963084" y="4406901"/>
            <a:ext cx="103632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34;p26"/>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723" name="Google Shape;35;p26"/>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E545631-3C89-4061-B8A3-4396F29A13F8}" type="datetime1">
              <a:rPr lang="en-US" smtClean="0"/>
              <a:t>12/13/2023</a:t>
            </a:fld>
            <a:endParaRPr lang="en-US"/>
          </a:p>
        </p:txBody>
      </p:sp>
      <p:sp>
        <p:nvSpPr>
          <p:cNvPr id="1048724" name="Google Shape;36;p26"/>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5" name="Google Shape;37;p26"/>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0" name="Shape 38"/>
        <p:cNvGrpSpPr/>
        <p:nvPr/>
      </p:nvGrpSpPr>
      <p:grpSpPr>
        <a:xfrm>
          <a:off x="0" y="0"/>
          <a:ext cx="0" cy="0"/>
          <a:chOff x="0" y="0"/>
          <a:chExt cx="0" cy="0"/>
        </a:xfrm>
      </p:grpSpPr>
      <p:sp>
        <p:nvSpPr>
          <p:cNvPr id="1048726" name="Google Shape;39;p27"/>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7" name="Google Shape;40;p27"/>
          <p:cNvSpPr txBox="1">
            <a:spLocks noGrp="1"/>
          </p:cNvSpPr>
          <p:nvPr>
            <p:ph type="body" idx="1"/>
          </p:nvPr>
        </p:nvSpPr>
        <p:spPr>
          <a:xfrm>
            <a:off x="609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28" name="Google Shape;41;p27"/>
          <p:cNvSpPr txBox="1">
            <a:spLocks noGrp="1"/>
          </p:cNvSpPr>
          <p:nvPr>
            <p:ph type="body" idx="2"/>
          </p:nvPr>
        </p:nvSpPr>
        <p:spPr>
          <a:xfrm>
            <a:off x="6197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29" name="Google Shape;42;p27"/>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BE0F1CAE-8192-4B0D-9A38-FF856499F832}" type="datetime1">
              <a:rPr lang="en-US" smtClean="0"/>
              <a:t>12/13/2023</a:t>
            </a:fld>
            <a:endParaRPr lang="en-US"/>
          </a:p>
        </p:txBody>
      </p:sp>
      <p:sp>
        <p:nvSpPr>
          <p:cNvPr id="1048730" name="Google Shape;43;p27"/>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1" name="Google Shape;44;p27"/>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64" name="Shape 45"/>
        <p:cNvGrpSpPr/>
        <p:nvPr/>
      </p:nvGrpSpPr>
      <p:grpSpPr>
        <a:xfrm>
          <a:off x="0" y="0"/>
          <a:ext cx="0" cy="0"/>
          <a:chOff x="0" y="0"/>
          <a:chExt cx="0" cy="0"/>
        </a:xfrm>
      </p:grpSpPr>
      <p:sp>
        <p:nvSpPr>
          <p:cNvPr id="1048693" name="Google Shape;46;p28"/>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4" name="Google Shape;47;p28"/>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95" name="Google Shape;48;p28"/>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96" name="Google Shape;49;p28"/>
          <p:cNvSpPr txBox="1">
            <a:spLocks noGrp="1"/>
          </p:cNvSpPr>
          <p:nvPr>
            <p:ph type="body" idx="3"/>
          </p:nvPr>
        </p:nvSpPr>
        <p:spPr>
          <a:xfrm>
            <a:off x="6193368" y="1535113"/>
            <a:ext cx="5389033"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97" name="Google Shape;50;p28"/>
          <p:cNvSpPr txBox="1">
            <a:spLocks noGrp="1"/>
          </p:cNvSpPr>
          <p:nvPr>
            <p:ph type="body" idx="4"/>
          </p:nvPr>
        </p:nvSpPr>
        <p:spPr>
          <a:xfrm>
            <a:off x="6193368" y="2174875"/>
            <a:ext cx="5389033"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98" name="Google Shape;51;p28"/>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4B3C08AB-3CA9-4F3D-A463-8D0BE3A7286A}" type="datetime1">
              <a:rPr lang="en-US" smtClean="0"/>
              <a:t>12/13/2023</a:t>
            </a:fld>
            <a:endParaRPr lang="en-US"/>
          </a:p>
        </p:txBody>
      </p:sp>
      <p:sp>
        <p:nvSpPr>
          <p:cNvPr id="1048699" name="Google Shape;52;p28"/>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0" name="Google Shape;53;p28"/>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1" name="Shape 54"/>
        <p:cNvGrpSpPr/>
        <p:nvPr/>
      </p:nvGrpSpPr>
      <p:grpSpPr>
        <a:xfrm>
          <a:off x="0" y="0"/>
          <a:ext cx="0" cy="0"/>
          <a:chOff x="0" y="0"/>
          <a:chExt cx="0" cy="0"/>
        </a:xfrm>
      </p:grpSpPr>
      <p:sp>
        <p:nvSpPr>
          <p:cNvPr id="1048732" name="Google Shape;55;p29"/>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11A00F-DEB2-4574-8D18-CC783F870931}" type="datetime1">
              <a:rPr lang="en-US" smtClean="0"/>
              <a:t>12/13/2023</a:t>
            </a:fld>
            <a:endParaRPr lang="en-US"/>
          </a:p>
        </p:txBody>
      </p:sp>
      <p:sp>
        <p:nvSpPr>
          <p:cNvPr id="1048733" name="Google Shape;56;p29"/>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4" name="Google Shape;57;p29"/>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58"/>
        <p:cNvGrpSpPr/>
        <p:nvPr/>
      </p:nvGrpSpPr>
      <p:grpSpPr>
        <a:xfrm>
          <a:off x="0" y="0"/>
          <a:ext cx="0" cy="0"/>
          <a:chOff x="0" y="0"/>
          <a:chExt cx="0" cy="0"/>
        </a:xfrm>
      </p:grpSpPr>
      <p:sp>
        <p:nvSpPr>
          <p:cNvPr id="1048735" name="Google Shape;59;p30"/>
          <p:cNvSpPr txBox="1">
            <a:spLocks noGrp="1"/>
          </p:cNvSpPr>
          <p:nvPr>
            <p:ph type="title"/>
          </p:nvPr>
        </p:nvSpPr>
        <p:spPr>
          <a:xfrm>
            <a:off x="609601" y="273050"/>
            <a:ext cx="4011084"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6" name="Google Shape;60;p30"/>
          <p:cNvSpPr txBox="1">
            <a:spLocks noGrp="1"/>
          </p:cNvSpPr>
          <p:nvPr>
            <p:ph type="body" idx="1"/>
          </p:nvPr>
        </p:nvSpPr>
        <p:spPr>
          <a:xfrm>
            <a:off x="4766733" y="273051"/>
            <a:ext cx="6815667"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737" name="Google Shape;61;p30"/>
          <p:cNvSpPr txBox="1">
            <a:spLocks noGrp="1"/>
          </p:cNvSpPr>
          <p:nvPr>
            <p:ph type="body" idx="2"/>
          </p:nvPr>
        </p:nvSpPr>
        <p:spPr>
          <a:xfrm>
            <a:off x="609601" y="1435101"/>
            <a:ext cx="4011084"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38" name="Google Shape;62;p30"/>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8FA9927-7A4F-44B1-B5F6-7A3E080EE4B0}" type="datetime1">
              <a:rPr lang="en-US" smtClean="0"/>
              <a:t>12/13/2023</a:t>
            </a:fld>
            <a:endParaRPr lang="en-US"/>
          </a:p>
        </p:txBody>
      </p:sp>
      <p:sp>
        <p:nvSpPr>
          <p:cNvPr id="1048739" name="Google Shape;63;p30"/>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40" name="Google Shape;64;p30"/>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6" name="Shape 65"/>
        <p:cNvGrpSpPr/>
        <p:nvPr/>
      </p:nvGrpSpPr>
      <p:grpSpPr>
        <a:xfrm>
          <a:off x="0" y="0"/>
          <a:ext cx="0" cy="0"/>
          <a:chOff x="0" y="0"/>
          <a:chExt cx="0" cy="0"/>
        </a:xfrm>
      </p:grpSpPr>
      <p:sp>
        <p:nvSpPr>
          <p:cNvPr id="1048706" name="Google Shape;66;p31"/>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7" name="Google Shape;67;p31"/>
          <p:cNvSpPr>
            <a:spLocks noGrp="1"/>
          </p:cNvSpPr>
          <p:nvPr>
            <p:ph type="pic" idx="2"/>
          </p:nvPr>
        </p:nvSpPr>
        <p:spPr>
          <a:xfrm>
            <a:off x="2389717" y="612775"/>
            <a:ext cx="7315200" cy="4114800"/>
          </a:xfrm>
          <a:prstGeom prst="rect"/>
          <a:noFill/>
          <a:ln>
            <a:noFill/>
          </a:ln>
        </p:spPr>
      </p:sp>
      <p:sp>
        <p:nvSpPr>
          <p:cNvPr id="1048708" name="Google Shape;68;p31"/>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09" name="Google Shape;69;p31"/>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3F70C8-2346-4E0D-A927-8F786D304F60}" type="datetime1">
              <a:rPr lang="en-US" smtClean="0"/>
              <a:t>12/13/2023</a:t>
            </a:fld>
            <a:endParaRPr lang="en-US"/>
          </a:p>
        </p:txBody>
      </p:sp>
      <p:sp>
        <p:nvSpPr>
          <p:cNvPr id="1048710" name="Google Shape;70;p31"/>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11" name="Google Shape;71;p31"/>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2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22"/>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2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fld id="{212661E0-137A-45F8-BD24-A5E9578A477E}" type="datetime1">
              <a:rPr lang="en-US" smtClean="0"/>
              <a:t>12/13/2023</a:t>
            </a:fld>
            <a:endParaRPr lang="en-US"/>
          </a:p>
        </p:txBody>
      </p:sp>
      <p:sp>
        <p:nvSpPr>
          <p:cNvPr id="1048579" name="Google Shape;13;p2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r>
              <a:rPr lang="en-IN"/>
              <a:t>SNSCE-CSE- BATCH NO:1 </a:t>
            </a:r>
          </a:p>
        </p:txBody>
      </p:sp>
      <p:sp>
        <p:nvSpPr>
          <p:cNvPr id="1048580" name="Google Shape;14;p2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54"/>
        <p:cNvGrpSpPr/>
        <p:nvPr/>
      </p:nvGrpSpPr>
      <p:grpSpPr>
        <a:xfrm>
          <a:off x="0" y="0"/>
          <a:ext cx="0" cy="0"/>
          <a:chOff x="0" y="0"/>
          <a:chExt cx="0" cy="0"/>
        </a:xfrm>
      </p:grpSpPr>
      <p:sp>
        <p:nvSpPr>
          <p:cNvPr id="1048586" name="Google Shape;155;p1"/>
          <p:cNvSpPr txBox="1">
            <a:spLocks noGrp="1"/>
          </p:cNvSpPr>
          <p:nvPr>
            <p:ph type="subTitle" idx="1"/>
          </p:nvPr>
        </p:nvSpPr>
        <p:spPr>
          <a:xfrm>
            <a:off x="1105949" y="4168213"/>
            <a:ext cx="4524000" cy="2104200"/>
          </a:xfrm>
          <a:prstGeom prst="rect"/>
          <a:noFill/>
          <a:ln>
            <a:noFill/>
          </a:ln>
        </p:spPr>
        <p:txBody>
          <a:bodyPr anchor="t" anchorCtr="0" bIns="45700" lIns="91425" rIns="91425" spcFirstLastPara="1" tIns="45700" wrap="square">
            <a:normAutofit/>
          </a:bodyPr>
          <a:p>
            <a:pPr algn="l" indent="0" lvl="0" marL="0" rtl="0">
              <a:lnSpc>
                <a:spcPct val="100000"/>
              </a:lnSpc>
              <a:spcBef>
                <a:spcPts val="0"/>
              </a:spcBef>
              <a:spcAft>
                <a:spcPts val="0"/>
              </a:spcAft>
              <a:buClr>
                <a:schemeClr val="dk1"/>
              </a:buClr>
              <a:buSzPts val="2000"/>
              <a:buNone/>
            </a:pPr>
            <a:r>
              <a:rPr b="1" dirty="0" sz="2000" lang="en-US" u="sng">
                <a:solidFill>
                  <a:schemeClr val="dk1"/>
                </a:solidFill>
                <a:latin typeface="Times New Roman"/>
                <a:ea typeface="Times New Roman"/>
                <a:cs typeface="Times New Roman"/>
                <a:sym typeface="Times New Roman"/>
              </a:rPr>
              <a:t>TEAM MEMBERS:</a:t>
            </a:r>
          </a:p>
          <a:p>
            <a:pPr algn="l" indent="0" lvl="0" marL="0" rtl="0">
              <a:lnSpc>
                <a:spcPct val="120000"/>
              </a:lnSpc>
              <a:spcBef>
                <a:spcPts val="400"/>
              </a:spcBef>
              <a:spcAft>
                <a:spcPts val="0"/>
              </a:spcAft>
              <a:buClr>
                <a:schemeClr val="dk1"/>
              </a:buClr>
              <a:buSzPts val="2000"/>
              <a:buNone/>
            </a:pPr>
            <a:r>
              <a:rPr b="1" dirty="0" sz="2000" lang="en-US" err="1">
                <a:solidFill>
                  <a:schemeClr val="dk1"/>
                </a:solidFill>
                <a:latin typeface="Times New Roman"/>
                <a:ea typeface="Times New Roman"/>
                <a:cs typeface="Times New Roman"/>
                <a:sym typeface="Times New Roman"/>
              </a:rPr>
              <a:t>Dilipkumar</a:t>
            </a:r>
            <a:r>
              <a:rPr b="1" dirty="0" sz="2000" lang="en-US">
                <a:solidFill>
                  <a:schemeClr val="dk1"/>
                </a:solidFill>
                <a:latin typeface="Times New Roman"/>
                <a:ea typeface="Times New Roman"/>
                <a:cs typeface="Times New Roman"/>
                <a:sym typeface="Times New Roman"/>
              </a:rPr>
              <a:t>. S</a:t>
            </a:r>
            <a:endParaRPr altLang="en-US" dirty="0" lang="zh-CN"/>
          </a:p>
          <a:p>
            <a:pPr algn="l" indent="0" lvl="0" marL="0" rtl="0">
              <a:lnSpc>
                <a:spcPct val="120000"/>
              </a:lnSpc>
              <a:spcBef>
                <a:spcPts val="400"/>
              </a:spcBef>
              <a:spcAft>
                <a:spcPts val="0"/>
              </a:spcAft>
              <a:buClr>
                <a:schemeClr val="dk1"/>
              </a:buClr>
              <a:buSzPts val="2000"/>
              <a:buNone/>
            </a:pPr>
            <a:r>
              <a:rPr altLang="en-US" b="1" dirty="0" sz="2000" lang="en-US">
                <a:solidFill>
                  <a:schemeClr val="dk1"/>
                </a:solidFill>
                <a:latin typeface="Times New Roman"/>
                <a:ea typeface="Times New Roman"/>
                <a:cs typeface="Times New Roman"/>
                <a:sym typeface="Times New Roman"/>
              </a:rPr>
              <a:t>Elavarasan. C</a:t>
            </a:r>
            <a:endParaRPr altLang="en-US" dirty="0" lang="zh-CN"/>
          </a:p>
          <a:p>
            <a:pPr algn="l" indent="0" lvl="0" marL="0" rtl="0">
              <a:lnSpc>
                <a:spcPct val="120000"/>
              </a:lnSpc>
              <a:spcBef>
                <a:spcPts val="400"/>
              </a:spcBef>
              <a:spcAft>
                <a:spcPts val="0"/>
              </a:spcAft>
              <a:buClr>
                <a:schemeClr val="dk1"/>
              </a:buClr>
              <a:buSzPts val="2000"/>
              <a:buNone/>
            </a:pPr>
            <a:r>
              <a:rPr altLang="en-US" b="1" dirty="0" sz="2000" lang="en-US" err="1">
                <a:solidFill>
                  <a:schemeClr val="dk1"/>
                </a:solidFill>
                <a:latin typeface="Times New Roman"/>
                <a:ea typeface="Times New Roman"/>
                <a:cs typeface="Times New Roman"/>
                <a:sym typeface="Times New Roman"/>
              </a:rPr>
              <a:t>Dharwin</a:t>
            </a:r>
            <a:r>
              <a:rPr altLang="en-US" b="1" dirty="0" sz="2000" lang="en-US">
                <a:solidFill>
                  <a:schemeClr val="dk1"/>
                </a:solidFill>
                <a:latin typeface="Times New Roman"/>
                <a:ea typeface="Times New Roman"/>
                <a:cs typeface="Times New Roman"/>
                <a:sym typeface="Times New Roman"/>
              </a:rPr>
              <a:t>. V</a:t>
            </a:r>
            <a:endParaRPr altLang="en-US" dirty="0" lang="zh-CN"/>
          </a:p>
          <a:p>
            <a:pPr algn="l" indent="0" lvl="0" marL="0" rtl="0">
              <a:lnSpc>
                <a:spcPct val="120000"/>
              </a:lnSpc>
              <a:spcBef>
                <a:spcPts val="400"/>
              </a:spcBef>
              <a:spcAft>
                <a:spcPts val="0"/>
              </a:spcAft>
              <a:buClr>
                <a:schemeClr val="dk1"/>
              </a:buClr>
              <a:buSzPts val="2000"/>
              <a:buNone/>
            </a:pPr>
            <a:r>
              <a:rPr b="1" dirty="0" sz="2000" lang="en-US" err="1">
                <a:solidFill>
                  <a:schemeClr val="dk1"/>
                </a:solidFill>
                <a:latin typeface="Times New Roman"/>
                <a:ea typeface="Times New Roman"/>
                <a:cs typeface="Times New Roman"/>
                <a:sym typeface="Times New Roman"/>
              </a:rPr>
              <a:t>Darshan.D</a:t>
            </a:r>
            <a:endParaRPr b="1" dirty="0" sz="2000">
              <a:solidFill>
                <a:schemeClr val="dk1"/>
              </a:solidFill>
              <a:latin typeface="Times New Roman"/>
              <a:ea typeface="Times New Roman"/>
              <a:cs typeface="Times New Roman"/>
              <a:sym typeface="Times New Roman"/>
            </a:endParaRPr>
          </a:p>
          <a:p>
            <a:pPr algn="ctr" indent="0" lvl="0" marL="0" rtl="0">
              <a:lnSpc>
                <a:spcPct val="100000"/>
              </a:lnSpc>
              <a:spcBef>
                <a:spcPts val="400"/>
              </a:spcBef>
              <a:spcAft>
                <a:spcPts val="0"/>
              </a:spcAft>
              <a:buClr>
                <a:srgbClr val="888888"/>
              </a:buClr>
              <a:buSzPts val="2000"/>
              <a:buNone/>
            </a:pPr>
            <a:endParaRPr dirty="0" sz="2000">
              <a:solidFill>
                <a:schemeClr val="dk1"/>
              </a:solidFill>
              <a:latin typeface="Times New Roman"/>
              <a:ea typeface="Times New Roman"/>
              <a:cs typeface="Times New Roman"/>
              <a:sym typeface="Times New Roman"/>
            </a:endParaRPr>
          </a:p>
          <a:p>
            <a:pPr algn="ctr" indent="0" lvl="0" marL="0" rtl="0">
              <a:lnSpc>
                <a:spcPct val="100000"/>
              </a:lnSpc>
              <a:spcBef>
                <a:spcPts val="400"/>
              </a:spcBef>
              <a:spcAft>
                <a:spcPts val="0"/>
              </a:spcAft>
              <a:buClr>
                <a:srgbClr val="888888"/>
              </a:buClr>
              <a:buSzPts val="2000"/>
              <a:buNone/>
            </a:pPr>
            <a:endParaRPr dirty="0" sz="2000">
              <a:solidFill>
                <a:schemeClr val="dk1"/>
              </a:solidFill>
            </a:endParaRPr>
          </a:p>
        </p:txBody>
      </p:sp>
      <p:sp>
        <p:nvSpPr>
          <p:cNvPr id="1048587" name="Google Shape;156;p1"/>
          <p:cNvSpPr txBox="1">
            <a:spLocks noGrp="1"/>
          </p:cNvSpPr>
          <p:nvPr>
            <p:ph type="ctrTitle"/>
          </p:nvPr>
        </p:nvSpPr>
        <p:spPr>
          <a:xfrm>
            <a:off x="1671325" y="304800"/>
            <a:ext cx="8622900" cy="936343"/>
          </a:xfrm>
          <a:prstGeom prst="rect"/>
          <a:noFill/>
          <a:ln>
            <a:noFill/>
          </a:ln>
        </p:spPr>
        <p:txBody>
          <a:bodyPr anchor="ctr" anchorCtr="0" bIns="45700" lIns="91425" rIns="91425" spcFirstLastPara="1" tIns="45700" wrap="square">
            <a:normAutofit fontScale="90000"/>
          </a:bodyPr>
          <a:p>
            <a:pPr algn="ctr" indent="0" lvl="0" marL="0" rtl="0">
              <a:lnSpc>
                <a:spcPct val="100000"/>
              </a:lnSpc>
              <a:spcBef>
                <a:spcPts val="0"/>
              </a:spcBef>
              <a:spcAft>
                <a:spcPts val="0"/>
              </a:spcAft>
              <a:buClr>
                <a:schemeClr val="dk1"/>
              </a:buClr>
              <a:buSzPts val="2790"/>
              <a:buFont typeface="Times New Roman"/>
              <a:buNone/>
            </a:pPr>
            <a:r>
              <a:rPr b="1" sz="2790" lang="en-US">
                <a:latin typeface="Times New Roman"/>
                <a:ea typeface="Times New Roman"/>
                <a:cs typeface="Times New Roman"/>
                <a:sym typeface="Times New Roman"/>
              </a:rPr>
              <a:t>SNS COLLEGE OF ENGINEERING</a:t>
            </a:r>
            <a:br>
              <a:rPr b="1" sz="4320" lang="en-US">
                <a:latin typeface="Times New Roman"/>
                <a:ea typeface="Times New Roman"/>
                <a:cs typeface="Times New Roman"/>
                <a:sym typeface="Times New Roman"/>
              </a:rPr>
            </a:br>
            <a:r>
              <a:rPr sz="1440" lang="en-US">
                <a:latin typeface="Times New Roman"/>
                <a:ea typeface="Times New Roman"/>
                <a:cs typeface="Times New Roman"/>
                <a:sym typeface="Times New Roman"/>
              </a:rPr>
              <a:t>Kurumbapalayam (Po), Coimbatore – 641 107</a:t>
            </a:r>
            <a:br>
              <a:rPr sz="1440" lang="en-US">
                <a:latin typeface="Times New Roman"/>
                <a:ea typeface="Times New Roman"/>
                <a:cs typeface="Times New Roman"/>
                <a:sym typeface="Times New Roman"/>
              </a:rPr>
            </a:br>
            <a:r>
              <a:rPr b="1" sz="1800" lang="en-US">
                <a:latin typeface="Times New Roman"/>
                <a:ea typeface="Times New Roman"/>
                <a:cs typeface="Times New Roman"/>
                <a:sym typeface="Times New Roman"/>
              </a:rPr>
              <a:t>AN AUTONOMOUS INSTITUTION</a:t>
            </a:r>
            <a:br>
              <a:rPr b="1" sz="4410" lang="en-US">
                <a:latin typeface="Times New Roman"/>
                <a:ea typeface="Times New Roman"/>
                <a:cs typeface="Times New Roman"/>
                <a:sym typeface="Times New Roman"/>
              </a:rPr>
            </a:br>
            <a:r>
              <a:rPr sz="1620" lang="en-US">
                <a:latin typeface="Times New Roman"/>
                <a:ea typeface="Times New Roman"/>
                <a:cs typeface="Times New Roman"/>
                <a:sym typeface="Times New Roman"/>
              </a:rPr>
              <a:t>Accredited by NAAC – UGC with ‘A’ Grade</a:t>
            </a:r>
            <a:br>
              <a:rPr sz="1620" lang="en-US">
                <a:latin typeface="Times New Roman"/>
                <a:ea typeface="Times New Roman"/>
                <a:cs typeface="Times New Roman"/>
                <a:sym typeface="Times New Roman"/>
              </a:rPr>
            </a:br>
            <a:r>
              <a:rPr sz="1620" lang="en-US">
                <a:latin typeface="Times New Roman"/>
                <a:ea typeface="Times New Roman"/>
                <a:cs typeface="Times New Roman"/>
                <a:sym typeface="Times New Roman"/>
              </a:rPr>
              <a:t>Approved by AICTE, New Delhi &amp; Affiliated to Anna University, Chennai</a:t>
            </a:r>
            <a:endParaRPr sz="4320">
              <a:latin typeface="Times New Roman"/>
              <a:ea typeface="Times New Roman"/>
              <a:cs typeface="Times New Roman"/>
              <a:sym typeface="Times New Roman"/>
            </a:endParaRPr>
          </a:p>
        </p:txBody>
      </p:sp>
      <p:pic>
        <p:nvPicPr>
          <p:cNvPr id="2097152" name="Google Shape;157;p1"/>
          <p:cNvPicPr preferRelativeResize="0">
            <a:picLocks/>
          </p:cNvPicPr>
          <p:nvPr/>
        </p:nvPicPr>
        <p:blipFill rotWithShape="1">
          <a:blip xmlns:r="http://schemas.openxmlformats.org/officeDocument/2006/relationships" r:embed="rId1">
            <a:alphaModFix/>
          </a:blip>
          <a:srcRect/>
          <a:stretch>
            <a:fillRect/>
          </a:stretch>
        </p:blipFill>
        <p:spPr>
          <a:xfrm>
            <a:off x="1690914" y="304801"/>
            <a:ext cx="1524001" cy="1362074"/>
          </a:xfrm>
          <a:prstGeom prst="rect"/>
          <a:noFill/>
          <a:ln>
            <a:noFill/>
          </a:ln>
          <a:effectLst>
            <a:outerShdw algn="tl" blurRad="292100" dir="2700000" dist="139700" rotWithShape="0">
              <a:srgbClr val="333333">
                <a:alpha val="64310"/>
              </a:srgbClr>
            </a:outerShdw>
          </a:effectLst>
        </p:spPr>
      </p:pic>
      <p:pic>
        <p:nvPicPr>
          <p:cNvPr id="2097153" name="Google Shape;158;p1"/>
          <p:cNvPicPr preferRelativeResize="0">
            <a:picLocks/>
          </p:cNvPicPr>
          <p:nvPr/>
        </p:nvPicPr>
        <p:blipFill rotWithShape="1">
          <a:blip xmlns:r="http://schemas.openxmlformats.org/officeDocument/2006/relationships" r:embed="rId2">
            <a:alphaModFix/>
          </a:blip>
          <a:srcRect/>
          <a:stretch>
            <a:fillRect/>
          </a:stretch>
        </p:blipFill>
        <p:spPr>
          <a:xfrm>
            <a:off x="255269" y="136524"/>
            <a:ext cx="850680" cy="843711"/>
          </a:xfrm>
          <a:prstGeom prst="rect"/>
          <a:noFill/>
          <a:ln>
            <a:noFill/>
          </a:ln>
        </p:spPr>
      </p:pic>
      <p:pic>
        <p:nvPicPr>
          <p:cNvPr id="2097154" name="Google Shape;159;p1"/>
          <p:cNvPicPr preferRelativeResize="0">
            <a:picLocks/>
          </p:cNvPicPr>
          <p:nvPr/>
        </p:nvPicPr>
        <p:blipFill rotWithShape="1">
          <a:blip xmlns:r="http://schemas.openxmlformats.org/officeDocument/2006/relationships" r:embed="rId3">
            <a:alphaModFix/>
          </a:blip>
          <a:srcRect/>
          <a:stretch>
            <a:fillRect/>
          </a:stretch>
        </p:blipFill>
        <p:spPr>
          <a:xfrm>
            <a:off x="10498720" y="160338"/>
            <a:ext cx="1329597" cy="843711"/>
          </a:xfrm>
          <a:prstGeom prst="rect"/>
          <a:noFill/>
          <a:ln>
            <a:noFill/>
          </a:ln>
        </p:spPr>
      </p:pic>
      <p:sp>
        <p:nvSpPr>
          <p:cNvPr id="1048588" name="Google Shape;160;p1"/>
          <p:cNvSpPr txBox="1"/>
          <p:nvPr/>
        </p:nvSpPr>
        <p:spPr>
          <a:xfrm>
            <a:off x="1690914" y="1820785"/>
            <a:ext cx="8301600" cy="1638900"/>
          </a:xfrm>
          <a:prstGeom prst="rect"/>
          <a:noFill/>
          <a:ln>
            <a:noFill/>
          </a:ln>
        </p:spPr>
        <p:txBody>
          <a:bodyPr anchor="t" anchorCtr="0" bIns="45700" lIns="91425" rIns="91425" spcFirstLastPara="1" tIns="45700" wrap="square">
            <a:normAutofit/>
          </a:bodyPr>
          <a:p>
            <a:pPr algn="ctr" indent="0" lvl="0" marL="0" marR="0" rtl="0">
              <a:lnSpc>
                <a:spcPct val="90000"/>
              </a:lnSpc>
              <a:spcBef>
                <a:spcPts val="0"/>
              </a:spcBef>
              <a:spcAft>
                <a:spcPts val="0"/>
              </a:spcAft>
              <a:buClr>
                <a:srgbClr val="000000"/>
              </a:buClr>
              <a:buSzPts val="2000"/>
              <a:buFont typeface="Arial"/>
              <a:buNone/>
            </a:pPr>
            <a:r>
              <a:rPr b="1" cap="none" dirty="0" sz="2000" i="0" lang="en-US" strike="noStrike" u="none">
                <a:solidFill>
                  <a:schemeClr val="dk1"/>
                </a:solidFill>
                <a:latin typeface="Times New Roman"/>
                <a:ea typeface="Times New Roman"/>
                <a:cs typeface="Times New Roman"/>
                <a:sym typeface="Times New Roman"/>
              </a:rPr>
              <a:t>DEPARTMENT OF COMPUTER SCIENCE AND ENGINEERING</a:t>
            </a:r>
            <a:endParaRPr b="0" cap="none" dirty="0"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000"/>
              <a:buFont typeface="Arial"/>
              <a:buNone/>
            </a:pPr>
            <a:r>
              <a:rPr b="1" cap="none" dirty="0" sz="2000" i="0" lang="en-US" strike="noStrike" u="none">
                <a:solidFill>
                  <a:schemeClr val="dk1"/>
                </a:solidFill>
                <a:latin typeface="Times New Roman"/>
                <a:ea typeface="Times New Roman"/>
                <a:cs typeface="Times New Roman"/>
                <a:sym typeface="Times New Roman"/>
              </a:rPr>
              <a:t> </a:t>
            </a:r>
            <a:endParaRPr b="0" cap="none" dirty="0"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400"/>
              <a:buFont typeface="Arial"/>
              <a:buNone/>
            </a:pPr>
            <a:r>
              <a:rPr b="1" cap="none" dirty="0" sz="2400" i="0" lang="en-US" strike="noStrike" u="none">
                <a:solidFill>
                  <a:schemeClr val="dk1"/>
                </a:solidFill>
                <a:latin typeface="Times New Roman"/>
                <a:ea typeface="Times New Roman"/>
                <a:cs typeface="Times New Roman"/>
                <a:sym typeface="Times New Roman"/>
              </a:rPr>
              <a:t>19DT102-DESIGN THINKING &amp; INNOVATION</a:t>
            </a:r>
            <a:endParaRPr b="0" cap="none" dirty="0"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400"/>
              <a:buFont typeface="Arial"/>
              <a:buNone/>
            </a:pPr>
            <a:r>
              <a:rPr b="1" cap="none" dirty="0" sz="2400" i="0" lang="en-US" strike="noStrike" u="none">
                <a:solidFill>
                  <a:schemeClr val="dk1"/>
                </a:solidFill>
                <a:latin typeface="Times New Roman"/>
                <a:ea typeface="Times New Roman"/>
                <a:cs typeface="Times New Roman"/>
                <a:sym typeface="Times New Roman"/>
              </a:rPr>
              <a:t>II-YEAR / III-SEMESTER</a:t>
            </a:r>
            <a:endParaRPr b="0" cap="none" dirty="0" sz="1400" i="0" strike="noStrike" u="none">
              <a:solidFill>
                <a:srgbClr val="000000"/>
              </a:solidFill>
              <a:latin typeface="Arial"/>
              <a:ea typeface="Arial"/>
              <a:cs typeface="Arial"/>
              <a:sym typeface="Arial"/>
            </a:endParaRPr>
          </a:p>
        </p:txBody>
      </p:sp>
      <p:sp>
        <p:nvSpPr>
          <p:cNvPr id="1048589" name="Google Shape;161;p1" descr="Image result for xortican technologies&quot;"/>
          <p:cNvSpPr/>
          <p:nvPr/>
        </p:nvSpPr>
        <p:spPr>
          <a:xfrm>
            <a:off x="1679575" y="-144463"/>
            <a:ext cx="304800" cy="3048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590" name="Google Shape;162;p1" descr="Image result for xortican technologies&quot;"/>
          <p:cNvSpPr/>
          <p:nvPr/>
        </p:nvSpPr>
        <p:spPr>
          <a:xfrm>
            <a:off x="1679575" y="-144463"/>
            <a:ext cx="304800" cy="3048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591" name="Google Shape;163;p1"/>
          <p:cNvSpPr txBox="1"/>
          <p:nvPr/>
        </p:nvSpPr>
        <p:spPr>
          <a:xfrm>
            <a:off x="7600335" y="4375135"/>
            <a:ext cx="4070700" cy="1416900"/>
          </a:xfrm>
          <a:prstGeom prst="rect"/>
          <a:noFill/>
          <a:ln>
            <a:noFill/>
          </a:ln>
        </p:spPr>
        <p:txBody>
          <a:bodyPr anchor="t" anchorCtr="0" bIns="45700" lIns="91425" rIns="91425" spcFirstLastPara="1" tIns="45700" wrap="square">
            <a:normAutofit/>
          </a:bodyPr>
          <a:p>
            <a:pPr algn="ctr" indent="0" lvl="0" marL="0" marR="0" rtl="0">
              <a:lnSpc>
                <a:spcPct val="100000"/>
              </a:lnSpc>
              <a:spcBef>
                <a:spcPts val="0"/>
              </a:spcBef>
              <a:spcAft>
                <a:spcPts val="0"/>
              </a:spcAft>
              <a:buClr>
                <a:schemeClr val="dk1"/>
              </a:buClr>
              <a:buSzPts val="2000"/>
              <a:buFont typeface="Arial"/>
              <a:buNone/>
            </a:pPr>
            <a:r>
              <a:rPr b="1" cap="none" dirty="0" sz="2000" i="0" lang="en-US" strike="noStrike" u="sng">
                <a:solidFill>
                  <a:schemeClr val="dk1"/>
                </a:solidFill>
                <a:latin typeface="Times New Roman"/>
                <a:ea typeface="Times New Roman"/>
                <a:cs typeface="Times New Roman"/>
                <a:sym typeface="Times New Roman"/>
              </a:rPr>
              <a:t>GUIDED BY:</a:t>
            </a:r>
            <a:endParaRPr b="0" cap="none" dirty="0" sz="1400" i="0" strike="noStrike" u="none">
              <a:solidFill>
                <a:srgbClr val="000000"/>
              </a:solidFill>
              <a:latin typeface="Arial"/>
              <a:ea typeface="Arial"/>
              <a:cs typeface="Arial"/>
              <a:sym typeface="Arial"/>
            </a:endParaRPr>
          </a:p>
          <a:p>
            <a:pPr algn="ctr" indent="0" lvl="0" marL="0" marR="0" rtl="0">
              <a:lnSpc>
                <a:spcPct val="170000"/>
              </a:lnSpc>
              <a:spcBef>
                <a:spcPts val="400"/>
              </a:spcBef>
              <a:spcAft>
                <a:spcPts val="0"/>
              </a:spcAft>
              <a:buClr>
                <a:schemeClr val="dk1"/>
              </a:buClr>
              <a:buSzPts val="2000"/>
              <a:buFont typeface="Arial"/>
              <a:buNone/>
            </a:pPr>
            <a:r>
              <a:rPr b="1" dirty="0" sz="2000" lang="en-US">
                <a:solidFill>
                  <a:schemeClr val="dk1"/>
                </a:solidFill>
                <a:latin typeface="Times New Roman"/>
                <a:ea typeface="Times New Roman"/>
                <a:cs typeface="Times New Roman"/>
                <a:sym typeface="Times New Roman"/>
              </a:rPr>
              <a:t>Ms. DEEPA P</a:t>
            </a:r>
            <a:endParaRPr b="1" dirty="0" sz="2000">
              <a:solidFill>
                <a:schemeClr val="dk1"/>
              </a:solidFill>
              <a:latin typeface="Times New Roman"/>
              <a:ea typeface="Times New Roman"/>
              <a:cs typeface="Times New Roman"/>
              <a:sym typeface="Times New Roman"/>
            </a:endParaRPr>
          </a:p>
          <a:p>
            <a:pPr algn="ctr" indent="0" lvl="0" marL="0" marR="0" rtl="0">
              <a:lnSpc>
                <a:spcPct val="170000"/>
              </a:lnSpc>
              <a:spcBef>
                <a:spcPts val="400"/>
              </a:spcBef>
              <a:spcAft>
                <a:spcPts val="0"/>
              </a:spcAft>
              <a:buClr>
                <a:schemeClr val="dk1"/>
              </a:buClr>
              <a:buSzPts val="2000"/>
              <a:buFont typeface="Arial"/>
              <a:buNone/>
            </a:pPr>
            <a:r>
              <a:rPr b="1" dirty="0" sz="2000" lang="en-US">
                <a:solidFill>
                  <a:schemeClr val="dk1"/>
                </a:solidFill>
                <a:latin typeface="Times New Roman"/>
                <a:ea typeface="Times New Roman"/>
                <a:cs typeface="Times New Roman"/>
                <a:sym typeface="Times New Roman"/>
              </a:rPr>
              <a:t>Assistant Professor</a:t>
            </a:r>
            <a:r>
              <a:rPr b="1" cap="none" dirty="0" sz="2000" i="0" lang="en-US" strike="noStrike" u="none">
                <a:solidFill>
                  <a:schemeClr val="dk1"/>
                </a:solidFill>
                <a:latin typeface="Times New Roman"/>
                <a:ea typeface="Times New Roman"/>
                <a:cs typeface="Times New Roman"/>
                <a:sym typeface="Times New Roman"/>
              </a:rPr>
              <a:t>/CSE</a:t>
            </a:r>
            <a:endParaRPr b="0" cap="none" dirty="0" sz="1400" i="0" strike="noStrike" u="none">
              <a:solidFill>
                <a:srgbClr val="000000"/>
              </a:solidFill>
              <a:latin typeface="Arial"/>
              <a:ea typeface="Arial"/>
              <a:cs typeface="Arial"/>
              <a:sym typeface="Arial"/>
            </a:endParaRPr>
          </a:p>
          <a:p>
            <a:pPr algn="ctr" indent="0" lvl="0" marL="0" marR="0" rtl="0">
              <a:lnSpc>
                <a:spcPct val="100000"/>
              </a:lnSpc>
              <a:spcBef>
                <a:spcPts val="400"/>
              </a:spcBef>
              <a:spcAft>
                <a:spcPts val="0"/>
              </a:spcAft>
              <a:buClr>
                <a:srgbClr val="888888"/>
              </a:buClr>
              <a:buSzPts val="2000"/>
              <a:buFont typeface="Arial"/>
              <a:buNone/>
            </a:pPr>
            <a:endParaRPr b="0" cap="none" dirty="0" sz="2000" i="0" strike="noStrike" u="none">
              <a:solidFill>
                <a:schemeClr val="dk1"/>
              </a:solidFill>
              <a:latin typeface="Times New Roman"/>
              <a:ea typeface="Times New Roman"/>
              <a:cs typeface="Times New Roman"/>
              <a:sym typeface="Times New Roman"/>
            </a:endParaRPr>
          </a:p>
          <a:p>
            <a:pPr algn="ctr" indent="0" lvl="0" marL="0" marR="0" rtl="0">
              <a:lnSpc>
                <a:spcPct val="100000"/>
              </a:lnSpc>
              <a:spcBef>
                <a:spcPts val="400"/>
              </a:spcBef>
              <a:spcAft>
                <a:spcPts val="0"/>
              </a:spcAft>
              <a:buClr>
                <a:srgbClr val="888888"/>
              </a:buClr>
              <a:buSzPts val="2000"/>
              <a:buFont typeface="Arial"/>
              <a:buNone/>
            </a:pPr>
            <a:endParaRPr b="0" cap="none" dirty="0" sz="2000" i="0" strike="noStrike" u="none">
              <a:solidFill>
                <a:schemeClr val="dk1"/>
              </a:solidFill>
              <a:latin typeface="Calibri"/>
              <a:ea typeface="Calibri"/>
              <a:cs typeface="Calibri"/>
              <a:sym typeface="Calibri"/>
            </a:endParaRPr>
          </a:p>
        </p:txBody>
      </p:sp>
      <p:sp>
        <p:nvSpPr>
          <p:cNvPr id="1048592" name="Google Shape;164;p1"/>
          <p:cNvSpPr txBox="1">
            <a:spLocks noGrp="1"/>
          </p:cNvSpPr>
          <p:nvPr>
            <p:ph type="dt" idx="10"/>
          </p:nvPr>
        </p:nvSpPr>
        <p:spPr>
          <a:xfrm>
            <a:off x="609600" y="6356351"/>
            <a:ext cx="2844900" cy="365100"/>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US"/>
              <a:t>3/1/2023</a:t>
            </a:r>
          </a:p>
        </p:txBody>
      </p:sp>
      <p:sp>
        <p:nvSpPr>
          <p:cNvPr id="1048593" name="Google Shape;165;p1"/>
          <p:cNvSpPr txBox="1">
            <a:spLocks noGrp="1"/>
          </p:cNvSpPr>
          <p:nvPr>
            <p:ph type="ftr" idx="11"/>
          </p:nvPr>
        </p:nvSpPr>
        <p:spPr>
          <a:xfrm>
            <a:off x="4165600" y="6356351"/>
            <a:ext cx="3860700" cy="276900"/>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SzPts val="1400"/>
              <a:buNone/>
            </a:pPr>
            <a:r>
              <a:rPr lang="en-US"/>
              <a:t>SNSCE-CSE- BATCH NO:1 </a:t>
            </a:r>
          </a:p>
        </p:txBody>
      </p:sp>
      <p:sp>
        <p:nvSpPr>
          <p:cNvPr id="1048594" name="Google Shape;166;p1"/>
          <p:cNvSpPr txBox="1">
            <a:spLocks noGrp="1"/>
          </p:cNvSpPr>
          <p:nvPr>
            <p:ph type="sldNum" idx="12"/>
          </p:nvPr>
        </p:nvSpPr>
        <p:spPr>
          <a:xfrm>
            <a:off x="8737500" y="6356351"/>
            <a:ext cx="2844900" cy="365100"/>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a:t>
            </a:fld>
            <a:endParaRPr lang="en-US"/>
          </a:p>
        </p:txBody>
      </p:sp>
      <p:sp>
        <p:nvSpPr>
          <p:cNvPr id="1048595" name="Google Shape;167;p1"/>
          <p:cNvSpPr txBox="1"/>
          <p:nvPr/>
        </p:nvSpPr>
        <p:spPr>
          <a:xfrm>
            <a:off x="1831975" y="3368919"/>
            <a:ext cx="8301600" cy="441900"/>
          </a:xfrm>
          <a:prstGeom prst="rect"/>
          <a:noFill/>
          <a:ln>
            <a:noFill/>
          </a:ln>
        </p:spPr>
        <p:txBody>
          <a:bodyPr anchor="t" anchorCtr="0" bIns="45700" lIns="91425" rIns="91425" spcFirstLastPara="1" tIns="45700" wrap="square">
            <a:noAutofit/>
          </a:bodyPr>
          <a:p>
            <a:pPr algn="ctr" indent="0" lvl="0" marL="0" marR="0" rtl="0">
              <a:lnSpc>
                <a:spcPct val="90000"/>
              </a:lnSpc>
              <a:spcBef>
                <a:spcPts val="0"/>
              </a:spcBef>
              <a:spcAft>
                <a:spcPts val="0"/>
              </a:spcAft>
              <a:buClr>
                <a:srgbClr val="000000"/>
              </a:buClr>
              <a:buSzPts val="2400"/>
              <a:buFont typeface="Arial"/>
              <a:buNone/>
            </a:pPr>
            <a:r>
              <a:rPr b="1" cap="none" dirty="0" sz="2800" i="0" lang="en-US" strike="noStrike" u="none">
                <a:solidFill>
                  <a:schemeClr val="dk1"/>
                </a:solidFill>
                <a:latin typeface="Times New Roman"/>
                <a:ea typeface="Arial"/>
                <a:cs typeface="Times New Roman"/>
                <a:sym typeface="Times New Roman"/>
              </a:rPr>
              <a:t>LAW TRANSLATOR AND SUMMARIZER </a:t>
            </a:r>
            <a:endParaRPr b="1" cap="none" dirty="0" sz="28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9" name="Title 1048658"/>
          <p:cNvSpPr>
            <a:spLocks noGrp="1"/>
          </p:cNvSpPr>
          <p:nvPr>
            <p:ph type="ctrTitle"/>
          </p:nvPr>
        </p:nvSpPr>
        <p:spPr>
          <a:xfrm>
            <a:off x="0" y="0"/>
            <a:ext cx="10363200" cy="1181839"/>
          </a:xfrm>
        </p:spPr>
        <p:txBody>
          <a:bodyPr/>
          <a:p>
            <a:pPr algn="l"/>
            <a:r>
              <a:rPr b="1" dirty="0" sz="5400" lang="en-US"/>
              <a:t>Prototype</a:t>
            </a:r>
            <a:endParaRPr b="1" dirty="0" lang="en-IN"/>
          </a:p>
        </p:txBody>
      </p:sp>
      <p:sp>
        <p:nvSpPr>
          <p:cNvPr id="1048660" name="Subtitle 1048659"/>
          <p:cNvSpPr>
            <a:spLocks noGrp="1"/>
          </p:cNvSpPr>
          <p:nvPr>
            <p:ph type="subTitle" idx="1"/>
          </p:nvPr>
        </p:nvSpPr>
        <p:spPr>
          <a:xfrm>
            <a:off x="1218613" y="-4887238"/>
            <a:ext cx="8534400" cy="1752600"/>
          </a:xfrm>
        </p:spPr>
        <p:txBody>
          <a:bodyPr/>
          <a:p>
            <a:endParaRPr lang="en-IN"/>
          </a:p>
        </p:txBody>
      </p:sp>
      <p:sp>
        <p:nvSpPr>
          <p:cNvPr id="1048661" name="Date Placeholder 1048660"/>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62" name="Footer Placeholder 1048661"/>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63" name="Slide Number Placeholder 1048662"/>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10</a:t>
            </a:fld>
            <a:endParaRPr lang="en-US"/>
          </a:p>
        </p:txBody>
      </p:sp>
      <p:pic>
        <p:nvPicPr>
          <p:cNvPr id="2097170"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4" name="Subtitle 1048692"/>
          <p:cNvSpPr>
            <a:spLocks noGrp="1"/>
          </p:cNvSpPr>
          <p:nvPr>
            <p:ph type="subTitle" idx="1"/>
          </p:nvPr>
        </p:nvSpPr>
        <p:spPr/>
        <p:txBody>
          <a:bodyPr/>
          <a:p>
            <a:endParaRPr dirty="0" lang="en-IN"/>
          </a:p>
        </p:txBody>
      </p:sp>
      <p:sp>
        <p:nvSpPr>
          <p:cNvPr id="1048665" name="Date Placeholder 1048693"/>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66" name="Footer Placeholder 1048694"/>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67" name="Slide Number Placeholder 1048695"/>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11</a:t>
            </a:fld>
            <a:endParaRPr lang="en-US"/>
          </a:p>
        </p:txBody>
      </p:sp>
      <p:sp>
        <p:nvSpPr>
          <p:cNvPr id="1048668" name="Title 2"/>
          <p:cNvSpPr>
            <a:spLocks noGrp="1"/>
          </p:cNvSpPr>
          <p:nvPr>
            <p:ph type="ctrTitle"/>
          </p:nvPr>
        </p:nvSpPr>
        <p:spPr/>
        <p:txBody>
          <a:bodyPr/>
          <a:p>
            <a:endParaRPr dirty="0" lang="en-IN"/>
          </a:p>
        </p:txBody>
      </p:sp>
      <p:pic>
        <p:nvPicPr>
          <p:cNvPr id="2097171"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9" name="Title 1048668"/>
          <p:cNvSpPr>
            <a:spLocks noGrp="1"/>
          </p:cNvSpPr>
          <p:nvPr>
            <p:ph type="ctrTitle"/>
          </p:nvPr>
        </p:nvSpPr>
        <p:spPr>
          <a:xfrm>
            <a:off x="223622" y="0"/>
            <a:ext cx="10363200" cy="1470025"/>
          </a:xfrm>
        </p:spPr>
        <p:txBody>
          <a:bodyPr/>
          <a:p>
            <a:pPr algn="l"/>
            <a:r>
              <a:rPr b="1" dirty="0" lang="en-US"/>
              <a:t>PROTOTYPE</a:t>
            </a:r>
            <a:endParaRPr b="1" dirty="0" lang="en-IN"/>
          </a:p>
        </p:txBody>
      </p:sp>
      <p:sp>
        <p:nvSpPr>
          <p:cNvPr id="1048670" name="Subtitle 1048669"/>
          <p:cNvSpPr>
            <a:spLocks noGrp="1"/>
          </p:cNvSpPr>
          <p:nvPr>
            <p:ph type="subTitle" idx="1"/>
          </p:nvPr>
        </p:nvSpPr>
        <p:spPr>
          <a:xfrm rot="8822">
            <a:off x="230680" y="1190460"/>
            <a:ext cx="11999940" cy="5515626"/>
          </a:xfrm>
        </p:spPr>
        <p:txBody>
          <a:bodyPr>
            <a:normAutofit/>
          </a:bodyPr>
          <a:p>
            <a:pPr algn="l"/>
            <a:r>
              <a:rPr dirty="0" sz="2400" lang="en-US">
                <a:solidFill>
                  <a:schemeClr val="tx1"/>
                </a:solidFill>
              </a:rPr>
              <a:t>MAIN FEATURES: </a:t>
            </a:r>
          </a:p>
          <a:p>
            <a:pPr algn="l"/>
            <a:r>
              <a:rPr dirty="0" sz="2400" lang="en-US">
                <a:solidFill>
                  <a:schemeClr val="tx1"/>
                </a:solidFill>
              </a:rPr>
              <a:t>• Phrases the given document </a:t>
            </a:r>
          </a:p>
          <a:p>
            <a:pPr algn="l"/>
            <a:r>
              <a:rPr dirty="0" sz="2400" lang="en-US">
                <a:solidFill>
                  <a:schemeClr val="tx1"/>
                </a:solidFill>
              </a:rPr>
              <a:t>• Use text as an intermediate </a:t>
            </a:r>
          </a:p>
          <a:p>
            <a:pPr algn="l"/>
            <a:r>
              <a:rPr dirty="0" sz="2400" lang="en-US">
                <a:solidFill>
                  <a:schemeClr val="tx1"/>
                </a:solidFill>
              </a:rPr>
              <a:t>• Translates the given document in required language </a:t>
            </a:r>
          </a:p>
          <a:p>
            <a:pPr algn="l"/>
            <a:r>
              <a:rPr dirty="0" sz="2400" lang="en-US">
                <a:solidFill>
                  <a:schemeClr val="tx1"/>
                </a:solidFill>
              </a:rPr>
              <a:t>• Website based interface</a:t>
            </a:r>
          </a:p>
          <a:p>
            <a:pPr algn="l"/>
            <a:r>
              <a:rPr dirty="0" sz="2400" lang="en-US">
                <a:solidFill>
                  <a:schemeClr val="tx1"/>
                </a:solidFill>
              </a:rPr>
              <a:t>• Fully responsive: Everything is responsive ready so need to worry about how this site will look on mobile, tablet, and desktop.</a:t>
            </a:r>
          </a:p>
          <a:p>
            <a:pPr algn="l"/>
            <a:r>
              <a:rPr dirty="0" sz="2400" lang="en-US">
                <a:solidFill>
                  <a:schemeClr val="tx1"/>
                </a:solidFill>
              </a:rPr>
              <a:t> • </a:t>
            </a:r>
            <a:r>
              <a:rPr dirty="0" sz="2400" lang="en-US" err="1">
                <a:solidFill>
                  <a:schemeClr val="tx1"/>
                </a:solidFill>
              </a:rPr>
              <a:t>Summarise</a:t>
            </a:r>
            <a:r>
              <a:rPr dirty="0" sz="2400" lang="en-US">
                <a:solidFill>
                  <a:schemeClr val="tx1"/>
                </a:solidFill>
              </a:rPr>
              <a:t> the given document </a:t>
            </a:r>
          </a:p>
          <a:p>
            <a:pPr algn="l"/>
            <a:r>
              <a:rPr dirty="0" sz="2400" lang="en-US">
                <a:solidFill>
                  <a:schemeClr val="tx1"/>
                </a:solidFill>
              </a:rPr>
              <a:t>• Provide the required information </a:t>
            </a:r>
          </a:p>
          <a:p>
            <a:pPr algn="l"/>
            <a:r>
              <a:rPr dirty="0" sz="2400" lang="en-US">
                <a:solidFill>
                  <a:schemeClr val="tx1"/>
                </a:solidFill>
              </a:rPr>
              <a:t>• Best use for the consumers in the law sector </a:t>
            </a:r>
          </a:p>
          <a:p>
            <a:pPr algn="l"/>
            <a:r>
              <a:rPr dirty="0" sz="2400" lang="en-US">
                <a:solidFill>
                  <a:schemeClr val="tx1"/>
                </a:solidFill>
              </a:rPr>
              <a:t>• Easy to use </a:t>
            </a:r>
          </a:p>
          <a:p>
            <a:pPr algn="l"/>
            <a:r>
              <a:rPr dirty="0" sz="2400" lang="en-US">
                <a:solidFill>
                  <a:schemeClr val="tx1"/>
                </a:solidFill>
              </a:rPr>
              <a:t>• User-friendly</a:t>
            </a:r>
            <a:endParaRPr b="1" dirty="0" sz="2400" lang="en-IN">
              <a:solidFill>
                <a:schemeClr val="tx1"/>
              </a:solidFill>
            </a:endParaRPr>
          </a:p>
        </p:txBody>
      </p:sp>
      <p:sp>
        <p:nvSpPr>
          <p:cNvPr id="1048671" name="Date Placeholder 1048670"/>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72" name="Footer Placeholder 1048671"/>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73" name="Slide Number Placeholder 1048672"/>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4" name="Title 1048673"/>
          <p:cNvSpPr>
            <a:spLocks noGrp="1"/>
          </p:cNvSpPr>
          <p:nvPr>
            <p:ph type="ctrTitle"/>
          </p:nvPr>
        </p:nvSpPr>
        <p:spPr>
          <a:xfrm>
            <a:off x="221922" y="0"/>
            <a:ext cx="10363200" cy="1470025"/>
          </a:xfrm>
        </p:spPr>
        <p:txBody>
          <a:bodyPr/>
          <a:p>
            <a:pPr algn="l"/>
            <a:r>
              <a:rPr b="1" dirty="0" lang="en-US"/>
              <a:t>PROTOTYPE</a:t>
            </a:r>
            <a:endParaRPr b="1" dirty="0" lang="en-IN"/>
          </a:p>
        </p:txBody>
      </p:sp>
      <p:sp>
        <p:nvSpPr>
          <p:cNvPr id="1048675" name="Date Placeholder 1048675"/>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76" name="Footer Placeholder 1048676"/>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77" name="Slide Number Placeholder 1048677"/>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13</a:t>
            </a:fld>
            <a:endParaRPr lang="en-US"/>
          </a:p>
        </p:txBody>
      </p:sp>
      <p:sp>
        <p:nvSpPr>
          <p:cNvPr id="1048678" name=""/>
          <p:cNvSpPr txBox="1"/>
          <p:nvPr/>
        </p:nvSpPr>
        <p:spPr>
          <a:xfrm>
            <a:off x="221921" y="1470025"/>
            <a:ext cx="4610752" cy="2606040"/>
          </a:xfrm>
          <a:prstGeom prst="rect"/>
        </p:spPr>
        <p:txBody>
          <a:bodyPr rtlCol="0" wrap="square">
            <a:spAutoFit/>
          </a:bodyPr>
          <a:p>
            <a:r>
              <a:rPr sz="2800" lang="en-US">
                <a:solidFill>
                  <a:srgbClr val="000000"/>
                </a:solidFill>
              </a:rPr>
              <a:t>P</a:t>
            </a:r>
            <a:r>
              <a:rPr sz="2800" lang="en-US">
                <a:solidFill>
                  <a:srgbClr val="000000"/>
                </a:solidFill>
              </a:rPr>
              <a:t>l</a:t>
            </a:r>
            <a:r>
              <a:rPr sz="2800" lang="en-US">
                <a:solidFill>
                  <a:srgbClr val="000000"/>
                </a:solidFill>
              </a:rPr>
              <a:t>a</a:t>
            </a:r>
            <a:r>
              <a:rPr sz="2800" lang="en-US">
                <a:solidFill>
                  <a:srgbClr val="000000"/>
                </a:solidFill>
              </a:rPr>
              <a:t>t</a:t>
            </a:r>
            <a:r>
              <a:rPr sz="2800" lang="en-US">
                <a:solidFill>
                  <a:srgbClr val="000000"/>
                </a:solidFill>
              </a:rPr>
              <a:t>f</a:t>
            </a:r>
            <a:r>
              <a:rPr sz="2800" lang="en-US">
                <a:solidFill>
                  <a:srgbClr val="000000"/>
                </a:solidFill>
              </a:rPr>
              <a:t>orm</a:t>
            </a:r>
            <a:r>
              <a:rPr sz="2800" lang="en-US">
                <a:solidFill>
                  <a:srgbClr val="000000"/>
                </a:solidFill>
              </a:rPr>
              <a:t>s</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a:t>
            </a:r>
            <a:endParaRPr sz="2800" lang="en-IN">
              <a:solidFill>
                <a:srgbClr val="000000"/>
              </a:solidFill>
            </a:endParaRPr>
          </a:p>
          <a:p>
            <a:pPr indent="-457200" marL="461963">
              <a:buFont typeface="Wingdings" charset="2"/>
              <a:buChar char="n"/>
            </a:pPr>
            <a:r>
              <a:rPr sz="2800" lang="en-US">
                <a:solidFill>
                  <a:srgbClr val="000000"/>
                </a:solidFill>
              </a:rPr>
              <a:t> </a:t>
            </a:r>
            <a:r>
              <a:rPr sz="2800" lang="en-US">
                <a:solidFill>
                  <a:srgbClr val="000000"/>
                </a:solidFill>
              </a:rPr>
              <a:t> </a:t>
            </a:r>
            <a:r>
              <a:rPr sz="2800" lang="en-US">
                <a:solidFill>
                  <a:srgbClr val="000000"/>
                </a:solidFill>
              </a:rPr>
              <a:t>G</a:t>
            </a:r>
            <a:r>
              <a:rPr sz="2800" lang="en-US">
                <a:solidFill>
                  <a:srgbClr val="000000"/>
                </a:solidFill>
              </a:rPr>
              <a:t>o</a:t>
            </a:r>
            <a:r>
              <a:rPr sz="2800" lang="en-US">
                <a:solidFill>
                  <a:srgbClr val="000000"/>
                </a:solidFill>
              </a:rPr>
              <a:t>o</a:t>
            </a:r>
            <a:r>
              <a:rPr sz="2800" lang="en-US">
                <a:solidFill>
                  <a:srgbClr val="000000"/>
                </a:solidFill>
              </a:rPr>
              <a:t>gle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a</a:t>
            </a:r>
            <a:r>
              <a:rPr sz="2800" lang="en-US">
                <a:solidFill>
                  <a:srgbClr val="000000"/>
                </a:solidFill>
              </a:rPr>
              <a:t>b</a:t>
            </a:r>
            <a:r>
              <a:rPr sz="2800" lang="en-US">
                <a:solidFill>
                  <a:srgbClr val="000000"/>
                </a:solidFill>
              </a:rPr>
              <a:t>. </a:t>
            </a:r>
            <a:endParaRPr sz="2800" lang="en-IN">
              <a:solidFill>
                <a:srgbClr val="000000"/>
              </a:solidFill>
            </a:endParaRPr>
          </a:p>
          <a:p>
            <a:pPr indent="-457200" marL="461963">
              <a:buFont typeface="Wingdings" charset="2"/>
              <a:buChar char="n"/>
            </a:pPr>
            <a:r>
              <a:rPr sz="2800" lang="en-US">
                <a:solidFill>
                  <a:srgbClr val="000000"/>
                </a:solidFill>
              </a:rPr>
              <a:t> </a:t>
            </a:r>
            <a:r>
              <a:rPr sz="2800" lang="en-US">
                <a:solidFill>
                  <a:srgbClr val="000000"/>
                </a:solidFill>
              </a:rPr>
              <a:t> </a:t>
            </a:r>
            <a:r>
              <a:rPr sz="2800" lang="en-US">
                <a:solidFill>
                  <a:srgbClr val="000000"/>
                </a:solidFill>
              </a:rPr>
              <a:t>V</a:t>
            </a:r>
            <a:r>
              <a:rPr sz="2800" lang="en-US">
                <a:solidFill>
                  <a:srgbClr val="000000"/>
                </a:solidFill>
              </a:rPr>
              <a:t>i</a:t>
            </a:r>
            <a:r>
              <a:rPr sz="2800" lang="en-US">
                <a:solidFill>
                  <a:srgbClr val="000000"/>
                </a:solidFill>
              </a:rPr>
              <a:t>s</a:t>
            </a:r>
            <a:r>
              <a:rPr sz="2800" lang="en-US">
                <a:solidFill>
                  <a:srgbClr val="000000"/>
                </a:solidFill>
              </a:rPr>
              <a:t>u</a:t>
            </a:r>
            <a:r>
              <a:rPr sz="2800" lang="en-US">
                <a:solidFill>
                  <a:srgbClr val="000000"/>
                </a:solidFill>
              </a:rPr>
              <a:t>al </a:t>
            </a:r>
            <a:r>
              <a:rPr sz="2800" lang="en-US">
                <a:solidFill>
                  <a:srgbClr val="000000"/>
                </a:solidFill>
              </a:rPr>
              <a:t>studio</a:t>
            </a:r>
            <a:endParaRPr sz="2800" lang="en-IN">
              <a:solidFill>
                <a:srgbClr val="000000"/>
              </a:solidFill>
            </a:endParaRPr>
          </a:p>
          <a:p>
            <a:pPr indent="-457200" marL="461963">
              <a:buFont typeface="Wingdings" charset="2"/>
              <a:buChar char="n"/>
            </a:pPr>
            <a:r>
              <a:rPr sz="2800" lang="en-US">
                <a:solidFill>
                  <a:srgbClr val="000000"/>
                </a:solidFill>
              </a:rPr>
              <a:t> </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gpt</a:t>
            </a:r>
            <a:endParaRPr sz="2800" lang="en-IN">
              <a:solidFill>
                <a:srgbClr val="000000"/>
              </a:solidFill>
            </a:endParaRPr>
          </a:p>
          <a:p>
            <a:pPr indent="-457200" marL="461963">
              <a:buFont typeface="Wingdings" charset="2"/>
              <a:buChar char="n"/>
            </a:pPr>
            <a:endParaRPr sz="2800" lang="en-IN">
              <a:solidFill>
                <a:srgbClr val="000000"/>
              </a:solidFill>
            </a:endParaRPr>
          </a:p>
          <a:p>
            <a:pPr indent="-457200" marL="461963">
              <a:buFont typeface="Wingdings" charset="2"/>
              <a:buChar char="n"/>
            </a:pPr>
            <a:endParaRPr sz="2800" lang="en-IN">
              <a:solidFill>
                <a:srgbClr val="000000"/>
              </a:solidFill>
            </a:endParaRPr>
          </a:p>
        </p:txBody>
      </p:sp>
      <p:sp>
        <p:nvSpPr>
          <p:cNvPr id="1048679" name=""/>
          <p:cNvSpPr txBox="1"/>
          <p:nvPr/>
        </p:nvSpPr>
        <p:spPr>
          <a:xfrm>
            <a:off x="136983" y="3630929"/>
            <a:ext cx="5959016" cy="13487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m</a:t>
            </a:r>
            <a:r>
              <a:rPr sz="2800" lang="en-US">
                <a:solidFill>
                  <a:srgbClr val="000000"/>
                </a:solidFill>
              </a:rPr>
              <a:t>ming </a:t>
            </a:r>
            <a:r>
              <a:rPr sz="2800" lang="en-US">
                <a:solidFill>
                  <a:srgbClr val="000000"/>
                </a:solidFill>
              </a:rPr>
              <a:t>language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a:t>
            </a:r>
            <a:endParaRPr sz="2800" lang="en-IN">
              <a:solidFill>
                <a:srgbClr val="000000"/>
              </a:solidFill>
            </a:endParaRPr>
          </a:p>
          <a:p>
            <a:endParaRPr sz="2800" lang="en-IN">
              <a:solidFill>
                <a:srgbClr val="000000"/>
              </a:solidFill>
            </a:endParaRPr>
          </a:p>
          <a:p>
            <a:pPr indent="-457200" marL="461963">
              <a:buFont typeface="Wingdings" charset="2"/>
              <a:buChar char="n"/>
            </a:pPr>
            <a:r>
              <a:rPr sz="2800" lang="en-US">
                <a:solidFill>
                  <a:srgbClr val="000000"/>
                </a:solidFill>
              </a:rPr>
              <a:t> </a:t>
            </a:r>
            <a:r>
              <a:rPr sz="2800" lang="en-US">
                <a:solidFill>
                  <a:srgbClr val="000000"/>
                </a:solidFill>
              </a:rPr>
              <a:t>P</a:t>
            </a:r>
            <a:r>
              <a:rPr sz="2800" lang="en-US">
                <a:solidFill>
                  <a:srgbClr val="000000"/>
                </a:solidFill>
              </a:rPr>
              <a:t>y</a:t>
            </a:r>
            <a:r>
              <a:rPr sz="2800" lang="en-US">
                <a:solidFill>
                  <a:srgbClr val="000000"/>
                </a:solidFill>
              </a:rPr>
              <a:t>t</a:t>
            </a:r>
            <a:r>
              <a:rPr sz="2800" lang="en-US">
                <a:solidFill>
                  <a:srgbClr val="000000"/>
                </a:solidFill>
              </a:rPr>
              <a:t>h</a:t>
            </a:r>
            <a:r>
              <a:rPr sz="2800" lang="en-US">
                <a:solidFill>
                  <a:srgbClr val="000000"/>
                </a:solidFill>
              </a:rPr>
              <a:t>on</a:t>
            </a:r>
            <a:r>
              <a:rPr sz="2800" lang="en-US">
                <a:solidFill>
                  <a:srgbClr val="000000"/>
                </a:solidFill>
              </a:rPr>
              <a:t>3</a:t>
            </a:r>
            <a:endParaRPr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Shape 144"/>
        <p:cNvGrpSpPr/>
        <p:nvPr/>
      </p:nvGrpSpPr>
      <p:grpSpPr>
        <a:xfrm>
          <a:off x="0" y="0"/>
          <a:ext cx="0" cy="0"/>
          <a:chOff x="0" y="0"/>
          <a:chExt cx="0" cy="0"/>
        </a:xfrm>
      </p:grpSpPr>
      <p:sp>
        <p:nvSpPr>
          <p:cNvPr id="1048680"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REFERENCE</a:t>
            </a:r>
            <a:endParaRPr dirty="0"/>
          </a:p>
        </p:txBody>
      </p:sp>
      <p:sp>
        <p:nvSpPr>
          <p:cNvPr id="1048681" name="Google Shape;147;p5"/>
          <p:cNvSpPr txBox="1">
            <a:spLocks noGrp="1"/>
          </p:cNvSpPr>
          <p:nvPr>
            <p:ph type="body" idx="1"/>
          </p:nvPr>
        </p:nvSpPr>
        <p:spPr>
          <a:xfrm>
            <a:off x="309724" y="1238675"/>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 RanuDewangan, Pratibhadevi Umesh “Automatic Accident Control</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Sysem on Railway Tracks” International Journal of Advanced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Research in Electronics and Communication Engineering(IJARECE)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Volume 5, Issue 7, July 2016.</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[2] Ms.K.Divya&amp;Ms.R.Anjugam “Railway Safety Monitoring System</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using Ultrasonic and IR Sensor” IJSRD- International Journal for</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Scientific Research &amp; Development vol. 5, Issue 01, 2017/</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ISSN(Online):2321-0613.</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[3] SarathChandran.P, Karthika.M “IOT Based Accident Prevention and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Monitoring System In Railways” International Journal of Advanced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Research Trends in Engineering and Technology(IJARTET) VOL. 5,</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Special Issue 5, March 2018</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[4] RinkeshKumar Yadav, Rohini Temkar “Combined Iot and Cloud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Computing Solution for Railway Accident Avoidance “International</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Research Journal of Engineering and Technology(IRJET) VOL: 4,</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Issue: 06|Jun.2019.</a:t>
            </a:r>
            <a:endParaRPr dirty="0" sz="2800">
              <a:latin typeface="Times New Roman" panose="02020603050405020304" pitchFamily="18" charset="0"/>
              <a:cs typeface="Times New Roman" panose="02020603050405020304" pitchFamily="18" charset="0"/>
            </a:endParaRPr>
          </a:p>
        </p:txBody>
      </p:sp>
      <p:pic>
        <p:nvPicPr>
          <p:cNvPr id="2097172"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3"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82"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96A1969-30BA-4250-A727-F20512789A43}" type="datetime1">
              <a:rPr lang="en-US" smtClean="0"/>
              <a:t>3/4/2024</a:t>
            </a:fld>
            <a:endParaRPr lang="en-US"/>
          </a:p>
        </p:txBody>
      </p:sp>
      <p:sp>
        <p:nvSpPr>
          <p:cNvPr id="1048683"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84"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1" name="Shape 144"/>
        <p:cNvGrpSpPr/>
        <p:nvPr/>
      </p:nvGrpSpPr>
      <p:grpSpPr>
        <a:xfrm>
          <a:off x="0" y="0"/>
          <a:ext cx="0" cy="0"/>
          <a:chOff x="0" y="0"/>
          <a:chExt cx="0" cy="0"/>
        </a:xfrm>
      </p:grpSpPr>
      <p:sp>
        <p:nvSpPr>
          <p:cNvPr id="1048687" name="Google Shape;146;p5"/>
          <p:cNvSpPr txBox="1">
            <a:spLocks noGrp="1"/>
          </p:cNvSpPr>
          <p:nvPr>
            <p:ph type="title"/>
          </p:nvPr>
        </p:nvSpPr>
        <p:spPr>
          <a:xfrm>
            <a:off x="3221704" y="2461000"/>
            <a:ext cx="5466735"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a:latin typeface="Times New Roman"/>
                <a:ea typeface="Times New Roman"/>
                <a:cs typeface="Times New Roman"/>
                <a:sym typeface="Times New Roman"/>
              </a:rPr>
              <a:t>THANK YOU</a:t>
            </a:r>
            <a:endParaRPr dirty="0"/>
          </a:p>
        </p:txBody>
      </p:sp>
      <p:pic>
        <p:nvPicPr>
          <p:cNvPr id="2097174"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5"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88"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3D2D730-4DC8-4912-BCA7-378E8802BD9C}" type="datetime1">
              <a:rPr lang="en-US" smtClean="0"/>
              <a:t>3/4/2024</a:t>
            </a:fld>
            <a:endParaRPr lang="en-US"/>
          </a:p>
        </p:txBody>
      </p:sp>
      <p:sp>
        <p:nvSpPr>
          <p:cNvPr id="1048689"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90"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18"/>
        <p:cNvGrpSpPr/>
        <p:nvPr/>
      </p:nvGrpSpPr>
      <p:grpSpPr>
        <a:xfrm>
          <a:off x="0" y="0"/>
          <a:ext cx="0" cy="0"/>
          <a:chOff x="0" y="0"/>
          <a:chExt cx="0" cy="0"/>
        </a:xfrm>
      </p:grpSpPr>
      <p:sp>
        <p:nvSpPr>
          <p:cNvPr id="1048603" name="Google Shape;119;p3"/>
          <p:cNvSpPr txBox="1"/>
          <p:nvPr/>
        </p:nvSpPr>
        <p:spPr>
          <a:xfrm>
            <a:off x="948750" y="1093412"/>
            <a:ext cx="102945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7 - INNOVATION TECHNOLOGIES</a:t>
            </a:r>
            <a:r>
              <a:rPr dirty="0" sz="2800" lang="en-US">
                <a:solidFill>
                  <a:schemeClr val="dk1"/>
                </a:solidFill>
                <a:latin typeface="Times New Roman"/>
                <a:ea typeface="Times New Roman"/>
                <a:cs typeface="Times New Roman"/>
                <a:sym typeface="Times New Roman"/>
              </a:rPr>
              <a:t>:</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ROBOTICS &amp; AUTOMATION</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AR/VR/META-VERSE/GAMING &amp; DIGITAL TWINS</a:t>
            </a:r>
            <a:endParaRPr dirty="0"/>
          </a:p>
          <a:p>
            <a:pPr algn="l" indent="-457200" lvl="0" marL="457200" marR="0" rtl="0">
              <a:lnSpc>
                <a:spcPct val="150000"/>
              </a:lnSpc>
              <a:spcBef>
                <a:spcPts val="0"/>
              </a:spcBef>
              <a:spcAft>
                <a:spcPts val="0"/>
              </a:spcAft>
              <a:buClr>
                <a:schemeClr val="dk1"/>
              </a:buClr>
              <a:buSzPts val="2800"/>
              <a:buFont typeface="Arial"/>
              <a:buChar char="•"/>
            </a:pPr>
            <a:r>
              <a:rPr b="1" dirty="0" sz="2800" lang="en-US">
                <a:solidFill>
                  <a:schemeClr val="dk1"/>
                </a:solidFill>
                <a:latin typeface="Times New Roman"/>
                <a:ea typeface="Times New Roman"/>
                <a:cs typeface="Times New Roman"/>
                <a:sym typeface="Times New Roman"/>
              </a:rPr>
              <a:t>DATA SCIENCE /AI/ ML</a:t>
            </a:r>
            <a:endParaRPr b="1"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tx1"/>
                </a:solidFill>
                <a:latin typeface="Times New Roman"/>
                <a:ea typeface="Times New Roman"/>
                <a:cs typeface="Times New Roman"/>
                <a:sym typeface="Times New Roman"/>
              </a:rPr>
              <a:t>INTERNET OF THINGS</a:t>
            </a:r>
            <a:endParaRPr dirty="0">
              <a:solidFill>
                <a:schemeClr val="tx1"/>
              </a:solidFill>
            </a:endParaRP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COMMUNICATION AND GROWTH TECH</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ADDITIVE MANUFACTURING (3D Printing)</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LOW CODE DEVELOPMENT</a:t>
            </a:r>
            <a:endParaRPr dirty="0"/>
          </a:p>
        </p:txBody>
      </p:sp>
      <p:pic>
        <p:nvPicPr>
          <p:cNvPr id="2097155" name="Google Shape;120;p3"/>
          <p:cNvPicPr preferRelativeResize="0">
            <a:picLocks/>
          </p:cNvPicPr>
          <p:nvPr/>
        </p:nvPicPr>
        <p:blipFill rotWithShape="1">
          <a:blip xmlns:r="http://schemas.openxmlformats.org/officeDocument/2006/relationships" r:embed="rId1">
            <a:alphaModFix/>
          </a:blip>
          <a:srcRect/>
          <a:stretch>
            <a:fillRect/>
          </a:stretch>
        </p:blipFill>
        <p:spPr>
          <a:xfrm>
            <a:off x="377038" y="136524"/>
            <a:ext cx="850680" cy="843711"/>
          </a:xfrm>
          <a:prstGeom prst="rect"/>
          <a:noFill/>
          <a:ln>
            <a:noFill/>
          </a:ln>
        </p:spPr>
      </p:pic>
      <p:pic>
        <p:nvPicPr>
          <p:cNvPr id="2097156" name="Google Shape;121;p3"/>
          <p:cNvPicPr preferRelativeResize="0">
            <a:picLocks/>
          </p:cNvPicPr>
          <p:nvPr/>
        </p:nvPicPr>
        <p:blipFill rotWithShape="1">
          <a:blip xmlns:r="http://schemas.openxmlformats.org/officeDocument/2006/relationships" r:embed="rId2">
            <a:alphaModFix/>
          </a:blip>
          <a:srcRect/>
          <a:stretch>
            <a:fillRect/>
          </a:stretch>
        </p:blipFill>
        <p:spPr>
          <a:xfrm>
            <a:off x="10495629" y="193112"/>
            <a:ext cx="1140911" cy="843711"/>
          </a:xfrm>
          <a:prstGeom prst="rect"/>
          <a:noFill/>
          <a:ln>
            <a:noFill/>
          </a:ln>
        </p:spPr>
      </p:pic>
      <p:sp>
        <p:nvSpPr>
          <p:cNvPr id="1048604" name="Google Shape;122;p3"/>
          <p:cNvSpPr txBox="1">
            <a:spLocks noGrp="1"/>
          </p:cNvSpPr>
          <p:nvPr>
            <p:ph type="title"/>
          </p:nvPr>
        </p:nvSpPr>
        <p:spPr>
          <a:xfrm>
            <a:off x="1867472" y="68362"/>
            <a:ext cx="8229600" cy="843711"/>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INNOVATION TECHNOLOGIES</a:t>
            </a:r>
            <a:endParaRPr dirty="0"/>
          </a:p>
        </p:txBody>
      </p:sp>
      <p:sp>
        <p:nvSpPr>
          <p:cNvPr id="1048605" name="Google Shape;123;p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A966F37B-1E9E-4414-90F3-811D777DB0AA}" type="datetime1">
              <a:rPr lang="en-US" smtClean="0"/>
              <a:t>3/4/2024</a:t>
            </a:fld>
            <a:endParaRPr lang="en-US"/>
          </a:p>
        </p:txBody>
      </p:sp>
      <p:sp>
        <p:nvSpPr>
          <p:cNvPr id="1048606" name="Google Shape;124;p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07" name="Google Shape;125;p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5"/>
        <p:cNvGrpSpPr/>
        <p:nvPr/>
      </p:nvGrpSpPr>
      <p:grpSpPr>
        <a:xfrm>
          <a:off x="0" y="0"/>
          <a:ext cx="0" cy="0"/>
          <a:chOff x="0" y="0"/>
          <a:chExt cx="0" cy="0"/>
        </a:xfrm>
      </p:grpSpPr>
      <p:sp>
        <p:nvSpPr>
          <p:cNvPr id="1048610" name="Google Shape;106;p2"/>
          <p:cNvSpPr txBox="1">
            <a:spLocks noGrp="1"/>
          </p:cNvSpPr>
          <p:nvPr>
            <p:ph type="title"/>
          </p:nvPr>
        </p:nvSpPr>
        <p:spPr>
          <a:xfrm>
            <a:off x="1867472" y="68362"/>
            <a:ext cx="822960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INDUSTRY  VERTICALS</a:t>
            </a:r>
            <a:endParaRPr dirty="0"/>
          </a:p>
        </p:txBody>
      </p:sp>
      <p:sp>
        <p:nvSpPr>
          <p:cNvPr id="1048611" name="Google Shape;108;p2"/>
          <p:cNvSpPr txBox="1"/>
          <p:nvPr/>
        </p:nvSpPr>
        <p:spPr>
          <a:xfrm>
            <a:off x="548054" y="1093412"/>
            <a:ext cx="106188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7-INNOVATION  INDUSTRY VERTICALS :</a:t>
            </a:r>
            <a:endParaRPr b="1" dirty="0" sz="2800">
              <a:solidFill>
                <a:schemeClr val="dk1"/>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tx1"/>
                </a:solidFill>
                <a:latin typeface="Times New Roman"/>
                <a:ea typeface="Times New Roman"/>
                <a:cs typeface="Times New Roman"/>
                <a:sym typeface="Times New Roman"/>
              </a:rPr>
              <a:t>SMART CITY/MANUFACTURING</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HEALTH CARE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AGRICULTURE &amp; FOOD TECHNOLOGY</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AUTOMOBILES</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AEROSPACE AND DEFENCE</a:t>
            </a:r>
          </a:p>
          <a:p>
            <a:pPr algn="l" indent="-457200" lvl="0" marL="457200" marR="0" rtl="0">
              <a:lnSpc>
                <a:spcPct val="150000"/>
              </a:lnSpc>
              <a:spcBef>
                <a:spcPts val="0"/>
              </a:spcBef>
              <a:spcAft>
                <a:spcPts val="0"/>
              </a:spcAft>
              <a:buClr>
                <a:schemeClr val="dk1"/>
              </a:buClr>
              <a:buSzPts val="2800"/>
              <a:buFont typeface="Arial"/>
              <a:buChar char="•"/>
            </a:pPr>
            <a:r>
              <a:rPr b="1" dirty="0" sz="2800" lang="en-IN">
                <a:solidFill>
                  <a:schemeClr val="dk1"/>
                </a:solidFill>
                <a:latin typeface="Times New Roman"/>
                <a:ea typeface="Times New Roman"/>
                <a:cs typeface="Times New Roman"/>
                <a:sym typeface="Times New Roman"/>
              </a:rPr>
              <a:t>RETAIL, REAL ESTATE, ENTERTAINMENT &amp; FINANCE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POWER/ENERGY</a:t>
            </a:r>
          </a:p>
        </p:txBody>
      </p:sp>
      <p:pic>
        <p:nvPicPr>
          <p:cNvPr id="2097157" name="Google Shape;109;p2"/>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58" name="Google Shape;110;p2"/>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12" name="Google Shape;111;p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78B5B6C8-9FA9-4A51-8512-353C4B399799}" type="datetime1">
              <a:rPr lang="en-US" smtClean="0"/>
              <a:t>3/4/2024</a:t>
            </a:fld>
            <a:endParaRPr lang="en-US"/>
          </a:p>
        </p:txBody>
      </p:sp>
      <p:sp>
        <p:nvSpPr>
          <p:cNvPr id="1048613" name="Google Shape;112;p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14" name="Google Shape;113;p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44"/>
        <p:cNvGrpSpPr/>
        <p:nvPr/>
      </p:nvGrpSpPr>
      <p:grpSpPr>
        <a:xfrm>
          <a:off x="0" y="0"/>
          <a:ext cx="0" cy="0"/>
          <a:chOff x="0" y="0"/>
          <a:chExt cx="0" cy="0"/>
        </a:xfrm>
      </p:grpSpPr>
      <p:sp>
        <p:nvSpPr>
          <p:cNvPr id="1048618"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EMPATHY</a:t>
            </a:r>
            <a:endParaRPr dirty="0"/>
          </a:p>
        </p:txBody>
      </p:sp>
      <p:sp>
        <p:nvSpPr>
          <p:cNvPr id="1048619" name="Google Shape;147;p5"/>
          <p:cNvSpPr txBox="1">
            <a:spLocks noGrp="1"/>
          </p:cNvSpPr>
          <p:nvPr>
            <p:ph type="body" idx="1"/>
          </p:nvPr>
        </p:nvSpPr>
        <p:spPr>
          <a:xfrm>
            <a:off x="2032000" y="7982215"/>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endParaRPr dirty="0" sz="4000">
              <a:latin typeface="Times New Roman" panose="02020603050405020304" pitchFamily="18" charset="0"/>
              <a:cs typeface="Times New Roman" panose="02020603050405020304" pitchFamily="18" charset="0"/>
            </a:endParaRPr>
          </a:p>
        </p:txBody>
      </p:sp>
      <p:pic>
        <p:nvPicPr>
          <p:cNvPr id="2097159"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0"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20"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A50DBB0-A259-4D5B-997E-A6794F62C242}" type="datetime1">
              <a:rPr lang="en-US" smtClean="0"/>
              <a:t>3/4/2024</a:t>
            </a:fld>
            <a:endParaRPr lang="en-US"/>
          </a:p>
        </p:txBody>
      </p:sp>
      <p:sp>
        <p:nvSpPr>
          <p:cNvPr id="1048621"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22"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4</a:t>
            </a:fld>
            <a:endParaRPr lang="en-US"/>
          </a:p>
        </p:txBody>
      </p:sp>
      <p:sp>
        <p:nvSpPr>
          <p:cNvPr id="1048623" name="TextBox 7"/>
          <p:cNvSpPr txBox="1"/>
          <p:nvPr/>
        </p:nvSpPr>
        <p:spPr>
          <a:xfrm>
            <a:off x="973393" y="2576783"/>
            <a:ext cx="7398104" cy="1920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r"/>
            <a:r>
              <a:rPr b="1" dirty="0" sz="2000" lang="en-US">
                <a:solidFill>
                  <a:srgbClr val="FFFFFF"/>
                </a:solidFill>
                <a:latin typeface="Castellar" panose="020A0402060406010301" pitchFamily="18" charset="0"/>
              </a:rPr>
              <a:t>Empathy: All the models and ideas that have been made under the topic prevention of railway accident is still in development and will many difficulties in developing it. So most of the models are failing in financial part. Using expensive materials, Simple drones, sensors in tracks etc. But they are not insisting in preventing the accidents with cost productive materials.</a:t>
            </a:r>
          </a:p>
        </p:txBody>
      </p:sp>
      <p:sp>
        <p:nvSpPr>
          <p:cNvPr id="1048624" name="TextBox 7"/>
          <p:cNvSpPr txBox="1"/>
          <p:nvPr/>
        </p:nvSpPr>
        <p:spPr>
          <a:xfrm>
            <a:off x="728870" y="1242594"/>
            <a:ext cx="11070741" cy="3647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a:r>
              <a:rPr dirty="0" sz="2400" lang="en-US"/>
              <a:t>Certainly! Developing an empathy-driven Law translator and summarizer project involves understanding the nuanced language of legal documents and the potential impact on individuals. Consider incorporating user-friendly interfaces, clear explanations, and contextual summaries to make legal information accessible and less intimidating for users.</a:t>
            </a:r>
          </a:p>
          <a:p>
            <a:pPr algn="just"/>
            <a:endParaRPr dirty="0" sz="2400" lang="en-US"/>
          </a:p>
          <a:p>
            <a:pPr algn="just"/>
            <a:r>
              <a:rPr dirty="0" sz="2400" lang="en-US"/>
              <a:t> Regular user feedback and iterative improvements can enhance the tool's effectiveness and user experience. Creating an empathy-focused law translator and summarizer for uneducated individuals could enhance access to legal information.</a:t>
            </a:r>
            <a:r>
              <a:rPr b="1" dirty="0" sz="2400" lang="en-US">
                <a:solidFill>
                  <a:srgbClr val="36363D"/>
                </a:solidFill>
                <a:latin typeface="Castellar" panose="020A0402060406010301"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44"/>
        <p:cNvGrpSpPr/>
        <p:nvPr/>
      </p:nvGrpSpPr>
      <p:grpSpPr>
        <a:xfrm>
          <a:off x="0" y="0"/>
          <a:ext cx="0" cy="0"/>
          <a:chOff x="0" y="0"/>
          <a:chExt cx="0" cy="0"/>
        </a:xfrm>
      </p:grpSpPr>
      <p:sp>
        <p:nvSpPr>
          <p:cNvPr id="1048627"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DEFINE</a:t>
            </a:r>
            <a:endParaRPr dirty="0"/>
          </a:p>
        </p:txBody>
      </p:sp>
      <p:sp>
        <p:nvSpPr>
          <p:cNvPr id="1048628" name="Google Shape;147;p5"/>
          <p:cNvSpPr txBox="1">
            <a:spLocks noGrp="1"/>
          </p:cNvSpPr>
          <p:nvPr>
            <p:ph type="body" idx="1"/>
          </p:nvPr>
        </p:nvSpPr>
        <p:spPr>
          <a:xfrm>
            <a:off x="2032000" y="11641878"/>
            <a:ext cx="11394595" cy="199608"/>
          </a:xfrm>
          <a:prstGeom prst="rect"/>
          <a:noFill/>
          <a:ln>
            <a:noFill/>
          </a:ln>
        </p:spPr>
        <p:txBody>
          <a:bodyPr anchor="t" anchorCtr="0" bIns="45700" lIns="91425" rIns="91425" spcFirstLastPara="1" tIns="45700" wrap="square">
            <a:normAutofit fontScale="39286" lnSpcReduction="20000"/>
          </a:bodyPr>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p:txBody>
      </p:sp>
      <p:pic>
        <p:nvPicPr>
          <p:cNvPr id="2097161"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2"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29"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97B7B0E-D023-48FD-9A07-1FF5B412CE2C}" type="datetime1">
              <a:rPr lang="en-US" smtClean="0"/>
              <a:t>3/4/2024</a:t>
            </a:fld>
            <a:endParaRPr lang="en-US"/>
          </a:p>
        </p:txBody>
      </p:sp>
      <p:sp>
        <p:nvSpPr>
          <p:cNvPr id="1048630"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31"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5</a:t>
            </a:fld>
            <a:endParaRPr lang="en-US"/>
          </a:p>
        </p:txBody>
      </p:sp>
      <p:sp>
        <p:nvSpPr>
          <p:cNvPr id="1048632" name="TextBox 4"/>
          <p:cNvSpPr txBox="1"/>
          <p:nvPr/>
        </p:nvSpPr>
        <p:spPr>
          <a:xfrm>
            <a:off x="883563" y="1828744"/>
            <a:ext cx="10424874" cy="2225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a:r>
              <a:rPr dirty="0" sz="2400" lang="en-US"/>
              <a:t> The aim is to facilitate cross-language understanding of legal content and offer condensed versions for easier comprehension. </a:t>
            </a:r>
          </a:p>
          <a:p>
            <a:pPr algn="just"/>
            <a:endParaRPr dirty="0" sz="2400" lang="en-US"/>
          </a:p>
          <a:p>
            <a:pPr algn="just"/>
            <a:r>
              <a:rPr dirty="0" sz="2400" lang="en-US"/>
              <a:t>The project typically integrates natural language processing and machine learning techniques to ensure accurate translation and summarization of complex legal language.</a:t>
            </a:r>
            <a:endParaRPr b="0" dirty="0" sz="2400" lang="en-US">
              <a:latin typeface="Algerian"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44"/>
        <p:cNvGrpSpPr/>
        <p:nvPr/>
      </p:nvGrpSpPr>
      <p:grpSpPr>
        <a:xfrm>
          <a:off x="0" y="0"/>
          <a:ext cx="0" cy="0"/>
          <a:chOff x="0" y="0"/>
          <a:chExt cx="0" cy="0"/>
        </a:xfrm>
      </p:grpSpPr>
      <p:sp>
        <p:nvSpPr>
          <p:cNvPr id="1048635"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IDEATE</a:t>
            </a:r>
            <a:endParaRPr dirty="0"/>
          </a:p>
        </p:txBody>
      </p:sp>
      <p:sp>
        <p:nvSpPr>
          <p:cNvPr id="1048636" name="Google Shape;147;p5"/>
          <p:cNvSpPr txBox="1">
            <a:spLocks noGrp="1"/>
          </p:cNvSpPr>
          <p:nvPr>
            <p:ph type="body" idx="1"/>
          </p:nvPr>
        </p:nvSpPr>
        <p:spPr>
          <a:xfrm>
            <a:off x="309724" y="1238675"/>
            <a:ext cx="11394595" cy="4983486"/>
          </a:xfrm>
          <a:prstGeom prst="rect"/>
          <a:noFill/>
          <a:ln>
            <a:noFill/>
          </a:ln>
        </p:spPr>
        <p:txBody>
          <a:bodyPr anchor="t" anchorCtr="0" bIns="45700" lIns="91425" rIns="91425" spcFirstLastPara="1" tIns="45700" wrap="square">
            <a:normAutofit/>
          </a:bodyPr>
          <a:p>
            <a:pPr indent="-285750" marL="285750">
              <a:buSzPts val="1100"/>
            </a:pPr>
            <a:r>
              <a:rPr dirty="0" sz="2400" lang="en-IN"/>
              <a:t>1.Multilingual Legal Translation</a:t>
            </a:r>
          </a:p>
          <a:p>
            <a:pPr indent="-285750" marL="285750">
              <a:buSzPts val="1100"/>
            </a:pPr>
            <a:endParaRPr dirty="0" sz="2400" lang="en-IN"/>
          </a:p>
          <a:p>
            <a:pPr indent="-285750" marL="285750">
              <a:buSzPts val="1100"/>
            </a:pPr>
            <a:r>
              <a:rPr dirty="0" sz="2400" lang="en-IN"/>
              <a:t>2.Context-Aware Summarization</a:t>
            </a:r>
          </a:p>
          <a:p>
            <a:pPr indent="-285750" marL="285750">
              <a:buSzPts val="1100"/>
            </a:pPr>
            <a:endParaRPr dirty="0" sz="2400" lang="en-IN"/>
          </a:p>
          <a:p>
            <a:pPr indent="-285750" marL="285750">
              <a:buSzPts val="1100"/>
            </a:pPr>
            <a:r>
              <a:rPr dirty="0" sz="2400" lang="en-IN"/>
              <a:t>3.Case Law Analysis</a:t>
            </a:r>
          </a:p>
          <a:p>
            <a:pPr algn="just" indent="-285750" marL="285750">
              <a:buSzPts val="1100"/>
            </a:pPr>
            <a:endParaRPr dirty="0" sz="2400" lang="en-IN"/>
          </a:p>
          <a:p>
            <a:pPr indent="-285750" marL="285750">
              <a:buSzPts val="1100"/>
            </a:pPr>
            <a:r>
              <a:rPr dirty="0" sz="2400" lang="en-US"/>
              <a:t>4</a:t>
            </a:r>
            <a:r>
              <a:rPr b="1" dirty="0" sz="2400" lang="en-US"/>
              <a:t>.LAW TRANSLATOR AND SUMMARIZER</a:t>
            </a:r>
            <a:endParaRPr b="1" dirty="0" sz="2400" lang="en-IN"/>
          </a:p>
        </p:txBody>
      </p:sp>
      <p:pic>
        <p:nvPicPr>
          <p:cNvPr id="2097163"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4"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37"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137A34EC-A2BC-45D2-8CE9-82BAF56DE10F}" type="datetime1">
              <a:rPr lang="en-US" smtClean="0"/>
              <a:t>3/4/2024</a:t>
            </a:fld>
            <a:endParaRPr lang="en-US"/>
          </a:p>
        </p:txBody>
      </p:sp>
      <p:sp>
        <p:nvSpPr>
          <p:cNvPr id="1048638"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39"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44"/>
        <p:cNvGrpSpPr/>
        <p:nvPr/>
      </p:nvGrpSpPr>
      <p:grpSpPr>
        <a:xfrm>
          <a:off x="0" y="0"/>
          <a:ext cx="0" cy="0"/>
          <a:chOff x="0" y="0"/>
          <a:chExt cx="0" cy="0"/>
        </a:xfrm>
      </p:grpSpPr>
      <p:sp>
        <p:nvSpPr>
          <p:cNvPr id="1048642"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PROTOTYPE</a:t>
            </a:r>
            <a:endParaRPr dirty="0"/>
          </a:p>
        </p:txBody>
      </p:sp>
      <p:sp>
        <p:nvSpPr>
          <p:cNvPr id="1048643" name="Google Shape;147;p5"/>
          <p:cNvSpPr txBox="1">
            <a:spLocks noGrp="1"/>
          </p:cNvSpPr>
          <p:nvPr>
            <p:ph type="body" idx="1"/>
          </p:nvPr>
        </p:nvSpPr>
        <p:spPr>
          <a:xfrm>
            <a:off x="309724" y="1238675"/>
            <a:ext cx="11394595" cy="4983486"/>
          </a:xfrm>
          <a:prstGeom prst="rect"/>
          <a:noFill/>
          <a:ln>
            <a:noFill/>
          </a:ln>
        </p:spPr>
        <p:txBody>
          <a:bodyPr anchor="t" anchorCtr="0" bIns="45700" lIns="91425" rIns="91425" spcFirstLastPara="1" tIns="45700" wrap="square">
            <a:normAutofit lnSpcReduction="10000"/>
          </a:bodyPr>
          <a:p>
            <a:pPr algn="just" indent="0" lvl="0" marL="0" rtl="0">
              <a:spcBef>
                <a:spcPts val="360"/>
              </a:spcBef>
              <a:spcAft>
                <a:spcPts val="0"/>
              </a:spcAft>
              <a:buClr>
                <a:schemeClr val="dk1"/>
              </a:buClr>
              <a:buSzPts val="1100"/>
              <a:buFont typeface="Arial"/>
              <a:buNone/>
            </a:pPr>
            <a:r>
              <a:rPr b="1" dirty="0" lang="en-US"/>
              <a:t>SYSTEM ARCHITECTURE:</a:t>
            </a:r>
          </a:p>
          <a:p>
            <a:pPr algn="just" indent="0" lvl="0" marL="0" rtl="0">
              <a:spcBef>
                <a:spcPts val="360"/>
              </a:spcBef>
              <a:spcAft>
                <a:spcPts val="0"/>
              </a:spcAft>
              <a:buClr>
                <a:schemeClr val="dk1"/>
              </a:buClr>
              <a:buSzPts val="1100"/>
              <a:buFont typeface="Arial"/>
              <a:buNone/>
            </a:pPr>
            <a:r>
              <a:rPr b="1" dirty="0" lang="en-US"/>
              <a:t> </a:t>
            </a:r>
          </a:p>
          <a:p>
            <a:pPr algn="just" indent="0" lvl="0" marL="0" rtl="0">
              <a:spcBef>
                <a:spcPts val="360"/>
              </a:spcBef>
              <a:spcAft>
                <a:spcPts val="0"/>
              </a:spcAft>
              <a:buClr>
                <a:schemeClr val="dk1"/>
              </a:buClr>
              <a:buSzPts val="1100"/>
              <a:buFont typeface="Arial"/>
              <a:buNone/>
            </a:pPr>
            <a:r>
              <a:rPr dirty="0" sz="2800" lang="en-US"/>
              <a:t>The system consists of the following modules:</a:t>
            </a:r>
          </a:p>
          <a:p>
            <a:pPr algn="just" indent="0" lvl="0" marL="0" rtl="0">
              <a:spcBef>
                <a:spcPts val="360"/>
              </a:spcBef>
              <a:spcAft>
                <a:spcPts val="0"/>
              </a:spcAft>
              <a:buClr>
                <a:schemeClr val="dk1"/>
              </a:buClr>
              <a:buSzPts val="1100"/>
              <a:buFont typeface="Arial"/>
              <a:buNone/>
            </a:pPr>
            <a:endParaRPr dirty="0" sz="2800" lang="en-US"/>
          </a:p>
          <a:p>
            <a:pPr algn="just" indent="0" lvl="0" marL="0" rtl="0">
              <a:spcBef>
                <a:spcPts val="360"/>
              </a:spcBef>
              <a:spcAft>
                <a:spcPts val="0"/>
              </a:spcAft>
              <a:buClr>
                <a:schemeClr val="dk1"/>
              </a:buClr>
              <a:buSzPts val="1100"/>
              <a:buFont typeface="Arial"/>
              <a:buNone/>
            </a:pPr>
            <a:r>
              <a:rPr dirty="0" sz="2400" lang="en-US"/>
              <a:t> 1. Document phrasing</a:t>
            </a:r>
          </a:p>
          <a:p>
            <a:pPr algn="just" indent="0" lvl="0" marL="0" rtl="0">
              <a:spcBef>
                <a:spcPts val="360"/>
              </a:spcBef>
              <a:spcAft>
                <a:spcPts val="0"/>
              </a:spcAft>
              <a:buClr>
                <a:schemeClr val="dk1"/>
              </a:buClr>
              <a:buSzPts val="1100"/>
              <a:buFont typeface="Arial"/>
              <a:buNone/>
            </a:pPr>
            <a:r>
              <a:rPr dirty="0" sz="2400" lang="en-US"/>
              <a:t> </a:t>
            </a:r>
          </a:p>
          <a:p>
            <a:pPr algn="just" indent="0" lvl="0" marL="0" rtl="0">
              <a:spcBef>
                <a:spcPts val="360"/>
              </a:spcBef>
              <a:spcAft>
                <a:spcPts val="0"/>
              </a:spcAft>
              <a:buClr>
                <a:schemeClr val="dk1"/>
              </a:buClr>
              <a:buSzPts val="1100"/>
              <a:buFont typeface="Arial"/>
              <a:buNone/>
            </a:pPr>
            <a:r>
              <a:rPr dirty="0" sz="2400" lang="en-US"/>
              <a:t>2. Language </a:t>
            </a:r>
            <a:r>
              <a:rPr dirty="0" sz="2400" lang="en-US" err="1"/>
              <a:t>transactier</a:t>
            </a:r>
            <a:endParaRPr dirty="0" sz="2400" lang="en-US"/>
          </a:p>
          <a:p>
            <a:pPr algn="just" indent="0" lvl="0" marL="0" rtl="0">
              <a:spcBef>
                <a:spcPts val="360"/>
              </a:spcBef>
              <a:spcAft>
                <a:spcPts val="0"/>
              </a:spcAft>
              <a:buClr>
                <a:schemeClr val="dk1"/>
              </a:buClr>
              <a:buSzPts val="1100"/>
              <a:buFont typeface="Arial"/>
              <a:buNone/>
            </a:pPr>
            <a:endParaRPr dirty="0" sz="2400" lang="en-US"/>
          </a:p>
          <a:p>
            <a:pPr algn="just" indent="0" lvl="0" marL="0" rtl="0">
              <a:spcBef>
                <a:spcPts val="360"/>
              </a:spcBef>
              <a:spcAft>
                <a:spcPts val="0"/>
              </a:spcAft>
              <a:buClr>
                <a:schemeClr val="dk1"/>
              </a:buClr>
              <a:buSzPts val="1100"/>
              <a:buFont typeface="Arial"/>
              <a:buNone/>
            </a:pPr>
            <a:r>
              <a:rPr dirty="0" sz="2400" lang="en-US"/>
              <a:t>3. Summarizer</a:t>
            </a:r>
          </a:p>
          <a:p>
            <a:pPr algn="just" indent="0" lvl="0" marL="0" rtl="0">
              <a:spcBef>
                <a:spcPts val="360"/>
              </a:spcBef>
              <a:spcAft>
                <a:spcPts val="0"/>
              </a:spcAft>
              <a:buClr>
                <a:schemeClr val="dk1"/>
              </a:buClr>
              <a:buSzPts val="1100"/>
              <a:buFont typeface="Arial"/>
              <a:buNone/>
            </a:pPr>
            <a:r>
              <a:rPr dirty="0" sz="2400" lang="en-US"/>
              <a:t> </a:t>
            </a:r>
          </a:p>
          <a:p>
            <a:pPr algn="just" indent="0" lvl="0" marL="0" rtl="0">
              <a:spcBef>
                <a:spcPts val="360"/>
              </a:spcBef>
              <a:spcAft>
                <a:spcPts val="0"/>
              </a:spcAft>
              <a:buClr>
                <a:schemeClr val="dk1"/>
              </a:buClr>
              <a:buSzPts val="1100"/>
              <a:buFont typeface="Arial"/>
              <a:buNone/>
            </a:pPr>
            <a:r>
              <a:rPr dirty="0" sz="2400" lang="en-US"/>
              <a:t>4. Law enforcement</a:t>
            </a:r>
            <a:endParaRPr dirty="0" sz="2400">
              <a:latin typeface="Times New Roman" panose="02020603050405020304" pitchFamily="18" charset="0"/>
              <a:cs typeface="Times New Roman" panose="02020603050405020304" pitchFamily="18" charset="0"/>
            </a:endParaRPr>
          </a:p>
        </p:txBody>
      </p:sp>
      <p:pic>
        <p:nvPicPr>
          <p:cNvPr id="2097165"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6"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44"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55373E06-F6EE-452B-BF9E-727EF9D063CF}" type="datetime1">
              <a:rPr lang="en-US" smtClean="0"/>
              <a:t>3/4/2024</a:t>
            </a:fld>
            <a:endParaRPr lang="en-US"/>
          </a:p>
        </p:txBody>
      </p:sp>
      <p:sp>
        <p:nvSpPr>
          <p:cNvPr id="1048645"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46"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9" name="Title 1048653"/>
          <p:cNvSpPr>
            <a:spLocks noGrp="1"/>
          </p:cNvSpPr>
          <p:nvPr>
            <p:ph type="ctrTitle"/>
          </p:nvPr>
        </p:nvSpPr>
        <p:spPr>
          <a:xfrm>
            <a:off x="6863884" y="15098768"/>
            <a:ext cx="6063106" cy="5885026"/>
          </a:xfrm>
        </p:spPr>
        <p:txBody>
          <a:bodyPr/>
          <a:p>
            <a:endParaRPr lang="en-IN"/>
          </a:p>
        </p:txBody>
      </p:sp>
      <p:sp>
        <p:nvSpPr>
          <p:cNvPr id="1048650" name="Subtitle 1048654"/>
          <p:cNvSpPr>
            <a:spLocks noGrp="1"/>
          </p:cNvSpPr>
          <p:nvPr>
            <p:ph type="subTitle" idx="1"/>
          </p:nvPr>
        </p:nvSpPr>
        <p:spPr>
          <a:xfrm>
            <a:off x="1625600" y="901573"/>
            <a:ext cx="8534400" cy="5637340"/>
          </a:xfrm>
        </p:spPr>
        <p:txBody>
          <a:bodyPr/>
          <a:p>
            <a:endParaRPr dirty="0" lang="en-IN"/>
          </a:p>
        </p:txBody>
      </p:sp>
      <p:sp>
        <p:nvSpPr>
          <p:cNvPr id="1048651" name="Date Placeholder 1048655"/>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52" name="Footer Placeholder 1048656"/>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53" name="Slide Number Placeholder 1048657"/>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8</a:t>
            </a:fld>
            <a:endParaRPr lang="en-US"/>
          </a:p>
        </p:txBody>
      </p:sp>
      <p:pic>
        <p:nvPicPr>
          <p:cNvPr id="2097167" name="Picture 2097173"/>
          <p:cNvPicPr>
            <a:picLocks/>
          </p:cNvPicPr>
          <p:nvPr/>
        </p:nvPicPr>
        <p:blipFill>
          <a:blip xmlns:r="http://schemas.openxmlformats.org/officeDocument/2006/relationships" r:embed="rId1"/>
          <a:stretch>
            <a:fillRect/>
          </a:stretch>
        </p:blipFill>
        <p:spPr>
          <a:xfrm>
            <a:off x="10710870" y="0"/>
            <a:ext cx="1481129" cy="873306"/>
          </a:xfrm>
          <a:prstGeom prst="rect"/>
        </p:spPr>
      </p:pic>
      <p:pic>
        <p:nvPicPr>
          <p:cNvPr id="2097168" name="Picture 2097174"/>
          <p:cNvPicPr>
            <a:picLocks/>
          </p:cNvPicPr>
          <p:nvPr/>
        </p:nvPicPr>
        <p:blipFill>
          <a:blip xmlns:r="http://schemas.openxmlformats.org/officeDocument/2006/relationships" r:embed="rId2"/>
          <a:stretch>
            <a:fillRect/>
          </a:stretch>
        </p:blipFill>
        <p:spPr>
          <a:xfrm>
            <a:off x="0" y="0"/>
            <a:ext cx="1200841" cy="1201736"/>
          </a:xfrm>
          <a:prstGeom prst="rect"/>
        </p:spPr>
      </p:pic>
      <p:pic>
        <p:nvPicPr>
          <p:cNvPr id="2097169" name="Picture 2"/>
          <p:cNvPicPr>
            <a:picLocks noChangeAspect="1"/>
          </p:cNvPicPr>
          <p:nvPr/>
        </p:nvPicPr>
        <p:blipFill>
          <a:blip xmlns:r="http://schemas.openxmlformats.org/officeDocument/2006/relationships" r:embed="rId3"/>
          <a:stretch>
            <a:fillRect/>
          </a:stretch>
        </p:blipFill>
        <p:spPr>
          <a:xfrm>
            <a:off x="1625601" y="901573"/>
            <a:ext cx="8534400" cy="563734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Title 1048663"/>
          <p:cNvSpPr>
            <a:spLocks noGrp="1"/>
          </p:cNvSpPr>
          <p:nvPr>
            <p:ph type="ctrTitle"/>
          </p:nvPr>
        </p:nvSpPr>
        <p:spPr>
          <a:xfrm>
            <a:off x="609599" y="0"/>
            <a:ext cx="10363200" cy="1470025"/>
          </a:xfrm>
        </p:spPr>
        <p:txBody>
          <a:bodyPr/>
          <a:p>
            <a:pPr algn="l"/>
            <a:r>
              <a:rPr b="1" dirty="0" lang="en-US"/>
              <a:t>PROTOTYPE</a:t>
            </a:r>
            <a:endParaRPr b="1" dirty="0" lang="en-IN"/>
          </a:p>
        </p:txBody>
      </p:sp>
      <p:sp>
        <p:nvSpPr>
          <p:cNvPr id="1048655" name="Subtitle 1048664"/>
          <p:cNvSpPr>
            <a:spLocks noGrp="1"/>
          </p:cNvSpPr>
          <p:nvPr>
            <p:ph type="subTitle" idx="1"/>
          </p:nvPr>
        </p:nvSpPr>
        <p:spPr>
          <a:xfrm>
            <a:off x="0" y="1089859"/>
            <a:ext cx="11366590" cy="5266492"/>
          </a:xfrm>
        </p:spPr>
        <p:txBody>
          <a:bodyPr>
            <a:normAutofit fontScale="66667" lnSpcReduction="20000"/>
          </a:bodyPr>
          <a:p>
            <a:pPr algn="just"/>
            <a:r>
              <a:rPr dirty="0" sz="2400" lang="en-US">
                <a:solidFill>
                  <a:schemeClr val="tx1"/>
                </a:solidFill>
              </a:rPr>
              <a:t>            </a:t>
            </a:r>
            <a:r>
              <a:rPr dirty="0" sz="3600" lang="en-US">
                <a:solidFill>
                  <a:schemeClr val="tx1"/>
                </a:solidFill>
              </a:rPr>
              <a:t>A Law Translator and Summarizer project typically involves developing a system that can translate legal documents between different languages and provide concise summaries of the content. The translator aspect focuses on converting legal texts from one language to another, considering the specialized terminology and nuances of legal language. This is crucial for legal professionals working with documents in foreign languages.</a:t>
            </a:r>
          </a:p>
          <a:p>
            <a:pPr algn="just"/>
            <a:endParaRPr dirty="0" sz="3600" lang="en-US">
              <a:solidFill>
                <a:schemeClr val="tx1"/>
              </a:solidFill>
            </a:endParaRPr>
          </a:p>
          <a:p>
            <a:pPr algn="just"/>
            <a:r>
              <a:rPr dirty="0" sz="2900" lang="en-US">
                <a:solidFill>
                  <a:schemeClr val="tx1"/>
                </a:solidFill>
              </a:rPr>
              <a:t>       </a:t>
            </a:r>
            <a:r>
              <a:rPr b="1" dirty="0" sz="3500" lang="en-US">
                <a:solidFill>
                  <a:schemeClr val="tx1"/>
                </a:solidFill>
              </a:rPr>
              <a:t>PROPOSED WORK:</a:t>
            </a:r>
          </a:p>
          <a:p>
            <a:pPr algn="just"/>
            <a:r>
              <a:rPr dirty="0" sz="3300" lang="en-US"/>
              <a:t>                   </a:t>
            </a:r>
            <a:r>
              <a:rPr dirty="0" sz="3300" lang="en-US">
                <a:solidFill>
                  <a:schemeClr val="tx1"/>
                </a:solidFill>
              </a:rPr>
              <a:t>The proposed law translation system is typically involves developing a system that can translate legal documents between different languages and provide concise summaries of the content. The translator aspect focuses on converting legal texts from one language to another, considering the specialized terminology and nuances of legal language. This is crucial for legal professionals working with documents in foreign languages. The summarizer part aims to condense lengthy legal documents into shorter, more digestible summaries while retaining the essential information.</a:t>
            </a:r>
            <a:endParaRPr dirty="0" sz="3300" lang="en-IN">
              <a:solidFill>
                <a:schemeClr val="tx1"/>
              </a:solidFill>
            </a:endParaRPr>
          </a:p>
        </p:txBody>
      </p:sp>
      <p:sp>
        <p:nvSpPr>
          <p:cNvPr id="1048656" name="Date Placeholder 1048665"/>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3/4/2024</a:t>
            </a:fld>
            <a:endParaRPr lang="en-US"/>
          </a:p>
        </p:txBody>
      </p:sp>
      <p:sp>
        <p:nvSpPr>
          <p:cNvPr id="1048657" name="Footer Placeholder 1048666"/>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58" name="Slide Number Placeholder 1048667"/>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SNS COLLEGE OF ENGINEERING Kurumbapalayam (Po), Coimbatore – 641 107 AN AUTONOMOUS INSTITUTION Accredited by NAAC – UGC with ‘A’ Grade Approved by AICTE, New Delhi &amp; Affiliated to Anna University, Chennai</dc:title>
  <dc:creator>2201117TI</dc:creator>
  <cp:lastModifiedBy>darshandhaya32@gmail.com</cp:lastModifiedBy>
  <dcterms:created xsi:type="dcterms:W3CDTF">2023-06-01T18:11:02Z</dcterms:created>
  <dcterms:modified xsi:type="dcterms:W3CDTF">2024-03-04T07:51:57Z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4411990adb8f49389d27eab2ef0fc5bc</vt:lpwstr>
  </property>
</Properties>
</file>