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337DDAD-E130-4407-9502-9FAB2CF7A974}" type="datetimeFigureOut">
              <a:rPr lang="en-US" smtClean="0"/>
              <a:t>12/4/2023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BA5799C-E550-442C-81A5-B3DF4D3F0CC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9528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37DDAD-E130-4407-9502-9FAB2CF7A974}"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A5799C-E550-442C-81A5-B3DF4D3F0CCC}" type="slidenum">
              <a:rPr lang="en-US" smtClean="0"/>
              <a:t>‹#›</a:t>
            </a:fld>
            <a:endParaRPr lang="en-US"/>
          </a:p>
        </p:txBody>
      </p:sp>
    </p:spTree>
    <p:extLst>
      <p:ext uri="{BB962C8B-B14F-4D97-AF65-F5344CB8AC3E}">
        <p14:creationId xmlns:p14="http://schemas.microsoft.com/office/powerpoint/2010/main" val="2107263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37DDAD-E130-4407-9502-9FAB2CF7A97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5799C-E550-442C-81A5-B3DF4D3F0CC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4181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37DDAD-E130-4407-9502-9FAB2CF7A97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5799C-E550-442C-81A5-B3DF4D3F0CC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480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37DDAD-E130-4407-9502-9FAB2CF7A97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5799C-E550-442C-81A5-B3DF4D3F0CCC}" type="slidenum">
              <a:rPr lang="en-US" smtClean="0"/>
              <a:t>‹#›</a:t>
            </a:fld>
            <a:endParaRPr lang="en-US"/>
          </a:p>
        </p:txBody>
      </p:sp>
    </p:spTree>
    <p:extLst>
      <p:ext uri="{BB962C8B-B14F-4D97-AF65-F5344CB8AC3E}">
        <p14:creationId xmlns:p14="http://schemas.microsoft.com/office/powerpoint/2010/main" val="1667683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37DDAD-E130-4407-9502-9FAB2CF7A97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5799C-E550-442C-81A5-B3DF4D3F0CC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5916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37DDAD-E130-4407-9502-9FAB2CF7A97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5799C-E550-442C-81A5-B3DF4D3F0CC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4310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7DDAD-E130-4407-9502-9FAB2CF7A97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5799C-E550-442C-81A5-B3DF4D3F0CC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1302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7DDAD-E130-4407-9502-9FAB2CF7A97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5799C-E550-442C-81A5-B3DF4D3F0CC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9784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7DDAD-E130-4407-9502-9FAB2CF7A97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5799C-E550-442C-81A5-B3DF4D3F0CCC}" type="slidenum">
              <a:rPr lang="en-US" smtClean="0"/>
              <a:t>‹#›</a:t>
            </a:fld>
            <a:endParaRPr lang="en-US"/>
          </a:p>
        </p:txBody>
      </p:sp>
    </p:spTree>
    <p:extLst>
      <p:ext uri="{BB962C8B-B14F-4D97-AF65-F5344CB8AC3E}">
        <p14:creationId xmlns:p14="http://schemas.microsoft.com/office/powerpoint/2010/main" val="158045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37DDAD-E130-4407-9502-9FAB2CF7A97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5799C-E550-442C-81A5-B3DF4D3F0CC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37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37DDAD-E130-4407-9502-9FAB2CF7A974}"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A5799C-E550-442C-81A5-B3DF4D3F0CCC}" type="slidenum">
              <a:rPr lang="en-US" smtClean="0"/>
              <a:t>‹#›</a:t>
            </a:fld>
            <a:endParaRPr lang="en-US"/>
          </a:p>
        </p:txBody>
      </p:sp>
    </p:spTree>
    <p:extLst>
      <p:ext uri="{BB962C8B-B14F-4D97-AF65-F5344CB8AC3E}">
        <p14:creationId xmlns:p14="http://schemas.microsoft.com/office/powerpoint/2010/main" val="1952504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37DDAD-E130-4407-9502-9FAB2CF7A974}"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A5799C-E550-442C-81A5-B3DF4D3F0CC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4161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37DDAD-E130-4407-9502-9FAB2CF7A974}"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A5799C-E550-442C-81A5-B3DF4D3F0CC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915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37DDAD-E130-4407-9502-9FAB2CF7A974}"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A5799C-E550-442C-81A5-B3DF4D3F0CCC}" type="slidenum">
              <a:rPr lang="en-US" smtClean="0"/>
              <a:t>‹#›</a:t>
            </a:fld>
            <a:endParaRPr lang="en-US"/>
          </a:p>
        </p:txBody>
      </p:sp>
    </p:spTree>
    <p:extLst>
      <p:ext uri="{BB962C8B-B14F-4D97-AF65-F5344CB8AC3E}">
        <p14:creationId xmlns:p14="http://schemas.microsoft.com/office/powerpoint/2010/main" val="3663666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37DDAD-E130-4407-9502-9FAB2CF7A974}"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A5799C-E550-442C-81A5-B3DF4D3F0CC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3491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37DDAD-E130-4407-9502-9FAB2CF7A974}"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A5799C-E550-442C-81A5-B3DF4D3F0CCC}" type="slidenum">
              <a:rPr lang="en-US" smtClean="0"/>
              <a:t>‹#›</a:t>
            </a:fld>
            <a:endParaRPr lang="en-US"/>
          </a:p>
        </p:txBody>
      </p:sp>
    </p:spTree>
    <p:extLst>
      <p:ext uri="{BB962C8B-B14F-4D97-AF65-F5344CB8AC3E}">
        <p14:creationId xmlns:p14="http://schemas.microsoft.com/office/powerpoint/2010/main" val="323628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337DDAD-E130-4407-9502-9FAB2CF7A974}" type="datetimeFigureOut">
              <a:rPr lang="en-US" smtClean="0"/>
              <a:t>12/4/2023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BA5799C-E550-442C-81A5-B3DF4D3F0CCC}" type="slidenum">
              <a:rPr lang="en-US" smtClean="0"/>
              <a:t>‹#›</a:t>
            </a:fld>
            <a:endParaRPr lang="en-US"/>
          </a:p>
        </p:txBody>
      </p:sp>
    </p:spTree>
    <p:extLst>
      <p:ext uri="{BB962C8B-B14F-4D97-AF65-F5344CB8AC3E}">
        <p14:creationId xmlns:p14="http://schemas.microsoft.com/office/powerpoint/2010/main" val="1074370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0229E-3B57-8E3E-5657-DAB3ED739FA7}"/>
              </a:ext>
            </a:extLst>
          </p:cNvPr>
          <p:cNvSpPr>
            <a:spLocks noGrp="1"/>
          </p:cNvSpPr>
          <p:nvPr>
            <p:ph type="ctrTitle"/>
          </p:nvPr>
        </p:nvSpPr>
        <p:spPr/>
        <p:txBody>
          <a:bodyPr/>
          <a:lstStyle/>
          <a:p>
            <a:r>
              <a:rPr lang="en-US" sz="4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Apple Store vs Google Play</a:t>
            </a:r>
            <a:endParaRPr lang="en-US" sz="4400"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D485A7A4-F7D8-A42E-FB4C-56C44983CED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0962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C1CD5-2C37-25FE-5AA8-B37EE857F1FE}"/>
              </a:ext>
            </a:extLst>
          </p:cNvPr>
          <p:cNvSpPr>
            <a:spLocks noGrp="1"/>
          </p:cNvSpPr>
          <p:nvPr>
            <p:ph type="title"/>
          </p:nvPr>
        </p:nvSpPr>
        <p:spPr/>
        <p:txBody>
          <a:bodyPr>
            <a:normAutofit/>
          </a:bodyPr>
          <a:lstStyle/>
          <a:p>
            <a:r>
              <a:rPr lang="en-US" sz="3200" b="1" i="0" u="none" strike="noStrike" dirty="0">
                <a:solidFill>
                  <a:schemeClr val="tx1"/>
                </a:solidFill>
                <a:effectLst/>
              </a:rPr>
              <a:t>Which Review matters??</a:t>
            </a:r>
            <a:endParaRPr lang="en-US" sz="3200" dirty="0">
              <a:solidFill>
                <a:schemeClr val="tx1"/>
              </a:solidFill>
            </a:endParaRPr>
          </a:p>
        </p:txBody>
      </p:sp>
      <p:sp>
        <p:nvSpPr>
          <p:cNvPr id="3" name="Content Placeholder 2">
            <a:extLst>
              <a:ext uri="{FF2B5EF4-FFF2-40B4-BE49-F238E27FC236}">
                <a16:creationId xmlns:a16="http://schemas.microsoft.com/office/drawing/2014/main" id="{CA67B18F-1E77-68CD-14B0-31795467760A}"/>
              </a:ext>
            </a:extLst>
          </p:cNvPr>
          <p:cNvSpPr>
            <a:spLocks noGrp="1"/>
          </p:cNvSpPr>
          <p:nvPr>
            <p:ph idx="1"/>
          </p:nvPr>
        </p:nvSpPr>
        <p:spPr/>
        <p:txBody>
          <a:bodyPr>
            <a:normAutofit/>
          </a:bodyPr>
          <a:lstStyle/>
          <a:p>
            <a:endParaRPr lang="en-US" dirty="0"/>
          </a:p>
          <a:p>
            <a:r>
              <a:rPr lang="en-US" dirty="0"/>
              <a:t>Client at a  marketing consultancy firm wants to designs operating systems, and they want to build a major apps store into their user interface. To this end, they want to know whether Google Play apps have higher reviews on average than Apple Store apps (or vice versa), as they’re intending to strike a deal with just one of these companies. </a:t>
            </a:r>
          </a:p>
          <a:p>
            <a:r>
              <a:rPr lang="en-US" dirty="0"/>
              <a:t>In this project, the goal is to see if Apple Store apps receive better reviews than Google Play apps.</a:t>
            </a:r>
          </a:p>
        </p:txBody>
      </p:sp>
    </p:spTree>
    <p:extLst>
      <p:ext uri="{BB962C8B-B14F-4D97-AF65-F5344CB8AC3E}">
        <p14:creationId xmlns:p14="http://schemas.microsoft.com/office/powerpoint/2010/main" val="2568988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BB017-C036-B492-FC9F-0F0F1078F9AC}"/>
              </a:ext>
            </a:extLst>
          </p:cNvPr>
          <p:cNvSpPr>
            <a:spLocks noGrp="1"/>
          </p:cNvSpPr>
          <p:nvPr>
            <p:ph type="title"/>
          </p:nvPr>
        </p:nvSpPr>
        <p:spPr/>
        <p:txBody>
          <a:bodyPr/>
          <a:lstStyle/>
          <a:p>
            <a:r>
              <a:rPr lang="en-US" b="1" dirty="0"/>
              <a:t>Steps Involved</a:t>
            </a:r>
          </a:p>
        </p:txBody>
      </p:sp>
      <p:sp>
        <p:nvSpPr>
          <p:cNvPr id="4" name="Rectangle 1">
            <a:extLst>
              <a:ext uri="{FF2B5EF4-FFF2-40B4-BE49-F238E27FC236}">
                <a16:creationId xmlns:a16="http://schemas.microsoft.com/office/drawing/2014/main" id="{C5448024-C702-6526-22F9-216E6A22CCED}"/>
              </a:ext>
            </a:extLst>
          </p:cNvPr>
          <p:cNvSpPr>
            <a:spLocks noGrp="1" noChangeArrowheads="1"/>
          </p:cNvSpPr>
          <p:nvPr>
            <p:ph idx="1"/>
          </p:nvPr>
        </p:nvSpPr>
        <p:spPr bwMode="auto">
          <a:xfrm>
            <a:off x="1295401" y="2977598"/>
            <a:ext cx="9601196" cy="24776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0" i="0" u="none" strike="noStrike" cap="none" normalizeH="0" baseline="0" dirty="0">
                <a:ln>
                  <a:noFill/>
                </a:ln>
                <a:solidFill>
                  <a:schemeClr val="tx1"/>
                </a:solidFill>
                <a:effectLst/>
                <a:latin typeface="+mj-lt"/>
              </a:rPr>
              <a:t>Sourcing and loading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0" i="0" u="none" strike="noStrike" cap="none" normalizeH="0" baseline="0" dirty="0">
                <a:ln>
                  <a:noFill/>
                </a:ln>
                <a:solidFill>
                  <a:schemeClr val="tx1"/>
                </a:solidFill>
                <a:effectLst/>
                <a:latin typeface="+mj-lt"/>
              </a:rPr>
              <a:t>Cleaning, transforming and visualizing</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800" b="0" i="0" u="none" strike="noStrike" cap="none" normalizeH="0" baseline="0" dirty="0">
                <a:ln>
                  <a:noFill/>
                </a:ln>
                <a:solidFill>
                  <a:schemeClr val="tx1"/>
                </a:solidFill>
                <a:effectLst/>
                <a:latin typeface="+mj-lt"/>
              </a:rPr>
              <a:t>Modelling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800" b="0" i="0" u="none" strike="noStrike" cap="none" normalizeH="0" baseline="0" dirty="0">
                <a:ln>
                  <a:noFill/>
                </a:ln>
                <a:solidFill>
                  <a:schemeClr val="tx1"/>
                </a:solidFill>
                <a:effectLst/>
                <a:latin typeface="+mj-lt"/>
              </a:rPr>
              <a:t>Evaluating and concluding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4478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188E-8120-FE01-72BD-45D6A329C5DE}"/>
              </a:ext>
            </a:extLst>
          </p:cNvPr>
          <p:cNvSpPr>
            <a:spLocks noGrp="1"/>
          </p:cNvSpPr>
          <p:nvPr>
            <p:ph type="title"/>
          </p:nvPr>
        </p:nvSpPr>
        <p:spPr/>
        <p:txBody>
          <a:bodyPr>
            <a:normAutofit fontScale="90000"/>
          </a:bodyPr>
          <a:lstStyle/>
          <a:p>
            <a:br>
              <a:rPr kumimoji="0" lang="en-US" altLang="en-US" sz="4400" b="0" i="0" u="none" strike="noStrike" cap="none" normalizeH="0" baseline="0" dirty="0">
                <a:ln>
                  <a:noFill/>
                </a:ln>
                <a:solidFill>
                  <a:schemeClr val="tx1"/>
                </a:solidFill>
                <a:effectLst/>
                <a:latin typeface="+mj-lt"/>
              </a:rPr>
            </a:br>
            <a:r>
              <a:rPr kumimoji="0" lang="en-US" altLang="en-US" sz="4400" b="1" i="0" u="none" strike="noStrike" cap="none" normalizeH="0" baseline="0" dirty="0">
                <a:ln>
                  <a:noFill/>
                </a:ln>
                <a:solidFill>
                  <a:schemeClr val="tx1"/>
                </a:solidFill>
                <a:effectLst/>
                <a:latin typeface="+mj-lt"/>
              </a:rPr>
              <a:t>Sourcing and loading</a:t>
            </a:r>
            <a:br>
              <a:rPr kumimoji="0" lang="en-US" altLang="en-US" sz="4400" b="0" i="0" u="none" strike="noStrike" cap="none" normalizeH="0" baseline="0" dirty="0">
                <a:ln>
                  <a:noFill/>
                </a:ln>
                <a:solidFill>
                  <a:schemeClr val="tx1"/>
                </a:solidFill>
                <a:effectLst/>
                <a:latin typeface="+mj-lt"/>
              </a:rPr>
            </a:br>
            <a:endParaRPr lang="en-US" dirty="0"/>
          </a:p>
        </p:txBody>
      </p:sp>
      <p:sp>
        <p:nvSpPr>
          <p:cNvPr id="3" name="Content Placeholder 2">
            <a:extLst>
              <a:ext uri="{FF2B5EF4-FFF2-40B4-BE49-F238E27FC236}">
                <a16:creationId xmlns:a16="http://schemas.microsoft.com/office/drawing/2014/main" id="{48E747CA-38A4-CAEE-3EFC-0328AE8ED5CC}"/>
              </a:ext>
            </a:extLst>
          </p:cNvPr>
          <p:cNvSpPr>
            <a:spLocks noGrp="1"/>
          </p:cNvSpPr>
          <p:nvPr>
            <p:ph idx="1"/>
          </p:nvPr>
        </p:nvSpPr>
        <p:spPr/>
        <p:txBody>
          <a:bodyPr/>
          <a:lstStyle/>
          <a:p>
            <a:r>
              <a:rPr lang="en-US" dirty="0"/>
              <a:t>Load the two datasets – Google and apple</a:t>
            </a:r>
          </a:p>
          <a:p>
            <a:r>
              <a:rPr lang="en-US" dirty="0"/>
              <a:t>Pick the columns that are necessary for analysis – Rating, Reviews and Price</a:t>
            </a:r>
          </a:p>
          <a:p>
            <a:r>
              <a:rPr lang="en-US" dirty="0" err="1"/>
              <a:t>Subsetting</a:t>
            </a:r>
            <a:r>
              <a:rPr lang="en-US" dirty="0"/>
              <a:t> the data on this basis</a:t>
            </a:r>
          </a:p>
          <a:p>
            <a:pPr marL="0" indent="0">
              <a:buNone/>
            </a:pPr>
            <a:endParaRPr lang="en-US" dirty="0"/>
          </a:p>
        </p:txBody>
      </p:sp>
    </p:spTree>
    <p:extLst>
      <p:ext uri="{BB962C8B-B14F-4D97-AF65-F5344CB8AC3E}">
        <p14:creationId xmlns:p14="http://schemas.microsoft.com/office/powerpoint/2010/main" val="3399999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188E-8120-FE01-72BD-45D6A329C5DE}"/>
              </a:ext>
            </a:extLst>
          </p:cNvPr>
          <p:cNvSpPr>
            <a:spLocks noGrp="1"/>
          </p:cNvSpPr>
          <p:nvPr>
            <p:ph type="title"/>
          </p:nvPr>
        </p:nvSpPr>
        <p:spPr/>
        <p:txBody>
          <a:bodyPr>
            <a:normAutofit fontScale="90000"/>
          </a:bodyPr>
          <a:lstStyle/>
          <a:p>
            <a:br>
              <a:rPr kumimoji="0" lang="en-US" altLang="en-US" sz="4400" b="0" i="0" u="none" strike="noStrike" cap="none" normalizeH="0" baseline="0" dirty="0">
                <a:ln>
                  <a:noFill/>
                </a:ln>
                <a:solidFill>
                  <a:schemeClr val="tx1"/>
                </a:solidFill>
                <a:effectLst/>
                <a:latin typeface="+mj-lt"/>
              </a:rPr>
            </a:br>
            <a:r>
              <a:rPr lang="en-US" b="1" i="0" dirty="0">
                <a:effectLst/>
              </a:rPr>
              <a:t>Cleaning, transforming and visualizing</a:t>
            </a:r>
            <a:br>
              <a:rPr kumimoji="0" lang="en-US" altLang="en-US" sz="4400" b="0" i="0" u="none" strike="noStrike" cap="none" normalizeH="0" baseline="0" dirty="0">
                <a:ln>
                  <a:noFill/>
                </a:ln>
                <a:solidFill>
                  <a:schemeClr val="tx1"/>
                </a:solidFill>
                <a:effectLst/>
                <a:latin typeface="+mj-lt"/>
              </a:rPr>
            </a:br>
            <a:endParaRPr lang="en-US" dirty="0"/>
          </a:p>
        </p:txBody>
      </p:sp>
      <p:sp>
        <p:nvSpPr>
          <p:cNvPr id="3" name="Content Placeholder 2">
            <a:extLst>
              <a:ext uri="{FF2B5EF4-FFF2-40B4-BE49-F238E27FC236}">
                <a16:creationId xmlns:a16="http://schemas.microsoft.com/office/drawing/2014/main" id="{48E747CA-38A4-CAEE-3EFC-0328AE8ED5CC}"/>
              </a:ext>
            </a:extLst>
          </p:cNvPr>
          <p:cNvSpPr>
            <a:spLocks noGrp="1"/>
          </p:cNvSpPr>
          <p:nvPr>
            <p:ph idx="1"/>
          </p:nvPr>
        </p:nvSpPr>
        <p:spPr>
          <a:xfrm>
            <a:off x="1295401" y="2398143"/>
            <a:ext cx="6399361" cy="3477725"/>
          </a:xfrm>
        </p:spPr>
        <p:txBody>
          <a:bodyPr>
            <a:normAutofit fontScale="62500" lnSpcReduction="20000"/>
          </a:bodyPr>
          <a:lstStyle/>
          <a:p>
            <a:pPr marL="0" marR="0" lvl="0" indent="0" fontAlgn="base">
              <a:buNone/>
              <a:tabLst/>
            </a:pPr>
            <a:endParaRPr lang="en-US" altLang="en-US" sz="2500" dirty="0">
              <a:latin typeface="-apple-system"/>
            </a:endParaRPr>
          </a:p>
          <a:p>
            <a:pPr marR="0" lvl="0" fontAlgn="base">
              <a:tabLst/>
            </a:pPr>
            <a:r>
              <a:rPr lang="en-US" altLang="en-US" sz="3100" dirty="0"/>
              <a:t>Check the data types and fix them</a:t>
            </a:r>
          </a:p>
          <a:p>
            <a:pPr marR="0" lvl="0" fontAlgn="base">
              <a:tabLst/>
            </a:pPr>
            <a:r>
              <a:rPr lang="en-US" altLang="en-US" sz="3100" dirty="0"/>
              <a:t>Add a platform column to both the Apple and the Google </a:t>
            </a:r>
            <a:r>
              <a:rPr lang="en-US" altLang="en-US" sz="3100" dirty="0" err="1"/>
              <a:t>dataframes</a:t>
            </a:r>
            <a:endParaRPr lang="en-US" altLang="en-US" sz="3100" dirty="0"/>
          </a:p>
          <a:p>
            <a:pPr marR="0" lvl="0" fontAlgn="base">
              <a:tabLst/>
            </a:pPr>
            <a:r>
              <a:rPr lang="en-US" altLang="en-US" sz="3100" dirty="0"/>
              <a:t>Changing the column names to prepare for a join</a:t>
            </a:r>
          </a:p>
          <a:p>
            <a:pPr marR="0" lvl="0" fontAlgn="base">
              <a:tabLst/>
            </a:pPr>
            <a:r>
              <a:rPr lang="en-US" altLang="en-US" sz="3100" dirty="0"/>
              <a:t>Join the two data sets</a:t>
            </a:r>
          </a:p>
          <a:p>
            <a:pPr marR="0" lvl="0" fontAlgn="base">
              <a:tabLst/>
            </a:pPr>
            <a:r>
              <a:rPr lang="en-US" altLang="en-US" sz="3100" dirty="0"/>
              <a:t>Eliminate the </a:t>
            </a:r>
            <a:r>
              <a:rPr lang="en-US" altLang="en-US" sz="3100" dirty="0" err="1"/>
              <a:t>NaN</a:t>
            </a:r>
            <a:r>
              <a:rPr lang="en-US" altLang="en-US" sz="3100" dirty="0"/>
              <a:t> values</a:t>
            </a:r>
          </a:p>
          <a:p>
            <a:pPr marR="0" lvl="0" fontAlgn="base">
              <a:tabLst/>
            </a:pPr>
            <a:r>
              <a:rPr lang="en-US" altLang="en-US" sz="3100" dirty="0"/>
              <a:t>Filter only those apps that have been reviewed at least once</a:t>
            </a:r>
          </a:p>
          <a:p>
            <a:pPr marR="0" lvl="0" fontAlgn="base">
              <a:tabLst/>
            </a:pPr>
            <a:r>
              <a:rPr lang="en-US" altLang="en-US" sz="3100" dirty="0"/>
              <a:t>Summarize the data visually and analytically (by the column platform)</a:t>
            </a:r>
          </a:p>
          <a:p>
            <a:pPr algn="l">
              <a:buFont typeface="Arial" panose="020B0604020202020204" pitchFamily="34" charset="0"/>
              <a:buChar char="•"/>
            </a:pPr>
            <a:endParaRPr lang="en-US" b="0" i="0" dirty="0">
              <a:effectLst/>
              <a:latin typeface="-apple-system"/>
            </a:endParaRPr>
          </a:p>
          <a:p>
            <a:pPr algn="l">
              <a:buFont typeface="Arial" panose="020B0604020202020204" pitchFamily="34" charset="0"/>
              <a:buChar char="•"/>
            </a:pPr>
            <a:endParaRPr lang="en-US" b="0" i="0" dirty="0">
              <a:effectLst/>
              <a:latin typeface="-apple-system"/>
            </a:endParaRPr>
          </a:p>
          <a:p>
            <a:pPr algn="l">
              <a:buFont typeface="Arial" panose="020B0604020202020204" pitchFamily="34" charset="0"/>
              <a:buChar char="•"/>
            </a:pPr>
            <a:endParaRPr lang="en-US" b="0" i="0" dirty="0">
              <a:effectLst/>
              <a:latin typeface="-apple-system"/>
            </a:endParaRPr>
          </a:p>
          <a:p>
            <a:pPr algn="l">
              <a:buFont typeface="Arial" panose="020B0604020202020204" pitchFamily="34" charset="0"/>
              <a:buChar char="•"/>
            </a:pPr>
            <a:endParaRPr lang="en-US" b="0" i="0" dirty="0">
              <a:effectLst/>
              <a:latin typeface="-apple-system"/>
            </a:endParaRPr>
          </a:p>
          <a:p>
            <a:pPr marL="0" indent="0">
              <a:buNone/>
            </a:pPr>
            <a:endParaRPr lang="en-US" dirty="0"/>
          </a:p>
        </p:txBody>
      </p:sp>
      <p:pic>
        <p:nvPicPr>
          <p:cNvPr id="3075" name="Picture 3">
            <a:extLst>
              <a:ext uri="{FF2B5EF4-FFF2-40B4-BE49-F238E27FC236}">
                <a16:creationId xmlns:a16="http://schemas.microsoft.com/office/drawing/2014/main" id="{0A94D48E-B194-A38A-DD24-6CF172BDE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2760" y="2682815"/>
            <a:ext cx="3381935" cy="3119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831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188E-8120-FE01-72BD-45D6A329C5DE}"/>
              </a:ext>
            </a:extLst>
          </p:cNvPr>
          <p:cNvSpPr>
            <a:spLocks noGrp="1"/>
          </p:cNvSpPr>
          <p:nvPr>
            <p:ph type="title"/>
          </p:nvPr>
        </p:nvSpPr>
        <p:spPr/>
        <p:txBody>
          <a:bodyPr>
            <a:normAutofit fontScale="90000"/>
          </a:bodyPr>
          <a:lstStyle/>
          <a:p>
            <a:br>
              <a:rPr kumimoji="0" lang="en-US" altLang="en-US" sz="4400" b="0" i="0" u="none" strike="noStrike" cap="none" normalizeH="0" baseline="0" dirty="0">
                <a:ln>
                  <a:noFill/>
                </a:ln>
                <a:solidFill>
                  <a:schemeClr val="tx1"/>
                </a:solidFill>
                <a:effectLst/>
                <a:latin typeface="+mj-lt"/>
              </a:rPr>
            </a:br>
            <a:r>
              <a:rPr lang="en-US" b="1" i="0" dirty="0">
                <a:effectLst/>
              </a:rPr>
              <a:t>Modelling</a:t>
            </a:r>
            <a:br>
              <a:rPr kumimoji="0" lang="en-US" altLang="en-US" sz="4400" b="0" i="0" u="none" strike="noStrike" cap="none" normalizeH="0" baseline="0" dirty="0">
                <a:ln>
                  <a:noFill/>
                </a:ln>
                <a:solidFill>
                  <a:schemeClr val="tx1"/>
                </a:solidFill>
                <a:effectLst/>
                <a:latin typeface="+mj-lt"/>
              </a:rPr>
            </a:br>
            <a:endParaRPr lang="en-US" dirty="0"/>
          </a:p>
        </p:txBody>
      </p:sp>
      <p:sp>
        <p:nvSpPr>
          <p:cNvPr id="3" name="Content Placeholder 2">
            <a:extLst>
              <a:ext uri="{FF2B5EF4-FFF2-40B4-BE49-F238E27FC236}">
                <a16:creationId xmlns:a16="http://schemas.microsoft.com/office/drawing/2014/main" id="{48E747CA-38A4-CAEE-3EFC-0328AE8ED5CC}"/>
              </a:ext>
            </a:extLst>
          </p:cNvPr>
          <p:cNvSpPr>
            <a:spLocks noGrp="1"/>
          </p:cNvSpPr>
          <p:nvPr>
            <p:ph idx="1"/>
          </p:nvPr>
        </p:nvSpPr>
        <p:spPr>
          <a:xfrm>
            <a:off x="1295402" y="2484408"/>
            <a:ext cx="2439836" cy="3477725"/>
          </a:xfrm>
        </p:spPr>
        <p:txBody>
          <a:bodyPr>
            <a:normAutofit/>
          </a:bodyPr>
          <a:lstStyle/>
          <a:p>
            <a:pPr fontAlgn="base">
              <a:lnSpc>
                <a:spcPct val="90000"/>
              </a:lnSpc>
            </a:pPr>
            <a:r>
              <a:rPr lang="en-US" sz="1900" dirty="0"/>
              <a:t>Hypothesis formulation</a:t>
            </a:r>
          </a:p>
          <a:p>
            <a:pPr fontAlgn="base">
              <a:lnSpc>
                <a:spcPct val="90000"/>
              </a:lnSpc>
            </a:pPr>
            <a:r>
              <a:rPr lang="en-US" sz="1900" dirty="0"/>
              <a:t>Getting the distribution of the data</a:t>
            </a:r>
          </a:p>
          <a:p>
            <a:pPr fontAlgn="base">
              <a:lnSpc>
                <a:spcPct val="90000"/>
              </a:lnSpc>
            </a:pPr>
            <a:r>
              <a:rPr lang="en-US" sz="1900" dirty="0"/>
              <a:t>Non-parametric test on permutation sample</a:t>
            </a:r>
          </a:p>
          <a:p>
            <a:pPr algn="l">
              <a:buFont typeface="Arial" panose="020B0604020202020204" pitchFamily="34" charset="0"/>
              <a:buChar char="•"/>
            </a:pPr>
            <a:endParaRPr lang="en-US" b="0" i="0" dirty="0">
              <a:effectLst/>
              <a:latin typeface="-apple-system"/>
            </a:endParaRPr>
          </a:p>
          <a:p>
            <a:pPr algn="l">
              <a:buFont typeface="Arial" panose="020B0604020202020204" pitchFamily="34" charset="0"/>
              <a:buChar char="•"/>
            </a:pPr>
            <a:endParaRPr lang="en-US" b="0" i="0" dirty="0">
              <a:effectLst/>
              <a:latin typeface="-apple-system"/>
            </a:endParaRPr>
          </a:p>
          <a:p>
            <a:pPr algn="l">
              <a:buFont typeface="Arial" panose="020B0604020202020204" pitchFamily="34" charset="0"/>
              <a:buChar char="•"/>
            </a:pPr>
            <a:endParaRPr lang="en-US" b="0" i="0" dirty="0">
              <a:effectLst/>
              <a:latin typeface="-apple-system"/>
            </a:endParaRPr>
          </a:p>
          <a:p>
            <a:pPr algn="l">
              <a:buFont typeface="Arial" panose="020B0604020202020204" pitchFamily="34" charset="0"/>
              <a:buChar char="•"/>
            </a:pPr>
            <a:endParaRPr lang="en-US" b="0" i="0" dirty="0">
              <a:effectLst/>
              <a:latin typeface="-apple-system"/>
            </a:endParaRPr>
          </a:p>
          <a:p>
            <a:pPr marL="0" indent="0">
              <a:buNone/>
            </a:pPr>
            <a:endParaRPr lang="en-US" dirty="0"/>
          </a:p>
        </p:txBody>
      </p:sp>
      <p:pic>
        <p:nvPicPr>
          <p:cNvPr id="4098" name="Picture 2">
            <a:extLst>
              <a:ext uri="{FF2B5EF4-FFF2-40B4-BE49-F238E27FC236}">
                <a16:creationId xmlns:a16="http://schemas.microsoft.com/office/drawing/2014/main" id="{CAD5D34C-CA06-E002-8AC9-CEB146692C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8948" y="2652534"/>
            <a:ext cx="3105630" cy="229040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B9818B4-295A-7391-825D-AE2185D0B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5008" y="2652535"/>
            <a:ext cx="3105631" cy="22904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E821B7C-CBEB-5117-7337-1A462731AF1D}"/>
              </a:ext>
            </a:extLst>
          </p:cNvPr>
          <p:cNvSpPr txBox="1"/>
          <p:nvPr/>
        </p:nvSpPr>
        <p:spPr>
          <a:xfrm>
            <a:off x="4399473" y="5193102"/>
            <a:ext cx="2320504" cy="369332"/>
          </a:xfrm>
          <a:prstGeom prst="rect">
            <a:avLst/>
          </a:prstGeom>
          <a:noFill/>
        </p:spPr>
        <p:txBody>
          <a:bodyPr wrap="square" rtlCol="0">
            <a:spAutoFit/>
          </a:bodyPr>
          <a:lstStyle/>
          <a:p>
            <a:r>
              <a:rPr lang="en-US" dirty="0"/>
              <a:t>Distribution of  Apple</a:t>
            </a:r>
          </a:p>
        </p:txBody>
      </p:sp>
      <p:sp>
        <p:nvSpPr>
          <p:cNvPr id="5" name="TextBox 4">
            <a:extLst>
              <a:ext uri="{FF2B5EF4-FFF2-40B4-BE49-F238E27FC236}">
                <a16:creationId xmlns:a16="http://schemas.microsoft.com/office/drawing/2014/main" id="{0827E5CD-DB53-AA9F-0D2B-8BAC2843163D}"/>
              </a:ext>
            </a:extLst>
          </p:cNvPr>
          <p:cNvSpPr txBox="1"/>
          <p:nvPr/>
        </p:nvSpPr>
        <p:spPr>
          <a:xfrm>
            <a:off x="7588371" y="5193102"/>
            <a:ext cx="2625304" cy="369332"/>
          </a:xfrm>
          <a:prstGeom prst="rect">
            <a:avLst/>
          </a:prstGeom>
          <a:noFill/>
        </p:spPr>
        <p:txBody>
          <a:bodyPr wrap="square" rtlCol="0">
            <a:spAutoFit/>
          </a:bodyPr>
          <a:lstStyle/>
          <a:p>
            <a:r>
              <a:rPr lang="en-US" dirty="0"/>
              <a:t>Distribution google  Apple</a:t>
            </a:r>
          </a:p>
        </p:txBody>
      </p:sp>
    </p:spTree>
    <p:extLst>
      <p:ext uri="{BB962C8B-B14F-4D97-AF65-F5344CB8AC3E}">
        <p14:creationId xmlns:p14="http://schemas.microsoft.com/office/powerpoint/2010/main" val="2768746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188E-8120-FE01-72BD-45D6A329C5DE}"/>
              </a:ext>
            </a:extLst>
          </p:cNvPr>
          <p:cNvSpPr>
            <a:spLocks noGrp="1"/>
          </p:cNvSpPr>
          <p:nvPr>
            <p:ph type="title"/>
          </p:nvPr>
        </p:nvSpPr>
        <p:spPr/>
        <p:txBody>
          <a:bodyPr>
            <a:normAutofit fontScale="90000"/>
          </a:bodyPr>
          <a:lstStyle/>
          <a:p>
            <a:br>
              <a:rPr kumimoji="0" lang="en-US" altLang="en-US" sz="4400" b="0" i="0" u="none" strike="noStrike" cap="none" normalizeH="0" baseline="0" dirty="0">
                <a:ln>
                  <a:noFill/>
                </a:ln>
                <a:solidFill>
                  <a:schemeClr val="tx1"/>
                </a:solidFill>
                <a:effectLst/>
                <a:latin typeface="+mj-lt"/>
              </a:rPr>
            </a:br>
            <a:r>
              <a:rPr kumimoji="0" lang="en-US" altLang="en-US" sz="4400" b="1" i="0" u="none" strike="noStrike" cap="none" normalizeH="0" baseline="0" dirty="0">
                <a:ln>
                  <a:noFill/>
                </a:ln>
                <a:solidFill>
                  <a:schemeClr val="tx1"/>
                </a:solidFill>
                <a:effectLst/>
                <a:latin typeface="+mj-lt"/>
              </a:rPr>
              <a:t>Evaluation &amp; Conclusion</a:t>
            </a:r>
            <a:br>
              <a:rPr kumimoji="0" lang="en-US" altLang="en-US" sz="4400" b="0" i="0" u="none" strike="noStrike" cap="none" normalizeH="0" baseline="0" dirty="0">
                <a:ln>
                  <a:noFill/>
                </a:ln>
                <a:solidFill>
                  <a:schemeClr val="tx1"/>
                </a:solidFill>
                <a:effectLst/>
                <a:latin typeface="+mj-lt"/>
              </a:rPr>
            </a:br>
            <a:endParaRPr lang="en-US" dirty="0"/>
          </a:p>
        </p:txBody>
      </p:sp>
      <p:sp>
        <p:nvSpPr>
          <p:cNvPr id="3" name="Content Placeholder 2">
            <a:extLst>
              <a:ext uri="{FF2B5EF4-FFF2-40B4-BE49-F238E27FC236}">
                <a16:creationId xmlns:a16="http://schemas.microsoft.com/office/drawing/2014/main" id="{48E747CA-38A4-CAEE-3EFC-0328AE8ED5CC}"/>
              </a:ext>
            </a:extLst>
          </p:cNvPr>
          <p:cNvSpPr>
            <a:spLocks noGrp="1"/>
          </p:cNvSpPr>
          <p:nvPr>
            <p:ph idx="1"/>
          </p:nvPr>
        </p:nvSpPr>
        <p:spPr>
          <a:xfrm>
            <a:off x="1295401" y="2398143"/>
            <a:ext cx="9601195" cy="3477725"/>
          </a:xfrm>
        </p:spPr>
        <p:txBody>
          <a:bodyPr>
            <a:normAutofit/>
          </a:bodyPr>
          <a:lstStyle/>
          <a:p>
            <a:pPr fontAlgn="base">
              <a:lnSpc>
                <a:spcPct val="90000"/>
              </a:lnSpc>
            </a:pPr>
            <a:r>
              <a:rPr lang="en-US" sz="2100" dirty="0"/>
              <a:t>After doing non-parametric tests on the permutation sample, it was found that zero differences are at least as extreme as our observed difference!</a:t>
            </a:r>
          </a:p>
          <a:p>
            <a:pPr fontAlgn="base">
              <a:lnSpc>
                <a:spcPct val="90000"/>
              </a:lnSpc>
            </a:pPr>
            <a:r>
              <a:rPr lang="en-US" sz="2100" dirty="0"/>
              <a:t>So the p-value of our observed data is 0.</a:t>
            </a:r>
          </a:p>
          <a:p>
            <a:pPr fontAlgn="base">
              <a:lnSpc>
                <a:spcPct val="90000"/>
              </a:lnSpc>
            </a:pPr>
            <a:r>
              <a:rPr lang="en-US" sz="2100" dirty="0"/>
              <a:t>It doesn’t matter which significance level we pick; our observed data is statistically significant, and we reject the Null.</a:t>
            </a:r>
          </a:p>
          <a:p>
            <a:pPr fontAlgn="base">
              <a:lnSpc>
                <a:spcPct val="90000"/>
              </a:lnSpc>
            </a:pPr>
            <a:r>
              <a:rPr lang="en-US" sz="2100" dirty="0"/>
              <a:t>We conclude that the platform does impact ratings. Specifically, we should advise our client to integrate only Google Play into their operating system interface.</a:t>
            </a:r>
          </a:p>
          <a:p>
            <a:pPr algn="l">
              <a:buFont typeface="Arial" panose="020B0604020202020204" pitchFamily="34" charset="0"/>
              <a:buChar char="•"/>
            </a:pPr>
            <a:endParaRPr lang="en-US" b="0" i="0" dirty="0">
              <a:effectLst/>
              <a:latin typeface="-apple-system"/>
            </a:endParaRPr>
          </a:p>
          <a:p>
            <a:pPr algn="l">
              <a:buFont typeface="Arial" panose="020B0604020202020204" pitchFamily="34" charset="0"/>
              <a:buChar char="•"/>
            </a:pPr>
            <a:endParaRPr lang="en-US" b="0" i="0" dirty="0">
              <a:effectLst/>
              <a:latin typeface="-apple-system"/>
            </a:endParaRPr>
          </a:p>
          <a:p>
            <a:pPr algn="l">
              <a:buFont typeface="Arial" panose="020B0604020202020204" pitchFamily="34" charset="0"/>
              <a:buChar char="•"/>
            </a:pPr>
            <a:endParaRPr lang="en-US" b="0" i="0" dirty="0">
              <a:effectLst/>
              <a:latin typeface="-apple-system"/>
            </a:endParaRPr>
          </a:p>
          <a:p>
            <a:pPr algn="l">
              <a:buFont typeface="Arial" panose="020B0604020202020204" pitchFamily="34" charset="0"/>
              <a:buChar char="•"/>
            </a:pPr>
            <a:endParaRPr lang="en-US" b="0" i="0" dirty="0">
              <a:effectLst/>
              <a:latin typeface="-apple-system"/>
            </a:endParaRPr>
          </a:p>
          <a:p>
            <a:pPr algn="l">
              <a:buFont typeface="Arial" panose="020B0604020202020204" pitchFamily="34" charset="0"/>
              <a:buChar char="•"/>
            </a:pPr>
            <a:endParaRPr lang="en-US" b="0" i="0" dirty="0">
              <a:effectLst/>
              <a:latin typeface="-apple-system"/>
            </a:endParaRPr>
          </a:p>
          <a:p>
            <a:pPr marL="0" indent="0">
              <a:buNone/>
            </a:pPr>
            <a:endParaRPr lang="en-US" dirty="0"/>
          </a:p>
        </p:txBody>
      </p:sp>
    </p:spTree>
    <p:extLst>
      <p:ext uri="{BB962C8B-B14F-4D97-AF65-F5344CB8AC3E}">
        <p14:creationId xmlns:p14="http://schemas.microsoft.com/office/powerpoint/2010/main" val="103573876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35</TotalTime>
  <Words>321</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Calibri</vt:lpstr>
      <vt:lpstr>Garamond</vt:lpstr>
      <vt:lpstr>Organic</vt:lpstr>
      <vt:lpstr>Apple Store vs Google Play</vt:lpstr>
      <vt:lpstr>Which Review matters??</vt:lpstr>
      <vt:lpstr>Steps Involved</vt:lpstr>
      <vt:lpstr> Sourcing and loading </vt:lpstr>
      <vt:lpstr> Cleaning, transforming and visualizing </vt:lpstr>
      <vt:lpstr> Modelling </vt:lpstr>
      <vt:lpstr> Evaluation &amp;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Apple Store vs Google Play</dc:title>
  <dc:creator>Elaveni Kannan</dc:creator>
  <cp:lastModifiedBy>Elaveni Kannan</cp:lastModifiedBy>
  <cp:revision>4</cp:revision>
  <dcterms:created xsi:type="dcterms:W3CDTF">2023-12-04T14:47:47Z</dcterms:created>
  <dcterms:modified xsi:type="dcterms:W3CDTF">2023-12-04T15:22:55Z</dcterms:modified>
</cp:coreProperties>
</file>