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0" r:id="rId5"/>
    <p:sldId id="28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6" r:id="rId20"/>
    <p:sldId id="277" r:id="rId21"/>
    <p:sldId id="274" r:id="rId22"/>
    <p:sldId id="281" r:id="rId23"/>
    <p:sldId id="280" r:id="rId24"/>
    <p:sldId id="282" r:id="rId25"/>
    <p:sldId id="283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D564-3480-0E48-1061-910CA389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15F3-B16E-3367-E9F8-8B24AF945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9F9-99C9-EBD6-B9E0-BB30A57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471-B4CD-1BB9-886E-39C7039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0BB3-D9C7-1D35-54FE-50903CF8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3C5F-B132-0E53-0585-4C968659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79D70-80E7-5CBD-5656-19A349D5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C1E5-7235-2735-9ED2-8C5A0C1F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CF0-CFEB-F7A5-B9A6-252F6DA3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24EB-657B-8879-DF49-C7ED6E6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FAFCB-7B2E-F4BA-7A9E-A3EE6589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08CAF-490E-DBEC-A548-65D63D94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31DB-CE08-ED9A-AFDD-375136B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2D52-1603-CF65-E98D-781AC3C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75B4-19CB-5FEF-699E-712B27A2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AC19-0E73-9B1B-6E64-C679CFD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0E28-AC4D-F25C-B190-1D3E9E87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24FB-F0AB-246C-2BE8-8F9AAF45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F952-0BC6-DD58-0DF1-A65F8FF3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77C8-0EA9-98B1-408E-F6B18084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BF68-D5F7-55BB-A207-979ED9D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6EFA-757F-34E7-0E20-F2E6625E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5D2A-BF15-C684-C75A-0B9786C8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38B-497A-4151-F57C-DC51547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5527-4197-D96F-6806-C752F18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6E61-472C-3820-D386-173DE28A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95E9-0F38-D9A2-D46F-4CE920D1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7072-4492-A625-C642-926B77C2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9AFA-52B9-AB4D-8657-CFD94A7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C25C8-A2E2-1E94-A02E-0973CD12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5BE8-8F97-08E7-3EA2-C1AA1016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C525-D6C4-CF2C-D7B8-2EAC92B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E6EA-3F0C-9FA0-3846-4746CEE7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9951-66CE-B4F7-2E6B-3D907201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526-91B2-A5F9-E43F-21161342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3820-412C-D91D-97D3-D27431DA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4EDCE-9314-6CD5-EBE0-3EB4393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6BBF-5936-7ECF-D2D0-1240C0B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81BD-1A45-F8FD-5EB2-BA2B7C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6C4-3DA3-94B3-5943-F7893AE0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C0B67-DD70-7840-3409-AE66F404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85EC-3860-7C61-15F7-18275B0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FF08-7B1B-A3DB-3CCF-C370D87D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89C9-05E2-06EA-91CB-89C093C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B7279-8F22-DDDC-9FAF-D6504B8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104B-B601-CF23-CF1B-DAC82DD8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3E0-AA02-65D4-4692-9FB30C15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5421-19F8-44A3-2E68-1F1D1EE0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C008-B4FA-F71B-0F2A-D2C29A99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0C47-FF83-589D-FC6C-52CCAA6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5BF8-2998-563A-CDB6-DDEB81C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5C283-BE4B-3A29-D0D0-E3A72BA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6F5-5725-7E88-51EE-08BE51C8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C374-9BA0-2FC6-1E86-12651C6C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7010-39F1-A403-1E73-8FB3AC65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9CFF-8153-0CC8-5EF1-ED187B6D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242D-4AB5-4971-3CDC-4C49D97E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C039-2836-7197-3CFC-0F05FFAC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67824-CAAA-367F-EC0D-107DC60F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1E41-9D76-021E-C340-3846C56C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529A-11B0-96B0-9F5F-62647CEE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FE20-A951-F359-7C6B-5D03281D7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C39C-370D-334F-8F6D-499DC5A2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kkbox-churn-prediction-challenge/model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kb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7D1F-0373-976E-5AC5-D0DB8586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764" y="850893"/>
            <a:ext cx="9299943" cy="362125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–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Music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Outlier detection- Numerical feature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07C10B-47B2-7E8A-7357-5C40873C8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62037" y="2558472"/>
            <a:ext cx="7083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feature correlation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FEB55A-F177-7FDE-630A-101B9AEA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65" y="1303478"/>
            <a:ext cx="8229600" cy="54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9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Recursive Feature Elimination (RFECV)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9B7964-F623-7FAC-D839-E675DE29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322475"/>
            <a:ext cx="7147069" cy="53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SHAP values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31E554-685F-1A70-6E0E-2D8FFEBB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53" y="1322475"/>
            <a:ext cx="5929745" cy="53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ANOVA Inferential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82DBF7-32A7-14F2-3EE8-613135CE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1322475"/>
            <a:ext cx="6742544" cy="53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5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MRMR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A1A99E-A0C3-1624-B59E-ACF046B3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828"/>
              </p:ext>
            </p:extLst>
          </p:nvPr>
        </p:nvGraphicFramePr>
        <p:xfrm>
          <a:off x="4692650" y="1584325"/>
          <a:ext cx="2751859" cy="4640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859">
                  <a:extLst>
                    <a:ext uri="{9D8B030D-6E8A-4147-A177-3AD203B41FA5}">
                      <a16:colId xmlns:a16="http://schemas.microsoft.com/office/drawing/2014/main" val="3506973766"/>
                    </a:ext>
                  </a:extLst>
                </a:gridCol>
              </a:tblGrid>
              <a:tr h="206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 Selected - 20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4966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autorenew_not_cancel_flag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6838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3455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Days_Diff_trans_expire_date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6467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last_cancel_status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0039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1368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last_auto_renew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887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6031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avg_amt_paid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669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297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avg_days_diff_trans_exp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611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total_transaction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031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max_payment_method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15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change_in_amt_paid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359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62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registered_via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8535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206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diff_last2month_sum_num_unq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602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2690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28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last_month_login_count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85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409FF-7B79-5754-2024-E68F09BBB1EE}"/>
              </a:ext>
            </a:extLst>
          </p:cNvPr>
          <p:cNvSpPr/>
          <p:nvPr/>
        </p:nvSpPr>
        <p:spPr>
          <a:xfrm>
            <a:off x="3962399" y="1236616"/>
            <a:ext cx="4488874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1) Ordinal Encoding for categorical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4CD4A-7841-AB33-B865-57BD3ADF734B}"/>
              </a:ext>
            </a:extLst>
          </p:cNvPr>
          <p:cNvSpPr/>
          <p:nvPr/>
        </p:nvSpPr>
        <p:spPr>
          <a:xfrm>
            <a:off x="3962399" y="3050044"/>
            <a:ext cx="4488874" cy="1323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Standardizing the numerical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EC44A-1AA1-2C0F-5627-9CF5CFF7D28B}"/>
              </a:ext>
            </a:extLst>
          </p:cNvPr>
          <p:cNvSpPr/>
          <p:nvPr/>
        </p:nvSpPr>
        <p:spPr>
          <a:xfrm>
            <a:off x="3962399" y="4962760"/>
            <a:ext cx="4488874" cy="1419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3) Splitting the data into test and train set</a:t>
            </a:r>
          </a:p>
        </p:txBody>
      </p:sp>
    </p:spTree>
    <p:extLst>
      <p:ext uri="{BB962C8B-B14F-4D97-AF65-F5344CB8AC3E}">
        <p14:creationId xmlns:p14="http://schemas.microsoft.com/office/powerpoint/2010/main" val="239062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146246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all features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FEFB93-7A5F-4BC4-DE35-FFFED944D021}"/>
              </a:ext>
            </a:extLst>
          </p:cNvPr>
          <p:cNvGrpSpPr/>
          <p:nvPr/>
        </p:nvGrpSpPr>
        <p:grpSpPr>
          <a:xfrm>
            <a:off x="4808681" y="1471809"/>
            <a:ext cx="3522521" cy="4020968"/>
            <a:chOff x="4808681" y="1471809"/>
            <a:chExt cx="3522521" cy="4020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C729B2-8C39-FFBD-0A79-D9E36FCBCB6F}"/>
                </a:ext>
              </a:extLst>
            </p:cNvPr>
            <p:cNvSpPr txBox="1"/>
            <p:nvPr/>
          </p:nvSpPr>
          <p:spPr>
            <a:xfrm>
              <a:off x="5045365" y="1471809"/>
              <a:ext cx="2976417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Hyperparameter tuning using </a:t>
              </a:r>
              <a:r>
                <a:rPr lang="en-US" dirty="0" err="1"/>
                <a:t>RandomizedCV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92377-2B5A-9DF8-E853-52225224070B}"/>
                </a:ext>
              </a:extLst>
            </p:cNvPr>
            <p:cNvSpPr txBox="1"/>
            <p:nvPr/>
          </p:nvSpPr>
          <p:spPr>
            <a:xfrm>
              <a:off x="4808681" y="3385763"/>
              <a:ext cx="1459346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XGBoost</a:t>
              </a:r>
              <a:r>
                <a:rPr lang="en-US" dirty="0"/>
                <a:t> with all features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C60E2-8FBE-76FE-6000-94DCF6FDB142}"/>
                </a:ext>
              </a:extLst>
            </p:cNvPr>
            <p:cNvSpPr txBox="1"/>
            <p:nvPr/>
          </p:nvSpPr>
          <p:spPr>
            <a:xfrm>
              <a:off x="6562438" y="3394539"/>
              <a:ext cx="1768764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with all features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9C0C03-14B6-1B91-7E23-60F0B6ECEB5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538354" y="2797372"/>
              <a:ext cx="638754" cy="58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897FD5-F80C-C9B8-A42A-83BF5F88EAD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816436" y="2797372"/>
              <a:ext cx="630384" cy="59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9C4921-9C47-58F7-83F7-7B0B3F4CC156}"/>
                </a:ext>
              </a:extLst>
            </p:cNvPr>
            <p:cNvSpPr txBox="1"/>
            <p:nvPr/>
          </p:nvSpPr>
          <p:spPr>
            <a:xfrm>
              <a:off x="5663624" y="2418003"/>
              <a:ext cx="16238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Parameter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87E2F-1217-0C2F-3A14-EB7C0619A055}"/>
                </a:ext>
              </a:extLst>
            </p:cNvPr>
            <p:cNvCxnSpPr/>
            <p:nvPr/>
          </p:nvCxnSpPr>
          <p:spPr>
            <a:xfrm>
              <a:off x="6520875" y="2105234"/>
              <a:ext cx="0" cy="323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B37B6D-7954-A313-223C-8D57AF50178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38354" y="4032094"/>
              <a:ext cx="816553" cy="81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35890EC-8D2C-9F8E-67F1-A15190E4BEF4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 flipH="1">
              <a:off x="6475558" y="4040870"/>
              <a:ext cx="971262" cy="80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706941-8F5C-6FA8-4F0A-AF893AE930EE}"/>
                </a:ext>
              </a:extLst>
            </p:cNvPr>
            <p:cNvSpPr txBox="1"/>
            <p:nvPr/>
          </p:nvSpPr>
          <p:spPr>
            <a:xfrm>
              <a:off x="5194230" y="4846446"/>
              <a:ext cx="256265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Compare the metrics and find the best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46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4E4D0F1-FE69-3E1B-3F11-CC32B2BF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64" y="1910870"/>
            <a:ext cx="4470826" cy="35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7C9AAD-0C5F-EF4D-DE7B-2343E282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02" y="1871615"/>
            <a:ext cx="4621646" cy="36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</p:spTree>
    <p:extLst>
      <p:ext uri="{BB962C8B-B14F-4D97-AF65-F5344CB8AC3E}">
        <p14:creationId xmlns:p14="http://schemas.microsoft.com/office/powerpoint/2010/main" val="92174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7A8FB3-80AB-32F7-61DD-6245A6A3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42" y="1946523"/>
            <a:ext cx="4409990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286C275-0452-8C67-0092-4E82E4F3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97" y="1946523"/>
            <a:ext cx="4749449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</p:spTree>
    <p:extLst>
      <p:ext uri="{BB962C8B-B14F-4D97-AF65-F5344CB8AC3E}">
        <p14:creationId xmlns:p14="http://schemas.microsoft.com/office/powerpoint/2010/main" val="8952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4" y="40401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What is a churn?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9F550-4F91-BCE9-A79B-C3479B8BAA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21" y="2072202"/>
            <a:ext cx="5981206" cy="3384104"/>
          </a:xfrm>
        </p:spPr>
      </p:pic>
    </p:spTree>
    <p:extLst>
      <p:ext uri="{BB962C8B-B14F-4D97-AF65-F5344CB8AC3E}">
        <p14:creationId xmlns:p14="http://schemas.microsoft.com/office/powerpoint/2010/main" val="170603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vs Random Forest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61361C-8BDC-57FC-CCB0-F19F8468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29050"/>
              </p:ext>
            </p:extLst>
          </p:nvPr>
        </p:nvGraphicFramePr>
        <p:xfrm>
          <a:off x="3390899" y="2761672"/>
          <a:ext cx="6953828" cy="1865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2648">
                  <a:extLst>
                    <a:ext uri="{9D8B030D-6E8A-4147-A177-3AD203B41FA5}">
                      <a16:colId xmlns:a16="http://schemas.microsoft.com/office/drawing/2014/main" val="3909192345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866622941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44640882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608956796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319173830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1148798957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964942127"/>
                    </a:ext>
                  </a:extLst>
                </a:gridCol>
              </a:tblGrid>
              <a:tr h="84806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23440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98596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XGBoost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19911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RandomForest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3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7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the best feature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B00515B-CAF2-EFB3-4AE0-6CA70DD9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86530"/>
              </p:ext>
            </p:extLst>
          </p:nvPr>
        </p:nvGraphicFramePr>
        <p:xfrm>
          <a:off x="6640946" y="1953521"/>
          <a:ext cx="2678545" cy="130088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6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 Recursive feature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660809">
                <a:tc>
                  <a:txBody>
                    <a:bodyPr/>
                    <a:lstStyle/>
                    <a:p>
                      <a:r>
                        <a:rPr lang="en-US" dirty="0"/>
                        <a:t>Optimal feature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2C0C25-5802-1F25-F824-03218834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75821"/>
              </p:ext>
            </p:extLst>
          </p:nvPr>
        </p:nvGraphicFramePr>
        <p:xfrm>
          <a:off x="6640946" y="3736122"/>
          <a:ext cx="2678545" cy="12282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-MRMR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Optimal feature –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159635-C4DF-E824-63E9-0EAC159A7A7E}"/>
              </a:ext>
            </a:extLst>
          </p:cNvPr>
          <p:cNvSpPr txBox="1"/>
          <p:nvPr/>
        </p:nvSpPr>
        <p:spPr>
          <a:xfrm>
            <a:off x="3897747" y="3022173"/>
            <a:ext cx="18103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the best hyperparameter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ACCC16-1F2A-2E02-E7B7-84814B8B4DA3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708073" y="2603965"/>
            <a:ext cx="932873" cy="879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85F6DF-27DF-CEA6-E2E3-350A3F3264F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974537" y="3683813"/>
            <a:ext cx="866383" cy="46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5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withRFE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EA9AE3-9CA4-37D0-F402-D4C6108F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707482"/>
            <a:ext cx="4595770" cy="365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6DC4B82-5E43-8705-62A7-8208D39C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4" y="1707482"/>
            <a:ext cx="4729016" cy="37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5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180853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AUC curve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56ADB81-8333-62E3-1473-EDD6581E8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3" y="1938957"/>
            <a:ext cx="4459833" cy="32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0157F8A3-B24E-62F8-FCB9-140EB356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91" y="1938958"/>
            <a:ext cx="4511945" cy="33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1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F9E7B-42A4-13D3-6EA4-A4A80355F09A}"/>
              </a:ext>
            </a:extLst>
          </p:cNvPr>
          <p:cNvGraphicFramePr>
            <a:graphicFrameLocks noGrp="1"/>
          </p:cNvGraphicFramePr>
          <p:nvPr/>
        </p:nvGraphicFramePr>
        <p:xfrm>
          <a:off x="3651249" y="2743200"/>
          <a:ext cx="6850496" cy="145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437">
                  <a:extLst>
                    <a:ext uri="{9D8B030D-6E8A-4147-A177-3AD203B41FA5}">
                      <a16:colId xmlns:a16="http://schemas.microsoft.com/office/drawing/2014/main" val="4138647965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9773395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03995677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1367500532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458206193"/>
                    </a:ext>
                  </a:extLst>
                </a:gridCol>
                <a:gridCol w="467383">
                  <a:extLst>
                    <a:ext uri="{9D8B030D-6E8A-4147-A177-3AD203B41FA5}">
                      <a16:colId xmlns:a16="http://schemas.microsoft.com/office/drawing/2014/main" val="3970031756"/>
                    </a:ext>
                  </a:extLst>
                </a:gridCol>
                <a:gridCol w="721104">
                  <a:extLst>
                    <a:ext uri="{9D8B030D-6E8A-4147-A177-3AD203B41FA5}">
                      <a16:colId xmlns:a16="http://schemas.microsoft.com/office/drawing/2014/main" val="3519575758"/>
                    </a:ext>
                  </a:extLst>
                </a:gridCol>
              </a:tblGrid>
              <a:tr h="42922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5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5836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RFECV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2167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MRMR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8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0734-83BC-6B37-F6D2-8E14F8A6CC27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– RFE Vs MRMR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5F3C-ED49-D952-A761-55F510E9F690}"/>
              </a:ext>
            </a:extLst>
          </p:cNvPr>
          <p:cNvSpPr txBox="1"/>
          <p:nvPr/>
        </p:nvSpPr>
        <p:spPr>
          <a:xfrm>
            <a:off x="4608945" y="4775200"/>
            <a:ext cx="456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with MRMR performs slightly better than RFE, hence it is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99184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Recommendation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ECCD5-2D75-ACC5-ADDE-E4E76887D49D}"/>
              </a:ext>
            </a:extLst>
          </p:cNvPr>
          <p:cNvGrpSpPr/>
          <p:nvPr/>
        </p:nvGrpSpPr>
        <p:grpSpPr>
          <a:xfrm>
            <a:off x="3592945" y="1717961"/>
            <a:ext cx="5357091" cy="4091709"/>
            <a:chOff x="3592945" y="1274618"/>
            <a:chExt cx="5357091" cy="40917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305F3C-ED49-D952-A761-55F510E9F690}"/>
                </a:ext>
              </a:extLst>
            </p:cNvPr>
            <p:cNvSpPr txBox="1"/>
            <p:nvPr/>
          </p:nvSpPr>
          <p:spPr>
            <a:xfrm>
              <a:off x="4091708" y="1471809"/>
              <a:ext cx="456276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Get to the root of customer churn by getting    customer feedback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Offer personalized and proactive customer communication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Reward customer loyalty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Follow up with customers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Provide customized user experience in the music based on the customer segmentation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71582-6697-DE4F-8408-2B31AB40AAC9}"/>
                </a:ext>
              </a:extLst>
            </p:cNvPr>
            <p:cNvSpPr/>
            <p:nvPr/>
          </p:nvSpPr>
          <p:spPr>
            <a:xfrm>
              <a:off x="3592945" y="1274618"/>
              <a:ext cx="5357091" cy="40917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5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492" y="-6710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Churn In Music Industry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E8DC323-96F8-2ECA-E082-A25845EB0E30}"/>
              </a:ext>
            </a:extLst>
          </p:cNvPr>
          <p:cNvGrpSpPr/>
          <p:nvPr/>
        </p:nvGrpSpPr>
        <p:grpSpPr>
          <a:xfrm>
            <a:off x="3334328" y="1131455"/>
            <a:ext cx="7484893" cy="4786049"/>
            <a:chOff x="3334328" y="1131455"/>
            <a:chExt cx="7484893" cy="4786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126D1-980C-29EE-1839-4D5BCBAE1D86}"/>
                </a:ext>
              </a:extLst>
            </p:cNvPr>
            <p:cNvSpPr/>
            <p:nvPr/>
          </p:nvSpPr>
          <p:spPr>
            <a:xfrm>
              <a:off x="5638792" y="1131455"/>
              <a:ext cx="2900218" cy="7758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Churn Rate – Users not renewing the subscription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4C38A3-27D5-5096-B10F-27DAC3AD479D}"/>
                </a:ext>
              </a:extLst>
            </p:cNvPr>
            <p:cNvSpPr/>
            <p:nvPr/>
          </p:nvSpPr>
          <p:spPr>
            <a:xfrm>
              <a:off x="3334328" y="2429164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 than 3%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81A06F-EA7E-A24C-5C21-C06E34B75FBD}"/>
                </a:ext>
              </a:extLst>
            </p:cNvPr>
            <p:cNvSpPr/>
            <p:nvPr/>
          </p:nvSpPr>
          <p:spPr>
            <a:xfrm>
              <a:off x="6172192" y="2429163"/>
              <a:ext cx="1833418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Between 3 – 5 %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0E8D83-8495-4AD7-B683-FD6B7D9D1405}"/>
                </a:ext>
              </a:extLst>
            </p:cNvPr>
            <p:cNvSpPr/>
            <p:nvPr/>
          </p:nvSpPr>
          <p:spPr>
            <a:xfrm>
              <a:off x="9110494" y="2441405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More than 5%</a:t>
              </a:r>
            </a:p>
          </p:txBody>
        </p:sp>
        <p:pic>
          <p:nvPicPr>
            <p:cNvPr id="1030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2D71C8BE-0CFF-E64A-193C-5D7046D77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0" t="15690" r="24693" b="14478"/>
            <a:stretch/>
          </p:blipFill>
          <p:spPr bwMode="auto">
            <a:xfrm>
              <a:off x="9372424" y="3740991"/>
              <a:ext cx="1138719" cy="155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7231A0D-7F22-075A-7A5D-2E5BC41F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15825" r="60103" b="16027"/>
            <a:stretch/>
          </p:blipFill>
          <p:spPr bwMode="auto">
            <a:xfrm>
              <a:off x="6435427" y="3697369"/>
              <a:ext cx="1306945" cy="15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EA119F9-23EE-64B8-71BF-29F822AFF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9" t="14474" r="77178" b="10106"/>
            <a:stretch/>
          </p:blipFill>
          <p:spPr bwMode="auto">
            <a:xfrm>
              <a:off x="3537105" y="3663974"/>
              <a:ext cx="1397825" cy="173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89F457-1369-963C-3CA6-13E4AE822BD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8539010" y="1519382"/>
              <a:ext cx="1771074" cy="91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A3F321-87DB-84B0-4553-E92D4A201A9D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088901" y="1907309"/>
              <a:ext cx="0" cy="50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276ED1-FFD1-F79D-E886-D1E2464AB8B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57600" y="1519382"/>
              <a:ext cx="1981192" cy="90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5C8022-E563-44A0-E029-4B8B352CD8CB}"/>
                </a:ext>
              </a:extLst>
            </p:cNvPr>
            <p:cNvSpPr/>
            <p:nvPr/>
          </p:nvSpPr>
          <p:spPr>
            <a:xfrm>
              <a:off x="3336045" y="5441973"/>
              <a:ext cx="7483176" cy="475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Revenue growth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836F26-5491-7A6D-C7A9-022DA5A87ADF}"/>
                </a:ext>
              </a:extLst>
            </p:cNvPr>
            <p:cNvSpPr/>
            <p:nvPr/>
          </p:nvSpPr>
          <p:spPr>
            <a:xfrm>
              <a:off x="3334328" y="3539283"/>
              <a:ext cx="7484893" cy="1900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C6CD7-3ACF-CE1E-C5D2-989ACF21425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4165600" y="3186546"/>
              <a:ext cx="23092" cy="35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BC6C50-AB56-2B64-B3EF-FF31B0E21D2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065228" y="3167386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43DA40-C31A-6423-1623-B61AD15DC60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255" y="3165631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4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673" y="220650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A5B0-0CD9-3642-465C-258480AD0C02}"/>
              </a:ext>
            </a:extLst>
          </p:cNvPr>
          <p:cNvSpPr txBox="1"/>
          <p:nvPr/>
        </p:nvSpPr>
        <p:spPr>
          <a:xfrm>
            <a:off x="3103418" y="1485238"/>
            <a:ext cx="8478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source contains the following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https://www.kaggle.com/competitions/kkbox-churn-prediction-challenge/models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https://www.kkbox.com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5888D9-DCDF-CC8C-C2CF-73DAAB88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81940"/>
              </p:ext>
            </p:extLst>
          </p:nvPr>
        </p:nvGraphicFramePr>
        <p:xfrm>
          <a:off x="3186542" y="1930400"/>
          <a:ext cx="8571348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8257">
                  <a:extLst>
                    <a:ext uri="{9D8B030D-6E8A-4147-A177-3AD203B41FA5}">
                      <a16:colId xmlns:a16="http://schemas.microsoft.com/office/drawing/2014/main" val="1714805801"/>
                    </a:ext>
                  </a:extLst>
                </a:gridCol>
                <a:gridCol w="6373091">
                  <a:extLst>
                    <a:ext uri="{9D8B030D-6E8A-4147-A177-3AD203B41FA5}">
                      <a16:colId xmlns:a16="http://schemas.microsoft.com/office/drawing/2014/main" val="1903428750"/>
                    </a:ext>
                  </a:extLst>
                </a:gridCol>
              </a:tblGrid>
              <a:tr h="26811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68170"/>
                  </a:ext>
                </a:extLst>
              </a:tr>
              <a:tr h="415372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train set, contains the user IDs and whether they have churned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2313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information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07839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User 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of users</a:t>
                      </a:r>
                      <a:r>
                        <a:rPr lang="en-US" sz="18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614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user logs describing the listening behaviors of a 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8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7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673" y="220650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Evaluation Metrics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11F87E-F7E7-E6A9-61CE-D83316B2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92" y="1935548"/>
            <a:ext cx="627140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89">
            <a:extLst>
              <a:ext uri="{FF2B5EF4-FFF2-40B4-BE49-F238E27FC236}">
                <a16:creationId xmlns:a16="http://schemas.microsoft.com/office/drawing/2014/main" id="{8113A98A-D0CF-AC0C-D069-FE466B3C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23" y="2284334"/>
            <a:ext cx="5126649" cy="5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A49250D-958C-2345-66B9-BB002642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498" y="1874259"/>
            <a:ext cx="6390736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1) The evaluation metric for this prediction is Log Loss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where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is the given observation/record,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 the actual/true value,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is the prediction probability, and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refers to the natural logarithm (logarithmic value using base of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of a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</a:rPr>
              <a:t>2)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Apart from Log Loss, Recall and Precision will also be good evaluation metrics since the success of the prediction is based on the churn customer.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36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2971801" y="1766454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Handle missing values (drop or impute values)</a:t>
            </a:r>
          </a:p>
          <a:p>
            <a:pPr marL="342900" indent="-342900">
              <a:buAutoNum type="arabicParenR"/>
            </a:pPr>
            <a:r>
              <a:rPr lang="en-US" dirty="0"/>
              <a:t>Binning age field into age group</a:t>
            </a:r>
          </a:p>
          <a:p>
            <a:pPr marL="342900" indent="-342900">
              <a:buAutoNum type="arabicParenR"/>
            </a:pPr>
            <a:r>
              <a:rPr lang="en-US" dirty="0"/>
              <a:t>Reduce data size by converting the datatype into a minimum range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6938818" y="176645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wrangling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Discovering class imbalance </a:t>
            </a:r>
          </a:p>
          <a:p>
            <a:pPr marL="800100" lvl="1" indent="-342900">
              <a:buAutoNum type="alphaLcParenR"/>
            </a:pPr>
            <a:r>
              <a:rPr lang="en-US" dirty="0"/>
              <a:t>churn class - 9% </a:t>
            </a:r>
          </a:p>
          <a:p>
            <a:pPr marL="800100" lvl="1" indent="-342900">
              <a:buAutoNum type="alphaLcParenR"/>
            </a:pPr>
            <a:r>
              <a:rPr lang="en-US" dirty="0"/>
              <a:t>Not a churn class – 81%</a:t>
            </a:r>
          </a:p>
          <a:p>
            <a:r>
              <a:rPr lang="en-US" dirty="0"/>
              <a:t>2) Feature engineering for   </a:t>
            </a:r>
          </a:p>
          <a:p>
            <a:r>
              <a:rPr lang="en-US" dirty="0"/>
              <a:t>     the transaction and log  </a:t>
            </a:r>
          </a:p>
          <a:p>
            <a:r>
              <a:rPr lang="en-US" dirty="0"/>
              <a:t>     table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5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3368965" y="1184563"/>
            <a:ext cx="4638962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Transaction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Aggregating using sum, count, and average for numeric feature</a:t>
            </a:r>
          </a:p>
          <a:p>
            <a:pPr marL="342900" indent="-342900">
              <a:buAutoNum type="arabicParenR"/>
            </a:pPr>
            <a:r>
              <a:rPr lang="en-US" dirty="0"/>
              <a:t>Last auto-renew and cancel status. </a:t>
            </a:r>
          </a:p>
          <a:p>
            <a:pPr marL="342900" indent="-342900">
              <a:buAutoNum type="arabicParenR"/>
            </a:pPr>
            <a:r>
              <a:rPr lang="en-US" dirty="0"/>
              <a:t>Flag for auto-renew is true but canceled and not auto-renewed but not canceled</a:t>
            </a:r>
          </a:p>
          <a:p>
            <a:pPr marL="342900" indent="-342900">
              <a:buAutoNum type="arabicParenR"/>
            </a:pPr>
            <a:r>
              <a:rPr lang="en-US" dirty="0"/>
              <a:t>Unique values in the</a:t>
            </a:r>
          </a:p>
          <a:p>
            <a:r>
              <a:rPr lang="en-US" dirty="0"/>
              <a:t>       categorical field </a:t>
            </a:r>
          </a:p>
          <a:p>
            <a:pPr marL="342900" indent="-342900">
              <a:buAutoNum type="arabicParenR" startAt="5"/>
            </a:pPr>
            <a:r>
              <a:rPr lang="en-US" dirty="0"/>
              <a:t>Average and sum of</a:t>
            </a:r>
          </a:p>
          <a:p>
            <a:r>
              <a:rPr lang="en-US" dirty="0"/>
              <a:t>      discount provided for</a:t>
            </a:r>
          </a:p>
          <a:p>
            <a:r>
              <a:rPr lang="en-US" dirty="0"/>
              <a:t>      the 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8194963" y="118456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log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Read data in chunks and  extract each user’s latest active 3-month log</a:t>
            </a:r>
          </a:p>
          <a:p>
            <a:pPr marL="342900" indent="-342900">
              <a:buAutoNum type="arabicParenR"/>
            </a:pPr>
            <a:r>
              <a:rPr lang="en-US" dirty="0"/>
              <a:t>Apply aggregation on the log features based on the function – sum, min, max, count, and average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274F6-F73C-1AE3-6FD9-36482DBA653D}"/>
              </a:ext>
            </a:extLst>
          </p:cNvPr>
          <p:cNvSpPr/>
          <p:nvPr/>
        </p:nvSpPr>
        <p:spPr>
          <a:xfrm>
            <a:off x="3685310" y="5211414"/>
            <a:ext cx="7389090" cy="690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Merge new features with members and train features to create one final </a:t>
            </a:r>
          </a:p>
          <a:p>
            <a:pPr algn="ctr"/>
            <a:r>
              <a:rPr lang="en-US" dirty="0"/>
              <a:t>data frame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33B541-EC4B-16DC-1173-215E15054990}"/>
              </a:ext>
            </a:extLst>
          </p:cNvPr>
          <p:cNvSpPr/>
          <p:nvPr/>
        </p:nvSpPr>
        <p:spPr>
          <a:xfrm>
            <a:off x="9725891" y="4509654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0B217E6-0B57-C20D-B0C8-55E842E20952}"/>
              </a:ext>
            </a:extLst>
          </p:cNvPr>
          <p:cNvSpPr/>
          <p:nvPr/>
        </p:nvSpPr>
        <p:spPr>
          <a:xfrm>
            <a:off x="4412674" y="4509653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389255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5"/>
          <a:stretch/>
        </p:blipFill>
        <p:spPr bwMode="auto">
          <a:xfrm>
            <a:off x="3066473" y="1908064"/>
            <a:ext cx="8735520" cy="35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1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2"/>
          <a:stretch/>
        </p:blipFill>
        <p:spPr bwMode="auto">
          <a:xfrm>
            <a:off x="3278909" y="2471483"/>
            <a:ext cx="8156288" cy="32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0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852</Words>
  <Application>Microsoft Office PowerPoint</Application>
  <PresentationFormat>Widescreen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Churn Prediction –  Digital Music </vt:lpstr>
      <vt:lpstr>                      What is a churn?</vt:lpstr>
      <vt:lpstr>                     Churn In Music Industry</vt:lpstr>
      <vt:lpstr>                            Data Source</vt:lpstr>
      <vt:lpstr>                       Evaluation Metrics</vt:lpstr>
      <vt:lpstr>Data Wrangling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Preprocessing</vt:lpstr>
      <vt:lpstr>Modeling with all features</vt:lpstr>
      <vt:lpstr>Model Metrics</vt:lpstr>
      <vt:lpstr>Model Metrics</vt:lpstr>
      <vt:lpstr>Model Metrics - Comparison</vt:lpstr>
      <vt:lpstr>Modeling with the best feature</vt:lpstr>
      <vt:lpstr>Model Metrics</vt:lpstr>
      <vt:lpstr>Model Metrics</vt:lpstr>
      <vt:lpstr>Model Metrics</vt:lpstr>
      <vt:lpstr>Model Metrics</vt:lpstr>
      <vt:lpstr>Model Metrics - Comparison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 Digital Music </dc:title>
  <dc:creator>Elaveni Kannan</dc:creator>
  <cp:lastModifiedBy>Elaveni Kannan</cp:lastModifiedBy>
  <cp:revision>16</cp:revision>
  <dcterms:created xsi:type="dcterms:W3CDTF">2023-11-29T14:53:53Z</dcterms:created>
  <dcterms:modified xsi:type="dcterms:W3CDTF">2023-12-01T19:49:57Z</dcterms:modified>
</cp:coreProperties>
</file>