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6" r:id="rId2"/>
    <p:sldId id="259" r:id="rId3"/>
    <p:sldId id="258"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FEB8B33-D9A0-4B1B-A796-54F5B6C259AD}" type="datetimeFigureOut">
              <a:rPr lang="en-US" smtClean="0"/>
              <a:t>6/28/2023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EB16A43-23C5-4E9D-B1A7-6D3B18DB215C}" type="slidenum">
              <a:rPr lang="en-US" smtClean="0"/>
              <a:t>‹#›</a:t>
            </a:fld>
            <a:endParaRPr lang="en-US"/>
          </a:p>
        </p:txBody>
      </p:sp>
    </p:spTree>
    <p:extLst>
      <p:ext uri="{BB962C8B-B14F-4D97-AF65-F5344CB8AC3E}">
        <p14:creationId xmlns:p14="http://schemas.microsoft.com/office/powerpoint/2010/main" val="3841433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B8B33-D9A0-4B1B-A796-54F5B6C259AD}"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16A43-23C5-4E9D-B1A7-6D3B18DB215C}" type="slidenum">
              <a:rPr lang="en-US" smtClean="0"/>
              <a:t>‹#›</a:t>
            </a:fld>
            <a:endParaRPr lang="en-US"/>
          </a:p>
        </p:txBody>
      </p:sp>
    </p:spTree>
    <p:extLst>
      <p:ext uri="{BB962C8B-B14F-4D97-AF65-F5344CB8AC3E}">
        <p14:creationId xmlns:p14="http://schemas.microsoft.com/office/powerpoint/2010/main" val="3057399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B8B33-D9A0-4B1B-A796-54F5B6C259AD}"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16A43-23C5-4E9D-B1A7-6D3B18DB215C}" type="slidenum">
              <a:rPr lang="en-US" smtClean="0"/>
              <a:t>‹#›</a:t>
            </a:fld>
            <a:endParaRPr lang="en-US"/>
          </a:p>
        </p:txBody>
      </p:sp>
    </p:spTree>
    <p:extLst>
      <p:ext uri="{BB962C8B-B14F-4D97-AF65-F5344CB8AC3E}">
        <p14:creationId xmlns:p14="http://schemas.microsoft.com/office/powerpoint/2010/main" val="39807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B8B33-D9A0-4B1B-A796-54F5B6C259AD}"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16A43-23C5-4E9D-B1A7-6D3B18DB215C}" type="slidenum">
              <a:rPr lang="en-US" smtClean="0"/>
              <a:t>‹#›</a:t>
            </a:fld>
            <a:endParaRPr lang="en-US"/>
          </a:p>
        </p:txBody>
      </p:sp>
    </p:spTree>
    <p:extLst>
      <p:ext uri="{BB962C8B-B14F-4D97-AF65-F5344CB8AC3E}">
        <p14:creationId xmlns:p14="http://schemas.microsoft.com/office/powerpoint/2010/main" val="330964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EB8B33-D9A0-4B1B-A796-54F5B6C259AD}"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16A43-23C5-4E9D-B1A7-6D3B18DB215C}" type="slidenum">
              <a:rPr lang="en-US" smtClean="0"/>
              <a:t>‹#›</a:t>
            </a:fld>
            <a:endParaRPr lang="en-US"/>
          </a:p>
        </p:txBody>
      </p:sp>
    </p:spTree>
    <p:extLst>
      <p:ext uri="{BB962C8B-B14F-4D97-AF65-F5344CB8AC3E}">
        <p14:creationId xmlns:p14="http://schemas.microsoft.com/office/powerpoint/2010/main" val="4273775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EB8B33-D9A0-4B1B-A796-54F5B6C259AD}"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16A43-23C5-4E9D-B1A7-6D3B18DB215C}" type="slidenum">
              <a:rPr lang="en-US" smtClean="0"/>
              <a:t>‹#›</a:t>
            </a:fld>
            <a:endParaRPr lang="en-US"/>
          </a:p>
        </p:txBody>
      </p:sp>
    </p:spTree>
    <p:extLst>
      <p:ext uri="{BB962C8B-B14F-4D97-AF65-F5344CB8AC3E}">
        <p14:creationId xmlns:p14="http://schemas.microsoft.com/office/powerpoint/2010/main" val="2986051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EB8B33-D9A0-4B1B-A796-54F5B6C259AD}" type="datetimeFigureOut">
              <a:rPr lang="en-US" smtClean="0"/>
              <a:t>6/28/2023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B16A43-23C5-4E9D-B1A7-6D3B18DB215C}" type="slidenum">
              <a:rPr lang="en-US" smtClean="0"/>
              <a:t>‹#›</a:t>
            </a:fld>
            <a:endParaRPr lang="en-US"/>
          </a:p>
        </p:txBody>
      </p:sp>
    </p:spTree>
    <p:extLst>
      <p:ext uri="{BB962C8B-B14F-4D97-AF65-F5344CB8AC3E}">
        <p14:creationId xmlns:p14="http://schemas.microsoft.com/office/powerpoint/2010/main" val="287224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EB8B33-D9A0-4B1B-A796-54F5B6C259AD}" type="datetimeFigureOut">
              <a:rPr lang="en-US" smtClean="0"/>
              <a:t>6/28/2023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B16A43-23C5-4E9D-B1A7-6D3B18DB215C}" type="slidenum">
              <a:rPr lang="en-US" smtClean="0"/>
              <a:t>‹#›</a:t>
            </a:fld>
            <a:endParaRPr lang="en-US"/>
          </a:p>
        </p:txBody>
      </p:sp>
    </p:spTree>
    <p:extLst>
      <p:ext uri="{BB962C8B-B14F-4D97-AF65-F5344CB8AC3E}">
        <p14:creationId xmlns:p14="http://schemas.microsoft.com/office/powerpoint/2010/main" val="144843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B8B33-D9A0-4B1B-A796-54F5B6C259AD}" type="datetimeFigureOut">
              <a:rPr lang="en-US" smtClean="0"/>
              <a:t>6/28/2023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B16A43-23C5-4E9D-B1A7-6D3B18DB215C}" type="slidenum">
              <a:rPr lang="en-US" smtClean="0"/>
              <a:t>‹#›</a:t>
            </a:fld>
            <a:endParaRPr lang="en-US"/>
          </a:p>
        </p:txBody>
      </p:sp>
    </p:spTree>
    <p:extLst>
      <p:ext uri="{BB962C8B-B14F-4D97-AF65-F5344CB8AC3E}">
        <p14:creationId xmlns:p14="http://schemas.microsoft.com/office/powerpoint/2010/main" val="345120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5FEB8B33-D9A0-4B1B-A796-54F5B6C259AD}"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EB16A43-23C5-4E9D-B1A7-6D3B18DB215C}" type="slidenum">
              <a:rPr lang="en-US" smtClean="0"/>
              <a:t>‹#›</a:t>
            </a:fld>
            <a:endParaRPr lang="en-US"/>
          </a:p>
        </p:txBody>
      </p:sp>
    </p:spTree>
    <p:extLst>
      <p:ext uri="{BB962C8B-B14F-4D97-AF65-F5344CB8AC3E}">
        <p14:creationId xmlns:p14="http://schemas.microsoft.com/office/powerpoint/2010/main" val="2723332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FEB8B33-D9A0-4B1B-A796-54F5B6C259AD}" type="datetimeFigureOut">
              <a:rPr lang="en-US" smtClean="0"/>
              <a:t>6/28/2023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EB16A43-23C5-4E9D-B1A7-6D3B18DB215C}" type="slidenum">
              <a:rPr lang="en-US" smtClean="0"/>
              <a:t>‹#›</a:t>
            </a:fld>
            <a:endParaRPr lang="en-US"/>
          </a:p>
        </p:txBody>
      </p:sp>
    </p:spTree>
    <p:extLst>
      <p:ext uri="{BB962C8B-B14F-4D97-AF65-F5344CB8AC3E}">
        <p14:creationId xmlns:p14="http://schemas.microsoft.com/office/powerpoint/2010/main" val="39414681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FEB8B33-D9A0-4B1B-A796-54F5B6C259AD}" type="datetimeFigureOut">
              <a:rPr lang="en-US" smtClean="0"/>
              <a:t>6/28/2023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EB16A43-23C5-4E9D-B1A7-6D3B18DB215C}" type="slidenum">
              <a:rPr lang="en-US" smtClean="0"/>
              <a:t>‹#›</a:t>
            </a:fld>
            <a:endParaRPr lang="en-US"/>
          </a:p>
        </p:txBody>
      </p:sp>
    </p:spTree>
    <p:extLst>
      <p:ext uri="{BB962C8B-B14F-4D97-AF65-F5344CB8AC3E}">
        <p14:creationId xmlns:p14="http://schemas.microsoft.com/office/powerpoint/2010/main" val="28841059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5D626-F6E9-E5AA-3EC2-90DD4B9DE09B}"/>
              </a:ext>
            </a:extLst>
          </p:cNvPr>
          <p:cNvSpPr>
            <a:spLocks noGrp="1"/>
          </p:cNvSpPr>
          <p:nvPr>
            <p:ph type="ctrTitle"/>
          </p:nvPr>
        </p:nvSpPr>
        <p:spPr/>
        <p:txBody>
          <a:bodyPr/>
          <a:lstStyle/>
          <a:p>
            <a:r>
              <a:rPr lang="en-US" dirty="0"/>
              <a:t>Big Mountain Resort</a:t>
            </a:r>
          </a:p>
        </p:txBody>
      </p:sp>
      <p:sp>
        <p:nvSpPr>
          <p:cNvPr id="3" name="Subtitle 2">
            <a:extLst>
              <a:ext uri="{FF2B5EF4-FFF2-40B4-BE49-F238E27FC236}">
                <a16:creationId xmlns:a16="http://schemas.microsoft.com/office/drawing/2014/main" id="{F25CAE51-8F77-51BC-63C5-33F5286F1EC2}"/>
              </a:ext>
            </a:extLst>
          </p:cNvPr>
          <p:cNvSpPr>
            <a:spLocks noGrp="1"/>
          </p:cNvSpPr>
          <p:nvPr>
            <p:ph type="subTitle" idx="1"/>
          </p:nvPr>
        </p:nvSpPr>
        <p:spPr/>
        <p:txBody>
          <a:bodyPr/>
          <a:lstStyle/>
          <a:p>
            <a:r>
              <a:rPr lang="en-US" dirty="0"/>
              <a:t>Pricing strategy based on the current facilities</a:t>
            </a:r>
          </a:p>
        </p:txBody>
      </p:sp>
    </p:spTree>
    <p:extLst>
      <p:ext uri="{BB962C8B-B14F-4D97-AF65-F5344CB8AC3E}">
        <p14:creationId xmlns:p14="http://schemas.microsoft.com/office/powerpoint/2010/main" val="266823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2">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4">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14D02-58F4-0545-6B47-333B56B0E48B}"/>
              </a:ext>
            </a:extLst>
          </p:cNvPr>
          <p:cNvSpPr>
            <a:spLocks noGrp="1"/>
          </p:cNvSpPr>
          <p:nvPr>
            <p:ph type="title"/>
          </p:nvPr>
        </p:nvSpPr>
        <p:spPr>
          <a:xfrm>
            <a:off x="1071846" y="1059736"/>
            <a:ext cx="10040233" cy="1228130"/>
          </a:xfrm>
        </p:spPr>
        <p:txBody>
          <a:bodyPr>
            <a:normAutofit/>
          </a:bodyPr>
          <a:lstStyle/>
          <a:p>
            <a:r>
              <a:rPr lang="en-US" dirty="0">
                <a:solidFill>
                  <a:srgbClr val="FFFFFF"/>
                </a:solidFill>
              </a:rPr>
              <a:t>Problem Statement</a:t>
            </a:r>
          </a:p>
        </p:txBody>
      </p:sp>
      <p:sp>
        <p:nvSpPr>
          <p:cNvPr id="3" name="Content Placeholder 2">
            <a:extLst>
              <a:ext uri="{FF2B5EF4-FFF2-40B4-BE49-F238E27FC236}">
                <a16:creationId xmlns:a16="http://schemas.microsoft.com/office/drawing/2014/main" id="{583EE7BE-13AE-DF1D-274A-D15D0AC80064}"/>
              </a:ext>
            </a:extLst>
          </p:cNvPr>
          <p:cNvSpPr>
            <a:spLocks noGrp="1"/>
          </p:cNvSpPr>
          <p:nvPr>
            <p:ph idx="1"/>
          </p:nvPr>
        </p:nvSpPr>
        <p:spPr>
          <a:xfrm>
            <a:off x="1071846" y="2973313"/>
            <a:ext cx="10040233" cy="3427487"/>
          </a:xfrm>
        </p:spPr>
        <p:txBody>
          <a:bodyPr>
            <a:normAutofit fontScale="92500" lnSpcReduction="10000"/>
          </a:bodyPr>
          <a:lstStyle/>
          <a:p>
            <a:pPr>
              <a:buFont typeface="Wingdings" panose="05000000000000000000" pitchFamily="2" charset="2"/>
              <a:buChar char="q"/>
            </a:pPr>
            <a:r>
              <a:rPr lang="en-US" sz="2400" dirty="0">
                <a:solidFill>
                  <a:srgbClr val="000000"/>
                </a:solidFill>
                <a:effectLst/>
                <a:ea typeface="Calibri" panose="020F0502020204030204" pitchFamily="34" charset="0"/>
                <a:cs typeface="Calibri" panose="020F0502020204030204" pitchFamily="34" charset="0"/>
              </a:rPr>
              <a:t>  Big Mountain Resort, a ski resort located in Montana offers spectacular views of      Glacier National Park and Flathead National Forest, with access to 105 trails. </a:t>
            </a:r>
          </a:p>
          <a:p>
            <a:pPr>
              <a:buFont typeface="Wingdings" panose="05000000000000000000" pitchFamily="2" charset="2"/>
              <a:buChar char="q"/>
            </a:pPr>
            <a:r>
              <a:rPr lang="en-US" sz="2400" dirty="0">
                <a:solidFill>
                  <a:srgbClr val="000000"/>
                </a:solidFill>
                <a:effectLst/>
                <a:ea typeface="Calibri" panose="020F0502020204030204" pitchFamily="34" charset="0"/>
                <a:cs typeface="Calibri" panose="020F0502020204030204" pitchFamily="34" charset="0"/>
              </a:rPr>
              <a:t>  Big Mountain Resort has recently installed an additional chair lift to help increase the distribution of visitors across the mountain. This additional chair increases their operating costs by $1,540,000 this season. </a:t>
            </a:r>
          </a:p>
          <a:p>
            <a:pPr>
              <a:buFont typeface="Wingdings" panose="05000000000000000000" pitchFamily="2" charset="2"/>
              <a:buChar char="q"/>
            </a:pPr>
            <a:r>
              <a:rPr lang="en-US" sz="2400" dirty="0">
                <a:solidFill>
                  <a:srgbClr val="000000"/>
                </a:solidFill>
                <a:effectLst/>
                <a:ea typeface="Calibri" panose="020F0502020204030204" pitchFamily="34" charset="0"/>
                <a:cs typeface="Calibri" panose="020F0502020204030204" pitchFamily="34" charset="0"/>
              </a:rPr>
              <a:t>  The resort's pricing strategy has been to charge a premium above the average price of resorts in its market segment</a:t>
            </a:r>
          </a:p>
          <a:p>
            <a:pPr>
              <a:buFont typeface="Wingdings" panose="05000000000000000000" pitchFamily="2" charset="2"/>
              <a:buChar char="q"/>
            </a:pPr>
            <a:r>
              <a:rPr lang="en-US" sz="2400" dirty="0">
                <a:solidFill>
                  <a:srgbClr val="000000"/>
                </a:solidFill>
                <a:effectLst/>
                <a:ea typeface="Calibri" panose="020F0502020204030204" pitchFamily="34" charset="0"/>
                <a:cs typeface="Calibri" panose="020F0502020204030204" pitchFamily="34" charset="0"/>
              </a:rPr>
              <a:t>  There's a suspicion that Big Mountain is not capitalizing on its facilities as much as it could. </a:t>
            </a:r>
          </a:p>
          <a:p>
            <a:pPr>
              <a:buFont typeface="Wingdings" panose="05000000000000000000" pitchFamily="2" charset="2"/>
              <a:buChar char="q"/>
            </a:pPr>
            <a:r>
              <a:rPr lang="en-US" sz="2400" dirty="0">
                <a:solidFill>
                  <a:srgbClr val="000000"/>
                </a:solidFill>
                <a:effectLst/>
                <a:ea typeface="Calibri" panose="020F0502020204030204" pitchFamily="34" charset="0"/>
                <a:cs typeface="Calibri" panose="020F0502020204030204" pitchFamily="34" charset="0"/>
              </a:rPr>
              <a:t>  The business wants to select a better value for their ticket price. </a:t>
            </a:r>
          </a:p>
          <a:p>
            <a:endParaRPr lang="en-US" dirty="0"/>
          </a:p>
        </p:txBody>
      </p:sp>
      <p:sp>
        <p:nvSpPr>
          <p:cNvPr id="5" name="Rectangle 2">
            <a:extLst>
              <a:ext uri="{FF2B5EF4-FFF2-40B4-BE49-F238E27FC236}">
                <a16:creationId xmlns:a16="http://schemas.microsoft.com/office/drawing/2014/main" id="{18F7197A-B808-987C-C4E4-45813B87DC71}"/>
              </a:ext>
            </a:extLst>
          </p:cNvPr>
          <p:cNvSpPr>
            <a:spLocks noChangeArrowheads="1"/>
          </p:cNvSpPr>
          <p:nvPr/>
        </p:nvSpPr>
        <p:spPr bwMode="auto">
          <a:xfrm>
            <a:off x="152400" y="242500"/>
            <a:ext cx="77242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58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917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2">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4">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14D02-58F4-0545-6B47-333B56B0E48B}"/>
              </a:ext>
            </a:extLst>
          </p:cNvPr>
          <p:cNvSpPr>
            <a:spLocks noGrp="1"/>
          </p:cNvSpPr>
          <p:nvPr>
            <p:ph type="title"/>
          </p:nvPr>
        </p:nvSpPr>
        <p:spPr>
          <a:xfrm>
            <a:off x="1071846" y="1059736"/>
            <a:ext cx="10040233" cy="1228130"/>
          </a:xfrm>
        </p:spPr>
        <p:txBody>
          <a:bodyPr>
            <a:normAutofit/>
          </a:bodyPr>
          <a:lstStyle/>
          <a:p>
            <a:r>
              <a:rPr lang="en-US" dirty="0">
                <a:solidFill>
                  <a:srgbClr val="FFFFFF"/>
                </a:solidFill>
              </a:rPr>
              <a:t>Key findings and Recommendation</a:t>
            </a:r>
          </a:p>
        </p:txBody>
      </p:sp>
      <p:sp>
        <p:nvSpPr>
          <p:cNvPr id="3" name="Content Placeholder 2">
            <a:extLst>
              <a:ext uri="{FF2B5EF4-FFF2-40B4-BE49-F238E27FC236}">
                <a16:creationId xmlns:a16="http://schemas.microsoft.com/office/drawing/2014/main" id="{583EE7BE-13AE-DF1D-274A-D15D0AC80064}"/>
              </a:ext>
            </a:extLst>
          </p:cNvPr>
          <p:cNvSpPr>
            <a:spLocks noGrp="1"/>
          </p:cNvSpPr>
          <p:nvPr>
            <p:ph idx="1"/>
          </p:nvPr>
        </p:nvSpPr>
        <p:spPr>
          <a:xfrm>
            <a:off x="1071846" y="2973313"/>
            <a:ext cx="10040233" cy="3427487"/>
          </a:xfrm>
        </p:spPr>
        <p:txBody>
          <a:bodyPr>
            <a:normAutofit fontScale="92500" lnSpcReduction="10000"/>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1900" dirty="0"/>
              <a:t> </a:t>
            </a:r>
            <a:r>
              <a:rPr lang="en-US" sz="1900" b="1" u="sng" dirty="0"/>
              <a:t>Key Findings </a:t>
            </a:r>
            <a:r>
              <a:rPr lang="en-US" sz="1900" dirty="0"/>
              <a:t>- The ticket price is closed associated with following features</a:t>
            </a:r>
          </a:p>
          <a:p>
            <a:pPr marL="1074420" lvl="3" indent="-342900" eaLnBrk="0" fontAlgn="base" hangingPunct="0">
              <a:lnSpc>
                <a:spcPct val="100000"/>
              </a:lnSpc>
              <a:spcBef>
                <a:spcPct val="0"/>
              </a:spcBef>
              <a:spcAft>
                <a:spcPct val="0"/>
              </a:spcAft>
              <a:buFont typeface="+mj-lt"/>
              <a:buAutoNum type="arabicParenR"/>
            </a:pPr>
            <a:r>
              <a:rPr lang="en-US" altLang="en-US" sz="1900" dirty="0" err="1"/>
              <a:t>vertical_drop</a:t>
            </a:r>
            <a:r>
              <a:rPr lang="en-US" altLang="en-US" sz="1900" dirty="0"/>
              <a:t>       </a:t>
            </a:r>
          </a:p>
          <a:p>
            <a:pPr marL="1074420" lvl="3" indent="-342900" eaLnBrk="0" fontAlgn="base" hangingPunct="0">
              <a:lnSpc>
                <a:spcPct val="100000"/>
              </a:lnSpc>
              <a:spcBef>
                <a:spcPct val="0"/>
              </a:spcBef>
              <a:spcAft>
                <a:spcPct val="0"/>
              </a:spcAft>
              <a:buFont typeface="+mj-lt"/>
              <a:buAutoNum type="arabicParenR"/>
            </a:pPr>
            <a:r>
              <a:rPr lang="en-US" altLang="en-US" sz="1900" dirty="0"/>
              <a:t>Snow </a:t>
            </a:r>
            <a:r>
              <a:rPr lang="en-US" altLang="en-US" sz="1900" dirty="0" err="1"/>
              <a:t>Making_ac</a:t>
            </a:r>
            <a:r>
              <a:rPr lang="en-US" altLang="en-US" sz="1900" dirty="0"/>
              <a:t> </a:t>
            </a:r>
          </a:p>
          <a:p>
            <a:pPr marL="1074420" lvl="3" indent="-342900" eaLnBrk="0" fontAlgn="base" hangingPunct="0">
              <a:lnSpc>
                <a:spcPct val="100000"/>
              </a:lnSpc>
              <a:spcBef>
                <a:spcPct val="0"/>
              </a:spcBef>
              <a:spcAft>
                <a:spcPct val="0"/>
              </a:spcAft>
              <a:buFont typeface="+mj-lt"/>
              <a:buAutoNum type="arabicParenR"/>
            </a:pPr>
            <a:r>
              <a:rPr lang="en-US" altLang="en-US" sz="1900" dirty="0"/>
              <a:t>  </a:t>
            </a:r>
            <a:r>
              <a:rPr lang="en-US" altLang="en-US" sz="1900" dirty="0" err="1"/>
              <a:t>total_chairs</a:t>
            </a:r>
            <a:r>
              <a:rPr lang="en-US" altLang="en-US" sz="1900" dirty="0"/>
              <a:t>        </a:t>
            </a:r>
          </a:p>
          <a:p>
            <a:pPr marL="1074420" lvl="3" indent="-342900" eaLnBrk="0" fontAlgn="base" hangingPunct="0">
              <a:lnSpc>
                <a:spcPct val="100000"/>
              </a:lnSpc>
              <a:spcBef>
                <a:spcPct val="0"/>
              </a:spcBef>
              <a:spcAft>
                <a:spcPct val="0"/>
              </a:spcAft>
              <a:buFont typeface="+mj-lt"/>
              <a:buAutoNum type="arabicParenR"/>
            </a:pPr>
            <a:r>
              <a:rPr lang="en-US" altLang="en-US" sz="1900" dirty="0" err="1"/>
              <a:t>fastQuads</a:t>
            </a:r>
            <a:r>
              <a:rPr lang="en-US" altLang="en-US" sz="1900" dirty="0"/>
              <a:t>            </a:t>
            </a:r>
          </a:p>
          <a:p>
            <a:pPr marL="1074420" lvl="3" indent="-342900" eaLnBrk="0" fontAlgn="base" hangingPunct="0">
              <a:lnSpc>
                <a:spcPct val="100000"/>
              </a:lnSpc>
              <a:spcBef>
                <a:spcPct val="0"/>
              </a:spcBef>
              <a:spcAft>
                <a:spcPct val="0"/>
              </a:spcAft>
              <a:buFont typeface="+mj-lt"/>
              <a:buAutoNum type="arabicParenR"/>
            </a:pPr>
            <a:r>
              <a:rPr lang="en-US" altLang="en-US" sz="1900" dirty="0"/>
              <a:t> Runs               </a:t>
            </a:r>
          </a:p>
          <a:p>
            <a:pPr marL="1074420" lvl="3" indent="-342900" eaLnBrk="0" fontAlgn="base" hangingPunct="0">
              <a:lnSpc>
                <a:spcPct val="100000"/>
              </a:lnSpc>
              <a:spcBef>
                <a:spcPct val="0"/>
              </a:spcBef>
              <a:spcAft>
                <a:spcPct val="0"/>
              </a:spcAft>
              <a:buFont typeface="+mj-lt"/>
              <a:buAutoNum type="arabicParenR"/>
            </a:pPr>
            <a:r>
              <a:rPr lang="en-US" altLang="en-US" sz="1900" dirty="0"/>
              <a:t> </a:t>
            </a:r>
            <a:r>
              <a:rPr lang="en-US" altLang="en-US" sz="1900" dirty="0" err="1"/>
              <a:t>LongestRun_mi</a:t>
            </a:r>
            <a:r>
              <a:rPr lang="en-US" altLang="en-US" sz="1900" dirty="0"/>
              <a:t>       </a:t>
            </a:r>
          </a:p>
          <a:p>
            <a:pPr marL="1074420" lvl="3" indent="-342900" eaLnBrk="0" fontAlgn="base" hangingPunct="0">
              <a:lnSpc>
                <a:spcPct val="100000"/>
              </a:lnSpc>
              <a:spcBef>
                <a:spcPct val="0"/>
              </a:spcBef>
              <a:spcAft>
                <a:spcPct val="0"/>
              </a:spcAft>
              <a:buFont typeface="+mj-lt"/>
              <a:buAutoNum type="arabicParenR"/>
            </a:pPr>
            <a:r>
              <a:rPr lang="en-US" altLang="en-US" sz="1900" dirty="0"/>
              <a:t> trams            </a:t>
            </a:r>
          </a:p>
          <a:p>
            <a:pPr marL="1074420" lvl="3" indent="-342900" eaLnBrk="0" fontAlgn="base" hangingPunct="0">
              <a:lnSpc>
                <a:spcPct val="100000"/>
              </a:lnSpc>
              <a:spcBef>
                <a:spcPct val="0"/>
              </a:spcBef>
              <a:spcAft>
                <a:spcPct val="0"/>
              </a:spcAft>
              <a:buFont typeface="+mj-lt"/>
              <a:buAutoNum type="arabicParenR"/>
            </a:pPr>
            <a:r>
              <a:rPr lang="en-US" altLang="en-US" sz="1900" dirty="0"/>
              <a:t>  </a:t>
            </a:r>
            <a:r>
              <a:rPr lang="en-US" altLang="en-US" sz="1900" dirty="0" err="1"/>
              <a:t>SkiableTerrain_ac</a:t>
            </a:r>
            <a:r>
              <a:rPr lang="en-US" altLang="en-US" sz="1900" dirty="0"/>
              <a:t>    </a:t>
            </a:r>
          </a:p>
          <a:p>
            <a:pPr>
              <a:buFont typeface="Wingdings" panose="05000000000000000000" pitchFamily="2" charset="2"/>
              <a:buChar char="v"/>
            </a:pPr>
            <a:r>
              <a:rPr lang="en-US" sz="1900" dirty="0"/>
              <a:t> </a:t>
            </a:r>
            <a:r>
              <a:rPr lang="en-US" sz="1900" b="1" u="sng" dirty="0"/>
              <a:t>Recommendations-</a:t>
            </a:r>
            <a:r>
              <a:rPr lang="en-US" sz="1900" dirty="0"/>
              <a:t> Taking the key features into consideration the recommendation for the resort to have a better pricing strategy is to Increase the vertical drop by adding a run to a point 150 feet lower down but requiring the installation of an additional chair lift to bring skiers back up, without additional snow making coverage</a:t>
            </a:r>
          </a:p>
          <a:p>
            <a:endParaRPr lang="en-US" dirty="0"/>
          </a:p>
        </p:txBody>
      </p:sp>
      <p:sp>
        <p:nvSpPr>
          <p:cNvPr id="5" name="Rectangle 2">
            <a:extLst>
              <a:ext uri="{FF2B5EF4-FFF2-40B4-BE49-F238E27FC236}">
                <a16:creationId xmlns:a16="http://schemas.microsoft.com/office/drawing/2014/main" id="{18F7197A-B808-987C-C4E4-45813B87DC71}"/>
              </a:ext>
            </a:extLst>
          </p:cNvPr>
          <p:cNvSpPr>
            <a:spLocks noChangeArrowheads="1"/>
          </p:cNvSpPr>
          <p:nvPr/>
        </p:nvSpPr>
        <p:spPr bwMode="auto">
          <a:xfrm>
            <a:off x="152400" y="242500"/>
            <a:ext cx="77242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58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443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2">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4">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14D02-58F4-0545-6B47-333B56B0E48B}"/>
              </a:ext>
            </a:extLst>
          </p:cNvPr>
          <p:cNvSpPr>
            <a:spLocks noGrp="1"/>
          </p:cNvSpPr>
          <p:nvPr>
            <p:ph type="title"/>
          </p:nvPr>
        </p:nvSpPr>
        <p:spPr>
          <a:xfrm>
            <a:off x="1071846" y="1059736"/>
            <a:ext cx="10040233" cy="1228130"/>
          </a:xfrm>
        </p:spPr>
        <p:txBody>
          <a:bodyPr>
            <a:normAutofit/>
          </a:bodyPr>
          <a:lstStyle/>
          <a:p>
            <a:r>
              <a:rPr lang="en-US" dirty="0">
                <a:solidFill>
                  <a:srgbClr val="FFFFFF"/>
                </a:solidFill>
              </a:rPr>
              <a:t>Modeling </a:t>
            </a:r>
          </a:p>
        </p:txBody>
      </p:sp>
      <p:sp>
        <p:nvSpPr>
          <p:cNvPr id="3" name="Content Placeholder 2">
            <a:extLst>
              <a:ext uri="{FF2B5EF4-FFF2-40B4-BE49-F238E27FC236}">
                <a16:creationId xmlns:a16="http://schemas.microsoft.com/office/drawing/2014/main" id="{583EE7BE-13AE-DF1D-274A-D15D0AC80064}"/>
              </a:ext>
            </a:extLst>
          </p:cNvPr>
          <p:cNvSpPr>
            <a:spLocks noGrp="1"/>
          </p:cNvSpPr>
          <p:nvPr>
            <p:ph idx="1"/>
          </p:nvPr>
        </p:nvSpPr>
        <p:spPr>
          <a:xfrm>
            <a:off x="1071846" y="2973313"/>
            <a:ext cx="10040233" cy="3427487"/>
          </a:xfrm>
        </p:spPr>
        <p:txBody>
          <a:bodyPr>
            <a:normAutofit fontScale="70000" lnSpcReduction="20000"/>
          </a:bodyPr>
          <a:lstStyle/>
          <a:p>
            <a:r>
              <a:rPr lang="en-US" dirty="0"/>
              <a:t>By taking the data from market ski resort in the USA, the average ticket price is around $19</a:t>
            </a:r>
          </a:p>
          <a:p>
            <a:pPr>
              <a:buFont typeface="Wingdings" panose="05000000000000000000" pitchFamily="2" charset="2"/>
              <a:buChar char="q"/>
            </a:pPr>
            <a:r>
              <a:rPr lang="en-US" dirty="0"/>
              <a:t>  </a:t>
            </a:r>
            <a:r>
              <a:rPr lang="en-US" b="1" dirty="0"/>
              <a:t>Initial model </a:t>
            </a:r>
            <a:r>
              <a:rPr lang="en-US" dirty="0"/>
              <a:t>– Initial model showed ticket price to be around 9$ by just taking the average into consideration, which is much better than $19. However, this model was overfitting all the features</a:t>
            </a:r>
          </a:p>
          <a:p>
            <a:pPr marR="0" lvl="0" eaLnBrk="0" fontAlgn="base" hangingPunct="0">
              <a:lnSpc>
                <a:spcPct val="100000"/>
              </a:lnSpc>
              <a:spcBef>
                <a:spcPct val="0"/>
              </a:spcBef>
              <a:spcAft>
                <a:spcPct val="0"/>
              </a:spcAft>
              <a:buClrTx/>
              <a:buSzTx/>
              <a:buFont typeface="Wingdings" panose="05000000000000000000" pitchFamily="2" charset="2"/>
              <a:buChar char="q"/>
              <a:tabLst/>
            </a:pPr>
            <a:r>
              <a:rPr lang="en-US" dirty="0"/>
              <a:t>  </a:t>
            </a:r>
            <a:r>
              <a:rPr lang="en-US" b="1" dirty="0"/>
              <a:t>Linear Regression Model </a:t>
            </a:r>
            <a:r>
              <a:rPr lang="en-US" dirty="0"/>
              <a:t>- </a:t>
            </a:r>
            <a:r>
              <a:rPr lang="en-US" altLang="en-US" dirty="0"/>
              <a:t>A better Linear model was trained on the data set with different permutation of K folds and the ticket prices showed a value close to $10.50. Below are the features that shows significance to the ticket price.</a:t>
            </a:r>
          </a:p>
          <a:p>
            <a:pPr marL="457200" lvl="2" indent="0" eaLnBrk="0" fontAlgn="base" hangingPunct="0">
              <a:lnSpc>
                <a:spcPct val="100000"/>
              </a:lnSpc>
              <a:spcBef>
                <a:spcPct val="0"/>
              </a:spcBef>
              <a:spcAft>
                <a:spcPct val="0"/>
              </a:spcAft>
              <a:buFontTx/>
              <a:buChar char="•"/>
            </a:pPr>
            <a:r>
              <a:rPr lang="en-US" altLang="en-US" dirty="0"/>
              <a:t> </a:t>
            </a:r>
            <a:r>
              <a:rPr lang="en-US" altLang="en-US" dirty="0" err="1"/>
              <a:t>vertical_drop</a:t>
            </a:r>
            <a:r>
              <a:rPr lang="en-US" altLang="en-US" dirty="0"/>
              <a:t>    </a:t>
            </a:r>
          </a:p>
          <a:p>
            <a:pPr marL="457200" lvl="2" indent="0" eaLnBrk="0" fontAlgn="base" hangingPunct="0">
              <a:lnSpc>
                <a:spcPct val="100000"/>
              </a:lnSpc>
              <a:spcBef>
                <a:spcPct val="0"/>
              </a:spcBef>
              <a:spcAft>
                <a:spcPct val="0"/>
              </a:spcAft>
              <a:buFontTx/>
              <a:buChar char="•"/>
            </a:pPr>
            <a:r>
              <a:rPr lang="en-US" altLang="en-US" dirty="0"/>
              <a:t> Snow </a:t>
            </a:r>
            <a:r>
              <a:rPr lang="en-US" altLang="en-US" dirty="0" err="1"/>
              <a:t>Making_ac</a:t>
            </a:r>
            <a:r>
              <a:rPr lang="en-US" altLang="en-US" dirty="0"/>
              <a:t>  </a:t>
            </a:r>
          </a:p>
          <a:p>
            <a:pPr marL="457200" lvl="2" indent="0" eaLnBrk="0" fontAlgn="base" hangingPunct="0">
              <a:lnSpc>
                <a:spcPct val="100000"/>
              </a:lnSpc>
              <a:spcBef>
                <a:spcPct val="0"/>
              </a:spcBef>
              <a:spcAft>
                <a:spcPct val="0"/>
              </a:spcAft>
              <a:buFontTx/>
              <a:buChar char="•"/>
            </a:pPr>
            <a:r>
              <a:rPr lang="en-US" altLang="en-US" dirty="0"/>
              <a:t> </a:t>
            </a:r>
            <a:r>
              <a:rPr lang="en-US" altLang="en-US" dirty="0" err="1"/>
              <a:t>total_chairs</a:t>
            </a:r>
            <a:r>
              <a:rPr lang="en-US" altLang="en-US" dirty="0"/>
              <a:t>        </a:t>
            </a:r>
          </a:p>
          <a:p>
            <a:pPr marL="457200" lvl="2" indent="0" eaLnBrk="0" fontAlgn="base" hangingPunct="0">
              <a:lnSpc>
                <a:spcPct val="100000"/>
              </a:lnSpc>
              <a:spcBef>
                <a:spcPct val="0"/>
              </a:spcBef>
              <a:spcAft>
                <a:spcPct val="0"/>
              </a:spcAft>
              <a:buFontTx/>
              <a:buChar char="•"/>
            </a:pPr>
            <a:r>
              <a:rPr lang="en-US" altLang="en-US" dirty="0"/>
              <a:t> </a:t>
            </a:r>
            <a:r>
              <a:rPr lang="en-US" altLang="en-US" dirty="0" err="1"/>
              <a:t>fastQuads</a:t>
            </a:r>
            <a:r>
              <a:rPr lang="en-US" altLang="en-US" dirty="0"/>
              <a:t>         </a:t>
            </a:r>
          </a:p>
          <a:p>
            <a:pPr marL="457200" lvl="2" indent="0" eaLnBrk="0" fontAlgn="base" hangingPunct="0">
              <a:lnSpc>
                <a:spcPct val="100000"/>
              </a:lnSpc>
              <a:spcBef>
                <a:spcPct val="0"/>
              </a:spcBef>
              <a:spcAft>
                <a:spcPct val="0"/>
              </a:spcAft>
              <a:buFontTx/>
              <a:buChar char="•"/>
            </a:pPr>
            <a:r>
              <a:rPr lang="en-US" altLang="en-US" dirty="0"/>
              <a:t> Runs           </a:t>
            </a:r>
          </a:p>
          <a:p>
            <a:pPr marL="457200" lvl="2" indent="0" eaLnBrk="0" fontAlgn="base" hangingPunct="0">
              <a:lnSpc>
                <a:spcPct val="100000"/>
              </a:lnSpc>
              <a:spcBef>
                <a:spcPct val="0"/>
              </a:spcBef>
              <a:spcAft>
                <a:spcPct val="0"/>
              </a:spcAft>
              <a:buFontTx/>
              <a:buChar char="•"/>
            </a:pPr>
            <a:r>
              <a:rPr lang="en-US" altLang="en-US" dirty="0"/>
              <a:t> </a:t>
            </a:r>
            <a:r>
              <a:rPr lang="en-US" altLang="en-US" dirty="0" err="1"/>
              <a:t>LongestRun_mi</a:t>
            </a:r>
            <a:r>
              <a:rPr lang="en-US" altLang="en-US" dirty="0"/>
              <a:t>     </a:t>
            </a:r>
          </a:p>
          <a:p>
            <a:pPr marL="457200" lvl="2" indent="0" eaLnBrk="0" fontAlgn="base" hangingPunct="0">
              <a:lnSpc>
                <a:spcPct val="100000"/>
              </a:lnSpc>
              <a:spcBef>
                <a:spcPct val="0"/>
              </a:spcBef>
              <a:spcAft>
                <a:spcPct val="0"/>
              </a:spcAft>
              <a:buFontTx/>
              <a:buChar char="•"/>
            </a:pPr>
            <a:r>
              <a:rPr lang="en-US" altLang="en-US" dirty="0"/>
              <a:t> trams             </a:t>
            </a:r>
          </a:p>
          <a:p>
            <a:pPr marL="457200" lvl="2" indent="0" eaLnBrk="0" fontAlgn="base" hangingPunct="0">
              <a:lnSpc>
                <a:spcPct val="100000"/>
              </a:lnSpc>
              <a:spcBef>
                <a:spcPct val="0"/>
              </a:spcBef>
              <a:spcAft>
                <a:spcPct val="0"/>
              </a:spcAft>
              <a:buFontTx/>
              <a:buChar char="•"/>
            </a:pPr>
            <a:r>
              <a:rPr lang="en-US" altLang="en-US" dirty="0"/>
              <a:t> </a:t>
            </a:r>
            <a:r>
              <a:rPr lang="en-US" altLang="en-US" dirty="0" err="1"/>
              <a:t>SkiableTerrain_ac</a:t>
            </a:r>
            <a:r>
              <a:rPr lang="en-US" altLang="en-US" dirty="0"/>
              <a:t>   </a:t>
            </a:r>
          </a:p>
          <a:p>
            <a:pPr marL="457200" lvl="2" indent="0" eaLnBrk="0" fontAlgn="base" hangingPunct="0">
              <a:lnSpc>
                <a:spcPct val="100000"/>
              </a:lnSpc>
              <a:spcBef>
                <a:spcPct val="0"/>
              </a:spcBef>
              <a:spcAft>
                <a:spcPct val="0"/>
              </a:spcAft>
              <a:buNone/>
            </a:pPr>
            <a:endParaRPr lang="en-US" sz="2400" dirty="0"/>
          </a:p>
          <a:p>
            <a:pPr marL="457200" lvl="2" indent="0" eaLnBrk="0" fontAlgn="base" hangingPunct="0">
              <a:lnSpc>
                <a:spcPct val="100000"/>
              </a:lnSpc>
              <a:spcBef>
                <a:spcPct val="0"/>
              </a:spcBef>
              <a:spcAft>
                <a:spcPct val="0"/>
              </a:spcAft>
              <a:buNone/>
            </a:pPr>
            <a:r>
              <a:rPr lang="en-US" sz="2400" dirty="0"/>
              <a:t>Note : </a:t>
            </a:r>
            <a:r>
              <a:rPr lang="en-US" sz="2400" dirty="0" err="1"/>
              <a:t>SkiableTerrain_ac</a:t>
            </a:r>
            <a:r>
              <a:rPr lang="en-US" sz="2400" dirty="0"/>
              <a:t> and Trams showed negative association with the ticket price, and it didn’t      make sense. So, a better Random Forest Model was adapted.</a:t>
            </a:r>
            <a:endParaRPr lang="en-US" altLang="en-US" sz="2400" dirty="0"/>
          </a:p>
          <a:p>
            <a:endParaRPr lang="en-US" dirty="0"/>
          </a:p>
        </p:txBody>
      </p:sp>
      <p:sp>
        <p:nvSpPr>
          <p:cNvPr id="5" name="Rectangle 2">
            <a:extLst>
              <a:ext uri="{FF2B5EF4-FFF2-40B4-BE49-F238E27FC236}">
                <a16:creationId xmlns:a16="http://schemas.microsoft.com/office/drawing/2014/main" id="{18F7197A-B808-987C-C4E4-45813B87DC71}"/>
              </a:ext>
            </a:extLst>
          </p:cNvPr>
          <p:cNvSpPr>
            <a:spLocks noChangeArrowheads="1"/>
          </p:cNvSpPr>
          <p:nvPr/>
        </p:nvSpPr>
        <p:spPr bwMode="auto">
          <a:xfrm>
            <a:off x="152400" y="242500"/>
            <a:ext cx="77242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58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50DF7A1D-5694-336B-3F90-3413BF63D0F5}"/>
              </a:ext>
            </a:extLst>
          </p:cNvPr>
          <p:cNvSpPr>
            <a:spLocks noChangeArrowheads="1"/>
          </p:cNvSpPr>
          <p:nvPr/>
        </p:nvSpPr>
        <p:spPr bwMode="auto">
          <a:xfrm>
            <a:off x="0" y="90100"/>
            <a:ext cx="77242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58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5084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2">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4">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14D02-58F4-0545-6B47-333B56B0E48B}"/>
              </a:ext>
            </a:extLst>
          </p:cNvPr>
          <p:cNvSpPr>
            <a:spLocks noGrp="1"/>
          </p:cNvSpPr>
          <p:nvPr>
            <p:ph type="title"/>
          </p:nvPr>
        </p:nvSpPr>
        <p:spPr>
          <a:xfrm>
            <a:off x="1071846" y="1059736"/>
            <a:ext cx="10040233" cy="1228130"/>
          </a:xfrm>
        </p:spPr>
        <p:txBody>
          <a:bodyPr>
            <a:normAutofit/>
          </a:bodyPr>
          <a:lstStyle/>
          <a:p>
            <a:r>
              <a:rPr lang="en-US" dirty="0">
                <a:solidFill>
                  <a:srgbClr val="FFFFFF"/>
                </a:solidFill>
              </a:rPr>
              <a:t>Modeling </a:t>
            </a:r>
          </a:p>
        </p:txBody>
      </p:sp>
      <p:sp>
        <p:nvSpPr>
          <p:cNvPr id="3" name="Content Placeholder 2">
            <a:extLst>
              <a:ext uri="{FF2B5EF4-FFF2-40B4-BE49-F238E27FC236}">
                <a16:creationId xmlns:a16="http://schemas.microsoft.com/office/drawing/2014/main" id="{583EE7BE-13AE-DF1D-274A-D15D0AC80064}"/>
              </a:ext>
            </a:extLst>
          </p:cNvPr>
          <p:cNvSpPr>
            <a:spLocks noGrp="1"/>
          </p:cNvSpPr>
          <p:nvPr>
            <p:ph idx="1"/>
          </p:nvPr>
        </p:nvSpPr>
        <p:spPr>
          <a:xfrm>
            <a:off x="1071846" y="2973313"/>
            <a:ext cx="10040233" cy="3427487"/>
          </a:xfrm>
        </p:spPr>
        <p:txBody>
          <a:bodyPr>
            <a:normAutofit/>
          </a:bodyPr>
          <a:lstStyle/>
          <a:p>
            <a:pPr>
              <a:buFont typeface="Wingdings" panose="05000000000000000000" pitchFamily="2" charset="2"/>
              <a:buChar char="q"/>
            </a:pPr>
            <a:r>
              <a:rPr lang="en-US" b="1" dirty="0"/>
              <a:t> </a:t>
            </a:r>
            <a:r>
              <a:rPr lang="en-US" sz="2000" b="1" dirty="0"/>
              <a:t>Random Forest Model</a:t>
            </a:r>
            <a:r>
              <a:rPr lang="en-US" sz="2000" dirty="0"/>
              <a:t>- </a:t>
            </a:r>
            <a:r>
              <a:rPr lang="en-US" sz="1700" dirty="0"/>
              <a:t>adapted on the training data set with K fold, and it showed a promising ticket price around $9.50. This is even better than Linear Regression model. The key features that showed significant association </a:t>
            </a:r>
            <a:r>
              <a:rPr lang="en-US" altLang="en-US" sz="1700" dirty="0"/>
              <a:t>to the ticket price are below.</a:t>
            </a:r>
          </a:p>
          <a:p>
            <a:pPr marL="457200" lvl="2" indent="0" eaLnBrk="0" fontAlgn="base" hangingPunct="0">
              <a:lnSpc>
                <a:spcPct val="80000"/>
              </a:lnSpc>
              <a:spcBef>
                <a:spcPct val="0"/>
              </a:spcBef>
              <a:spcAft>
                <a:spcPct val="0"/>
              </a:spcAft>
              <a:buSzPts val="1000"/>
              <a:buFontTx/>
              <a:buChar char="•"/>
              <a:tabLst>
                <a:tab pos="685800" algn="l"/>
              </a:tabLst>
            </a:pPr>
            <a:r>
              <a:rPr lang="en-US" altLang="en-US" sz="1600" dirty="0"/>
              <a:t> </a:t>
            </a:r>
            <a:r>
              <a:rPr lang="en-US" sz="1600" dirty="0" err="1"/>
              <a:t>fastQuads</a:t>
            </a:r>
            <a:endParaRPr lang="en-US" sz="1600" dirty="0"/>
          </a:p>
          <a:p>
            <a:pPr marL="457200" lvl="2" indent="0" eaLnBrk="0" fontAlgn="base" hangingPunct="0">
              <a:lnSpc>
                <a:spcPct val="80000"/>
              </a:lnSpc>
              <a:spcBef>
                <a:spcPct val="0"/>
              </a:spcBef>
              <a:spcAft>
                <a:spcPct val="0"/>
              </a:spcAft>
              <a:buSzPts val="1000"/>
              <a:buFontTx/>
              <a:buChar char="•"/>
              <a:tabLst>
                <a:tab pos="685800" algn="l"/>
              </a:tabLst>
            </a:pPr>
            <a:r>
              <a:rPr lang="en-US" sz="1600" dirty="0"/>
              <a:t>Runs</a:t>
            </a:r>
          </a:p>
          <a:p>
            <a:pPr marL="457200" lvl="2" indent="0" eaLnBrk="0" fontAlgn="base" hangingPunct="0">
              <a:lnSpc>
                <a:spcPct val="80000"/>
              </a:lnSpc>
              <a:spcBef>
                <a:spcPct val="0"/>
              </a:spcBef>
              <a:spcAft>
                <a:spcPct val="0"/>
              </a:spcAft>
              <a:buSzPts val="1000"/>
              <a:buFontTx/>
              <a:buChar char="•"/>
              <a:tabLst>
                <a:tab pos="685800" algn="l"/>
              </a:tabLst>
            </a:pPr>
            <a:r>
              <a:rPr lang="en-US" sz="1600" dirty="0"/>
              <a:t>Snow </a:t>
            </a:r>
            <a:r>
              <a:rPr lang="en-US" sz="1600" dirty="0" err="1"/>
              <a:t>Making_ac</a:t>
            </a:r>
            <a:endParaRPr lang="en-US" sz="1600" dirty="0"/>
          </a:p>
          <a:p>
            <a:pPr marL="457200" lvl="2" indent="0" eaLnBrk="0" fontAlgn="base" hangingPunct="0">
              <a:lnSpc>
                <a:spcPct val="80000"/>
              </a:lnSpc>
              <a:spcBef>
                <a:spcPct val="0"/>
              </a:spcBef>
              <a:spcAft>
                <a:spcPct val="0"/>
              </a:spcAft>
              <a:buSzPts val="1000"/>
              <a:buFontTx/>
              <a:buChar char="•"/>
              <a:tabLst>
                <a:tab pos="685800" algn="l"/>
              </a:tabLst>
            </a:pPr>
            <a:r>
              <a:rPr lang="en-US" sz="1600" dirty="0" err="1"/>
              <a:t>vertical_drop</a:t>
            </a:r>
            <a:endParaRPr lang="en-US" dirty="0"/>
          </a:p>
          <a:p>
            <a:pPr marL="0" indent="0">
              <a:buNone/>
            </a:pPr>
            <a:r>
              <a:rPr lang="en-US" sz="1700" dirty="0"/>
              <a:t>The random forest model has ticket price lower than $1 compared to the previous mode. It also exhibits less variability. Verifying performance on the test set produces performance consistent with the cross-validation results. </a:t>
            </a:r>
          </a:p>
          <a:p>
            <a:pPr marL="0" indent="0">
              <a:buNone/>
            </a:pPr>
            <a:r>
              <a:rPr lang="en-US" sz="1700" dirty="0"/>
              <a:t>This is the model that was selected for further analysis</a:t>
            </a:r>
          </a:p>
          <a:p>
            <a:endParaRPr lang="en-US" dirty="0"/>
          </a:p>
        </p:txBody>
      </p:sp>
      <p:sp>
        <p:nvSpPr>
          <p:cNvPr id="5" name="Rectangle 2">
            <a:extLst>
              <a:ext uri="{FF2B5EF4-FFF2-40B4-BE49-F238E27FC236}">
                <a16:creationId xmlns:a16="http://schemas.microsoft.com/office/drawing/2014/main" id="{18F7197A-B808-987C-C4E4-45813B87DC71}"/>
              </a:ext>
            </a:extLst>
          </p:cNvPr>
          <p:cNvSpPr>
            <a:spLocks noChangeArrowheads="1"/>
          </p:cNvSpPr>
          <p:nvPr/>
        </p:nvSpPr>
        <p:spPr bwMode="auto">
          <a:xfrm>
            <a:off x="152400" y="242500"/>
            <a:ext cx="77242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58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50DF7A1D-5694-336B-3F90-3413BF63D0F5}"/>
              </a:ext>
            </a:extLst>
          </p:cNvPr>
          <p:cNvSpPr>
            <a:spLocks noChangeArrowheads="1"/>
          </p:cNvSpPr>
          <p:nvPr/>
        </p:nvSpPr>
        <p:spPr bwMode="auto">
          <a:xfrm>
            <a:off x="0" y="90100"/>
            <a:ext cx="77242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58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027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2">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4">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14D02-58F4-0545-6B47-333B56B0E48B}"/>
              </a:ext>
            </a:extLst>
          </p:cNvPr>
          <p:cNvSpPr>
            <a:spLocks noGrp="1"/>
          </p:cNvSpPr>
          <p:nvPr>
            <p:ph type="title"/>
          </p:nvPr>
        </p:nvSpPr>
        <p:spPr>
          <a:xfrm>
            <a:off x="1071846" y="1059736"/>
            <a:ext cx="10040233" cy="1228130"/>
          </a:xfrm>
        </p:spPr>
        <p:txBody>
          <a:bodyPr>
            <a:normAutofit/>
          </a:bodyPr>
          <a:lstStyle/>
          <a:p>
            <a:r>
              <a:rPr lang="en-US" dirty="0">
                <a:solidFill>
                  <a:srgbClr val="FFFFFF"/>
                </a:solidFill>
              </a:rPr>
              <a:t>Modeling on Big Mountain </a:t>
            </a:r>
          </a:p>
        </p:txBody>
      </p:sp>
      <p:sp>
        <p:nvSpPr>
          <p:cNvPr id="3" name="Content Placeholder 2">
            <a:extLst>
              <a:ext uri="{FF2B5EF4-FFF2-40B4-BE49-F238E27FC236}">
                <a16:creationId xmlns:a16="http://schemas.microsoft.com/office/drawing/2014/main" id="{583EE7BE-13AE-DF1D-274A-D15D0AC80064}"/>
              </a:ext>
            </a:extLst>
          </p:cNvPr>
          <p:cNvSpPr>
            <a:spLocks noGrp="1"/>
          </p:cNvSpPr>
          <p:nvPr>
            <p:ph idx="1"/>
          </p:nvPr>
        </p:nvSpPr>
        <p:spPr>
          <a:xfrm>
            <a:off x="1071846" y="2973313"/>
            <a:ext cx="10040233" cy="3427487"/>
          </a:xfrm>
        </p:spPr>
        <p:txBody>
          <a:bodyPr>
            <a:normAutofit/>
          </a:bodyPr>
          <a:lstStyle/>
          <a:p>
            <a:pPr>
              <a:buFont typeface="Wingdings" panose="05000000000000000000" pitchFamily="2" charset="2"/>
              <a:buChar char="q"/>
            </a:pPr>
            <a:r>
              <a:rPr lang="en-US" sz="1600" dirty="0"/>
              <a:t>  On applying the Random Forest model on our target resort predicted the price to be $95. The average of the current price is $81. This way higher than the market predicted price. But this resort is way high on the league based on the features that justify the price.</a:t>
            </a:r>
          </a:p>
          <a:p>
            <a:pPr>
              <a:buFont typeface="Wingdings" panose="05000000000000000000" pitchFamily="2" charset="2"/>
              <a:buChar char="q"/>
            </a:pPr>
            <a:r>
              <a:rPr lang="en-US" sz="1600" dirty="0"/>
              <a:t>  Below is the analyses on the features of the resort with the market context –</a:t>
            </a:r>
          </a:p>
          <a:p>
            <a:endParaRPr lang="en-US" dirty="0"/>
          </a:p>
        </p:txBody>
      </p:sp>
      <p:sp>
        <p:nvSpPr>
          <p:cNvPr id="5" name="Rectangle 2">
            <a:extLst>
              <a:ext uri="{FF2B5EF4-FFF2-40B4-BE49-F238E27FC236}">
                <a16:creationId xmlns:a16="http://schemas.microsoft.com/office/drawing/2014/main" id="{18F7197A-B808-987C-C4E4-45813B87DC71}"/>
              </a:ext>
            </a:extLst>
          </p:cNvPr>
          <p:cNvSpPr>
            <a:spLocks noChangeArrowheads="1"/>
          </p:cNvSpPr>
          <p:nvPr/>
        </p:nvSpPr>
        <p:spPr bwMode="auto">
          <a:xfrm>
            <a:off x="152400" y="242500"/>
            <a:ext cx="77242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58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50DF7A1D-5694-336B-3F90-3413BF63D0F5}"/>
              </a:ext>
            </a:extLst>
          </p:cNvPr>
          <p:cNvSpPr>
            <a:spLocks noChangeArrowheads="1"/>
          </p:cNvSpPr>
          <p:nvPr/>
        </p:nvSpPr>
        <p:spPr bwMode="auto">
          <a:xfrm>
            <a:off x="0" y="90100"/>
            <a:ext cx="77242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58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8">
            <a:extLst>
              <a:ext uri="{FF2B5EF4-FFF2-40B4-BE49-F238E27FC236}">
                <a16:creationId xmlns:a16="http://schemas.microsoft.com/office/drawing/2014/main" id="{F8945CA7-AEBD-FFE7-5342-323142A62A02}"/>
              </a:ext>
            </a:extLst>
          </p:cNvPr>
          <p:cNvGraphicFramePr>
            <a:graphicFrameLocks noGrp="1"/>
          </p:cNvGraphicFramePr>
          <p:nvPr>
            <p:extLst>
              <p:ext uri="{D42A27DB-BD31-4B8C-83A1-F6EECF244321}">
                <p14:modId xmlns:p14="http://schemas.microsoft.com/office/powerpoint/2010/main" val="1375228945"/>
              </p:ext>
            </p:extLst>
          </p:nvPr>
        </p:nvGraphicFramePr>
        <p:xfrm>
          <a:off x="1392651" y="4129484"/>
          <a:ext cx="10155881" cy="2552464"/>
        </p:xfrm>
        <a:graphic>
          <a:graphicData uri="http://schemas.openxmlformats.org/drawingml/2006/table">
            <a:tbl>
              <a:tblPr firstRow="1" bandRow="1">
                <a:tableStyleId>{5C22544A-7EE6-4342-B048-85BDC9FD1C3A}</a:tableStyleId>
              </a:tblPr>
              <a:tblGrid>
                <a:gridCol w="3004916">
                  <a:extLst>
                    <a:ext uri="{9D8B030D-6E8A-4147-A177-3AD203B41FA5}">
                      <a16:colId xmlns:a16="http://schemas.microsoft.com/office/drawing/2014/main" val="623088149"/>
                    </a:ext>
                  </a:extLst>
                </a:gridCol>
                <a:gridCol w="7150965">
                  <a:extLst>
                    <a:ext uri="{9D8B030D-6E8A-4147-A177-3AD203B41FA5}">
                      <a16:colId xmlns:a16="http://schemas.microsoft.com/office/drawing/2014/main" val="3315225104"/>
                    </a:ext>
                  </a:extLst>
                </a:gridCol>
              </a:tblGrid>
              <a:tr h="209294">
                <a:tc>
                  <a:txBody>
                    <a:bodyPr/>
                    <a:lstStyle/>
                    <a:p>
                      <a:r>
                        <a:rPr lang="en-US" sz="1100" dirty="0">
                          <a:latin typeface="+mn-lt"/>
                        </a:rPr>
                        <a:t>Feature</a:t>
                      </a:r>
                    </a:p>
                  </a:txBody>
                  <a:tcPr/>
                </a:tc>
                <a:tc>
                  <a:txBody>
                    <a:bodyPr/>
                    <a:lstStyle/>
                    <a:p>
                      <a:r>
                        <a:rPr lang="en-US" sz="1100" dirty="0">
                          <a:latin typeface="+mn-lt"/>
                        </a:rPr>
                        <a:t>Comparison with the market context</a:t>
                      </a:r>
                    </a:p>
                  </a:txBody>
                  <a:tcPr/>
                </a:tc>
                <a:extLst>
                  <a:ext uri="{0D108BD9-81ED-4DB2-BD59-A6C34878D82A}">
                    <a16:rowId xmlns:a16="http://schemas.microsoft.com/office/drawing/2014/main" val="3846050718"/>
                  </a:ext>
                </a:extLst>
              </a:tr>
              <a:tr h="272356">
                <a:tc>
                  <a:txBody>
                    <a:bodyPr/>
                    <a:lstStyle/>
                    <a:p>
                      <a:r>
                        <a:rPr lang="en-US" sz="1100" dirty="0">
                          <a:solidFill>
                            <a:srgbClr val="000000"/>
                          </a:solidFill>
                          <a:effectLst/>
                          <a:latin typeface="+mn-lt"/>
                          <a:ea typeface="Times New Roman" panose="02020603050405020304" pitchFamily="18" charset="0"/>
                          <a:cs typeface="Times New Roman" panose="02020603050405020304" pitchFamily="18" charset="0"/>
                        </a:rPr>
                        <a:t>Vertical drop </a:t>
                      </a:r>
                      <a:endParaRPr lang="en-US" sz="11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Big Mountain is doing well for vertical drop, but there are still quite a few resorts with a greater drop</a:t>
                      </a:r>
                      <a:endParaRPr lang="en-US" sz="1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92097374"/>
                  </a:ext>
                </a:extLst>
              </a:tr>
              <a:tr h="209294">
                <a:tc>
                  <a:txBody>
                    <a:bodyPr/>
                    <a:lstStyle/>
                    <a:p>
                      <a:r>
                        <a:rPr lang="en-US" sz="1100" dirty="0">
                          <a:effectLst/>
                          <a:latin typeface="+mn-lt"/>
                          <a:ea typeface="Calibri" panose="020F0502020204030204" pitchFamily="34" charset="0"/>
                          <a:cs typeface="Calibri" panose="020F0502020204030204" pitchFamily="34" charset="0"/>
                        </a:rPr>
                        <a:t>Snow making area- </a:t>
                      </a:r>
                      <a:endParaRPr lang="en-US" sz="1100" dirty="0">
                        <a:latin typeface="+mn-lt"/>
                      </a:endParaRPr>
                    </a:p>
                  </a:txBody>
                  <a:tcPr/>
                </a:tc>
                <a:tc>
                  <a:txBody>
                    <a:bodyPr/>
                    <a:lstStyle/>
                    <a:p>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Big Mountain is very high up the league table of snow making area</a:t>
                      </a:r>
                      <a:endParaRPr lang="en-US" sz="1100" dirty="0">
                        <a:latin typeface="+mn-lt"/>
                      </a:endParaRPr>
                    </a:p>
                  </a:txBody>
                  <a:tcPr/>
                </a:tc>
                <a:extLst>
                  <a:ext uri="{0D108BD9-81ED-4DB2-BD59-A6C34878D82A}">
                    <a16:rowId xmlns:a16="http://schemas.microsoft.com/office/drawing/2014/main" val="415049904"/>
                  </a:ext>
                </a:extLst>
              </a:tr>
              <a:tr h="272356">
                <a:tc>
                  <a:txBody>
                    <a:bodyPr/>
                    <a:lstStyle/>
                    <a:p>
                      <a:r>
                        <a:rPr lang="en-US" sz="1100" dirty="0">
                          <a:solidFill>
                            <a:srgbClr val="000000"/>
                          </a:solidFill>
                          <a:effectLst/>
                          <a:latin typeface="+mn-lt"/>
                          <a:ea typeface="Times New Roman" panose="02020603050405020304" pitchFamily="18" charset="0"/>
                          <a:cs typeface="Times New Roman" panose="02020603050405020304" pitchFamily="18" charset="0"/>
                        </a:rPr>
                        <a:t>Total number of chairs </a:t>
                      </a:r>
                      <a:endParaRPr lang="en-US" sz="1100" dirty="0">
                        <a:latin typeface="+mn-lt"/>
                      </a:endParaRPr>
                    </a:p>
                  </a:txBody>
                  <a:tcPr/>
                </a:tc>
                <a:tc>
                  <a:txBody>
                    <a:bodyPr/>
                    <a:lstStyle/>
                    <a:p>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Big Mountain has amongst the highest number of total chairs, resorts with more appear to be outliers</a:t>
                      </a:r>
                      <a:endParaRPr lang="en-US" sz="1100" dirty="0">
                        <a:latin typeface="+mn-lt"/>
                      </a:endParaRPr>
                    </a:p>
                  </a:txBody>
                  <a:tcPr/>
                </a:tc>
                <a:extLst>
                  <a:ext uri="{0D108BD9-81ED-4DB2-BD59-A6C34878D82A}">
                    <a16:rowId xmlns:a16="http://schemas.microsoft.com/office/drawing/2014/main" val="2909196081"/>
                  </a:ext>
                </a:extLst>
              </a:tr>
              <a:tr h="344719">
                <a:tc>
                  <a:txBody>
                    <a:bodyPr/>
                    <a:lstStyle/>
                    <a:p>
                      <a:r>
                        <a:rPr lang="en-US" sz="1100" dirty="0">
                          <a:solidFill>
                            <a:srgbClr val="000000"/>
                          </a:solidFill>
                          <a:effectLst/>
                          <a:latin typeface="+mn-lt"/>
                          <a:ea typeface="Times New Roman" panose="02020603050405020304" pitchFamily="18" charset="0"/>
                          <a:cs typeface="Times New Roman" panose="02020603050405020304" pitchFamily="18" charset="0"/>
                        </a:rPr>
                        <a:t>Fast quads</a:t>
                      </a:r>
                      <a:endParaRPr lang="en-US" sz="1100" dirty="0">
                        <a:latin typeface="+mn-lt"/>
                      </a:endParaRPr>
                    </a:p>
                  </a:txBody>
                  <a:tcPr/>
                </a:tc>
                <a:tc>
                  <a:txBody>
                    <a:bodyPr/>
                    <a:lstStyle/>
                    <a:p>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Most resorts have no fast quads. Big Mountain has 3, which puts it high up that league table. There are some values much higher, but they are rare</a:t>
                      </a:r>
                      <a:endParaRPr lang="en-US" sz="1100" dirty="0">
                        <a:latin typeface="+mn-lt"/>
                      </a:endParaRPr>
                    </a:p>
                  </a:txBody>
                  <a:tcPr/>
                </a:tc>
                <a:extLst>
                  <a:ext uri="{0D108BD9-81ED-4DB2-BD59-A6C34878D82A}">
                    <a16:rowId xmlns:a16="http://schemas.microsoft.com/office/drawing/2014/main" val="1955966168"/>
                  </a:ext>
                </a:extLst>
              </a:tr>
              <a:tr h="272356">
                <a:tc>
                  <a:txBody>
                    <a:bodyPr/>
                    <a:lstStyle/>
                    <a:p>
                      <a:r>
                        <a:rPr lang="en-US" sz="1100" dirty="0">
                          <a:effectLst/>
                          <a:latin typeface="+mn-lt"/>
                          <a:ea typeface="Calibri" panose="020F0502020204030204" pitchFamily="34" charset="0"/>
                          <a:cs typeface="Calibri" panose="020F0502020204030204" pitchFamily="34" charset="0"/>
                        </a:rPr>
                        <a:t>Runs</a:t>
                      </a:r>
                      <a:endParaRPr lang="en-US" sz="1100" dirty="0">
                        <a:latin typeface="+mn-lt"/>
                      </a:endParaRPr>
                    </a:p>
                  </a:txBody>
                  <a:tcPr/>
                </a:tc>
                <a:tc>
                  <a:txBody>
                    <a:bodyPr/>
                    <a:lstStyle/>
                    <a:p>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Big Mountain compares well for the number of runs. There are some resorts with more, but not many</a:t>
                      </a:r>
                      <a:endParaRPr lang="en-US" sz="1100" dirty="0">
                        <a:latin typeface="+mn-lt"/>
                      </a:endParaRPr>
                    </a:p>
                  </a:txBody>
                  <a:tcPr/>
                </a:tc>
                <a:extLst>
                  <a:ext uri="{0D108BD9-81ED-4DB2-BD59-A6C34878D82A}">
                    <a16:rowId xmlns:a16="http://schemas.microsoft.com/office/drawing/2014/main" val="162127457"/>
                  </a:ext>
                </a:extLst>
              </a:tr>
              <a:tr h="272356">
                <a:tc>
                  <a:txBody>
                    <a:bodyPr/>
                    <a:lstStyle/>
                    <a:p>
                      <a:r>
                        <a:rPr lang="en-US" sz="1100" dirty="0">
                          <a:solidFill>
                            <a:srgbClr val="000000"/>
                          </a:solidFill>
                          <a:effectLst/>
                          <a:latin typeface="+mn-lt"/>
                          <a:ea typeface="Calibri" panose="020F0502020204030204" pitchFamily="34" charset="0"/>
                          <a:cs typeface="Calibri" panose="020F0502020204030204" pitchFamily="34" charset="0"/>
                        </a:rPr>
                        <a:t>Longest run </a:t>
                      </a:r>
                      <a:endParaRPr lang="en-US" sz="1100" dirty="0">
                        <a:latin typeface="+mn-lt"/>
                      </a:endParaRPr>
                    </a:p>
                  </a:txBody>
                  <a:tcPr/>
                </a:tc>
                <a:tc>
                  <a:txBody>
                    <a:bodyPr/>
                    <a:lstStyle/>
                    <a:p>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Big Mountain has one of the longest runs. Although it is just over half the length of the longest, the longer ones are rare</a:t>
                      </a:r>
                      <a:endParaRPr lang="en-US" sz="1100" dirty="0">
                        <a:latin typeface="+mn-lt"/>
                      </a:endParaRPr>
                    </a:p>
                  </a:txBody>
                  <a:tcPr/>
                </a:tc>
                <a:extLst>
                  <a:ext uri="{0D108BD9-81ED-4DB2-BD59-A6C34878D82A}">
                    <a16:rowId xmlns:a16="http://schemas.microsoft.com/office/drawing/2014/main" val="1447226690"/>
                  </a:ext>
                </a:extLst>
              </a:tr>
              <a:tr h="209294">
                <a:tc>
                  <a:txBody>
                    <a:bodyPr/>
                    <a:lstStyle/>
                    <a:p>
                      <a:r>
                        <a:rPr lang="en-US" sz="1100" dirty="0">
                          <a:solidFill>
                            <a:srgbClr val="000000"/>
                          </a:solidFill>
                          <a:effectLst/>
                          <a:latin typeface="+mn-lt"/>
                          <a:ea typeface="Calibri" panose="020F0502020204030204" pitchFamily="34" charset="0"/>
                          <a:cs typeface="Calibri" panose="020F0502020204030204" pitchFamily="34" charset="0"/>
                        </a:rPr>
                        <a:t>Trams</a:t>
                      </a:r>
                      <a:endParaRPr lang="en-US" sz="1100" dirty="0">
                        <a:latin typeface="+mn-lt"/>
                      </a:endParaRPr>
                    </a:p>
                  </a:txBody>
                  <a:tcPr/>
                </a:tc>
                <a:tc>
                  <a:txBody>
                    <a:bodyPr/>
                    <a:lstStyle/>
                    <a:p>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Most of the resorts, such as Big Mountain, has no trams</a:t>
                      </a:r>
                      <a:endParaRPr lang="en-US" sz="1100" dirty="0">
                        <a:latin typeface="+mn-lt"/>
                      </a:endParaRPr>
                    </a:p>
                  </a:txBody>
                  <a:tcPr/>
                </a:tc>
                <a:extLst>
                  <a:ext uri="{0D108BD9-81ED-4DB2-BD59-A6C34878D82A}">
                    <a16:rowId xmlns:a16="http://schemas.microsoft.com/office/drawing/2014/main" val="2319567984"/>
                  </a:ext>
                </a:extLst>
              </a:tr>
              <a:tr h="209294">
                <a:tc>
                  <a:txBody>
                    <a:bodyPr/>
                    <a:lstStyle/>
                    <a:p>
                      <a:r>
                        <a:rPr lang="en-US" sz="1100" dirty="0">
                          <a:solidFill>
                            <a:srgbClr val="000000"/>
                          </a:solidFill>
                          <a:effectLst/>
                          <a:latin typeface="+mn-lt"/>
                          <a:ea typeface="Times New Roman" panose="02020603050405020304" pitchFamily="18" charset="0"/>
                          <a:cs typeface="Times New Roman" panose="02020603050405020304" pitchFamily="18" charset="0"/>
                        </a:rPr>
                        <a:t>Skiable terrain area </a:t>
                      </a:r>
                      <a:endParaRPr lang="en-US" sz="1100" dirty="0">
                        <a:latin typeface="+mn-lt"/>
                      </a:endParaRPr>
                    </a:p>
                  </a:txBody>
                  <a:tcPr/>
                </a:tc>
                <a:tc>
                  <a:txBody>
                    <a:bodyPr/>
                    <a:lstStyle/>
                    <a:p>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Big Mountain is amongst the resorts with the largest amount of skiable terrain</a:t>
                      </a:r>
                      <a:endParaRPr lang="en-US" sz="1100" dirty="0">
                        <a:latin typeface="+mn-lt"/>
                      </a:endParaRPr>
                    </a:p>
                  </a:txBody>
                  <a:tcPr/>
                </a:tc>
                <a:extLst>
                  <a:ext uri="{0D108BD9-81ED-4DB2-BD59-A6C34878D82A}">
                    <a16:rowId xmlns:a16="http://schemas.microsoft.com/office/drawing/2014/main" val="2327333102"/>
                  </a:ext>
                </a:extLst>
              </a:tr>
            </a:tbl>
          </a:graphicData>
        </a:graphic>
      </p:graphicFrame>
    </p:spTree>
    <p:extLst>
      <p:ext uri="{BB962C8B-B14F-4D97-AF65-F5344CB8AC3E}">
        <p14:creationId xmlns:p14="http://schemas.microsoft.com/office/powerpoint/2010/main" val="3748621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2">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4">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14D02-58F4-0545-6B47-333B56B0E48B}"/>
              </a:ext>
            </a:extLst>
          </p:cNvPr>
          <p:cNvSpPr>
            <a:spLocks noGrp="1"/>
          </p:cNvSpPr>
          <p:nvPr>
            <p:ph type="title"/>
          </p:nvPr>
        </p:nvSpPr>
        <p:spPr>
          <a:xfrm>
            <a:off x="1071846" y="1059736"/>
            <a:ext cx="10040233" cy="1228130"/>
          </a:xfrm>
        </p:spPr>
        <p:txBody>
          <a:bodyPr>
            <a:normAutofit/>
          </a:bodyPr>
          <a:lstStyle/>
          <a:p>
            <a:r>
              <a:rPr lang="en-US" dirty="0">
                <a:solidFill>
                  <a:srgbClr val="FFFFFF"/>
                </a:solidFill>
              </a:rPr>
              <a:t>Analysis on the Business Options</a:t>
            </a:r>
          </a:p>
        </p:txBody>
      </p:sp>
      <p:sp>
        <p:nvSpPr>
          <p:cNvPr id="3" name="Content Placeholder 2">
            <a:extLst>
              <a:ext uri="{FF2B5EF4-FFF2-40B4-BE49-F238E27FC236}">
                <a16:creationId xmlns:a16="http://schemas.microsoft.com/office/drawing/2014/main" id="{583EE7BE-13AE-DF1D-274A-D15D0AC80064}"/>
              </a:ext>
            </a:extLst>
          </p:cNvPr>
          <p:cNvSpPr>
            <a:spLocks noGrp="1"/>
          </p:cNvSpPr>
          <p:nvPr>
            <p:ph idx="1"/>
          </p:nvPr>
        </p:nvSpPr>
        <p:spPr>
          <a:xfrm>
            <a:off x="1071846" y="2973313"/>
            <a:ext cx="10040233" cy="3427487"/>
          </a:xfrm>
        </p:spPr>
        <p:txBody>
          <a:bodyPr>
            <a:normAutofit/>
          </a:bodyPr>
          <a:lstStyle/>
          <a:p>
            <a:pPr>
              <a:buFont typeface="Wingdings" panose="05000000000000000000" pitchFamily="2" charset="2"/>
              <a:buChar char="q"/>
            </a:pPr>
            <a:r>
              <a:rPr lang="en-US" sz="1600" dirty="0"/>
              <a:t>  Business is considering various options for the revenue increase. Modeling the scenarios shows the below observation</a:t>
            </a:r>
            <a:endParaRPr lang="en-US" dirty="0"/>
          </a:p>
        </p:txBody>
      </p:sp>
      <p:sp>
        <p:nvSpPr>
          <p:cNvPr id="5" name="Rectangle 2">
            <a:extLst>
              <a:ext uri="{FF2B5EF4-FFF2-40B4-BE49-F238E27FC236}">
                <a16:creationId xmlns:a16="http://schemas.microsoft.com/office/drawing/2014/main" id="{18F7197A-B808-987C-C4E4-45813B87DC71}"/>
              </a:ext>
            </a:extLst>
          </p:cNvPr>
          <p:cNvSpPr>
            <a:spLocks noChangeArrowheads="1"/>
          </p:cNvSpPr>
          <p:nvPr/>
        </p:nvSpPr>
        <p:spPr bwMode="auto">
          <a:xfrm>
            <a:off x="152400" y="242500"/>
            <a:ext cx="77242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58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50DF7A1D-5694-336B-3F90-3413BF63D0F5}"/>
              </a:ext>
            </a:extLst>
          </p:cNvPr>
          <p:cNvSpPr>
            <a:spLocks noChangeArrowheads="1"/>
          </p:cNvSpPr>
          <p:nvPr/>
        </p:nvSpPr>
        <p:spPr bwMode="auto">
          <a:xfrm>
            <a:off x="0" y="90100"/>
            <a:ext cx="77242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58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6">
            <a:extLst>
              <a:ext uri="{FF2B5EF4-FFF2-40B4-BE49-F238E27FC236}">
                <a16:creationId xmlns:a16="http://schemas.microsoft.com/office/drawing/2014/main" id="{F5C4160A-E405-F67E-0C92-EEE0F70A967D}"/>
              </a:ext>
            </a:extLst>
          </p:cNvPr>
          <p:cNvGraphicFramePr>
            <a:graphicFrameLocks noGrp="1"/>
          </p:cNvGraphicFramePr>
          <p:nvPr>
            <p:extLst>
              <p:ext uri="{D42A27DB-BD31-4B8C-83A1-F6EECF244321}">
                <p14:modId xmlns:p14="http://schemas.microsoft.com/office/powerpoint/2010/main" val="1146823171"/>
              </p:ext>
            </p:extLst>
          </p:nvPr>
        </p:nvGraphicFramePr>
        <p:xfrm>
          <a:off x="924829" y="3619674"/>
          <a:ext cx="10975229" cy="2995826"/>
        </p:xfrm>
        <a:graphic>
          <a:graphicData uri="http://schemas.openxmlformats.org/drawingml/2006/table">
            <a:tbl>
              <a:tblPr firstRow="1" bandRow="1">
                <a:tableStyleId>{5C22544A-7EE6-4342-B048-85BDC9FD1C3A}</a:tableStyleId>
              </a:tblPr>
              <a:tblGrid>
                <a:gridCol w="3385914">
                  <a:extLst>
                    <a:ext uri="{9D8B030D-6E8A-4147-A177-3AD203B41FA5}">
                      <a16:colId xmlns:a16="http://schemas.microsoft.com/office/drawing/2014/main" val="20220752"/>
                    </a:ext>
                  </a:extLst>
                </a:gridCol>
                <a:gridCol w="7589315">
                  <a:extLst>
                    <a:ext uri="{9D8B030D-6E8A-4147-A177-3AD203B41FA5}">
                      <a16:colId xmlns:a16="http://schemas.microsoft.com/office/drawing/2014/main" val="1250685504"/>
                    </a:ext>
                  </a:extLst>
                </a:gridCol>
              </a:tblGrid>
              <a:tr h="337340">
                <a:tc>
                  <a:txBody>
                    <a:bodyPr/>
                    <a:lstStyle/>
                    <a:p>
                      <a:r>
                        <a:rPr lang="en-US" sz="1200" dirty="0"/>
                        <a:t>Scenario</a:t>
                      </a:r>
                    </a:p>
                  </a:txBody>
                  <a:tcPr/>
                </a:tc>
                <a:tc>
                  <a:txBody>
                    <a:bodyPr/>
                    <a:lstStyle/>
                    <a:p>
                      <a:r>
                        <a:rPr lang="en-US" sz="1200" dirty="0"/>
                        <a:t>Impact</a:t>
                      </a:r>
                    </a:p>
                  </a:txBody>
                  <a:tcPr/>
                </a:tc>
                <a:extLst>
                  <a:ext uri="{0D108BD9-81ED-4DB2-BD59-A6C34878D82A}">
                    <a16:rowId xmlns:a16="http://schemas.microsoft.com/office/drawing/2014/main" val="1359377237"/>
                  </a:ext>
                </a:extLst>
              </a:tr>
              <a:tr h="685009">
                <a:tc>
                  <a:txBody>
                    <a:bodyPr/>
                    <a:lstStyle/>
                    <a:p>
                      <a:r>
                        <a:rPr lang="en-US" sz="1200" kern="1200" dirty="0">
                          <a:solidFill>
                            <a:schemeClr val="dk1"/>
                          </a:solidFill>
                          <a:effectLst/>
                          <a:latin typeface="+mn-lt"/>
                          <a:ea typeface="+mn-ea"/>
                          <a:cs typeface="+mn-cs"/>
                        </a:rPr>
                        <a:t>Permanently closing to 10 of the least used runs.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The model says closing one run makes no difference. Closing 2 and 3 successively reduces support for ticket price and so revenue. If Big Mountain closes 3 runs, it seems they may as well close 4 or 5 as there's no further loss in ticket price. Increasing the closures down to 6 or more leads to a large drop.</a:t>
                      </a:r>
                    </a:p>
                  </a:txBody>
                  <a:tcPr/>
                </a:tc>
                <a:extLst>
                  <a:ext uri="{0D108BD9-81ED-4DB2-BD59-A6C34878D82A}">
                    <a16:rowId xmlns:a16="http://schemas.microsoft.com/office/drawing/2014/main" val="3651806247"/>
                  </a:ext>
                </a:extLst>
              </a:tr>
              <a:tr h="4892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Increase vertical drop and installation additional chair lift</a:t>
                      </a:r>
                    </a:p>
                  </a:txBody>
                  <a:tcPr/>
                </a:tc>
                <a:tc>
                  <a:txBody>
                    <a:bodyPr/>
                    <a:lstStyle/>
                    <a:p>
                      <a:pPr fontAlgn="base" latinLnBrk="1"/>
                      <a:r>
                        <a:rPr lang="en-US" sz="1100" kern="1200" dirty="0">
                          <a:solidFill>
                            <a:schemeClr val="dk1"/>
                          </a:solidFill>
                          <a:effectLst/>
                          <a:latin typeface="+mn-lt"/>
                          <a:ea typeface="+mn-ea"/>
                          <a:cs typeface="+mn-cs"/>
                        </a:rPr>
                        <a:t>This scenario increases support for ticket price by $8.61</a:t>
                      </a:r>
                    </a:p>
                    <a:p>
                      <a:pPr fontAlgn="base" latinLnBrk="1"/>
                      <a:r>
                        <a:rPr lang="en-US" sz="1100" kern="1200" dirty="0">
                          <a:solidFill>
                            <a:schemeClr val="dk1"/>
                          </a:solidFill>
                          <a:effectLst/>
                          <a:latin typeface="+mn-lt"/>
                          <a:ea typeface="+mn-ea"/>
                          <a:cs typeface="+mn-cs"/>
                        </a:rPr>
                        <a:t>Over the season, this could be expected to amount to $15065471</a:t>
                      </a:r>
                    </a:p>
                  </a:txBody>
                  <a:tcPr/>
                </a:tc>
                <a:extLst>
                  <a:ext uri="{0D108BD9-81ED-4DB2-BD59-A6C34878D82A}">
                    <a16:rowId xmlns:a16="http://schemas.microsoft.com/office/drawing/2014/main" val="2639121488"/>
                  </a:ext>
                </a:extLst>
              </a:tr>
              <a:tr h="8317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Increase vertical drop, installation additional chair lift and adding snow cover area</a:t>
                      </a:r>
                    </a:p>
                  </a:txBody>
                  <a:tcPr/>
                </a:tc>
                <a:tc>
                  <a:txBody>
                    <a:bodyPr/>
                    <a:lstStyle/>
                    <a:p>
                      <a:pPr fontAlgn="base" latinLnBrk="1"/>
                      <a:r>
                        <a:rPr lang="en-US" sz="1100" kern="1200" dirty="0">
                          <a:solidFill>
                            <a:schemeClr val="dk1"/>
                          </a:solidFill>
                          <a:effectLst/>
                          <a:latin typeface="+mn-lt"/>
                          <a:ea typeface="+mn-ea"/>
                          <a:cs typeface="+mn-cs"/>
                        </a:rPr>
                        <a:t>This scenario increases support for ticket price by $9.90</a:t>
                      </a:r>
                    </a:p>
                    <a:p>
                      <a:pPr fontAlgn="base" latinLnBrk="1"/>
                      <a:r>
                        <a:rPr lang="en-US" sz="1100" kern="1200" dirty="0">
                          <a:solidFill>
                            <a:schemeClr val="dk1"/>
                          </a:solidFill>
                          <a:effectLst/>
                          <a:latin typeface="+mn-lt"/>
                          <a:ea typeface="+mn-ea"/>
                          <a:cs typeface="+mn-cs"/>
                        </a:rPr>
                        <a:t>Over the season, this could be expected to amount to $17322717</a:t>
                      </a:r>
                    </a:p>
                    <a:p>
                      <a:r>
                        <a:rPr lang="en-US" sz="1100" kern="1200" dirty="0">
                          <a:solidFill>
                            <a:schemeClr val="dk1"/>
                          </a:solidFill>
                          <a:effectLst/>
                          <a:latin typeface="+mn-lt"/>
                          <a:ea typeface="+mn-ea"/>
                          <a:cs typeface="+mn-cs"/>
                        </a:rPr>
                        <a:t>Such a small increase in the snow making area makes no difference!</a:t>
                      </a:r>
                    </a:p>
                    <a:p>
                      <a:endParaRPr lang="en-US" sz="1200" dirty="0"/>
                    </a:p>
                  </a:txBody>
                  <a:tcPr/>
                </a:tc>
                <a:extLst>
                  <a:ext uri="{0D108BD9-81ED-4DB2-BD59-A6C34878D82A}">
                    <a16:rowId xmlns:a16="http://schemas.microsoft.com/office/drawing/2014/main" val="612054516"/>
                  </a:ext>
                </a:extLst>
              </a:tr>
              <a:tr h="6523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Increase the longest run and adding snow cover area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mn-lt"/>
                          <a:ea typeface="+mn-ea"/>
                          <a:cs typeface="+mn-cs"/>
                        </a:rPr>
                        <a:t>No difference whatsoever. Although the longest run feature was used in the linear model, the random forest model (the one we chose because of its better performance) only has longest runway down in the feature importance list.</a:t>
                      </a:r>
                    </a:p>
                    <a:p>
                      <a:endParaRPr lang="en-US" sz="1200" dirty="0"/>
                    </a:p>
                  </a:txBody>
                  <a:tcPr/>
                </a:tc>
                <a:extLst>
                  <a:ext uri="{0D108BD9-81ED-4DB2-BD59-A6C34878D82A}">
                    <a16:rowId xmlns:a16="http://schemas.microsoft.com/office/drawing/2014/main" val="1607781085"/>
                  </a:ext>
                </a:extLst>
              </a:tr>
            </a:tbl>
          </a:graphicData>
        </a:graphic>
      </p:graphicFrame>
    </p:spTree>
    <p:extLst>
      <p:ext uri="{BB962C8B-B14F-4D97-AF65-F5344CB8AC3E}">
        <p14:creationId xmlns:p14="http://schemas.microsoft.com/office/powerpoint/2010/main" val="1329261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2">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4">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14D02-58F4-0545-6B47-333B56B0E48B}"/>
              </a:ext>
            </a:extLst>
          </p:cNvPr>
          <p:cNvSpPr>
            <a:spLocks noGrp="1"/>
          </p:cNvSpPr>
          <p:nvPr>
            <p:ph type="title"/>
          </p:nvPr>
        </p:nvSpPr>
        <p:spPr>
          <a:xfrm>
            <a:off x="1071846" y="1059736"/>
            <a:ext cx="10040233" cy="1228130"/>
          </a:xfrm>
        </p:spPr>
        <p:txBody>
          <a:bodyPr>
            <a:normAutofit/>
          </a:bodyPr>
          <a:lstStyle/>
          <a:p>
            <a:r>
              <a:rPr lang="en-US" dirty="0">
                <a:solidFill>
                  <a:srgbClr val="FFFFFF"/>
                </a:solidFill>
              </a:rPr>
              <a:t>Summary &amp; Conclusion</a:t>
            </a:r>
          </a:p>
        </p:txBody>
      </p:sp>
      <p:sp>
        <p:nvSpPr>
          <p:cNvPr id="3" name="Content Placeholder 2">
            <a:extLst>
              <a:ext uri="{FF2B5EF4-FFF2-40B4-BE49-F238E27FC236}">
                <a16:creationId xmlns:a16="http://schemas.microsoft.com/office/drawing/2014/main" id="{583EE7BE-13AE-DF1D-274A-D15D0AC80064}"/>
              </a:ext>
            </a:extLst>
          </p:cNvPr>
          <p:cNvSpPr>
            <a:spLocks noGrp="1"/>
          </p:cNvSpPr>
          <p:nvPr>
            <p:ph idx="1"/>
          </p:nvPr>
        </p:nvSpPr>
        <p:spPr>
          <a:xfrm>
            <a:off x="1071846" y="2973313"/>
            <a:ext cx="10040233" cy="3427487"/>
          </a:xfrm>
        </p:spPr>
        <p:txBody>
          <a:bodyPr>
            <a:normAutofit fontScale="92500" lnSpcReduction="20000"/>
          </a:bodyPr>
          <a:lstStyle/>
          <a:p>
            <a:pPr marL="0" indent="0">
              <a:buNone/>
            </a:pPr>
            <a:r>
              <a:rPr lang="en-US" b="1" u="sng" dirty="0"/>
              <a:t>Summary </a:t>
            </a:r>
          </a:p>
          <a:p>
            <a:pPr marL="0" indent="0">
              <a:lnSpc>
                <a:spcPct val="95000"/>
              </a:lnSpc>
              <a:buNone/>
            </a:pPr>
            <a:r>
              <a:rPr lang="en-US" sz="2000" dirty="0">
                <a:solidFill>
                  <a:srgbClr val="000000"/>
                </a:solidFill>
                <a:ea typeface="Calibri" panose="020F0502020204030204" pitchFamily="34" charset="0"/>
                <a:cs typeface="Times New Roman" panose="02020603050405020304" pitchFamily="18" charset="0"/>
              </a:rPr>
              <a:t>Market average - $19 , Market model prediction - $9</a:t>
            </a:r>
          </a:p>
          <a:p>
            <a:pPr marL="0" indent="0">
              <a:lnSpc>
                <a:spcPct val="95000"/>
              </a:lnSpc>
              <a:buNone/>
            </a:pPr>
            <a:r>
              <a:rPr lang="en-US" sz="2000" dirty="0">
                <a:solidFill>
                  <a:srgbClr val="000000"/>
                </a:solidFill>
                <a:ea typeface="Calibri" panose="020F0502020204030204" pitchFamily="34" charset="0"/>
                <a:cs typeface="Times New Roman" panose="02020603050405020304" pitchFamily="18" charset="0"/>
              </a:rPr>
              <a:t>Big Mountain Price – $81, Big Mountain Model Prediction – $95</a:t>
            </a:r>
          </a:p>
          <a:p>
            <a:pPr marL="0" indent="0">
              <a:buNone/>
            </a:pPr>
            <a:r>
              <a:rPr lang="en-US" b="1" u="sng" dirty="0"/>
              <a:t>Conclusion</a:t>
            </a:r>
          </a:p>
          <a:p>
            <a:pPr>
              <a:buFont typeface="Arial" panose="020B0604020202020204" pitchFamily="34" charset="0"/>
              <a:buChar char="•"/>
            </a:pPr>
            <a:r>
              <a:rPr lang="en-US" sz="2000" dirty="0">
                <a:solidFill>
                  <a:srgbClr val="000000"/>
                </a:solidFill>
                <a:effectLst/>
                <a:ea typeface="Calibri" panose="020F0502020204030204" pitchFamily="34" charset="0"/>
                <a:cs typeface="Times New Roman" panose="02020603050405020304" pitchFamily="18" charset="0"/>
              </a:rPr>
              <a:t>  The recommendation to the business is to adapt scenario 2 of increasing vertical drop and installing additional chair lift. </a:t>
            </a:r>
          </a:p>
          <a:p>
            <a:pPr>
              <a:buFont typeface="Arial" panose="020B0604020202020204" pitchFamily="34" charset="0"/>
              <a:buChar char="•"/>
            </a:pPr>
            <a:r>
              <a:rPr lang="en-US" sz="2000" dirty="0">
                <a:solidFill>
                  <a:srgbClr val="000000"/>
                </a:solidFill>
                <a:effectLst/>
                <a:ea typeface="Calibri" panose="020F0502020204030204" pitchFamily="34" charset="0"/>
                <a:cs typeface="Times New Roman" panose="02020603050405020304" pitchFamily="18" charset="0"/>
              </a:rPr>
              <a:t>  Taking consideration for the cost of the additional chair lift, the additional revenue would compensate the installation price.</a:t>
            </a:r>
          </a:p>
          <a:p>
            <a:pPr>
              <a:buFont typeface="Arial" panose="020B0604020202020204" pitchFamily="34" charset="0"/>
              <a:buChar char="•"/>
            </a:pPr>
            <a:r>
              <a:rPr lang="en-US" sz="2000">
                <a:solidFill>
                  <a:srgbClr val="000000"/>
                </a:solidFill>
                <a:effectLst/>
                <a:ea typeface="Calibri" panose="020F0502020204030204" pitchFamily="34" charset="0"/>
                <a:cs typeface="Times New Roman" panose="02020603050405020304" pitchFamily="18" charset="0"/>
              </a:rPr>
              <a:t>  Further </a:t>
            </a:r>
            <a:r>
              <a:rPr lang="en-US" sz="2000" dirty="0">
                <a:solidFill>
                  <a:srgbClr val="000000"/>
                </a:solidFill>
                <a:effectLst/>
                <a:ea typeface="Calibri" panose="020F0502020204030204" pitchFamily="34" charset="0"/>
                <a:cs typeface="Times New Roman" panose="02020603050405020304" pitchFamily="18" charset="0"/>
              </a:rPr>
              <a:t>recommendation is to close the runs. Closing 2 and 3 successively reduces support for ticket price and so revenue. If Big Mountain closes 3 runs, it seems they may as well close 4 or 5 as there's no further loss in ticket price. Increasing the closures down to 6 or more leads to a large drop.</a:t>
            </a:r>
            <a:endParaRPr lang="en-US" sz="2000" dirty="0">
              <a:effectLst/>
              <a:ea typeface="Calibri" panose="020F0502020204030204" pitchFamily="34" charset="0"/>
              <a:cs typeface="Times New Roman" panose="02020603050405020304" pitchFamily="18" charset="0"/>
            </a:endParaRPr>
          </a:p>
          <a:p>
            <a:pPr marL="0" indent="0">
              <a:buNone/>
            </a:pPr>
            <a:endParaRPr lang="en-US" dirty="0"/>
          </a:p>
        </p:txBody>
      </p:sp>
      <p:sp>
        <p:nvSpPr>
          <p:cNvPr id="5" name="Rectangle 2">
            <a:extLst>
              <a:ext uri="{FF2B5EF4-FFF2-40B4-BE49-F238E27FC236}">
                <a16:creationId xmlns:a16="http://schemas.microsoft.com/office/drawing/2014/main" id="{18F7197A-B808-987C-C4E4-45813B87DC71}"/>
              </a:ext>
            </a:extLst>
          </p:cNvPr>
          <p:cNvSpPr>
            <a:spLocks noChangeArrowheads="1"/>
          </p:cNvSpPr>
          <p:nvPr/>
        </p:nvSpPr>
        <p:spPr bwMode="auto">
          <a:xfrm>
            <a:off x="152400" y="242500"/>
            <a:ext cx="77242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58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50DF7A1D-5694-336B-3F90-3413BF63D0F5}"/>
              </a:ext>
            </a:extLst>
          </p:cNvPr>
          <p:cNvSpPr>
            <a:spLocks noChangeArrowheads="1"/>
          </p:cNvSpPr>
          <p:nvPr/>
        </p:nvSpPr>
        <p:spPr bwMode="auto">
          <a:xfrm>
            <a:off x="0" y="90100"/>
            <a:ext cx="77242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58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229301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
  <TotalTime>50</TotalTime>
  <Words>1118</Words>
  <Application>Microsoft Office PowerPoint</Application>
  <PresentationFormat>Widescreen</PresentationFormat>
  <Paragraphs>85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Metropolitan</vt:lpstr>
      <vt:lpstr>Big Mountain Resort</vt:lpstr>
      <vt:lpstr>Problem Statement</vt:lpstr>
      <vt:lpstr>Key findings and Recommendation</vt:lpstr>
      <vt:lpstr>Modeling </vt:lpstr>
      <vt:lpstr>Modeling </vt:lpstr>
      <vt:lpstr>Modeling on Big Mountain </vt:lpstr>
      <vt:lpstr>Analysis on the Business Options</vt:lpstr>
      <vt:lpstr>Summary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Elaveni Kannan</dc:creator>
  <cp:lastModifiedBy>Elaveni Kannan</cp:lastModifiedBy>
  <cp:revision>2</cp:revision>
  <dcterms:created xsi:type="dcterms:W3CDTF">2023-06-28T11:19:20Z</dcterms:created>
  <dcterms:modified xsi:type="dcterms:W3CDTF">2023-06-28T12:10:07Z</dcterms:modified>
</cp:coreProperties>
</file>