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1" r:id="rId9"/>
    <p:sldId id="269" r:id="rId10"/>
    <p:sldId id="270" r:id="rId11"/>
    <p:sldId id="271" r:id="rId12"/>
    <p:sldId id="263" r:id="rId13"/>
    <p:sldId id="272" r:id="rId14"/>
    <p:sldId id="273" r:id="rId15"/>
    <p:sldId id="27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74CF9-1CCD-47ED-9CD4-4C0D56436A9B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535CA-B7DB-4900-854A-11CE45BF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DDF4-FCC8-4AF5-BF70-CE0E1DFD2EF7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30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F7EC-BFD9-4E84-9C13-A574100184B3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45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0896-D24F-4CF8-907D-A4322030403E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91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B526-8599-423A-83A9-19D28637EF33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927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C579-A994-4C56-BE7F-480F199194A3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430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822C-3E66-4EBF-9BED-AE4508F46776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7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2E6-BE67-4353-87BA-7A19930706A9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24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240E-C344-4464-8DFC-1A7864420DB0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5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AF1E-9048-469B-B5CB-7BFDED8E9C33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98F2-B421-4E9C-993D-4AB3033E3A5C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5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9F5F-AE17-4040-8A6D-3757C7ACC15C}" type="datetime1">
              <a:rPr lang="ru-RU" smtClean="0"/>
              <a:t>04.08.2022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B55-86B0-4409-A8FC-73763FCA5E96}" type="datetime1">
              <a:rPr lang="ru-RU" smtClean="0"/>
              <a:t>04.08.2022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2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7D29-7E41-4001-B46E-3A9DAD9895A3}" type="datetime1">
              <a:rPr lang="ru-RU" smtClean="0"/>
              <a:t>04.08.2022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73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9C1C-2A05-4787-8581-0D770A6CF641}" type="datetime1">
              <a:rPr lang="ru-RU" smtClean="0"/>
              <a:t>04.08.2022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5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A11E-450C-4C5E-95BB-F2D44AFB7845}" type="datetime1">
              <a:rPr lang="ru-RU" smtClean="0"/>
              <a:t>04.08.2022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1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DE2C-A123-4A71-9B8F-9010F1129A8D}" type="datetime1">
              <a:rPr lang="ru-RU" smtClean="0"/>
              <a:t>04.08.2022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1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00A7-59E5-4CD5-B831-F4E086A85666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1C6888-467E-4CF6-948A-7B98C538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194" y="2368846"/>
            <a:ext cx="10007601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ВЫПУСКНАЯ КВАЛИФИКАЦИОННАЯ РАБОТА</a:t>
            </a:r>
            <a:br>
              <a:rPr lang="ru-RU" sz="3600" dirty="0"/>
            </a:br>
            <a:r>
              <a:rPr lang="ru-RU" sz="3600" dirty="0"/>
              <a:t>Пугачевой Марии Алексеевны</a:t>
            </a:r>
            <a:br>
              <a:rPr lang="ru-RU" sz="3600" dirty="0"/>
            </a:br>
            <a:r>
              <a:rPr lang="ru-RU" sz="3600" b="1" dirty="0"/>
              <a:t>на тему: «Разработка системы прогнозирования токсикологического воздействия»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83206" y="5159189"/>
            <a:ext cx="5106894" cy="593911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57890" y="379227"/>
            <a:ext cx="893221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81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веб-приложения. Обзор базы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36" y="1633208"/>
            <a:ext cx="6883137" cy="500630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10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0922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веб-приложения. Обзор базы</a:t>
            </a:r>
          </a:p>
        </p:txBody>
      </p:sp>
      <p:pic>
        <p:nvPicPr>
          <p:cNvPr id="13" name="Рисунок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3"/>
          <a:stretch/>
        </p:blipFill>
        <p:spPr>
          <a:xfrm>
            <a:off x="1707526" y="1930400"/>
            <a:ext cx="6883137" cy="393429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11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794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веб-приложения. Анализ соединения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2" y="2366627"/>
            <a:ext cx="8400770" cy="366520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12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668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веб-приложения. Анализ соединения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56" y="1836686"/>
            <a:ext cx="6477866" cy="472508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13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8836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веб-приложения. Анализ соединения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39" y="1801355"/>
            <a:ext cx="5771181" cy="479574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14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924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веб-приложения. Анализ соединения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489065" y="1816055"/>
            <a:ext cx="5343853" cy="48891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15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285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 данных. Предсказательная точность модели.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6" r="2913"/>
          <a:stretch/>
        </p:blipFill>
        <p:spPr bwMode="auto">
          <a:xfrm>
            <a:off x="677334" y="2470485"/>
            <a:ext cx="8076689" cy="34628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16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329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работы было произведено интеллектуальное исследование данных, на основе которого были получены следующие выводы: </a:t>
            </a:r>
          </a:p>
          <a:p>
            <a:pPr lvl="0"/>
            <a:r>
              <a:rPr lang="ru-RU" dirty="0"/>
              <a:t>Существует необходимость расширения уже имеющейся базы с целью повышения точности прогнозов.</a:t>
            </a:r>
          </a:p>
          <a:p>
            <a:pPr lvl="0"/>
            <a:r>
              <a:rPr lang="ru-RU" dirty="0"/>
              <a:t>Дополнительное изучение и подбор иных дескрипторов, не использованных ранее в системе, с их последующей оценкой применимости для модели.</a:t>
            </a:r>
          </a:p>
          <a:p>
            <a:pPr lvl="0"/>
            <a:r>
              <a:rPr lang="ru-RU" dirty="0"/>
              <a:t>Расширение функционала для прогнозирование нескольких токсикологических показателей.</a:t>
            </a:r>
          </a:p>
          <a:p>
            <a:pPr lvl="0"/>
            <a:r>
              <a:rPr lang="ru-RU" dirty="0"/>
              <a:t>Расширение функционала для возможностей графического задания структуры вещества.</a:t>
            </a:r>
          </a:p>
          <a:p>
            <a:pPr marL="0" indent="0">
              <a:buNone/>
            </a:pPr>
            <a:r>
              <a:rPr lang="ru-RU" dirty="0"/>
              <a:t>Описанные выше изменения позволят повысить спрос на разработанную систему, и, как следствие, повысить его значимость в области </a:t>
            </a:r>
            <a:r>
              <a:rPr lang="ru-RU" dirty="0" err="1"/>
              <a:t>хемоинформатики</a:t>
            </a:r>
            <a:r>
              <a:rPr lang="ru-RU" dirty="0"/>
              <a:t> и применимость при исследованиях.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17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468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4634" y="2603500"/>
            <a:ext cx="4936066" cy="7874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18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55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работы: разработка системы для прогнозирования токсикологических параметров.</a:t>
            </a:r>
          </a:p>
          <a:p>
            <a:r>
              <a:rPr lang="ru-RU" dirty="0"/>
              <a:t>Задачи:</a:t>
            </a:r>
          </a:p>
          <a:p>
            <a:pPr lvl="1"/>
            <a:r>
              <a:rPr lang="ru-RU" dirty="0"/>
              <a:t>анализ существующих методов анализа больших данных и их применимость при решении поставленной задачи; </a:t>
            </a:r>
          </a:p>
          <a:p>
            <a:pPr lvl="1"/>
            <a:r>
              <a:rPr lang="ru-RU" dirty="0"/>
              <a:t>изучение предметной области; </a:t>
            </a:r>
          </a:p>
          <a:p>
            <a:pPr lvl="1"/>
            <a:r>
              <a:rPr lang="ru-RU" dirty="0"/>
              <a:t>анализ особенностей </a:t>
            </a:r>
            <a:r>
              <a:rPr lang="ru-RU" dirty="0" err="1"/>
              <a:t>хемоинформатики</a:t>
            </a:r>
            <a:r>
              <a:rPr lang="ru-RU" dirty="0"/>
              <a:t> и работы с библиотеками этой области; </a:t>
            </a:r>
          </a:p>
          <a:p>
            <a:pPr lvl="1"/>
            <a:r>
              <a:rPr lang="ru-RU" dirty="0"/>
              <a:t>проектирование пользовательского интерфейса; </a:t>
            </a:r>
          </a:p>
          <a:p>
            <a:pPr lvl="1"/>
            <a:r>
              <a:rPr lang="ru-RU" dirty="0"/>
              <a:t>разработка адаптивного дизайна </a:t>
            </a:r>
            <a:r>
              <a:rPr lang="ru-RU" dirty="0" err="1"/>
              <a:t>Web</a:t>
            </a:r>
            <a:r>
              <a:rPr lang="ru-RU" dirty="0"/>
              <a:t>-приложения.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557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Возможность программно-аппаратного вычисления параметров опасного воздействия вещества на человека и окружающий его мир дает толчок для химической промышленности, продукция которой широко применяется в повседневной жизни людей.</a:t>
            </a:r>
          </a:p>
          <a:p>
            <a:r>
              <a:rPr lang="ru-RU" dirty="0"/>
              <a:t>Токсикологическая оценка является трудоемким итеративным процессом с повторяющимися этапами с целью повышения точности, сопровождаемых большим количеством бюрократических и экономических издержек. </a:t>
            </a:r>
          </a:p>
          <a:p>
            <a:r>
              <a:rPr lang="ru-RU" dirty="0"/>
              <a:t>Применение методов машинного обучения способно снизить возможные финансовые, трудовые и временные затраты, а также повысить точность последующих исследований.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21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основной проблематики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Работа с химическими соединениями: </a:t>
            </a:r>
          </a:p>
          <a:p>
            <a:pPr lvl="1"/>
            <a:r>
              <a:rPr lang="en-US" sz="2000" dirty="0"/>
              <a:t>QSAR</a:t>
            </a:r>
            <a:r>
              <a:rPr lang="ru-RU" sz="2000" dirty="0"/>
              <a:t> подход</a:t>
            </a:r>
          </a:p>
          <a:p>
            <a:pPr lvl="1"/>
            <a:r>
              <a:rPr lang="en-US" sz="2000" dirty="0"/>
              <a:t>SMILES-</a:t>
            </a:r>
            <a:r>
              <a:rPr lang="ru-RU" sz="2000" dirty="0"/>
              <a:t>нотация</a:t>
            </a:r>
          </a:p>
          <a:p>
            <a:r>
              <a:rPr lang="ru-RU" sz="2400" dirty="0"/>
              <a:t>Выбор токсикологического показателя:</a:t>
            </a:r>
          </a:p>
          <a:p>
            <a:pPr lvl="1"/>
            <a:r>
              <a:rPr lang="en-US" sz="2000" dirty="0"/>
              <a:t>IC50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821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разрабатываемому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пользователя: </a:t>
            </a:r>
          </a:p>
          <a:p>
            <a:pPr lvl="1"/>
            <a:r>
              <a:rPr lang="ru-RU" dirty="0"/>
              <a:t>Достоверность прогнозов</a:t>
            </a:r>
          </a:p>
          <a:p>
            <a:pPr lvl="1"/>
            <a:r>
              <a:rPr lang="ru-RU" dirty="0"/>
              <a:t>Возможность ознакомления с базой</a:t>
            </a:r>
          </a:p>
          <a:p>
            <a:pPr lvl="1"/>
            <a:r>
              <a:rPr lang="ru-RU" dirty="0"/>
              <a:t>Доступ к прогностическому функционалу</a:t>
            </a:r>
          </a:p>
          <a:p>
            <a:r>
              <a:rPr lang="ru-RU" dirty="0"/>
              <a:t>Для администратора:</a:t>
            </a:r>
          </a:p>
          <a:p>
            <a:pPr lvl="1"/>
            <a:r>
              <a:rPr lang="ru-RU" dirty="0"/>
              <a:t>Доступ к общей базе соединений</a:t>
            </a:r>
          </a:p>
          <a:p>
            <a:pPr lvl="1"/>
            <a:r>
              <a:rPr lang="ru-RU" dirty="0"/>
              <a:t>Доступ к базе запросов</a:t>
            </a:r>
          </a:p>
          <a:p>
            <a:r>
              <a:rPr lang="ru-RU" dirty="0"/>
              <a:t>Удобный, функциональный и интуитивно понятный интерфейс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5472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инструментарий</a:t>
            </a:r>
          </a:p>
        </p:txBody>
      </p:sp>
      <p:pic>
        <p:nvPicPr>
          <p:cNvPr id="1028" name="Picture 4" descr="https://miro.medium.com/max/714/1*AZTvLjBXw7Kexxx6pcCD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8" y="2178628"/>
            <a:ext cx="3574467" cy="29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5/54/Scikit_learn_logo.svg/1200px-Scikit_lear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17" y="-98520"/>
            <a:ext cx="56328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g.evbuc.com/https%3A%2F%2Fcdn.evbuc.com%2Fimages%2F108464997%2F136180225130%2F1%2Foriginal.20200813-064453?w=1000&amp;auto=format%2Ccompress&amp;q=75&amp;sharp=10&amp;rect=0%2C0%2C1080%2C540&amp;s=b39d5ed60c04775da7fdaef77297cc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346" y="3719440"/>
            <a:ext cx="4222750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windows-soft.ru/cache_image/kupit-jetbrains-pycharm-po-dostupnoy-tse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804" y="2921192"/>
            <a:ext cx="1596496" cy="15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105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веб-приложения. Страница о проекте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871233" y="1930400"/>
            <a:ext cx="6904467" cy="45196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111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веб-приложения. Обзор базы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95" y="1930400"/>
            <a:ext cx="6533146" cy="453204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8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947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веб-приложения. Обзор базы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66" y="1930400"/>
            <a:ext cx="6785533" cy="429393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6888-467E-4CF6-948A-7B98C538B139}" type="slidenum">
              <a:rPr lang="ru-RU" sz="2800" smtClean="0"/>
              <a:t>9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994444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7746</TotalTime>
  <Words>370</Words>
  <Application>Microsoft Office PowerPoint</Application>
  <PresentationFormat>Широкоэкранный</PresentationFormat>
  <Paragraphs>64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Аспект</vt:lpstr>
      <vt:lpstr>ВЫПУСКНАЯ КВАЛИФИКАЦИОННАЯ РАБОТА Пугачевой Марии Алексеевны на тему: «Разработка системы прогнозирования токсикологического воздействия»</vt:lpstr>
      <vt:lpstr>Цели и задачи:</vt:lpstr>
      <vt:lpstr>Актуальность работы</vt:lpstr>
      <vt:lpstr>Решение основной проблематики предметной области</vt:lpstr>
      <vt:lpstr>Требования к разрабатываемому ПО</vt:lpstr>
      <vt:lpstr>Используемый инструментарий</vt:lpstr>
      <vt:lpstr>Интерфейс веб-приложения. Страница о проекте</vt:lpstr>
      <vt:lpstr>Интерфейс веб-приложения. Обзор базы</vt:lpstr>
      <vt:lpstr>Интерфейс веб-приложения. Обзор базы</vt:lpstr>
      <vt:lpstr>Интерфейс веб-приложения. Обзор базы</vt:lpstr>
      <vt:lpstr>Интерфейс веб-приложения. Обзор базы</vt:lpstr>
      <vt:lpstr>Интерфейс веб-приложения. Анализ соединения</vt:lpstr>
      <vt:lpstr>Интерфейс веб-приложения. Анализ соединения</vt:lpstr>
      <vt:lpstr>Интерфейс веб-приложения. Анализ соединения</vt:lpstr>
      <vt:lpstr>Интерфейс веб-приложения. Анализ соединения</vt:lpstr>
      <vt:lpstr>Результаты исследования данных. Предсказательная точность модели.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прогнозирования токсикологического воздействия</dc:title>
  <dc:creator>Мария Пугачева</dc:creator>
  <cp:lastModifiedBy>Мария Пугачева</cp:lastModifiedBy>
  <cp:revision>17</cp:revision>
  <dcterms:created xsi:type="dcterms:W3CDTF">2021-05-12T11:22:39Z</dcterms:created>
  <dcterms:modified xsi:type="dcterms:W3CDTF">2022-08-04T15:45:09Z</dcterms:modified>
</cp:coreProperties>
</file>