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3" r:id="rId10"/>
    <p:sldId id="260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4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09" autoAdjust="0"/>
  </p:normalViewPr>
  <p:slideViewPr>
    <p:cSldViewPr snapToGrid="0" snapToObjects="1">
      <p:cViewPr varScale="1">
        <p:scale>
          <a:sx n="102" d="100"/>
          <a:sy n="102" d="100"/>
        </p:scale>
        <p:origin x="150" y="29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ya1984" TargetMode="External"/><Relationship Id="rId2" Type="http://schemas.openxmlformats.org/officeDocument/2006/relationships/hyperlink" Target="mailto:Elaya.m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Elayaraja Muthuraj</a:t>
            </a:r>
          </a:p>
          <a:p>
            <a:pPr lvl="1"/>
            <a:r>
              <a:rPr lang="en-US" dirty="0"/>
              <a:t>EPGP ML and AI, </a:t>
            </a:r>
            <a:r>
              <a:rPr lang="en-US" dirty="0" err="1"/>
              <a:t>UpGrad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EF75B01B-2093-C0E4-FCE6-44C1ABF2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34" y="2417694"/>
            <a:ext cx="7855602" cy="343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50219-48B7-D4A5-AF14-74FFEA74707D}"/>
              </a:ext>
            </a:extLst>
          </p:cNvPr>
          <p:cNvSpPr txBox="1"/>
          <p:nvPr/>
        </p:nvSpPr>
        <p:spPr>
          <a:xfrm>
            <a:off x="3384065" y="1640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Looking at </a:t>
            </a:r>
            <a:r>
              <a:rPr lang="en-US" dirty="0" err="1"/>
              <a:t>loan_status</a:t>
            </a:r>
            <a:r>
              <a:rPr lang="en-US" dirty="0"/>
              <a:t> vs </a:t>
            </a:r>
            <a:r>
              <a:rPr lang="en-US" dirty="0" err="1"/>
              <a:t>int_rate</a:t>
            </a:r>
            <a:r>
              <a:rPr lang="en-US" dirty="0"/>
              <a:t> vs issued year by plotting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FA29A7-5D68-FEBD-CF2D-7EB4CA8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291401"/>
            <a:ext cx="10515600" cy="1325563"/>
          </a:xfrm>
        </p:spPr>
        <p:txBody>
          <a:bodyPr/>
          <a:lstStyle/>
          <a:p>
            <a:r>
              <a:rPr lang="en-US" dirty="0" err="1"/>
              <a:t>Bivaraite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4925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BE660E-88BF-7029-0EEA-A78F069BBE9F}"/>
              </a:ext>
            </a:extLst>
          </p:cNvPr>
          <p:cNvGraphicFramePr>
            <a:graphicFrameLocks noGrp="1"/>
          </p:cNvGraphicFramePr>
          <p:nvPr/>
        </p:nvGraphicFramePr>
        <p:xfrm>
          <a:off x="238432" y="584775"/>
          <a:ext cx="7723240" cy="2150901"/>
        </p:xfrm>
        <a:graphic>
          <a:graphicData uri="http://schemas.openxmlformats.org/drawingml/2006/table">
            <a:tbl>
              <a:tblPr/>
              <a:tblGrid>
                <a:gridCol w="1103320">
                  <a:extLst>
                    <a:ext uri="{9D8B030D-6E8A-4147-A177-3AD203B41FA5}">
                      <a16:colId xmlns:a16="http://schemas.microsoft.com/office/drawing/2014/main" val="121109756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579047017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413374892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2864704622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3413717991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86921832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3706682349"/>
                    </a:ext>
                  </a:extLst>
                </a:gridCol>
              </a:tblGrid>
              <a:tr h="5576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loan_status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annual_inc_grp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Charged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Current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Fully Paid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Charged_off_ratio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93870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0-20000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0.199327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83104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20000-40000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8688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0.174263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28707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40000-60000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1729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9534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11608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0.148949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28840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60000-80000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6597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0.130263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78565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80000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8181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0.108292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827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497BB3-4C69-533B-3596-03D47EAAE050}"/>
              </a:ext>
            </a:extLst>
          </p:cNvPr>
          <p:cNvSpPr txBox="1"/>
          <p:nvPr/>
        </p:nvSpPr>
        <p:spPr>
          <a:xfrm>
            <a:off x="344129" y="0"/>
            <a:ext cx="10677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# Bivariate Analysis of annual income versus default rate -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5ACF5A-C617-9BD5-FC38-B14C175D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2735676"/>
            <a:ext cx="7723240" cy="41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2B3F4-C69C-0D83-AA23-C2F68C308EB3}"/>
              </a:ext>
            </a:extLst>
          </p:cNvPr>
          <p:cNvSpPr txBox="1"/>
          <p:nvPr/>
        </p:nvSpPr>
        <p:spPr>
          <a:xfrm>
            <a:off x="8173066" y="20207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 Observations:</a:t>
            </a:r>
          </a:p>
          <a:p>
            <a:r>
              <a:rPr lang="en-US" dirty="0"/>
              <a:t># small Business applicants have high chances of getting charged off.</a:t>
            </a:r>
          </a:p>
          <a:p>
            <a:r>
              <a:rPr lang="en-US" dirty="0"/>
              <a:t># </a:t>
            </a:r>
            <a:r>
              <a:rPr lang="en-US" dirty="0" err="1"/>
              <a:t>renewable_energy</a:t>
            </a:r>
            <a:r>
              <a:rPr lang="en-US" dirty="0"/>
              <a:t> where </a:t>
            </a:r>
            <a:r>
              <a:rPr lang="en-US" dirty="0" err="1"/>
              <a:t>chanrged</a:t>
            </a:r>
            <a:r>
              <a:rPr lang="en-US" dirty="0"/>
              <a:t> off proportion is better as compare to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9638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FCB-EE59-763C-C796-DCF2DE32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5020"/>
            <a:ext cx="3514725" cy="4687505"/>
          </a:xfrm>
        </p:spPr>
        <p:txBody>
          <a:bodyPr/>
          <a:lstStyle/>
          <a:p>
            <a:r>
              <a:rPr lang="en-US" dirty="0"/>
              <a:t>Annual income vs</a:t>
            </a:r>
            <a:br>
              <a:rPr lang="en-US" dirty="0"/>
            </a:br>
            <a:r>
              <a:rPr lang="en-US" dirty="0"/>
              <a:t>Loan Purpose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D9D8D24-FAE3-E4A3-DD62-79EDDF96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89295"/>
            <a:ext cx="7905750" cy="67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D56-4C74-767E-7AB2-3753B8AE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95" y="4996"/>
            <a:ext cx="6766560" cy="768096"/>
          </a:xfrm>
        </p:spPr>
        <p:txBody>
          <a:bodyPr/>
          <a:lstStyle/>
          <a:p>
            <a:r>
              <a:rPr lang="en-US" dirty="0"/>
              <a:t>Loan purpose vs Default proportion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4A0A45-7A47-7A4A-1D01-E8A2028C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69" y="2118291"/>
            <a:ext cx="8763000" cy="48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5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543-DEFE-4EA2-3293-E28649EE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6084"/>
            <a:ext cx="10515600" cy="1325563"/>
          </a:xfrm>
        </p:spPr>
        <p:txBody>
          <a:bodyPr/>
          <a:lstStyle/>
          <a:p>
            <a:r>
              <a:rPr lang="en-US" dirty="0"/>
              <a:t>Annual Income vs charged off Proportion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87F030-F106-7383-81D8-7BFF59F6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93813"/>
            <a:ext cx="7019925" cy="48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6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64A7-5BEF-9413-EEF8-815AB75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368300"/>
            <a:ext cx="4962525" cy="1325563"/>
          </a:xfrm>
        </p:spPr>
        <p:txBody>
          <a:bodyPr/>
          <a:lstStyle/>
          <a:p>
            <a:r>
              <a:rPr lang="en-US" dirty="0"/>
              <a:t>Grade vs Loan Status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DF49B9-4B73-CF03-9883-2534508D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863"/>
            <a:ext cx="6264975" cy="434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6D2F770-3775-AA4B-05D2-502A5334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75" y="1693863"/>
            <a:ext cx="582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F39A6A-5BC9-EACF-0E5E-319184D43B32}"/>
              </a:ext>
            </a:extLst>
          </p:cNvPr>
          <p:cNvSpPr txBox="1">
            <a:spLocks/>
          </p:cNvSpPr>
          <p:nvPr/>
        </p:nvSpPr>
        <p:spPr>
          <a:xfrm>
            <a:off x="6777038" y="368300"/>
            <a:ext cx="4962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Duration vs Loan Status</a:t>
            </a:r>
          </a:p>
        </p:txBody>
      </p:sp>
    </p:spTree>
    <p:extLst>
      <p:ext uri="{BB962C8B-B14F-4D97-AF65-F5344CB8AC3E}">
        <p14:creationId xmlns:p14="http://schemas.microsoft.com/office/powerpoint/2010/main" val="161768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33B733D-638F-476B-3572-EC236833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08629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8B43E0-4AC2-298B-1B94-B5EC41FE5D4D}"/>
              </a:ext>
            </a:extLst>
          </p:cNvPr>
          <p:cNvSpPr txBox="1">
            <a:spLocks/>
          </p:cNvSpPr>
          <p:nvPr/>
        </p:nvSpPr>
        <p:spPr>
          <a:xfrm>
            <a:off x="1076326" y="434975"/>
            <a:ext cx="10225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Interest rate vs annual income vs status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437BF99-F84A-EF31-287C-F8F82F15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06" y="1533218"/>
            <a:ext cx="582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4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10A-E62F-0DBB-5A85-1815BE3C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751" y="331701"/>
            <a:ext cx="6766560" cy="768096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FE98-8171-8994-74FC-45B03E519403}"/>
              </a:ext>
            </a:extLst>
          </p:cNvPr>
          <p:cNvSpPr txBox="1"/>
          <p:nvPr/>
        </p:nvSpPr>
        <p:spPr>
          <a:xfrm>
            <a:off x="3520308" y="3531037"/>
            <a:ext cx="962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interest rate for charged off loans is higher </a:t>
            </a:r>
            <a:r>
              <a:rPr lang="en-US" b="1" dirty="0">
                <a:latin typeface="-apple-system"/>
              </a:rPr>
              <a:t>, compared to </a:t>
            </a:r>
            <a:r>
              <a:rPr lang="en-US" b="1" i="0" dirty="0">
                <a:effectLst/>
                <a:latin typeface="-apple-system"/>
              </a:rPr>
              <a:t>that of fully paid loans 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in all the groups. </a:t>
            </a:r>
            <a:r>
              <a:rPr lang="en-US" b="0" i="0" dirty="0">
                <a:effectLst/>
                <a:latin typeface="-apple-system"/>
              </a:rPr>
              <a:t>This is </a:t>
            </a:r>
            <a:r>
              <a:rPr lang="en-US" dirty="0">
                <a:latin typeface="-apple-system"/>
              </a:rPr>
              <a:t>a </a:t>
            </a:r>
            <a:r>
              <a:rPr lang="en-US" b="0" i="0" dirty="0">
                <a:effectLst/>
                <a:latin typeface="-apple-system"/>
              </a:rPr>
              <a:t>driving factor for loan defaulting.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C856D-573A-49AC-4991-6A9CF3E94A82}"/>
              </a:ext>
            </a:extLst>
          </p:cNvPr>
          <p:cNvSpPr txBox="1"/>
          <p:nvPr/>
        </p:nvSpPr>
        <p:spPr>
          <a:xfrm>
            <a:off x="3520308" y="5663121"/>
            <a:ext cx="860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Employees with highest tenure in an organization got higher Loan amount.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316B-0857-BBCB-B711-6080C009C5F0}"/>
              </a:ext>
            </a:extLst>
          </p:cNvPr>
          <p:cNvSpPr txBox="1"/>
          <p:nvPr/>
        </p:nvSpPr>
        <p:spPr>
          <a:xfrm>
            <a:off x="3520308" y="2887285"/>
            <a:ext cx="86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Loan is higher for all the income groups ,people who defaulted.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5F409-A56D-0091-A156-2FAA677E0E95}"/>
              </a:ext>
            </a:extLst>
          </p:cNvPr>
          <p:cNvSpPr txBox="1"/>
          <p:nvPr/>
        </p:nvSpPr>
        <p:spPr>
          <a:xfrm>
            <a:off x="3520308" y="2056602"/>
            <a:ext cx="8917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number of loans defaulted are the highest in the loan </a:t>
            </a:r>
            <a:r>
              <a:rPr lang="en-US" b="1" i="0" dirty="0" err="1">
                <a:effectLst/>
                <a:latin typeface="-apple-system"/>
              </a:rPr>
              <a:t>pupose"debt_consolation</a:t>
            </a:r>
            <a:r>
              <a:rPr lang="en-US" b="1" i="0" dirty="0">
                <a:effectLst/>
                <a:latin typeface="-apple-system"/>
              </a:rPr>
              <a:t>",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But  the annual income is not the highest.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DD485-BF34-AE50-5B87-2E504D73EAB5}"/>
              </a:ext>
            </a:extLst>
          </p:cNvPr>
          <p:cNvSpPr txBox="1"/>
          <p:nvPr/>
        </p:nvSpPr>
        <p:spPr>
          <a:xfrm>
            <a:off x="3520308" y="4731052"/>
            <a:ext cx="973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loan was sanctioned/issued in December are maximum defaulted and  Loans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 issued in the year 2011 are also higher comparing other years</a:t>
            </a:r>
          </a:p>
        </p:txBody>
      </p:sp>
    </p:spTree>
    <p:extLst>
      <p:ext uri="{BB962C8B-B14F-4D97-AF65-F5344CB8AC3E}">
        <p14:creationId xmlns:p14="http://schemas.microsoft.com/office/powerpoint/2010/main" val="38486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10A-E62F-0DBB-5A85-1815BE3C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68" y="365125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FE98-8171-8994-74FC-45B03E519403}"/>
              </a:ext>
            </a:extLst>
          </p:cNvPr>
          <p:cNvSpPr txBox="1"/>
          <p:nvPr/>
        </p:nvSpPr>
        <p:spPr>
          <a:xfrm>
            <a:off x="3473176" y="1976426"/>
            <a:ext cx="962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-apple-system"/>
              </a:rPr>
              <a:t>Modest interest for all types of loan would help in minimizing load default rate 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C856D-573A-49AC-4991-6A9CF3E94A82}"/>
              </a:ext>
            </a:extLst>
          </p:cNvPr>
          <p:cNvSpPr txBox="1"/>
          <p:nvPr/>
        </p:nvSpPr>
        <p:spPr>
          <a:xfrm>
            <a:off x="3473175" y="5638385"/>
            <a:ext cx="860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Employees with highest tenure  likely to repay the loan successfully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316B-0857-BBCB-B711-6080C009C5F0}"/>
              </a:ext>
            </a:extLst>
          </p:cNvPr>
          <p:cNvSpPr txBox="1"/>
          <p:nvPr/>
        </p:nvSpPr>
        <p:spPr>
          <a:xfrm>
            <a:off x="3473175" y="2862549"/>
            <a:ext cx="868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Higher income group and lower income group , moderate loan amount would help in reducing defaulters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5F409-A56D-0091-A156-2FAA677E0E95}"/>
              </a:ext>
            </a:extLst>
          </p:cNvPr>
          <p:cNvSpPr txBox="1"/>
          <p:nvPr/>
        </p:nvSpPr>
        <p:spPr>
          <a:xfrm>
            <a:off x="3473175" y="3728080"/>
            <a:ext cx="8917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number of loans defaulted are the highest in the loan </a:t>
            </a:r>
            <a:r>
              <a:rPr lang="en-US" b="1" i="0" dirty="0" err="1">
                <a:effectLst/>
                <a:latin typeface="-apple-system"/>
              </a:rPr>
              <a:t>pupose"debt_consolation</a:t>
            </a:r>
            <a:r>
              <a:rPr lang="en-US" b="1" i="0" dirty="0">
                <a:effectLst/>
                <a:latin typeface="-apple-system"/>
              </a:rPr>
              <a:t>", number of loans, loan amount can be reduced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DD485-BF34-AE50-5B87-2E504D73EAB5}"/>
              </a:ext>
            </a:extLst>
          </p:cNvPr>
          <p:cNvSpPr txBox="1"/>
          <p:nvPr/>
        </p:nvSpPr>
        <p:spPr>
          <a:xfrm>
            <a:off x="3473175" y="4706316"/>
            <a:ext cx="973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December month loans seems seasonal with high default rate, thus can pushed to a 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month before or later , gives time to employees think and apply for loans</a:t>
            </a:r>
          </a:p>
        </p:txBody>
      </p:sp>
    </p:spTree>
    <p:extLst>
      <p:ext uri="{BB962C8B-B14F-4D97-AF65-F5344CB8AC3E}">
        <p14:creationId xmlns:p14="http://schemas.microsoft.com/office/powerpoint/2010/main" val="202055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Elayaraja Muthuraj</a:t>
            </a:r>
          </a:p>
          <a:p>
            <a:r>
              <a:rPr lang="en-US" dirty="0">
                <a:hlinkClick r:id="rId2"/>
              </a:rPr>
              <a:t>Elaya.m@gmail.com</a:t>
            </a:r>
            <a:endParaRPr lang="en-US" dirty="0"/>
          </a:p>
          <a:p>
            <a:r>
              <a:rPr lang="en-US" dirty="0">
                <a:hlinkClick r:id="rId3"/>
              </a:rPr>
              <a:t>Elaya1984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4070-37F4-95C7-FBE3-4C9EED17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Lending Club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Lending loans to ‘risky’ applicants is the largest source of financial loss (called credit loss).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Credit loss is the amount of money lost by the lender when the borrower refuses to pay or runs away with the money owed.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In other words, borrowers who default cause the largest amount of loss to the lenders. In this case, the customers labelled as 'charged-off' are the 'defaulters’.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Aim of this case study is Identify the risky loan applicants using Exploratory Data Analysis, then such loans can be reduced thereby cutting down the amount of credit loss.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Lending Club wants to understand the driving factors behind loan default and identify the variables which are strong indicators of default.</a:t>
            </a:r>
          </a:p>
          <a:p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0C68A7-20B3-7438-8D35-7AB9D148EC22}"/>
              </a:ext>
            </a:extLst>
          </p:cNvPr>
          <p:cNvSpPr txBox="1">
            <a:spLocks/>
          </p:cNvSpPr>
          <p:nvPr/>
        </p:nvSpPr>
        <p:spPr>
          <a:xfrm>
            <a:off x="0" y="973923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638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57F-C92E-9D05-90AC-AAD2177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143" y="1508760"/>
            <a:ext cx="6766560" cy="768096"/>
          </a:xfrm>
        </p:spPr>
        <p:txBody>
          <a:bodyPr/>
          <a:lstStyle/>
          <a:p>
            <a:r>
              <a:rPr lang="en-US" dirty="0"/>
              <a:t>Case Study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3410-4984-8BD1-B9C2-9FE5679B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Cleansing </a:t>
            </a:r>
          </a:p>
          <a:p>
            <a:r>
              <a:rPr lang="en-US" dirty="0"/>
              <a:t>Find Columns to apply to Exploratory data analysis methods</a:t>
            </a:r>
          </a:p>
          <a:p>
            <a:r>
              <a:rPr lang="en-US" dirty="0"/>
              <a:t>Data Analysis 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 err="1"/>
              <a:t>ByVariate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Plot and charts</a:t>
            </a:r>
          </a:p>
          <a:p>
            <a:r>
              <a:rPr lang="en-US" dirty="0"/>
              <a:t>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C73-E2A0-B2EF-63ED-AEEF7FF3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2F9C-4DC6-7F33-E40A-F9CC1D06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seaborn and </a:t>
            </a:r>
            <a:r>
              <a:rPr lang="en-US" dirty="0" err="1"/>
              <a:t>matplotlib.pyplot</a:t>
            </a:r>
            <a:r>
              <a:rPr lang="en-US" dirty="0"/>
              <a:t>  libraries used for the analysis</a:t>
            </a:r>
          </a:p>
          <a:p>
            <a:r>
              <a:rPr lang="en-US" dirty="0"/>
              <a:t>Almost 50+ columns identified with null values are dropped from the data</a:t>
            </a:r>
          </a:p>
          <a:p>
            <a:r>
              <a:rPr lang="en-US" dirty="0"/>
              <a:t>Derived variables created from Date and year columns of loan issued year</a:t>
            </a:r>
          </a:p>
          <a:p>
            <a:r>
              <a:rPr lang="en-US" dirty="0"/>
              <a:t># % to be stripped from </a:t>
            </a:r>
            <a:r>
              <a:rPr lang="en-US" dirty="0" err="1"/>
              <a:t>intrest</a:t>
            </a:r>
            <a:r>
              <a:rPr lang="en-US" dirty="0"/>
              <a:t> rate column and convert </a:t>
            </a:r>
            <a:r>
              <a:rPr lang="en-US" dirty="0" err="1"/>
              <a:t>emp_length</a:t>
            </a:r>
            <a:r>
              <a:rPr lang="en-US" dirty="0"/>
              <a:t> column to have only digit values</a:t>
            </a:r>
          </a:p>
          <a:p>
            <a:r>
              <a:rPr lang="en-US" dirty="0"/>
              <a:t> converted '</a:t>
            </a:r>
            <a:r>
              <a:rPr lang="en-US" dirty="0" err="1"/>
              <a:t>loan_amnt</a:t>
            </a:r>
            <a:r>
              <a:rPr lang="en-US" dirty="0"/>
              <a:t>’, 'funded_amnt','</a:t>
            </a:r>
            <a:r>
              <a:rPr lang="en-US" dirty="0" err="1"/>
              <a:t>int_rate</a:t>
            </a:r>
            <a:r>
              <a:rPr lang="en-US" dirty="0"/>
              <a:t>’, '</a:t>
            </a:r>
            <a:r>
              <a:rPr lang="en-US" dirty="0" err="1"/>
              <a:t>funded_amnt_inv</a:t>
            </a:r>
            <a:r>
              <a:rPr lang="en-US" dirty="0"/>
              <a:t>’, 'installment’, 'annual_inc','</a:t>
            </a:r>
            <a:r>
              <a:rPr lang="en-US" dirty="0" err="1"/>
              <a:t>dti</a:t>
            </a:r>
            <a:r>
              <a:rPr lang="en-US" dirty="0"/>
              <a:t>’, '</a:t>
            </a:r>
            <a:r>
              <a:rPr lang="en-US" dirty="0" err="1"/>
              <a:t>emp_length</a:t>
            </a:r>
            <a:r>
              <a:rPr lang="en-US" dirty="0"/>
              <a:t>’, '</a:t>
            </a:r>
            <a:r>
              <a:rPr lang="en-US" dirty="0" err="1"/>
              <a:t>total_pymnt</a:t>
            </a:r>
            <a:r>
              <a:rPr lang="en-US" dirty="0"/>
              <a:t>' columns into numeric data for considering to calculations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0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53DD-14BC-B4CA-CA2D-B9DC073E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810" y="163020"/>
            <a:ext cx="6766560" cy="768096"/>
          </a:xfrm>
        </p:spPr>
        <p:txBody>
          <a:bodyPr/>
          <a:lstStyle/>
          <a:p>
            <a:r>
              <a:rPr lang="en-US" dirty="0" err="1"/>
              <a:t>Univaraite</a:t>
            </a:r>
            <a:r>
              <a:rPr lang="en-US" dirty="0"/>
              <a:t>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3AE90-D97D-C1FA-EBE1-1B9DA764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667784"/>
            <a:ext cx="56388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4E4DE0D9-0780-E520-9EBD-75CE6C22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74" y="1667783"/>
            <a:ext cx="55149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57629-CCC5-FB02-62A3-73C1103BC6DB}"/>
              </a:ext>
            </a:extLst>
          </p:cNvPr>
          <p:cNvSpPr txBox="1"/>
          <p:nvPr/>
        </p:nvSpPr>
        <p:spPr>
          <a:xfrm>
            <a:off x="457200" y="5883631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amounts within the range of 5000 to 15000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F7-13A0-2036-52E7-D6C362375B99}"/>
              </a:ext>
            </a:extLst>
          </p:cNvPr>
          <p:cNvSpPr txBox="1"/>
          <p:nvPr/>
        </p:nvSpPr>
        <p:spPr>
          <a:xfrm>
            <a:off x="6538913" y="5932128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interest are within the range of 8% to 15%</a:t>
            </a:r>
          </a:p>
        </p:txBody>
      </p:sp>
    </p:spTree>
    <p:extLst>
      <p:ext uri="{BB962C8B-B14F-4D97-AF65-F5344CB8AC3E}">
        <p14:creationId xmlns:p14="http://schemas.microsoft.com/office/powerpoint/2010/main" val="14380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B86DBB-A4C6-F3C2-DD0C-F4EA68A2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6" y="1619250"/>
            <a:ext cx="10522358" cy="460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E9C13-C576-BFB9-E10F-A6981281805F}"/>
              </a:ext>
            </a:extLst>
          </p:cNvPr>
          <p:cNvSpPr txBox="1"/>
          <p:nvPr/>
        </p:nvSpPr>
        <p:spPr>
          <a:xfrm>
            <a:off x="2032524" y="883006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Looking at </a:t>
            </a:r>
            <a:r>
              <a:rPr lang="en-US" dirty="0" err="1"/>
              <a:t>loan_status</a:t>
            </a:r>
            <a:r>
              <a:rPr lang="en-US" dirty="0"/>
              <a:t> vs </a:t>
            </a:r>
            <a:r>
              <a:rPr lang="en-US" dirty="0" err="1"/>
              <a:t>int_rate</a:t>
            </a:r>
            <a:r>
              <a:rPr lang="en-US" dirty="0"/>
              <a:t> vs issued year by plotting</a:t>
            </a:r>
          </a:p>
        </p:txBody>
      </p:sp>
    </p:spTree>
    <p:extLst>
      <p:ext uri="{BB962C8B-B14F-4D97-AF65-F5344CB8AC3E}">
        <p14:creationId xmlns:p14="http://schemas.microsoft.com/office/powerpoint/2010/main" val="78365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extLst>
              <a:ext uri="{FF2B5EF4-FFF2-40B4-BE49-F238E27FC236}">
                <a16:creationId xmlns:a16="http://schemas.microsoft.com/office/drawing/2014/main" id="{7FE45A6B-03EC-DCE0-5253-2B929F57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43100"/>
            <a:ext cx="4524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4922D-FEFC-11A7-67D4-580F351B0642}"/>
              </a:ext>
            </a:extLst>
          </p:cNvPr>
          <p:cNvSpPr txBox="1"/>
          <p:nvPr/>
        </p:nvSpPr>
        <p:spPr>
          <a:xfrm>
            <a:off x="847725" y="854431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amounts within the range of 5000 to 15000</a:t>
            </a: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0CCB973-0550-2C51-ABA2-EB457D54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2019300"/>
            <a:ext cx="4524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7DD056F-DEEF-A130-9144-867EF1C3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94" y="1669971"/>
            <a:ext cx="8515350" cy="46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0160A-B6FB-6EE2-6DF7-EEDA25E3759D}"/>
              </a:ext>
            </a:extLst>
          </p:cNvPr>
          <p:cNvSpPr txBox="1"/>
          <p:nvPr/>
        </p:nvSpPr>
        <p:spPr>
          <a:xfrm>
            <a:off x="4656724" y="742287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Loan purpose with status </a:t>
            </a:r>
          </a:p>
        </p:txBody>
      </p:sp>
    </p:spTree>
    <p:extLst>
      <p:ext uri="{BB962C8B-B14F-4D97-AF65-F5344CB8AC3E}">
        <p14:creationId xmlns:p14="http://schemas.microsoft.com/office/powerpoint/2010/main" val="423293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25CA2E4-9730-0ECF-0E03-733F8F76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2" y="1162050"/>
            <a:ext cx="1187767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EACA7-C1CA-52C9-5ADB-48F2DFF89559}"/>
              </a:ext>
            </a:extLst>
          </p:cNvPr>
          <p:cNvSpPr txBox="1"/>
          <p:nvPr/>
        </p:nvSpPr>
        <p:spPr>
          <a:xfrm>
            <a:off x="4071216" y="345123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Charged off Loans vs Issued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35296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{C5E2249E-4392-4488-8268-4B91B437AA25}tf78438558_win32</Template>
  <TotalTime>6</TotalTime>
  <Words>738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Arial Black</vt:lpstr>
      <vt:lpstr>Sabon Next LT</vt:lpstr>
      <vt:lpstr>Office Theme</vt:lpstr>
      <vt:lpstr>Lending Club Case Study</vt:lpstr>
      <vt:lpstr>PowerPoint Presentation</vt:lpstr>
      <vt:lpstr>Case Study Approach</vt:lpstr>
      <vt:lpstr>Data Cleansing   </vt:lpstr>
      <vt:lpstr>Univaraite Analysis</vt:lpstr>
      <vt:lpstr>PowerPoint Presentation</vt:lpstr>
      <vt:lpstr>PowerPoint Presentation</vt:lpstr>
      <vt:lpstr>PowerPoint Presentation</vt:lpstr>
      <vt:lpstr>PowerPoint Presentation</vt:lpstr>
      <vt:lpstr>Bivaraite Analysis</vt:lpstr>
      <vt:lpstr>PowerPoint Presentation</vt:lpstr>
      <vt:lpstr>Annual income vs Loan Purpose</vt:lpstr>
      <vt:lpstr>Loan purpose vs Default proportion</vt:lpstr>
      <vt:lpstr>Annual Income vs charged off Proportion</vt:lpstr>
      <vt:lpstr>Grade vs Loan Status</vt:lpstr>
      <vt:lpstr>PowerPoint Presentation</vt:lpstr>
      <vt:lpstr>Observations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subject/>
  <dc:creator>Muthuraj, Elayaraja</dc:creator>
  <cp:lastModifiedBy>Muthuraj, Elayaraja</cp:lastModifiedBy>
  <cp:revision>1</cp:revision>
  <dcterms:created xsi:type="dcterms:W3CDTF">2023-06-14T13:58:50Z</dcterms:created>
  <dcterms:modified xsi:type="dcterms:W3CDTF">2023-06-14T14:05:13Z</dcterms:modified>
</cp:coreProperties>
</file>