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73" r:id="rId10"/>
    <p:sldId id="260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E93B-F92C-2CB0-B7DB-C23580CF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4D05E-5452-BB05-9914-B1EF9ED3E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E18D-ABAA-414D-6737-417D6D82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3169-12AC-D85B-ADDD-9775B0A7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4626-B9AA-0B3E-46A1-D115289B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692-3585-8097-C6FD-714A13A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43F7-A91F-23CA-1BC2-82F420BE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F327-AB9A-8C2C-F899-517EAF4C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056F-C93C-2ACF-5362-2F957ABC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55B13-C87D-8223-93C0-6D47AB89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EA4D8-7F1D-AF6B-1F27-C2154D372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B9D8-9042-1642-577F-8C3A94A9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25C2-786E-7243-AE1A-D03CC9AE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3AA1-1524-C100-A69D-27136E2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5DA2-6C55-9396-F057-2E22C7C0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1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6FBB-5023-D0B1-11F5-28C4473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3BBE-293D-7BE7-C31F-C61CFF73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E08F-1419-9EA6-B85F-3259E40A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7EB3-0A1D-EDF8-2BAF-61412F6C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1749-59C2-E0C7-89ED-B39824D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AFD8-8072-280D-4134-7C17084F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515DD-7F19-2930-B35E-16222439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2510-0BE8-F931-8854-6866CE02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F725-4D94-F924-4839-7C066045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5B3E-771F-4DFC-CB8E-C6B2F570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5F4D-871B-4242-E52F-B36AD168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64B9-B24B-23B3-3E8C-31685144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5E9E-9674-2EC2-A3ED-8C8953EF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EB85-E9BA-C01D-DC26-9F7D938F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646F-62A0-DB6B-812D-BF5128C1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7E25-7DDA-75B0-A593-F30BFE8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2742-E9A1-39A1-5B71-73B2253D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DF10-D8E3-A069-5EC7-555672B4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4CCAC-C3A5-9F3B-3605-941601C3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33DD5-3FED-A76E-FA8A-02AA24B75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41C1E-5E5E-83BB-FE1D-7094EDBC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3275A-F3FF-0562-98BE-04335F54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70385-4333-28B9-F6C9-A39C5A5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9A037-1E8D-9573-31A2-3954CE11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278F-A4CE-E20B-FB7B-4EB114EB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12044-2331-20B9-F74E-A8C6EC5C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2527C-31C9-3884-B571-0E665B6C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C3D54-8B5C-88CC-AD64-59E1066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9EC00-DF63-2B62-490B-B932B0D6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9A0A0-855A-1ACE-6D9E-E09F922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9FB0A-8B8C-6EB3-BD18-03762916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B9A-33F7-6EF6-B197-DD95F196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2C1-6431-793F-BCBC-D563CB8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2B106-6D19-DFD4-0470-C88501E58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B1DDB-79E5-B182-C432-FC5A9983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070E4-D9E6-2C00-6488-C4E565D9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77F0-0586-40C2-68FA-3FE4D0BA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AB3C-C06D-E102-D633-26529AC2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6FDAE-9240-2DEF-3581-FE83D79EB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8126-DF96-841C-261D-CAF40530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C1F4-E61F-E58E-60FE-FC98F4F9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6C56-60FE-91B7-02B1-BDA745D7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AFB4-B5AA-0694-57D0-F49CC36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91828-73B5-C72E-5526-93A748A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1B6A9-8F97-DB5B-F9F2-FB1D9438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D30F-BFAF-EF4D-1558-08FB0824A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F935-8F79-4FEA-9DFA-7BD338AEC74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18DA-880E-BAC3-BFB9-AEA45BDA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F359-72FC-4974-41B6-56AF784C6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C122-D86B-4915-991E-FB63DB4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DE5D-6738-5180-DB6C-E7D0F10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B9D3-2AAB-DE50-D5AF-FF2077C1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 Elayaraja Muthuraj</a:t>
            </a:r>
          </a:p>
          <a:p>
            <a:pPr lvl="1"/>
            <a:r>
              <a:rPr lang="en-US" dirty="0"/>
              <a:t>EPGP ML and AI, </a:t>
            </a:r>
            <a:r>
              <a:rPr lang="en-US" dirty="0" err="1"/>
              <a:t>UpGrad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327050-523A-EC33-3DE7-CD507C05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436" y="3260038"/>
            <a:ext cx="4447232" cy="2852704"/>
          </a:xfrm>
        </p:spPr>
        <p:txBody>
          <a:bodyPr/>
          <a:lstStyle/>
          <a:p>
            <a:r>
              <a:rPr lang="en-US" dirty="0"/>
              <a:t># Looking at </a:t>
            </a:r>
            <a:r>
              <a:rPr lang="en-US" dirty="0" err="1"/>
              <a:t>loan_status</a:t>
            </a:r>
            <a:r>
              <a:rPr lang="en-US" dirty="0"/>
              <a:t> vs </a:t>
            </a:r>
            <a:r>
              <a:rPr lang="en-US" dirty="0" err="1"/>
              <a:t>int_rate</a:t>
            </a:r>
            <a:r>
              <a:rPr lang="en-US" dirty="0"/>
              <a:t> vs issued year by plotting 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F75B01B-2093-C0E4-FCE6-44C1ABF2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1" y="2549670"/>
            <a:ext cx="7855602" cy="343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50219-48B7-D4A5-AF14-74FFEA74707D}"/>
              </a:ext>
            </a:extLst>
          </p:cNvPr>
          <p:cNvSpPr txBox="1"/>
          <p:nvPr/>
        </p:nvSpPr>
        <p:spPr>
          <a:xfrm>
            <a:off x="622011" y="1640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Looking at </a:t>
            </a:r>
            <a:r>
              <a:rPr lang="en-US" dirty="0" err="1"/>
              <a:t>loan_status</a:t>
            </a:r>
            <a:r>
              <a:rPr lang="en-US" dirty="0"/>
              <a:t> vs </a:t>
            </a:r>
            <a:r>
              <a:rPr lang="en-US" dirty="0" err="1"/>
              <a:t>int_rate</a:t>
            </a:r>
            <a:r>
              <a:rPr lang="en-US" dirty="0"/>
              <a:t> vs issued year by plotting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FA29A7-5D68-FEBD-CF2D-7EB4CA8A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291401"/>
            <a:ext cx="10515600" cy="1325563"/>
          </a:xfrm>
        </p:spPr>
        <p:txBody>
          <a:bodyPr/>
          <a:lstStyle/>
          <a:p>
            <a:r>
              <a:rPr lang="en-US" dirty="0" err="1"/>
              <a:t>Bivaraite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4925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BE660E-88BF-7029-0EEA-A78F069BB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76639"/>
              </p:ext>
            </p:extLst>
          </p:nvPr>
        </p:nvGraphicFramePr>
        <p:xfrm>
          <a:off x="238432" y="584775"/>
          <a:ext cx="7723240" cy="2150901"/>
        </p:xfrm>
        <a:graphic>
          <a:graphicData uri="http://schemas.openxmlformats.org/drawingml/2006/table">
            <a:tbl>
              <a:tblPr/>
              <a:tblGrid>
                <a:gridCol w="1103320">
                  <a:extLst>
                    <a:ext uri="{9D8B030D-6E8A-4147-A177-3AD203B41FA5}">
                      <a16:colId xmlns:a16="http://schemas.microsoft.com/office/drawing/2014/main" val="1211097564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579047017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4133748924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2864704622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3413717991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869218324"/>
                    </a:ext>
                  </a:extLst>
                </a:gridCol>
                <a:gridCol w="1103320">
                  <a:extLst>
                    <a:ext uri="{9D8B030D-6E8A-4147-A177-3AD203B41FA5}">
                      <a16:colId xmlns:a16="http://schemas.microsoft.com/office/drawing/2014/main" val="3706682349"/>
                    </a:ext>
                  </a:extLst>
                </a:gridCol>
              </a:tblGrid>
              <a:tr h="5576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loan_status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annual_inc_grp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Charged 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Current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Fully Paid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Charged_off_ratio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93870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0-20000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0.199327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383104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20000-40000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1514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8688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0.174263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28707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40000-60000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1729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9534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11608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0.148949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528840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60000-80000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6597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7861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0.130263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78565"/>
                  </a:ext>
                </a:extLst>
              </a:tr>
              <a:tr h="3186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80000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1045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8181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0.108292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827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497BB3-4C69-533B-3596-03D47EAAE050}"/>
              </a:ext>
            </a:extLst>
          </p:cNvPr>
          <p:cNvSpPr txBox="1"/>
          <p:nvPr/>
        </p:nvSpPr>
        <p:spPr>
          <a:xfrm>
            <a:off x="344129" y="0"/>
            <a:ext cx="10677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# Bivariate Analysis of annual income versus default rate -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A5ACF5A-C617-9BD5-FC38-B14C175D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2735676"/>
            <a:ext cx="7723240" cy="41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2B3F4-C69C-0D83-AA23-C2F68C308EB3}"/>
              </a:ext>
            </a:extLst>
          </p:cNvPr>
          <p:cNvSpPr txBox="1"/>
          <p:nvPr/>
        </p:nvSpPr>
        <p:spPr>
          <a:xfrm>
            <a:off x="8173066" y="202073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 Observations:</a:t>
            </a:r>
          </a:p>
          <a:p>
            <a:r>
              <a:rPr lang="en-US" dirty="0"/>
              <a:t># small Business applicants have high chances of getting charged off.</a:t>
            </a:r>
          </a:p>
          <a:p>
            <a:r>
              <a:rPr lang="en-US" dirty="0"/>
              <a:t># </a:t>
            </a:r>
            <a:r>
              <a:rPr lang="en-US" dirty="0" err="1"/>
              <a:t>renewable_energy</a:t>
            </a:r>
            <a:r>
              <a:rPr lang="en-US" dirty="0"/>
              <a:t> where </a:t>
            </a:r>
            <a:r>
              <a:rPr lang="en-US" dirty="0" err="1"/>
              <a:t>chanrged</a:t>
            </a:r>
            <a:r>
              <a:rPr lang="en-US" dirty="0"/>
              <a:t> off proportion is better as compare to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9638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FCB-EE59-763C-C796-DCF2DE32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5020"/>
            <a:ext cx="3514725" cy="4687505"/>
          </a:xfrm>
        </p:spPr>
        <p:txBody>
          <a:bodyPr/>
          <a:lstStyle/>
          <a:p>
            <a:r>
              <a:rPr lang="en-US" dirty="0"/>
              <a:t>Annual income vs</a:t>
            </a:r>
            <a:br>
              <a:rPr lang="en-US" dirty="0"/>
            </a:br>
            <a:r>
              <a:rPr lang="en-US" dirty="0"/>
              <a:t>Loan Purpose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D9D8D24-FAE3-E4A3-DD62-79EDDF96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89295"/>
            <a:ext cx="7905750" cy="67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5D56-4C74-767E-7AB2-3753B8AE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purpose vs Default proportion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4A0A45-7A47-7A4A-1D01-E8A2028C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939181"/>
            <a:ext cx="8763000" cy="48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85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543-DEFE-4EA2-3293-E28649EE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6084"/>
            <a:ext cx="10515600" cy="1325563"/>
          </a:xfrm>
        </p:spPr>
        <p:txBody>
          <a:bodyPr/>
          <a:lstStyle/>
          <a:p>
            <a:r>
              <a:rPr lang="en-US" dirty="0"/>
              <a:t>Annual Income vs charged off Proportion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87F030-F106-7383-81D8-7BFF59F6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93813"/>
            <a:ext cx="7019925" cy="48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66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64A7-5BEF-9413-EEF8-815AB75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368300"/>
            <a:ext cx="4962525" cy="1325563"/>
          </a:xfrm>
        </p:spPr>
        <p:txBody>
          <a:bodyPr/>
          <a:lstStyle/>
          <a:p>
            <a:r>
              <a:rPr lang="en-US" dirty="0"/>
              <a:t>Grade vs Loan Status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FDF49B9-4B73-CF03-9883-2534508D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4863"/>
            <a:ext cx="6264975" cy="434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6D2F770-3775-AA4B-05D2-502A5334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75" y="1693863"/>
            <a:ext cx="5829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F39A6A-5BC9-EACF-0E5E-319184D43B32}"/>
              </a:ext>
            </a:extLst>
          </p:cNvPr>
          <p:cNvSpPr txBox="1">
            <a:spLocks/>
          </p:cNvSpPr>
          <p:nvPr/>
        </p:nvSpPr>
        <p:spPr>
          <a:xfrm>
            <a:off x="6777038" y="368300"/>
            <a:ext cx="4962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Duration vs Loan Status</a:t>
            </a:r>
          </a:p>
        </p:txBody>
      </p:sp>
    </p:spTree>
    <p:extLst>
      <p:ext uri="{BB962C8B-B14F-4D97-AF65-F5344CB8AC3E}">
        <p14:creationId xmlns:p14="http://schemas.microsoft.com/office/powerpoint/2010/main" val="161768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33B733D-638F-476B-3572-EC236833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08629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8B43E0-4AC2-298B-1B94-B5EC41FE5D4D}"/>
              </a:ext>
            </a:extLst>
          </p:cNvPr>
          <p:cNvSpPr txBox="1">
            <a:spLocks/>
          </p:cNvSpPr>
          <p:nvPr/>
        </p:nvSpPr>
        <p:spPr>
          <a:xfrm>
            <a:off x="1076326" y="434975"/>
            <a:ext cx="10225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Interest rate vs annual income vs status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437BF99-F84A-EF31-287C-F8F82F15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06" y="1533218"/>
            <a:ext cx="5829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4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10A-E62F-0DBB-5A85-1815BE3C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FE98-8171-8994-74FC-45B03E519403}"/>
              </a:ext>
            </a:extLst>
          </p:cNvPr>
          <p:cNvSpPr txBox="1"/>
          <p:nvPr/>
        </p:nvSpPr>
        <p:spPr>
          <a:xfrm>
            <a:off x="692269" y="1976426"/>
            <a:ext cx="962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interest rate for charged off loans is higher </a:t>
            </a:r>
            <a:r>
              <a:rPr lang="en-US" b="1" dirty="0">
                <a:latin typeface="-apple-system"/>
              </a:rPr>
              <a:t>, compared to </a:t>
            </a:r>
            <a:r>
              <a:rPr lang="en-US" b="1" i="0" dirty="0">
                <a:effectLst/>
                <a:latin typeface="-apple-system"/>
              </a:rPr>
              <a:t>that of fully paid loans in all the groups. </a:t>
            </a:r>
            <a:r>
              <a:rPr lang="en-US" b="0" i="0" dirty="0">
                <a:effectLst/>
                <a:latin typeface="-apple-system"/>
              </a:rPr>
              <a:t>This is </a:t>
            </a:r>
            <a:r>
              <a:rPr lang="en-US" dirty="0">
                <a:latin typeface="-apple-system"/>
              </a:rPr>
              <a:t>a </a:t>
            </a:r>
            <a:r>
              <a:rPr lang="en-US" b="0" i="0" dirty="0">
                <a:effectLst/>
                <a:latin typeface="-apple-system"/>
              </a:rPr>
              <a:t>driving factor for loan defaulting.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C856D-573A-49AC-4991-6A9CF3E94A82}"/>
              </a:ext>
            </a:extLst>
          </p:cNvPr>
          <p:cNvSpPr txBox="1"/>
          <p:nvPr/>
        </p:nvSpPr>
        <p:spPr>
          <a:xfrm>
            <a:off x="692268" y="5638385"/>
            <a:ext cx="860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Employees with highest tenure in an organization got higher Loan amount.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316B-0857-BBCB-B711-6080C009C5F0}"/>
              </a:ext>
            </a:extLst>
          </p:cNvPr>
          <p:cNvSpPr txBox="1"/>
          <p:nvPr/>
        </p:nvSpPr>
        <p:spPr>
          <a:xfrm>
            <a:off x="692268" y="2862549"/>
            <a:ext cx="868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Loan is higher for all the income groups ,people who defaulted.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5F409-A56D-0091-A156-2FAA677E0E95}"/>
              </a:ext>
            </a:extLst>
          </p:cNvPr>
          <p:cNvSpPr txBox="1"/>
          <p:nvPr/>
        </p:nvSpPr>
        <p:spPr>
          <a:xfrm>
            <a:off x="692268" y="3588913"/>
            <a:ext cx="8917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number of loans defaulted are the highest in the loan </a:t>
            </a:r>
            <a:r>
              <a:rPr lang="en-US" b="1" i="0" dirty="0" err="1">
                <a:effectLst/>
                <a:latin typeface="-apple-system"/>
              </a:rPr>
              <a:t>pupose"debt_consolation",But</a:t>
            </a:r>
            <a:r>
              <a:rPr lang="en-US" b="1" i="0" dirty="0">
                <a:effectLst/>
                <a:latin typeface="-apple-system"/>
              </a:rPr>
              <a:t>  the annual income is not the highest.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DD485-BF34-AE50-5B87-2E504D73EAB5}"/>
              </a:ext>
            </a:extLst>
          </p:cNvPr>
          <p:cNvSpPr txBox="1"/>
          <p:nvPr/>
        </p:nvSpPr>
        <p:spPr>
          <a:xfrm>
            <a:off x="692268" y="4706316"/>
            <a:ext cx="973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loan was sanctioned/issued in December are maximum defaulted and  Loans issued in the year 2011 are also higher comparing other years</a:t>
            </a:r>
          </a:p>
        </p:txBody>
      </p:sp>
    </p:spTree>
    <p:extLst>
      <p:ext uri="{BB962C8B-B14F-4D97-AF65-F5344CB8AC3E}">
        <p14:creationId xmlns:p14="http://schemas.microsoft.com/office/powerpoint/2010/main" val="384867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10A-E62F-0DBB-5A85-1815BE3C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68" y="365125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FE98-8171-8994-74FC-45B03E519403}"/>
              </a:ext>
            </a:extLst>
          </p:cNvPr>
          <p:cNvSpPr txBox="1"/>
          <p:nvPr/>
        </p:nvSpPr>
        <p:spPr>
          <a:xfrm>
            <a:off x="692269" y="1976426"/>
            <a:ext cx="962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-apple-system"/>
              </a:rPr>
              <a:t>Modest interest for all types of loan would help in minimizing load default rate </a:t>
            </a:r>
            <a:endParaRPr lang="en-US" b="0" i="0" dirty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C856D-573A-49AC-4991-6A9CF3E94A82}"/>
              </a:ext>
            </a:extLst>
          </p:cNvPr>
          <p:cNvSpPr txBox="1"/>
          <p:nvPr/>
        </p:nvSpPr>
        <p:spPr>
          <a:xfrm>
            <a:off x="692268" y="5638385"/>
            <a:ext cx="860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Employees with highest tenure  likely to repay the loan successfully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5316B-0857-BBCB-B711-6080C009C5F0}"/>
              </a:ext>
            </a:extLst>
          </p:cNvPr>
          <p:cNvSpPr txBox="1"/>
          <p:nvPr/>
        </p:nvSpPr>
        <p:spPr>
          <a:xfrm>
            <a:off x="692268" y="2862549"/>
            <a:ext cx="868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Higher income group and lower income group , moderate loan amount would help in reducing defaulters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5F409-A56D-0091-A156-2FAA677E0E95}"/>
              </a:ext>
            </a:extLst>
          </p:cNvPr>
          <p:cNvSpPr txBox="1"/>
          <p:nvPr/>
        </p:nvSpPr>
        <p:spPr>
          <a:xfrm>
            <a:off x="692268" y="3728080"/>
            <a:ext cx="8917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The number of loans defaulted are the highest in the loan </a:t>
            </a:r>
            <a:r>
              <a:rPr lang="en-US" b="1" i="0" dirty="0" err="1">
                <a:effectLst/>
                <a:latin typeface="-apple-system"/>
              </a:rPr>
              <a:t>pupose"debt_consolation</a:t>
            </a:r>
            <a:r>
              <a:rPr lang="en-US" b="1" i="0" dirty="0">
                <a:effectLst/>
                <a:latin typeface="-apple-system"/>
              </a:rPr>
              <a:t>", number of loans, loan amount can be reduced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DD485-BF34-AE50-5B87-2E504D73EAB5}"/>
              </a:ext>
            </a:extLst>
          </p:cNvPr>
          <p:cNvSpPr txBox="1"/>
          <p:nvPr/>
        </p:nvSpPr>
        <p:spPr>
          <a:xfrm>
            <a:off x="692268" y="4706316"/>
            <a:ext cx="973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December month loans seems seasonal with high default rate, thus can pushed to a month before or later , gives time to employees think and apply for loans</a:t>
            </a:r>
          </a:p>
        </p:txBody>
      </p:sp>
    </p:spTree>
    <p:extLst>
      <p:ext uri="{BB962C8B-B14F-4D97-AF65-F5344CB8AC3E}">
        <p14:creationId xmlns:p14="http://schemas.microsoft.com/office/powerpoint/2010/main" val="202055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F527F-1DBC-3B9F-AA11-19B2DA35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4070-37F4-95C7-FBE3-4C9EED17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</a:rPr>
              <a:t>Lending Club is the largest online loan marketplace, facilitating personal loans, business loans, and financing of medical procedures. Borrowers can easily access lower interest rate loans through a fast online interface.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Lending loans to ‘risky’ applicants is the largest source of financial loss (called credit loss).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Credit loss is the amount of money lost by the lender when the borrower refuses to pay or runs away with the money owed.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In other words, borrowers who default cause the largest amount of loss to the lenders. In this case, the customers labelled as 'charged-off' are the 'defaulters’.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Aim of this case study is Identify the risky loan applicants using Exploratory Data Analysis, then such loans can be reduced thereby cutting down the amount of credit loss.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Lending Club wants to understand the driving factors behind loan default and identify the variables which are strong indicators of default.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381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57F-C92E-9D05-90AC-AAD21774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3410-4984-8BD1-B9C2-9FE5679B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Cleansing </a:t>
            </a:r>
          </a:p>
          <a:p>
            <a:r>
              <a:rPr lang="en-US" dirty="0"/>
              <a:t>Find Columns to apply to Exploratory data analysis methods</a:t>
            </a:r>
          </a:p>
          <a:p>
            <a:r>
              <a:rPr lang="en-US" dirty="0"/>
              <a:t>Data Analysis </a:t>
            </a:r>
          </a:p>
          <a:p>
            <a:pPr lvl="1"/>
            <a:r>
              <a:rPr lang="en-US" dirty="0"/>
              <a:t>Univariate Analysis</a:t>
            </a:r>
          </a:p>
          <a:p>
            <a:pPr lvl="1"/>
            <a:r>
              <a:rPr lang="en-US" dirty="0" err="1"/>
              <a:t>ByVariate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Plot and charts</a:t>
            </a:r>
          </a:p>
          <a:p>
            <a:r>
              <a:rPr lang="en-US" dirty="0"/>
              <a:t>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6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C73-E2A0-B2EF-63ED-AEEF7FF3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2F9C-4DC6-7F33-E40A-F9CC1D06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seaborn and </a:t>
            </a:r>
            <a:r>
              <a:rPr lang="en-US" dirty="0" err="1"/>
              <a:t>matplotlib.pyplot</a:t>
            </a:r>
            <a:r>
              <a:rPr lang="en-US" dirty="0"/>
              <a:t>  libraries used for the analysis</a:t>
            </a:r>
          </a:p>
          <a:p>
            <a:r>
              <a:rPr lang="en-US" dirty="0"/>
              <a:t>Almost 50+ columns identified with null values are dropped from the data</a:t>
            </a:r>
          </a:p>
          <a:p>
            <a:r>
              <a:rPr lang="en-US" dirty="0"/>
              <a:t>Derived variables created from Date and year columns of loan issued year</a:t>
            </a:r>
          </a:p>
          <a:p>
            <a:r>
              <a:rPr lang="en-US" dirty="0"/>
              <a:t># % to be stripped from </a:t>
            </a:r>
            <a:r>
              <a:rPr lang="en-US" dirty="0" err="1"/>
              <a:t>intrest</a:t>
            </a:r>
            <a:r>
              <a:rPr lang="en-US" dirty="0"/>
              <a:t> rate column and convert </a:t>
            </a:r>
            <a:r>
              <a:rPr lang="en-US" dirty="0" err="1"/>
              <a:t>emp_length</a:t>
            </a:r>
            <a:r>
              <a:rPr lang="en-US" dirty="0"/>
              <a:t> column to have only digit values</a:t>
            </a:r>
          </a:p>
          <a:p>
            <a:r>
              <a:rPr lang="en-US" dirty="0"/>
              <a:t> converted '</a:t>
            </a:r>
            <a:r>
              <a:rPr lang="en-US" dirty="0" err="1"/>
              <a:t>loan_amnt</a:t>
            </a:r>
            <a:r>
              <a:rPr lang="en-US" dirty="0"/>
              <a:t>’, 'funded_amnt','</a:t>
            </a:r>
            <a:r>
              <a:rPr lang="en-US" dirty="0" err="1"/>
              <a:t>int_rate</a:t>
            </a:r>
            <a:r>
              <a:rPr lang="en-US" dirty="0"/>
              <a:t>’, '</a:t>
            </a:r>
            <a:r>
              <a:rPr lang="en-US" dirty="0" err="1"/>
              <a:t>funded_amnt_inv</a:t>
            </a:r>
            <a:r>
              <a:rPr lang="en-US" dirty="0"/>
              <a:t>’, 'installment’, 'annual_inc','</a:t>
            </a:r>
            <a:r>
              <a:rPr lang="en-US" dirty="0" err="1"/>
              <a:t>dti</a:t>
            </a:r>
            <a:r>
              <a:rPr lang="en-US" dirty="0"/>
              <a:t>’, '</a:t>
            </a:r>
            <a:r>
              <a:rPr lang="en-US" dirty="0" err="1"/>
              <a:t>emp_length</a:t>
            </a:r>
            <a:r>
              <a:rPr lang="en-US" dirty="0"/>
              <a:t>’, '</a:t>
            </a:r>
            <a:r>
              <a:rPr lang="en-US" dirty="0" err="1"/>
              <a:t>total_pymnt</a:t>
            </a:r>
            <a:r>
              <a:rPr lang="en-US" dirty="0"/>
              <a:t>' columns into numeric data for considering to calculations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0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53DD-14BC-B4CA-CA2D-B9DC073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Univaraite</a:t>
            </a:r>
            <a:r>
              <a:rPr lang="en-US" dirty="0"/>
              <a:t>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F3AE90-D97D-C1FA-EBE1-1B9DA764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1686"/>
            <a:ext cx="56388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4E4DE0D9-0780-E520-9EBD-75CE6C22C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1831687"/>
            <a:ext cx="55149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57629-CCC5-FB02-62A3-73C1103BC6DB}"/>
              </a:ext>
            </a:extLst>
          </p:cNvPr>
          <p:cNvSpPr txBox="1"/>
          <p:nvPr/>
        </p:nvSpPr>
        <p:spPr>
          <a:xfrm>
            <a:off x="457200" y="5883631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loan amounts within the range of 5000 to 15000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57F7-13A0-2036-52E7-D6C362375B99}"/>
              </a:ext>
            </a:extLst>
          </p:cNvPr>
          <p:cNvSpPr txBox="1"/>
          <p:nvPr/>
        </p:nvSpPr>
        <p:spPr>
          <a:xfrm>
            <a:off x="6538913" y="5932128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loan interest are within the range of 8% to 15%</a:t>
            </a:r>
          </a:p>
        </p:txBody>
      </p:sp>
    </p:spTree>
    <p:extLst>
      <p:ext uri="{BB962C8B-B14F-4D97-AF65-F5344CB8AC3E}">
        <p14:creationId xmlns:p14="http://schemas.microsoft.com/office/powerpoint/2010/main" val="14380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B86DBB-A4C6-F3C2-DD0C-F4EA68A2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6" y="1619250"/>
            <a:ext cx="119824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1E9C13-C576-BFB9-E10F-A6981281805F}"/>
              </a:ext>
            </a:extLst>
          </p:cNvPr>
          <p:cNvSpPr txBox="1"/>
          <p:nvPr/>
        </p:nvSpPr>
        <p:spPr>
          <a:xfrm>
            <a:off x="2032524" y="883006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Looking at </a:t>
            </a:r>
            <a:r>
              <a:rPr lang="en-US" dirty="0" err="1"/>
              <a:t>loan_status</a:t>
            </a:r>
            <a:r>
              <a:rPr lang="en-US" dirty="0"/>
              <a:t> vs </a:t>
            </a:r>
            <a:r>
              <a:rPr lang="en-US" dirty="0" err="1"/>
              <a:t>int_rate</a:t>
            </a:r>
            <a:r>
              <a:rPr lang="en-US" dirty="0"/>
              <a:t> vs issued year by plotting</a:t>
            </a:r>
          </a:p>
        </p:txBody>
      </p:sp>
    </p:spTree>
    <p:extLst>
      <p:ext uri="{BB962C8B-B14F-4D97-AF65-F5344CB8AC3E}">
        <p14:creationId xmlns:p14="http://schemas.microsoft.com/office/powerpoint/2010/main" val="78365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>
            <a:extLst>
              <a:ext uri="{FF2B5EF4-FFF2-40B4-BE49-F238E27FC236}">
                <a16:creationId xmlns:a16="http://schemas.microsoft.com/office/drawing/2014/main" id="{7FE45A6B-03EC-DCE0-5253-2B929F57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943100"/>
            <a:ext cx="4524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4922D-FEFC-11A7-67D4-580F351B0642}"/>
              </a:ext>
            </a:extLst>
          </p:cNvPr>
          <p:cNvSpPr txBox="1"/>
          <p:nvPr/>
        </p:nvSpPr>
        <p:spPr>
          <a:xfrm>
            <a:off x="847725" y="854431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loan amounts within the range of 5000 to 15000</a:t>
            </a: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F0CCB973-0550-2C51-ABA2-EB457D54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2019300"/>
            <a:ext cx="4524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7DD056F-DEEF-A130-9144-867EF1C3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63269"/>
            <a:ext cx="8515350" cy="46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0160A-B6FB-6EE2-6DF7-EEDA25E3759D}"/>
              </a:ext>
            </a:extLst>
          </p:cNvPr>
          <p:cNvSpPr txBox="1"/>
          <p:nvPr/>
        </p:nvSpPr>
        <p:spPr>
          <a:xfrm>
            <a:off x="847725" y="854431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Loan purpose with status </a:t>
            </a:r>
          </a:p>
        </p:txBody>
      </p:sp>
    </p:spTree>
    <p:extLst>
      <p:ext uri="{BB962C8B-B14F-4D97-AF65-F5344CB8AC3E}">
        <p14:creationId xmlns:p14="http://schemas.microsoft.com/office/powerpoint/2010/main" val="423293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25CA2E4-9730-0ECF-0E03-733F8F76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2" y="1162050"/>
            <a:ext cx="1187767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EACA7-C1CA-52C9-5ADB-48F2DFF89559}"/>
              </a:ext>
            </a:extLst>
          </p:cNvPr>
          <p:cNvSpPr txBox="1"/>
          <p:nvPr/>
        </p:nvSpPr>
        <p:spPr>
          <a:xfrm>
            <a:off x="986271" y="457267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Charged off Loans vs Issued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35296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735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Lending Club Case Study</vt:lpstr>
      <vt:lpstr>Problem Statement</vt:lpstr>
      <vt:lpstr>Case Study Approach</vt:lpstr>
      <vt:lpstr>Data Cleansing   </vt:lpstr>
      <vt:lpstr>Univaraite Analysis</vt:lpstr>
      <vt:lpstr>PowerPoint Presentation</vt:lpstr>
      <vt:lpstr>PowerPoint Presentation</vt:lpstr>
      <vt:lpstr>PowerPoint Presentation</vt:lpstr>
      <vt:lpstr>PowerPoint Presentation</vt:lpstr>
      <vt:lpstr>Bivaraite Analysis</vt:lpstr>
      <vt:lpstr>PowerPoint Presentation</vt:lpstr>
      <vt:lpstr>Annual income vs Loan Purpose</vt:lpstr>
      <vt:lpstr>Loan purpose vs Default proportion</vt:lpstr>
      <vt:lpstr>Annual Income vs charged off Proportion</vt:lpstr>
      <vt:lpstr>Grade vs Loan Status</vt:lpstr>
      <vt:lpstr>PowerPoint Presentation</vt:lpstr>
      <vt:lpstr>Observations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Muthuraj, Elayaraja</dc:creator>
  <cp:lastModifiedBy>Muthuraj, Elayaraja</cp:lastModifiedBy>
  <cp:revision>3</cp:revision>
  <dcterms:created xsi:type="dcterms:W3CDTF">2023-06-14T12:23:25Z</dcterms:created>
  <dcterms:modified xsi:type="dcterms:W3CDTF">2023-06-14T14:05:52Z</dcterms:modified>
</cp:coreProperties>
</file>