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EA2"/>
    <a:srgbClr val="CCC1DB"/>
    <a:srgbClr val="604A7B"/>
    <a:srgbClr val="435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4661"/>
  </p:normalViewPr>
  <p:slideViewPr>
    <p:cSldViewPr snapToGrid="0" snapToObjects="1">
      <p:cViewPr varScale="1">
        <p:scale>
          <a:sx n="74" d="100"/>
          <a:sy n="74" d="100"/>
        </p:scale>
        <p:origin x="3408" y="78"/>
      </p:cViewPr>
      <p:guideLst>
        <p:guide orient="horz" pos="673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711B-EB9B-FB4C-A233-D5C95ED9F3E5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798F-1DB3-9346-9BD3-FB795C118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image" Target="../media/image3.emf"/><Relationship Id="rId9" Type="http://schemas.openxmlformats.org/officeDocument/2006/relationships/hyperlink" Target="http://www.linkedin.com/in/ilyas-el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" y="0"/>
            <a:ext cx="7559674" cy="19024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9000">
                <a:schemeClr val="accent1">
                  <a:tint val="44500"/>
                  <a:satMod val="160000"/>
                </a:schemeClr>
              </a:gs>
              <a:gs pos="78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1077" y="8776498"/>
            <a:ext cx="2358512" cy="1562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468" y="1316454"/>
            <a:ext cx="2907987" cy="547938"/>
          </a:xfrm>
        </p:spPr>
        <p:txBody>
          <a:bodyPr>
            <a:normAutofit fontScale="90000"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n-lt"/>
                <a:cs typeface="Akzidenz Grotesk BE"/>
              </a:rPr>
              <a:t>Wassil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n-lt"/>
                <a:cs typeface="Akzidenz Grotesk BE"/>
              </a:rPr>
              <a:t> EL BAGHDADI</a:t>
            </a:r>
            <a:br>
              <a:rPr lang="en-US" sz="3022" dirty="0">
                <a:solidFill>
                  <a:schemeClr val="accent1">
                    <a:lumMod val="75000"/>
                  </a:schemeClr>
                </a:solidFill>
                <a:latin typeface="+mn-lt"/>
                <a:cs typeface="Akzidenz Grotesk BE"/>
              </a:rPr>
            </a:br>
            <a:r>
              <a:rPr lang="en-US" sz="1403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Akzidenz Grotesk BE Light"/>
              </a:rPr>
              <a:t>Développeur</a:t>
            </a:r>
            <a:r>
              <a:rPr lang="en-US" sz="1403" dirty="0">
                <a:solidFill>
                  <a:schemeClr val="accent1">
                    <a:lumMod val="75000"/>
                  </a:schemeClr>
                </a:solidFill>
                <a:latin typeface="+mn-lt"/>
                <a:cs typeface="Akzidenz Grotesk BE Light"/>
              </a:rPr>
              <a:t> Full Stack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26649" y="1989793"/>
            <a:ext cx="6362941" cy="0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24863" y="4938876"/>
            <a:ext cx="970940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95" dirty="0" err="1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Profil</a:t>
            </a:r>
            <a:endParaRPr lang="en-US" sz="1295" dirty="0">
              <a:solidFill>
                <a:schemeClr val="accent1">
                  <a:lumMod val="50000"/>
                </a:schemeClr>
              </a:solidFill>
              <a:cs typeface="Akzidenz Grotesk BE Md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4631077" y="6343509"/>
            <a:ext cx="2358512" cy="1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8933" y="4491517"/>
            <a:ext cx="442800" cy="42682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032285" y="6904500"/>
            <a:ext cx="1556097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95" dirty="0" err="1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Centres</a:t>
            </a:r>
            <a:r>
              <a:rPr lang="en-US" sz="1295" dirty="0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 </a:t>
            </a:r>
            <a:r>
              <a:rPr lang="en-US" sz="1295" dirty="0" err="1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d’intérêt</a:t>
            </a:r>
            <a:endParaRPr lang="en-US" sz="1295" dirty="0">
              <a:solidFill>
                <a:schemeClr val="accent1">
                  <a:lumMod val="50000"/>
                </a:schemeClr>
              </a:solidFill>
              <a:cs typeface="Akzidenz Grotesk BE M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9121" y="6446418"/>
            <a:ext cx="442424" cy="442424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5164173" y="2582939"/>
            <a:ext cx="1292321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95" dirty="0" err="1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Compétences</a:t>
            </a:r>
            <a:endParaRPr lang="en-US" sz="1295" dirty="0">
              <a:solidFill>
                <a:schemeClr val="accent1">
                  <a:lumMod val="50000"/>
                </a:schemeClr>
              </a:solidFill>
              <a:cs typeface="Akzidenz Grotesk BE Md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4637760" y="4367278"/>
            <a:ext cx="2358512" cy="1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64173" y="9293551"/>
            <a:ext cx="1292321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95" dirty="0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Contact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4631077" y="8762143"/>
            <a:ext cx="2358512" cy="1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9121" y="8856069"/>
            <a:ext cx="442424" cy="442424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2029024" y="4917043"/>
            <a:ext cx="858435" cy="199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95" dirty="0" err="1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Expériences</a:t>
            </a:r>
            <a:endParaRPr lang="en-US" sz="1295" dirty="0">
              <a:solidFill>
                <a:schemeClr val="accent1">
                  <a:lumMod val="50000"/>
                </a:schemeClr>
              </a:solidFill>
              <a:cs typeface="Akzidenz Grotesk BE Md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04729" y="2531544"/>
            <a:ext cx="3273754" cy="199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95" dirty="0">
                <a:solidFill>
                  <a:schemeClr val="accent1">
                    <a:lumMod val="50000"/>
                  </a:schemeClr>
                </a:solidFill>
                <a:cs typeface="Akzidenz Grotesk BE Md"/>
              </a:rPr>
              <a:t>Formation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6143" y="4442073"/>
            <a:ext cx="424199" cy="470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73027" y="2124643"/>
            <a:ext cx="513280" cy="358811"/>
          </a:xfrm>
          <a:prstGeom prst="rect">
            <a:avLst/>
          </a:prstGeom>
        </p:spPr>
      </p:pic>
      <p:cxnSp>
        <p:nvCxnSpPr>
          <p:cNvPr id="143" name="Straight Connector 142"/>
          <p:cNvCxnSpPr/>
          <p:nvPr/>
        </p:nvCxnSpPr>
        <p:spPr>
          <a:xfrm flipH="1">
            <a:off x="626649" y="4367279"/>
            <a:ext cx="3611976" cy="0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01648" y="2124643"/>
            <a:ext cx="617370" cy="409542"/>
          </a:xfrm>
          <a:prstGeom prst="rect">
            <a:avLst/>
          </a:prstGeom>
        </p:spPr>
      </p:pic>
      <p:sp>
        <p:nvSpPr>
          <p:cNvPr id="38" name="object 40"/>
          <p:cNvSpPr txBox="1"/>
          <p:nvPr/>
        </p:nvSpPr>
        <p:spPr>
          <a:xfrm>
            <a:off x="804729" y="5202975"/>
            <a:ext cx="3433896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 defTabSz="685800">
              <a:defRPr/>
            </a:pPr>
            <a:r>
              <a:rPr lang="fr-FR" sz="12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Scolaires et personnelles</a:t>
            </a:r>
          </a:p>
          <a:p>
            <a:pPr algn="just" defTabSz="685800">
              <a:defRPr/>
            </a:pPr>
            <a:endParaRPr lang="fr-FR" sz="1100" dirty="0">
              <a:latin typeface="+mj-lt"/>
            </a:endParaRPr>
          </a:p>
          <a:p>
            <a:pPr algn="just" defTabSz="685800">
              <a:defRPr/>
            </a:pPr>
            <a:r>
              <a:rPr lang="fr-FR" sz="11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Projets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 de mon Cv en </a:t>
            </a:r>
            <a:r>
              <a:rPr lang="fr-F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disponible en ligne : https://ElbWass.github.io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 d’un labyrinthe en script Shell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 d’un jeu de dame en langage C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Partage de mes différents projet sur GitHub (en cours)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Plusieurs Site WordPress sous différentes thématique (animale, sportive, portfolio (en cours)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 d’un site </a:t>
            </a:r>
            <a:r>
              <a:rPr lang="fr-F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classic</a:t>
            </a: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</a:t>
            </a:r>
            <a:r>
              <a:rPr lang="fr-F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avancé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Programmation de diverses App en Javascript avec les Framework/Bibliothèque </a:t>
            </a:r>
            <a:r>
              <a:rPr lang="fr-F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fr-F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Sass</a:t>
            </a: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just" defTabSz="685800">
              <a:defRPr/>
            </a:pP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 defTabSz="685800">
              <a:defRPr/>
            </a:pPr>
            <a:r>
              <a:rPr lang="fr-FR" sz="11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Portfolio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https://ElbWass.github.io</a:t>
            </a:r>
            <a:endParaRPr lang="fr-FR" sz="1100" dirty="0">
              <a:latin typeface="+mj-lt"/>
            </a:endParaRPr>
          </a:p>
          <a:p>
            <a:pPr algn="just" defTabSz="685800">
              <a:defRPr/>
            </a:pPr>
            <a:endParaRPr lang="fr-FR" sz="1000" dirty="0">
              <a:latin typeface="+mj-lt"/>
            </a:endParaRPr>
          </a:p>
          <a:p>
            <a:pPr algn="just" defTabSz="685800">
              <a:defRPr/>
            </a:pPr>
            <a:r>
              <a:rPr lang="fr-FR" sz="12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Professionnelles</a:t>
            </a:r>
          </a:p>
          <a:p>
            <a:pPr algn="just" defTabSz="685800">
              <a:defRPr/>
            </a:pPr>
            <a:endParaRPr lang="fr-FR" sz="1100" b="1" dirty="0">
              <a:solidFill>
                <a:srgbClr val="604A7B"/>
              </a:solidFill>
              <a:latin typeface="+mj-lt"/>
            </a:endParaRPr>
          </a:p>
          <a:p>
            <a:pPr algn="just" defTabSz="685800">
              <a:defRPr/>
            </a:pPr>
            <a:r>
              <a:rPr lang="fr-FR" sz="11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Janvier 2019-Janvier 2020 | Temps-partiel | Auchan </a:t>
            </a:r>
          </a:p>
          <a:p>
            <a:pPr algn="just" defTabSz="685800">
              <a:defRPr/>
            </a:pPr>
            <a:r>
              <a:rPr lang="fr-FR" sz="11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Polyvalence </a:t>
            </a:r>
            <a:r>
              <a:rPr lang="fr-FR" sz="11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ext</a:t>
            </a:r>
            <a:endParaRPr lang="fr-FR" sz="11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Hôte de caisse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Vendeurs Rayons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endParaRPr lang="fr-FR" sz="1100" dirty="0">
              <a:latin typeface="+mj-lt"/>
            </a:endParaRPr>
          </a:p>
          <a:p>
            <a:pPr algn="just" defTabSz="685800">
              <a:defRPr/>
            </a:pPr>
            <a:r>
              <a:rPr lang="fr-FR" sz="11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Février 2014 | Stage| 2TMB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Maintenance de radio et radiodiffusion</a:t>
            </a:r>
          </a:p>
          <a:p>
            <a:pPr algn="just" defTabSz="685800">
              <a:defRPr/>
            </a:pP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517847" y="7143881"/>
            <a:ext cx="251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Activités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Sportives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Athlétisme en club (2016-2017)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Natation (2009-2013)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Football  (2013-2014)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Bowling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Jeux Vidéos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Mangas</a:t>
            </a:r>
          </a:p>
        </p:txBody>
      </p:sp>
      <p:sp>
        <p:nvSpPr>
          <p:cNvPr id="50" name="object 108"/>
          <p:cNvSpPr txBox="1"/>
          <p:nvPr/>
        </p:nvSpPr>
        <p:spPr>
          <a:xfrm>
            <a:off x="631489" y="2850408"/>
            <a:ext cx="363491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 defTabSz="685800">
              <a:defRPr/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2021/2023 </a:t>
            </a:r>
            <a:r>
              <a:rPr lang="mr-IN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–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Formation Développeur Full Stack – Cloud Campus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Formation en alternance dans l’école Cloud Campus en </a:t>
            </a:r>
            <a:r>
              <a:rPr lang="fr-FR" sz="1000" b="0" i="0" dirty="0">
                <a:solidFill>
                  <a:srgbClr val="333333"/>
                </a:solidFill>
                <a:effectLst/>
                <a:latin typeface="+mj-lt"/>
              </a:rPr>
              <a:t>Javascript Wordpress, </a:t>
            </a:r>
            <a:r>
              <a:rPr lang="fr-FR" sz="1000" b="0" i="0" dirty="0" err="1">
                <a:solidFill>
                  <a:srgbClr val="333333"/>
                </a:solidFill>
                <a:effectLst/>
                <a:latin typeface="+mj-lt"/>
              </a:rPr>
              <a:t>VueJs</a:t>
            </a:r>
            <a:r>
              <a:rPr lang="fr-FR" sz="10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fr-FR" sz="1000" b="0" i="0" dirty="0" err="1">
                <a:solidFill>
                  <a:srgbClr val="333333"/>
                </a:solidFill>
                <a:effectLst/>
                <a:latin typeface="+mj-lt"/>
              </a:rPr>
              <a:t>React</a:t>
            </a:r>
            <a:r>
              <a:rPr lang="fr-FR" sz="10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fr-FR" sz="1000" b="0" i="0" dirty="0" err="1">
                <a:solidFill>
                  <a:srgbClr val="333333"/>
                </a:solidFill>
                <a:effectLst/>
                <a:latin typeface="+mj-lt"/>
              </a:rPr>
              <a:t>React</a:t>
            </a:r>
            <a:r>
              <a:rPr lang="fr-FR" sz="1000" b="0" i="0" dirty="0">
                <a:solidFill>
                  <a:srgbClr val="333333"/>
                </a:solidFill>
                <a:effectLst/>
                <a:latin typeface="+mj-lt"/>
              </a:rPr>
              <a:t> Native, </a:t>
            </a:r>
            <a:r>
              <a:rPr lang="fr-FR" sz="1000" b="0" i="0" dirty="0" err="1">
                <a:solidFill>
                  <a:srgbClr val="333333"/>
                </a:solidFill>
                <a:effectLst/>
                <a:latin typeface="+mj-lt"/>
              </a:rPr>
              <a:t>NodeJs</a:t>
            </a:r>
            <a:r>
              <a:rPr lang="fr-FR" sz="10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fr-FR" sz="1000" b="0" i="0" dirty="0" err="1">
                <a:solidFill>
                  <a:srgbClr val="333333"/>
                </a:solidFill>
                <a:effectLst/>
                <a:latin typeface="+mj-lt"/>
              </a:rPr>
              <a:t>Php</a:t>
            </a:r>
            <a:r>
              <a:rPr lang="fr-FR" sz="1000" b="0" i="0" dirty="0">
                <a:solidFill>
                  <a:srgbClr val="333333"/>
                </a:solidFill>
                <a:effectLst/>
                <a:latin typeface="+mj-lt"/>
              </a:rPr>
              <a:t> (Symfony) sécurité Informatique , </a:t>
            </a:r>
            <a:r>
              <a:rPr lang="fr-FR" sz="1000" b="0" i="0" dirty="0" err="1">
                <a:solidFill>
                  <a:srgbClr val="333333"/>
                </a:solidFill>
                <a:effectLst/>
                <a:latin typeface="+mj-lt"/>
              </a:rPr>
              <a:t>Bid</a:t>
            </a:r>
            <a:r>
              <a:rPr lang="fr-FR" sz="1000" b="0" i="0" dirty="0">
                <a:solidFill>
                  <a:srgbClr val="333333"/>
                </a:solidFill>
                <a:effectLst/>
                <a:latin typeface="+mj-lt"/>
              </a:rPr>
              <a:t> Data , Dev Ops)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just" defTabSz="685800">
              <a:defRPr/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2018/2021 </a:t>
            </a:r>
            <a:r>
              <a:rPr lang="mr-IN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–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Licence Informatiques– Université Paris 13 (Institut Galilée)</a:t>
            </a:r>
          </a:p>
          <a:p>
            <a:pPr marL="171450" indent="-171450" algn="just" defTabSz="68580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Programmation Impérative, html, langage C, Logique , Algorithme Programmation orienté objet, Javascript, Bash (script Shell)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4603018" y="9484048"/>
            <a:ext cx="1474202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FR" sz="1000" b="1" dirty="0">
                <a:solidFill>
                  <a:srgbClr val="231F20"/>
                </a:solidFill>
                <a:latin typeface="+mj-lt"/>
                <a:cs typeface="Proxima Nova Rg"/>
              </a:rPr>
              <a:t>Mail</a:t>
            </a:r>
          </a:p>
          <a:p>
            <a:pPr algn="ctr">
              <a:lnSpc>
                <a:spcPts val="1100"/>
              </a:lnSpc>
            </a:pPr>
            <a:r>
              <a:rPr lang="fr-FR" sz="900" b="1" dirty="0">
                <a:solidFill>
                  <a:srgbClr val="231F20"/>
                </a:solidFill>
                <a:latin typeface="+mj-lt"/>
                <a:cs typeface="Proxima Nova Rg"/>
              </a:rPr>
              <a:t>Wassil.elbaghdadi@gmail.com</a:t>
            </a:r>
          </a:p>
          <a:p>
            <a:pPr algn="ctr">
              <a:lnSpc>
                <a:spcPts val="1100"/>
              </a:lnSpc>
            </a:pPr>
            <a:r>
              <a:rPr lang="fr-FR" sz="1000" b="1" dirty="0">
                <a:solidFill>
                  <a:srgbClr val="231F20"/>
                </a:solidFill>
                <a:latin typeface="+mj-lt"/>
                <a:cs typeface="Proxima Nova Rg"/>
              </a:rPr>
              <a:t>Adresse</a:t>
            </a:r>
          </a:p>
          <a:p>
            <a:pPr algn="ctr">
              <a:lnSpc>
                <a:spcPts val="1100"/>
              </a:lnSpc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39 Avenue des Cheminots 77500 Chelles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54001" y="9434823"/>
            <a:ext cx="1299600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FR" sz="1000" b="1" dirty="0">
                <a:solidFill>
                  <a:srgbClr val="231F20"/>
                </a:solidFill>
                <a:latin typeface="+mj-lt"/>
                <a:cs typeface="Proxima Nova Rg"/>
              </a:rPr>
              <a:t>Tel</a:t>
            </a:r>
          </a:p>
          <a:p>
            <a:pPr algn="ctr">
              <a:lnSpc>
                <a:spcPts val="1100"/>
              </a:lnSpc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06 60 49 98 29</a:t>
            </a:r>
            <a:endParaRPr lang="fr-FR" sz="1000" b="1" dirty="0">
              <a:solidFill>
                <a:srgbClr val="231F20"/>
              </a:solidFill>
              <a:latin typeface="+mj-lt"/>
              <a:cs typeface="Proxima Nova Rg"/>
            </a:endParaRPr>
          </a:p>
          <a:p>
            <a:pPr algn="ctr">
              <a:lnSpc>
                <a:spcPts val="1100"/>
              </a:lnSpc>
            </a:pPr>
            <a:b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</a:b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17847" y="2804241"/>
            <a:ext cx="1107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Programmation</a:t>
            </a:r>
          </a:p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Langages.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Langage C</a:t>
            </a:r>
          </a:p>
          <a:p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Logiciels</a:t>
            </a:r>
            <a:r>
              <a:rPr lang="fr-FR" sz="1000" b="1" dirty="0">
                <a:solidFill>
                  <a:srgbClr val="604A7B"/>
                </a:solidFill>
                <a:latin typeface="+mj-lt"/>
              </a:rPr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 Code	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 office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616713" y="2949832"/>
            <a:ext cx="1411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Sass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Anglais :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niv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Allemand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niv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B2</a:t>
            </a:r>
          </a:p>
          <a:p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7847" y="5251066"/>
            <a:ext cx="20136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Capacité d’adaptation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Rigoureux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 de l’écoute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Autonome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Infos complémentaires : 22 ans,</a:t>
            </a:r>
          </a:p>
          <a:p>
            <a:pPr lvl="0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éligible à l’aide des 8000 euros</a:t>
            </a:r>
          </a:p>
        </p:txBody>
      </p:sp>
      <p:sp>
        <p:nvSpPr>
          <p:cNvPr id="68" name="Ellipse 67"/>
          <p:cNvSpPr/>
          <p:nvPr/>
        </p:nvSpPr>
        <p:spPr>
          <a:xfrm>
            <a:off x="6201363" y="531894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6361787" y="531894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6522211" y="531894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6682635" y="531894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6201363" y="547296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361787" y="547296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6522211" y="547296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6682635" y="5472965"/>
            <a:ext cx="104931" cy="10297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604A7B"/>
                </a:solidFill>
              </a:rPr>
              <a:t>      </a:t>
            </a:r>
          </a:p>
        </p:txBody>
      </p:sp>
      <p:sp>
        <p:nvSpPr>
          <p:cNvPr id="80" name="Ellipse 79"/>
          <p:cNvSpPr/>
          <p:nvPr/>
        </p:nvSpPr>
        <p:spPr>
          <a:xfrm>
            <a:off x="6203589" y="562698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6364013" y="562698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6524437" y="562698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6684861" y="5626985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6203589" y="5781006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6362339" y="5781006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6521089" y="5781006"/>
            <a:ext cx="104931" cy="102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04A7B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684861" y="5781006"/>
            <a:ext cx="104931" cy="10297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604A7B"/>
                </a:solidFill>
              </a:rPr>
              <a:t>          </a:t>
            </a:r>
          </a:p>
        </p:txBody>
      </p:sp>
      <p:sp>
        <p:nvSpPr>
          <p:cNvPr id="54" name="Isosceles Triangle 139">
            <a:extLst>
              <a:ext uri="{FF2B5EF4-FFF2-40B4-BE49-F238E27FC236}">
                <a16:creationId xmlns:a16="http://schemas.microsoft.com/office/drawing/2014/main" id="{5F16B471-8AC6-4A10-A461-0ADD663883C4}"/>
              </a:ext>
            </a:extLst>
          </p:cNvPr>
          <p:cNvSpPr/>
          <p:nvPr/>
        </p:nvSpPr>
        <p:spPr>
          <a:xfrm rot="5400000">
            <a:off x="643393" y="7579308"/>
            <a:ext cx="141277" cy="1283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F7A5CC0-83D7-4D7C-8E5F-EF3D3632E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3980" y="86003"/>
            <a:ext cx="810961" cy="1170661"/>
          </a:xfrm>
          <a:prstGeom prst="rect">
            <a:avLst/>
          </a:prstGeom>
        </p:spPr>
      </p:pic>
      <p:sp>
        <p:nvSpPr>
          <p:cNvPr id="58" name="Isosceles Triangle 139">
            <a:extLst>
              <a:ext uri="{FF2B5EF4-FFF2-40B4-BE49-F238E27FC236}">
                <a16:creationId xmlns:a16="http://schemas.microsoft.com/office/drawing/2014/main" id="{CA45B003-962A-41E7-AB4D-144566AF2699}"/>
              </a:ext>
            </a:extLst>
          </p:cNvPr>
          <p:cNvSpPr/>
          <p:nvPr/>
        </p:nvSpPr>
        <p:spPr>
          <a:xfrm rot="5400000">
            <a:off x="620195" y="8425163"/>
            <a:ext cx="141277" cy="1283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Isosceles Triangle 139">
            <a:extLst>
              <a:ext uri="{FF2B5EF4-FFF2-40B4-BE49-F238E27FC236}">
                <a16:creationId xmlns:a16="http://schemas.microsoft.com/office/drawing/2014/main" id="{54E7DB2B-ACF3-479E-88CF-FC5D301124DC}"/>
              </a:ext>
            </a:extLst>
          </p:cNvPr>
          <p:cNvSpPr/>
          <p:nvPr/>
        </p:nvSpPr>
        <p:spPr>
          <a:xfrm rot="5400000">
            <a:off x="635060" y="8072698"/>
            <a:ext cx="141277" cy="1283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Isosceles Triangle 139">
            <a:extLst>
              <a:ext uri="{FF2B5EF4-FFF2-40B4-BE49-F238E27FC236}">
                <a16:creationId xmlns:a16="http://schemas.microsoft.com/office/drawing/2014/main" id="{CC9A9B81-45C0-4933-B675-EDF6AFFBC627}"/>
              </a:ext>
            </a:extLst>
          </p:cNvPr>
          <p:cNvSpPr/>
          <p:nvPr/>
        </p:nvSpPr>
        <p:spPr>
          <a:xfrm rot="5400000">
            <a:off x="652483" y="9265994"/>
            <a:ext cx="141277" cy="1283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Isosceles Triangle 139">
            <a:extLst>
              <a:ext uri="{FF2B5EF4-FFF2-40B4-BE49-F238E27FC236}">
                <a16:creationId xmlns:a16="http://schemas.microsoft.com/office/drawing/2014/main" id="{C9DEDC8A-6621-403B-833E-3A2EFD516717}"/>
              </a:ext>
            </a:extLst>
          </p:cNvPr>
          <p:cNvSpPr/>
          <p:nvPr/>
        </p:nvSpPr>
        <p:spPr>
          <a:xfrm rot="5400000">
            <a:off x="652907" y="5555930"/>
            <a:ext cx="141277" cy="1283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9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302</Words>
  <Application>Microsoft Office PowerPoint</Application>
  <PresentationFormat>Personnalisé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Wassil EL BAGHDADI Développeur Full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EL BAGHDADI YASSIN</cp:lastModifiedBy>
  <cp:revision>84</cp:revision>
  <dcterms:created xsi:type="dcterms:W3CDTF">2017-10-06T15:48:38Z</dcterms:created>
  <dcterms:modified xsi:type="dcterms:W3CDTF">2021-10-26T13:00:28Z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1963541230</vt:i4>
  </property>
  <property fmtid="{D5CDD505-2E9C-101B-9397-08002B2CF9AE}" pid="3" name="_NewReviewCycle">
    <vt:lpwstr/>
  </property>
  <property fmtid="{D5CDD505-2E9C-101B-9397-08002B2CF9AE}" pid="4" name="_EmailSubject">
    <vt:lpwstr>privé</vt:lpwstr>
  </property>
  <property fmtid="{D5CDD505-2E9C-101B-9397-08002B2CF9AE}" pid="5" name="_AuthorEmail">
    <vt:lpwstr>Ilyas.ELBAGHDADI@Generali.com</vt:lpwstr>
  </property>
  <property fmtid="{D5CDD505-2E9C-101B-9397-08002B2CF9AE}" pid="6" name="_AuthorEmailDisplayName">
    <vt:lpwstr>EL BAGHDADI Ilyas</vt:lpwstr>
  </property>
</Properties>
</file>