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1" r:id="rId5"/>
    <p:sldId id="299" r:id="rId6"/>
    <p:sldId id="300" r:id="rId7"/>
    <p:sldId id="301" r:id="rId8"/>
    <p:sldId id="284" r:id="rId9"/>
    <p:sldId id="303" r:id="rId10"/>
    <p:sldId id="304" r:id="rId11"/>
    <p:sldId id="264" r:id="rId12"/>
    <p:sldId id="268" r:id="rId13"/>
    <p:sldId id="305" r:id="rId14"/>
    <p:sldId id="306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0" d="100"/>
          <a:sy n="90" d="100"/>
        </p:scale>
        <p:origin x="882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414B6-C73D-434D-9112-4F7C5F6C449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E30D-5B17-4AE8-8E34-0CCEEA5B2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E30D-5B17-4AE8-8E34-0CCEEA5B27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1253" y="1613947"/>
            <a:ext cx="5292080" cy="1080121"/>
          </a:xfrm>
        </p:spPr>
        <p:txBody>
          <a:bodyPr/>
          <a:lstStyle/>
          <a:p>
            <a:r>
              <a:rPr lang="en-US" altLang="ko-KR" sz="2400" dirty="0">
                <a:ea typeface="맑은 고딕" pitchFamily="50" charset="-127"/>
              </a:rPr>
              <a:t>PENERAPAN </a:t>
            </a:r>
            <a:r>
              <a:rPr lang="en-US" altLang="ko-KR" sz="2400" i="1" dirty="0">
                <a:ea typeface="맑은 고딕" pitchFamily="50" charset="-127"/>
              </a:rPr>
              <a:t>TEXT MINING </a:t>
            </a:r>
            <a:r>
              <a:rPr lang="en-US" altLang="ko-KR" sz="2400" dirty="0">
                <a:ea typeface="맑은 고딕" pitchFamily="50" charset="-127"/>
              </a:rPr>
              <a:t>UNTUK PENGELOLAAN IDENTIFIKASI KELUHAN  PENGGUNA SECARA OTOMATIS DI POLITEKNIK NEGERI INDRAMAYU</a:t>
            </a:r>
            <a:endParaRPr lang="en-US" altLang="ko-K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28392" y="3529553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ELBA AYU KURNIA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NIM. 1703056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E710-0650-40E8-B422-DECC421ED552}"/>
              </a:ext>
            </a:extLst>
          </p:cNvPr>
          <p:cNvSpPr/>
          <p:nvPr/>
        </p:nvSpPr>
        <p:spPr>
          <a:xfrm>
            <a:off x="3635896" y="3291830"/>
            <a:ext cx="5112568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D6D91-3F56-410F-B78B-F13F7E729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76" y="123478"/>
            <a:ext cx="487272" cy="4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Kesimpulan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4219" y="1034643"/>
            <a:ext cx="674118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Keluhan</a:t>
            </a:r>
            <a:r>
              <a:rPr lang="id-ID" sz="1400" dirty="0"/>
              <a:t> dapat dengan mudah </a:t>
            </a:r>
            <a:r>
              <a:rPr lang="en-US" sz="1400" dirty="0" err="1"/>
              <a:t>didistribusikan</a:t>
            </a:r>
            <a:r>
              <a:rPr lang="en-US" sz="1400" dirty="0"/>
              <a:t> pada unit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memanfaatkan</a:t>
            </a:r>
            <a:r>
              <a:rPr lang="en-US" sz="1400" dirty="0"/>
              <a:t> </a:t>
            </a:r>
            <a:r>
              <a:rPr lang="en-US" sz="1400" i="1" dirty="0"/>
              <a:t>text mining</a:t>
            </a:r>
            <a:r>
              <a:rPr lang="en-US" sz="1400" dirty="0"/>
              <a:t> yang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keluhan</a:t>
            </a:r>
            <a:r>
              <a:rPr lang="en-US" sz="1400" dirty="0"/>
              <a:t> </a:t>
            </a:r>
            <a:r>
              <a:rPr lang="en-US" sz="1400" dirty="0" err="1"/>
              <a:t>ditujukan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unit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bukan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id-ID" sz="1400" dirty="0"/>
              <a:t> pengujian </a:t>
            </a:r>
            <a:r>
              <a:rPr lang="en-US" sz="1400" dirty="0" err="1"/>
              <a:t>akurasi</a:t>
            </a:r>
            <a:r>
              <a:rPr lang="en-US" sz="1400" dirty="0"/>
              <a:t> model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persentase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sebesar</a:t>
            </a:r>
            <a:r>
              <a:rPr lang="en-US" sz="1400" dirty="0"/>
              <a:t> 90</a:t>
            </a:r>
            <a:r>
              <a:rPr lang="id-ID" sz="1400" dirty="0"/>
              <a:t>%, disimpulkan bahwa </a:t>
            </a:r>
            <a:r>
              <a:rPr lang="en-US" sz="1400" dirty="0" err="1"/>
              <a:t>algoritma</a:t>
            </a:r>
            <a:r>
              <a:rPr lang="en-US" sz="1400" dirty="0"/>
              <a:t> yang paling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i="1" dirty="0" err="1"/>
              <a:t>CountVectorizer</a:t>
            </a:r>
            <a:r>
              <a:rPr lang="en-US" sz="1400" i="1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proses </a:t>
            </a:r>
            <a:r>
              <a:rPr lang="en-US" sz="1400" i="1" dirty="0"/>
              <a:t>Feature Extraction </a:t>
            </a:r>
            <a:r>
              <a:rPr lang="en-US" sz="1400" dirty="0"/>
              <a:t>dan </a:t>
            </a:r>
          </a:p>
          <a:p>
            <a:r>
              <a:rPr lang="en-US" sz="1400" i="1" dirty="0"/>
              <a:t>  Support Vector Machine (SVM)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i="1" dirty="0"/>
              <a:t>proses Classifier</a:t>
            </a:r>
            <a:r>
              <a:rPr lang="en-US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18" y="1034643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226365" y="184441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728F-EE64-4AF1-8B50-32D8700C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6090"/>
            <a:ext cx="3578108" cy="2351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D2A3B-0CB6-471C-B25F-577C004A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751" y="1846090"/>
            <a:ext cx="3578108" cy="24649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24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2DBA9-1EA5-42A7-9AEF-B667B36BA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E62C88-3139-4105-B934-E2C97104C4D9}"/>
              </a:ext>
            </a:extLst>
          </p:cNvPr>
          <p:cNvSpPr txBox="1">
            <a:spLocks/>
          </p:cNvSpPr>
          <p:nvPr/>
        </p:nvSpPr>
        <p:spPr>
          <a:xfrm>
            <a:off x="395536" y="13476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E0F226-A389-4FCA-835B-0E78498168CD}"/>
                  </a:ext>
                </a:extLst>
              </p:cNvPr>
              <p:cNvSpPr txBox="1"/>
              <p:nvPr/>
            </p:nvSpPr>
            <p:spPr>
              <a:xfrm>
                <a:off x="3275856" y="2499742"/>
                <a:ext cx="2094420" cy="979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             1</a:t>
                </a:r>
              </a:p>
              <a:p>
                <a:r>
                  <a:rPr lang="en-US" dirty="0"/>
                  <a:t>	             1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E0F226-A389-4FCA-835B-0E784981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9742"/>
                <a:ext cx="2094420" cy="979435"/>
              </a:xfrm>
              <a:prstGeom prst="rect">
                <a:avLst/>
              </a:prstGeom>
              <a:blipFill>
                <a:blip r:embed="rId2"/>
                <a:stretch>
                  <a:fillRect l="-1453" t="-621" r="-5814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82AD7-F72B-43D6-B4B6-42A0A9BF3C6A}"/>
                  </a:ext>
                </a:extLst>
              </p:cNvPr>
              <p:cNvSpPr txBox="1"/>
              <p:nvPr/>
            </p:nvSpPr>
            <p:spPr>
              <a:xfrm>
                <a:off x="3275856" y="2925179"/>
                <a:ext cx="1224136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B82AD7-F72B-43D6-B4B6-42A0A9BF3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925179"/>
                <a:ext cx="1224136" cy="425437"/>
              </a:xfrm>
              <a:prstGeom prst="rect">
                <a:avLst/>
              </a:prstGeom>
              <a:blipFill>
                <a:blip r:embed="rId3"/>
                <a:stretch>
                  <a:fillRect l="-1493" t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8DC6BC-92DB-474B-94C6-BAC6D465BE4B}"/>
                  </a:ext>
                </a:extLst>
              </p:cNvPr>
              <p:cNvSpPr txBox="1"/>
              <p:nvPr/>
            </p:nvSpPr>
            <p:spPr>
              <a:xfrm>
                <a:off x="3291842" y="3376651"/>
                <a:ext cx="957891" cy="426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S3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8DC6BC-92DB-474B-94C6-BAC6D465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2" y="3376651"/>
                <a:ext cx="957891" cy="426014"/>
              </a:xfrm>
              <a:prstGeom prst="rect">
                <a:avLst/>
              </a:prstGeom>
              <a:blipFill>
                <a:blip r:embed="rId4"/>
                <a:stretch>
                  <a:fillRect l="-1911" t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4A29B-081F-4D96-ADAC-40BAB24F75E5}"/>
                  </a:ext>
                </a:extLst>
              </p:cNvPr>
              <p:cNvSpPr txBox="1"/>
              <p:nvPr/>
            </p:nvSpPr>
            <p:spPr>
              <a:xfrm>
                <a:off x="4311502" y="2110562"/>
                <a:ext cx="203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4A29B-081F-4D96-ADAC-40BAB24F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02" y="2110562"/>
                <a:ext cx="2039084" cy="276999"/>
              </a:xfrm>
              <a:prstGeom prst="rect">
                <a:avLst/>
              </a:prstGeom>
              <a:blipFill>
                <a:blip r:embed="rId5"/>
                <a:stretch>
                  <a:fillRect l="-2687" r="-209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Terima</a:t>
            </a:r>
            <a:r>
              <a:rPr lang="en-US" altLang="ko-KR" sz="3600" dirty="0"/>
              <a:t> 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Latar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Belakang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1567" y="1475661"/>
            <a:ext cx="439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Penanganan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komplain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keluhan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Politeknik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Negeri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Indramayu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0331" y="2239817"/>
            <a:ext cx="43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E-Complaint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mining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otomatisasi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pendistribusian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keluhan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unit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kerja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terkait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6209" y="3221081"/>
            <a:ext cx="439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CountVectorizer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Support Vector Machine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mining.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Rumusan</a:t>
            </a:r>
            <a:r>
              <a:rPr lang="en-US" altLang="ko-KR" dirty="0"/>
              <a:t> </a:t>
            </a:r>
            <a:r>
              <a:rPr lang="en-US" altLang="ko-KR" dirty="0" err="1"/>
              <a:t>Masalah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FFAADD-BAFB-417D-935F-6608EF6FAAA9}"/>
              </a:ext>
            </a:extLst>
          </p:cNvPr>
          <p:cNvSpPr/>
          <p:nvPr/>
        </p:nvSpPr>
        <p:spPr>
          <a:xfrm flipV="1">
            <a:off x="2339752" y="694446"/>
            <a:ext cx="450113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FB9F83-80FC-4C1F-B21A-C616FF2694F2}"/>
              </a:ext>
            </a:extLst>
          </p:cNvPr>
          <p:cNvCxnSpPr>
            <a:cxnSpLocks/>
          </p:cNvCxnSpPr>
          <p:nvPr/>
        </p:nvCxnSpPr>
        <p:spPr>
          <a:xfrm flipH="1">
            <a:off x="2923516" y="2571750"/>
            <a:ext cx="128015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inus Sign 14">
            <a:extLst>
              <a:ext uri="{FF2B5EF4-FFF2-40B4-BE49-F238E27FC236}">
                <a16:creationId xmlns:a16="http://schemas.microsoft.com/office/drawing/2014/main" id="{04D60088-934C-4541-8539-7A6C5379823B}"/>
              </a:ext>
            </a:extLst>
          </p:cNvPr>
          <p:cNvSpPr/>
          <p:nvPr/>
        </p:nvSpPr>
        <p:spPr>
          <a:xfrm rot="3050872">
            <a:off x="3978735" y="2400875"/>
            <a:ext cx="370798" cy="164134"/>
          </a:xfrm>
          <a:prstGeom prst="mathMin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inus Sign 78">
            <a:extLst>
              <a:ext uri="{FF2B5EF4-FFF2-40B4-BE49-F238E27FC236}">
                <a16:creationId xmlns:a16="http://schemas.microsoft.com/office/drawing/2014/main" id="{4BC3A7FA-75CD-4869-9CE1-DBEC78B43F31}"/>
              </a:ext>
            </a:extLst>
          </p:cNvPr>
          <p:cNvSpPr/>
          <p:nvPr/>
        </p:nvSpPr>
        <p:spPr>
          <a:xfrm rot="19766070">
            <a:off x="3958064" y="2565818"/>
            <a:ext cx="370798" cy="164134"/>
          </a:xfrm>
          <a:prstGeom prst="mathMin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3151AA-10C5-4B49-B888-182020EBB2CF}"/>
              </a:ext>
            </a:extLst>
          </p:cNvPr>
          <p:cNvSpPr/>
          <p:nvPr/>
        </p:nvSpPr>
        <p:spPr>
          <a:xfrm>
            <a:off x="4545925" y="1513989"/>
            <a:ext cx="4149920" cy="22677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A06AD-7BCC-4500-ABD9-DF9A483EC64F}"/>
              </a:ext>
            </a:extLst>
          </p:cNvPr>
          <p:cNvSpPr txBox="1"/>
          <p:nvPr/>
        </p:nvSpPr>
        <p:spPr>
          <a:xfrm>
            <a:off x="4641245" y="1419622"/>
            <a:ext cx="405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4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chemeClr val="bg1"/>
                </a:solidFill>
              </a:rPr>
              <a:t>Bagaimana membuat sebuah aplikasi 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id-ID" sz="1400" dirty="0">
                <a:solidFill>
                  <a:schemeClr val="bg1"/>
                </a:solidFill>
              </a:rPr>
              <a:t>komplain yang dapat mengelompokkan 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id-ID" sz="1400" dirty="0">
                <a:solidFill>
                  <a:schemeClr val="bg1"/>
                </a:solidFill>
              </a:rPr>
              <a:t>komplain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secara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otomatis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id-ID" sz="1400" dirty="0">
                <a:solidFill>
                  <a:schemeClr val="bg1"/>
                </a:solidFill>
              </a:rPr>
              <a:t>berdasarkan 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id-ID" sz="1400" dirty="0">
                <a:solidFill>
                  <a:schemeClr val="bg1"/>
                </a:solidFill>
              </a:rPr>
              <a:t>kategori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atau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i="1" dirty="0">
                <a:solidFill>
                  <a:schemeClr val="bg1"/>
                </a:solidFill>
              </a:rPr>
              <a:t>class </a:t>
            </a:r>
            <a:r>
              <a:rPr lang="en-US" sz="1400" dirty="0" err="1">
                <a:solidFill>
                  <a:schemeClr val="bg1"/>
                </a:solidFill>
              </a:rPr>
              <a:t>nya</a:t>
            </a:r>
            <a:r>
              <a:rPr lang="id-ID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endParaRPr lang="en-US" sz="140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Algoritma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i="1" dirty="0">
                <a:solidFill>
                  <a:schemeClr val="bg1"/>
                </a:solidFill>
              </a:rPr>
              <a:t>text mining </a:t>
            </a:r>
            <a:r>
              <a:rPr lang="en-US" sz="1400" dirty="0" err="1">
                <a:solidFill>
                  <a:schemeClr val="bg1"/>
                </a:solidFill>
              </a:rPr>
              <a:t>apa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cocok</a:t>
            </a:r>
            <a:r>
              <a:rPr lang="en-US" sz="1400" dirty="0">
                <a:solidFill>
                  <a:schemeClr val="bg1"/>
                </a:solidFill>
              </a:rPr>
              <a:t> &amp; 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memiliki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akurasi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tinggi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dalam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mengidentifikasi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kategori</a:t>
            </a:r>
            <a:r>
              <a:rPr lang="en-US" sz="1400" dirty="0">
                <a:solidFill>
                  <a:schemeClr val="bg1"/>
                </a:solidFill>
              </a:rPr>
              <a:t> (unit </a:t>
            </a:r>
            <a:r>
              <a:rPr lang="en-US" sz="1400" dirty="0" err="1">
                <a:solidFill>
                  <a:schemeClr val="bg1"/>
                </a:solidFill>
              </a:rPr>
              <a:t>kerja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  <a:r>
              <a:rPr lang="en-US" sz="1400" dirty="0" err="1">
                <a:solidFill>
                  <a:schemeClr val="bg1"/>
                </a:solidFill>
              </a:rPr>
              <a:t>keluhan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masuk</a:t>
            </a:r>
            <a:r>
              <a:rPr lang="en-US" sz="1400" dirty="0">
                <a:solidFill>
                  <a:schemeClr val="bg1"/>
                </a:solidFill>
              </a:rPr>
              <a:t>, agar 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keluhan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didistibusikan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tepat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sasaran</a:t>
            </a:r>
            <a:r>
              <a:rPr lang="en-US" sz="14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815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Batasan </a:t>
            </a:r>
            <a:r>
              <a:rPr lang="en-US" altLang="ko-KR" dirty="0" err="1"/>
              <a:t>Masalah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36" y="1660243"/>
            <a:ext cx="291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200" dirty="0">
                <a:solidFill>
                  <a:schemeClr val="bg1"/>
                </a:solidFill>
              </a:rPr>
              <a:t>Data </a:t>
            </a:r>
            <a:r>
              <a:rPr lang="en-US" sz="1200" dirty="0" err="1">
                <a:solidFill>
                  <a:schemeClr val="bg1"/>
                </a:solidFill>
              </a:rPr>
              <a:t>latih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responden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merupakan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mahasiswa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dirty="0" err="1">
                <a:solidFill>
                  <a:schemeClr val="bg1"/>
                </a:solidFill>
              </a:rPr>
              <a:t>Politeknik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Negeri </a:t>
            </a:r>
            <a:r>
              <a:rPr lang="en-US" sz="1200" dirty="0" err="1">
                <a:solidFill>
                  <a:schemeClr val="bg1"/>
                </a:solidFill>
              </a:rPr>
              <a:t>Indramayu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CA4B13-ABCC-437C-B1AD-B05162DFDA42}"/>
              </a:ext>
            </a:extLst>
          </p:cNvPr>
          <p:cNvSpPr/>
          <p:nvPr/>
        </p:nvSpPr>
        <p:spPr>
          <a:xfrm>
            <a:off x="0" y="791586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D0CCF-05EF-4223-8243-C4B884B08CDF}"/>
              </a:ext>
            </a:extLst>
          </p:cNvPr>
          <p:cNvSpPr txBox="1"/>
          <p:nvPr/>
        </p:nvSpPr>
        <p:spPr>
          <a:xfrm>
            <a:off x="1245336" y="2400768"/>
            <a:ext cx="2777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mengidentifikasi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data </a:t>
            </a:r>
            <a:r>
              <a:rPr lang="en-US" sz="1200" dirty="0" err="1">
                <a:solidFill>
                  <a:schemeClr val="bg1"/>
                </a:solidFill>
              </a:rPr>
              <a:t>dukung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(</a:t>
            </a:r>
            <a:r>
              <a:rPr lang="en-US" sz="1200" dirty="0" err="1">
                <a:solidFill>
                  <a:schemeClr val="bg1"/>
                </a:solidFill>
              </a:rPr>
              <a:t>berupa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) yang di </a:t>
            </a:r>
            <a:r>
              <a:rPr lang="en-US" sz="1200" dirty="0" err="1">
                <a:solidFill>
                  <a:schemeClr val="bg1"/>
                </a:solidFill>
              </a:rPr>
              <a:t>inputkan</a:t>
            </a:r>
            <a:r>
              <a:rPr lang="en-US" sz="1200" dirty="0">
                <a:solidFill>
                  <a:schemeClr val="bg1"/>
                </a:solidFill>
              </a:rPr>
              <a:t> oleh user </a:t>
            </a:r>
            <a:r>
              <a:rPr lang="en-US" sz="1200" dirty="0" err="1">
                <a:solidFill>
                  <a:schemeClr val="bg1"/>
                </a:solidFill>
              </a:rPr>
              <a:t>apabila</a:t>
            </a:r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ternyata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hasil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identifikasi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memiliki</a:t>
            </a:r>
            <a:r>
              <a:rPr lang="en-US" sz="1200" dirty="0">
                <a:solidFill>
                  <a:schemeClr val="bg1"/>
                </a:solidFill>
              </a:rPr>
              <a:t> 2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098E6-BE38-4FC7-8104-53D09E8EC37C}"/>
              </a:ext>
            </a:extLst>
          </p:cNvPr>
          <p:cNvSpPr txBox="1"/>
          <p:nvPr/>
        </p:nvSpPr>
        <p:spPr>
          <a:xfrm>
            <a:off x="1276415" y="3451735"/>
            <a:ext cx="304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>
                <a:solidFill>
                  <a:schemeClr val="bg1"/>
                </a:solidFill>
              </a:rPr>
              <a:t>Delimiters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i="1" dirty="0">
                <a:solidFill>
                  <a:schemeClr val="bg1"/>
                </a:solidFill>
              </a:rPr>
              <a:t>system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memisahkan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teks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kemungkinan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1 </a:t>
            </a:r>
            <a:r>
              <a:rPr lang="en-US" sz="1200" dirty="0" err="1">
                <a:solidFill>
                  <a:schemeClr val="bg1"/>
                </a:solidFill>
              </a:rPr>
              <a:t>inputan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ditujukan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unit </a:t>
            </a:r>
            <a:r>
              <a:rPr lang="en-US" sz="1200" dirty="0" err="1">
                <a:solidFill>
                  <a:schemeClr val="bg1"/>
                </a:solidFill>
              </a:rPr>
              <a:t>kerja</a:t>
            </a:r>
            <a:r>
              <a:rPr lang="en-US" sz="1200" dirty="0">
                <a:solidFill>
                  <a:schemeClr val="bg1"/>
                </a:solidFill>
              </a:rPr>
              <a:t>. D</a:t>
            </a:r>
            <a:r>
              <a:rPr lang="en-US" sz="1200" i="1" dirty="0">
                <a:solidFill>
                  <a:schemeClr val="bg1"/>
                </a:solidFill>
              </a:rPr>
              <a:t>elimiters</a:t>
            </a:r>
            <a:r>
              <a:rPr lang="en-US" sz="1200" dirty="0">
                <a:solidFill>
                  <a:schemeClr val="bg1"/>
                </a:solidFill>
              </a:rPr>
              <a:t> yang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hanya</a:t>
            </a:r>
            <a:r>
              <a:rPr lang="en-US" sz="1200" dirty="0">
                <a:solidFill>
                  <a:schemeClr val="bg1"/>
                </a:solidFill>
              </a:rPr>
              <a:t> 3 </a:t>
            </a:r>
            <a:r>
              <a:rPr lang="en-US" sz="1200" dirty="0" err="1">
                <a:solidFill>
                  <a:schemeClr val="bg1"/>
                </a:solidFill>
              </a:rPr>
              <a:t>yaitu</a:t>
            </a:r>
            <a:r>
              <a:rPr lang="en-US" sz="1200" dirty="0">
                <a:solidFill>
                  <a:schemeClr val="bg1"/>
                </a:solidFill>
              </a:rPr>
              <a:t> : </a:t>
            </a:r>
            <a:r>
              <a:rPr lang="en-US" sz="1200" dirty="0" err="1">
                <a:solidFill>
                  <a:schemeClr val="bg1"/>
                </a:solidFill>
              </a:rPr>
              <a:t>koma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titik</a:t>
            </a:r>
            <a:r>
              <a:rPr lang="en-US" sz="1200" dirty="0">
                <a:solidFill>
                  <a:schemeClr val="bg1"/>
                </a:solidFill>
              </a:rPr>
              <a:t>, dan.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C8DB9C-FD1E-49FC-80B6-18C145EF0F1D}"/>
              </a:ext>
            </a:extLst>
          </p:cNvPr>
          <p:cNvSpPr txBox="1"/>
          <p:nvPr/>
        </p:nvSpPr>
        <p:spPr>
          <a:xfrm>
            <a:off x="5891519" y="1661511"/>
            <a:ext cx="291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>
                <a:solidFill>
                  <a:schemeClr val="bg1"/>
                </a:solidFill>
              </a:rPr>
              <a:t>Class </a:t>
            </a:r>
            <a:r>
              <a:rPr lang="en-US" sz="1200" dirty="0">
                <a:solidFill>
                  <a:schemeClr val="bg1"/>
                </a:solidFill>
              </a:rPr>
              <a:t>label yang </a:t>
            </a:r>
            <a:r>
              <a:rPr lang="en-US" sz="1200" dirty="0" err="1">
                <a:solidFill>
                  <a:schemeClr val="bg1"/>
                </a:solidFill>
              </a:rPr>
              <a:t>dibuat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empat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yaitu</a:t>
            </a:r>
            <a:r>
              <a:rPr lang="en-US" sz="1200" dirty="0">
                <a:solidFill>
                  <a:schemeClr val="bg1"/>
                </a:solidFill>
              </a:rPr>
              <a:t> Sarana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Prasarana</a:t>
            </a:r>
            <a:r>
              <a:rPr lang="en-US" sz="1200" dirty="0">
                <a:solidFill>
                  <a:schemeClr val="bg1"/>
                </a:solidFill>
              </a:rPr>
              <a:t>, Tenaga </a:t>
            </a:r>
            <a:r>
              <a:rPr lang="en-US" sz="1200" dirty="0" err="1">
                <a:solidFill>
                  <a:schemeClr val="bg1"/>
                </a:solidFill>
              </a:rPr>
              <a:t>Pengajar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Akademik</a:t>
            </a:r>
            <a:r>
              <a:rPr lang="en-US" sz="1200" dirty="0">
                <a:solidFill>
                  <a:schemeClr val="bg1"/>
                </a:solidFill>
              </a:rPr>
              <a:t>, dan </a:t>
            </a:r>
            <a:r>
              <a:rPr lang="en-US" sz="1200" dirty="0" err="1">
                <a:solidFill>
                  <a:schemeClr val="bg1"/>
                </a:solidFill>
              </a:rPr>
              <a:t>Keuangan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FA2B1-95C9-4761-A089-642F9AA14FA9}"/>
              </a:ext>
            </a:extLst>
          </p:cNvPr>
          <p:cNvSpPr txBox="1"/>
          <p:nvPr/>
        </p:nvSpPr>
        <p:spPr>
          <a:xfrm>
            <a:off x="5873660" y="2544342"/>
            <a:ext cx="291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chemeClr val="bg1"/>
                </a:solidFill>
              </a:rPr>
              <a:t>Pengguna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memberikan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ditujukan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mahasiswa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Politeknik</a:t>
            </a:r>
            <a:r>
              <a:rPr lang="en-US" sz="1200" dirty="0">
                <a:solidFill>
                  <a:schemeClr val="bg1"/>
                </a:solidFill>
              </a:rPr>
              <a:t> Negeri </a:t>
            </a:r>
            <a:r>
              <a:rPr lang="en-US" sz="1200" dirty="0" err="1">
                <a:solidFill>
                  <a:schemeClr val="bg1"/>
                </a:solidFill>
              </a:rPr>
              <a:t>Indramayu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032BB2-3CFD-4625-AA42-7D32DF2A1733}"/>
              </a:ext>
            </a:extLst>
          </p:cNvPr>
          <p:cNvSpPr txBox="1"/>
          <p:nvPr/>
        </p:nvSpPr>
        <p:spPr>
          <a:xfrm>
            <a:off x="5853697" y="3344774"/>
            <a:ext cx="3340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Jika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keluhan</a:t>
            </a:r>
            <a:r>
              <a:rPr lang="en-US" sz="1200" dirty="0">
                <a:solidFill>
                  <a:schemeClr val="bg1"/>
                </a:solidFill>
              </a:rPr>
              <a:t> yang spam /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cocok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keempat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maka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kaluhan</a:t>
            </a:r>
            <a:endParaRPr lang="en-US" sz="1200" dirty="0">
              <a:solidFill>
                <a:schemeClr val="bg1"/>
              </a:solidFill>
            </a:endParaRP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tersebut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kategori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secara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acak</a:t>
            </a:r>
            <a:r>
              <a:rPr lang="en-US" sz="1200" dirty="0">
                <a:solidFill>
                  <a:schemeClr val="bg1"/>
                </a:solidFill>
              </a:rPr>
              <a:t> (</a:t>
            </a:r>
            <a:r>
              <a:rPr lang="en-US" sz="1200" i="1" dirty="0">
                <a:solidFill>
                  <a:schemeClr val="bg1"/>
                </a:solidFill>
              </a:rPr>
              <a:t>random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r>
              <a:rPr lang="en-US" sz="1200" dirty="0" err="1">
                <a:solidFill>
                  <a:schemeClr val="bg1"/>
                </a:solidFill>
              </a:rPr>
              <a:t>sesuai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prediksi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model </a:t>
            </a:r>
          </a:p>
          <a:p>
            <a:pPr lvl="0"/>
            <a:r>
              <a:rPr lang="en-US" sz="1200" dirty="0">
                <a:solidFill>
                  <a:schemeClr val="bg1"/>
                </a:solidFill>
              </a:rPr>
              <a:t>yang </a:t>
            </a:r>
            <a:r>
              <a:rPr lang="en-US" sz="1200" dirty="0" err="1">
                <a:solidFill>
                  <a:schemeClr val="bg1"/>
                </a:solidFill>
              </a:rPr>
              <a:t>telah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dibuat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Namun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permasalahan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i="1" dirty="0">
                <a:solidFill>
                  <a:schemeClr val="bg1"/>
                </a:solidFill>
              </a:rPr>
              <a:t>handle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Report / </a:t>
            </a:r>
          </a:p>
          <a:p>
            <a:pPr lvl="0"/>
            <a:r>
              <a:rPr lang="en-US" sz="1200" dirty="0" err="1">
                <a:solidFill>
                  <a:schemeClr val="bg1"/>
                </a:solidFill>
              </a:rPr>
              <a:t>Laporkan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Metodologi</a:t>
            </a:r>
            <a:r>
              <a:rPr lang="en-US" altLang="ko-KR" dirty="0"/>
              <a:t> </a:t>
            </a:r>
            <a:r>
              <a:rPr lang="en-US" altLang="ko-KR" dirty="0" err="1"/>
              <a:t>Perangkat</a:t>
            </a:r>
            <a:r>
              <a:rPr lang="en-US" altLang="ko-KR" dirty="0"/>
              <a:t> </a:t>
            </a:r>
            <a:r>
              <a:rPr lang="en-US" altLang="ko-KR" dirty="0" err="1"/>
              <a:t>Lunak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4292738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metode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i="1" dirty="0">
                <a:solidFill>
                  <a:schemeClr val="bg1"/>
                </a:solidFill>
              </a:rPr>
              <a:t>waterfall </a:t>
            </a:r>
            <a:r>
              <a:rPr lang="en-US" sz="1400" dirty="0" err="1">
                <a:solidFill>
                  <a:schemeClr val="bg1"/>
                </a:solidFill>
              </a:rPr>
              <a:t>akan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memudahkan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kita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dalam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melakukan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manajemen</a:t>
            </a:r>
            <a:r>
              <a:rPr lang="en-US" sz="1400" dirty="0">
                <a:solidFill>
                  <a:schemeClr val="bg1"/>
                </a:solidFill>
              </a:rPr>
              <a:t> dan </a:t>
            </a:r>
            <a:r>
              <a:rPr lang="en-US" sz="1400" dirty="0" err="1">
                <a:solidFill>
                  <a:schemeClr val="bg1"/>
                </a:solidFill>
              </a:rPr>
              <a:t>merancang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requirement </a:t>
            </a:r>
            <a:r>
              <a:rPr lang="en-US" sz="1400" dirty="0" err="1">
                <a:solidFill>
                  <a:schemeClr val="bg1"/>
                </a:solidFill>
              </a:rPr>
              <a:t>karena</a:t>
            </a:r>
            <a:r>
              <a:rPr lang="en-US" sz="1400" i="1" dirty="0">
                <a:solidFill>
                  <a:schemeClr val="bg1"/>
                </a:solidFill>
              </a:rPr>
              <a:t> waterfall </a:t>
            </a:r>
            <a:r>
              <a:rPr lang="en-US" sz="1400" dirty="0" err="1">
                <a:solidFill>
                  <a:schemeClr val="bg1"/>
                </a:solidFill>
              </a:rPr>
              <a:t>mudah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dipahami</a:t>
            </a:r>
            <a:r>
              <a:rPr lang="en-US" sz="1400" dirty="0">
                <a:solidFill>
                  <a:schemeClr val="bg1"/>
                </a:solidFill>
              </a:rPr>
              <a:t> dan </a:t>
            </a:r>
            <a:r>
              <a:rPr lang="en-US" sz="1400" dirty="0" err="1">
                <a:solidFill>
                  <a:schemeClr val="bg1"/>
                </a:solidFill>
              </a:rPr>
              <a:t>digunakan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3976857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Waterfall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1769EB-419D-45E3-9385-1C312CA1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58" y="925412"/>
            <a:ext cx="3662883" cy="19132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94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2241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Flowchart </a:t>
            </a:r>
          </a:p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5E0F0F-884C-41D7-BA5D-F92883F5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2"/>
          <a:stretch/>
        </p:blipFill>
        <p:spPr>
          <a:xfrm>
            <a:off x="514174" y="-4627"/>
            <a:ext cx="1753570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51E8EE-4535-40BF-9C26-35C069138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0"/>
          <a:stretch/>
        </p:blipFill>
        <p:spPr>
          <a:xfrm>
            <a:off x="2736699" y="0"/>
            <a:ext cx="3309627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6634" y="811305"/>
            <a:ext cx="3452104" cy="1142691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Algoritma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i="1" dirty="0" err="1"/>
              <a:t>CountVectorizer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" y="2461035"/>
            <a:ext cx="3614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CountVectorizer adalah metode untuk </a:t>
            </a:r>
            <a:endParaRPr lang="en-US" sz="1400" dirty="0"/>
          </a:p>
          <a:p>
            <a:r>
              <a:rPr lang="id-ID" sz="1400" dirty="0"/>
              <a:t>mengubah susuan kata dalam sebuah </a:t>
            </a:r>
            <a:endParaRPr lang="en-US" sz="1400" dirty="0"/>
          </a:p>
          <a:p>
            <a:r>
              <a:rPr lang="id-ID" sz="1400" dirty="0"/>
              <a:t>kalimat menjadi vektor dengan menghitung frekuensi kemunculan kata dalam sebuah</a:t>
            </a:r>
            <a:endParaRPr lang="en-US" sz="1400" dirty="0"/>
          </a:p>
          <a:p>
            <a:r>
              <a:rPr lang="id-ID" sz="1400" dirty="0"/>
              <a:t>alimat. </a:t>
            </a:r>
            <a:r>
              <a:rPr lang="en-US" sz="1400" i="1" dirty="0" err="1"/>
              <a:t>CountVectorizer</a:t>
            </a:r>
            <a:r>
              <a:rPr lang="id-ID" sz="1400" dirty="0"/>
              <a:t> dapat mengubah </a:t>
            </a:r>
            <a:endParaRPr lang="en-US" sz="1400" dirty="0"/>
          </a:p>
          <a:p>
            <a:r>
              <a:rPr lang="id-ID" sz="1400" dirty="0"/>
              <a:t>fitur teks menjadi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F6B99-B194-40D5-B730-1A99F34EF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9" y="1758126"/>
            <a:ext cx="3629100" cy="13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6634" y="811305"/>
            <a:ext cx="3452104" cy="1142691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Algoritma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i="1" dirty="0"/>
              <a:t>Support Vector 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" y="2461035"/>
            <a:ext cx="3614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Support Vector Machine (SVM)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terbimbing</a:t>
            </a:r>
            <a:r>
              <a:rPr lang="en-US" sz="1400" dirty="0"/>
              <a:t> yang </a:t>
            </a:r>
          </a:p>
          <a:p>
            <a:r>
              <a:rPr lang="en-US" sz="1400" dirty="0" err="1"/>
              <a:t>pengklasifikasiannya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hipotesis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fungsi-fungsi</a:t>
            </a:r>
            <a:r>
              <a:rPr lang="en-US" sz="1400" dirty="0"/>
              <a:t> linear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berdimensi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FCCE1-3891-4A36-9CAC-84B59C72C24D}"/>
              </a:ext>
            </a:extLst>
          </p:cNvPr>
          <p:cNvSpPr/>
          <p:nvPr/>
        </p:nvSpPr>
        <p:spPr>
          <a:xfrm>
            <a:off x="5724127" y="1483600"/>
            <a:ext cx="2944359" cy="195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Support Vector Machine (SVM) Algorithm - Javatpoint">
            <a:extLst>
              <a:ext uri="{FF2B5EF4-FFF2-40B4-BE49-F238E27FC236}">
                <a16:creationId xmlns:a16="http://schemas.microsoft.com/office/drawing/2014/main" id="{9D23C4F1-5C0F-4B01-8C73-3805D0B818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483600"/>
            <a:ext cx="2944359" cy="19548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86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 </a:t>
            </a:r>
            <a:r>
              <a:rPr lang="en-US" altLang="ko-KR" dirty="0" err="1"/>
              <a:t>Aplikasi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472</Words>
  <Application>Microsoft Office PowerPoint</Application>
  <PresentationFormat>On-screen Show (16:9)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Elba</cp:lastModifiedBy>
  <cp:revision>108</cp:revision>
  <dcterms:created xsi:type="dcterms:W3CDTF">2016-12-05T23:26:54Z</dcterms:created>
  <dcterms:modified xsi:type="dcterms:W3CDTF">2020-08-08T03:21:11Z</dcterms:modified>
</cp:coreProperties>
</file>