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299" r:id="rId6"/>
    <p:sldId id="300" r:id="rId7"/>
    <p:sldId id="284" r:id="rId8"/>
    <p:sldId id="303" r:id="rId9"/>
    <p:sldId id="304" r:id="rId10"/>
    <p:sldId id="301" r:id="rId11"/>
    <p:sldId id="264" r:id="rId12"/>
    <p:sldId id="268" r:id="rId13"/>
    <p:sldId id="305" r:id="rId14"/>
    <p:sldId id="310" r:id="rId15"/>
    <p:sldId id="306" r:id="rId16"/>
    <p:sldId id="307" r:id="rId17"/>
    <p:sldId id="309" r:id="rId18"/>
    <p:sldId id="308" r:id="rId19"/>
    <p:sldId id="311" r:id="rId20"/>
    <p:sldId id="313" r:id="rId21"/>
    <p:sldId id="312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0" d="100"/>
          <a:sy n="90" d="100"/>
        </p:scale>
        <p:origin x="882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414B6-C73D-434D-9112-4F7C5F6C449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E30D-5B17-4AE8-8E34-0CCEEA5B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E30D-5B17-4AE8-8E34-0CCEEA5B27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9.png"/><Relationship Id="rId18" Type="http://schemas.openxmlformats.org/officeDocument/2006/relationships/image" Target="../media/image53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17" Type="http://schemas.openxmlformats.org/officeDocument/2006/relationships/image" Target="../media/image52.png"/><Relationship Id="rId25" Type="http://schemas.openxmlformats.org/officeDocument/2006/relationships/image" Target="../media/image63.png"/><Relationship Id="rId2" Type="http://schemas.openxmlformats.org/officeDocument/2006/relationships/image" Target="../media/image40.png"/><Relationship Id="rId16" Type="http://schemas.openxmlformats.org/officeDocument/2006/relationships/image" Target="../media/image51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37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49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1253" y="1613947"/>
            <a:ext cx="5292080" cy="1080121"/>
          </a:xfrm>
        </p:spPr>
        <p:txBody>
          <a:bodyPr/>
          <a:lstStyle/>
          <a:p>
            <a:r>
              <a:rPr lang="en-US" altLang="ko-KR" sz="2400" dirty="0">
                <a:ea typeface="맑은 고딕" pitchFamily="50" charset="-127"/>
              </a:rPr>
              <a:t>PENERAPAN </a:t>
            </a:r>
            <a:r>
              <a:rPr lang="en-US" altLang="ko-KR" sz="2400" i="1" dirty="0">
                <a:ea typeface="맑은 고딕" pitchFamily="50" charset="-127"/>
              </a:rPr>
              <a:t>TEXT MINING </a:t>
            </a:r>
            <a:r>
              <a:rPr lang="en-US" altLang="ko-KR" sz="2400" dirty="0">
                <a:ea typeface="맑은 고딕" pitchFamily="50" charset="-127"/>
              </a:rPr>
              <a:t>UNTUK PENGELOLAAN IDENTIFIKASI KELUHAN  PENGGUNA SECARA OTOMATIS DI POLITEKNIK NEGERI INDRAMAYU</a:t>
            </a:r>
            <a:endParaRPr lang="en-US" altLang="ko-K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28392" y="3529553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ELBA AYU KURNIA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NIM. 1703056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6E710-0650-40E8-B422-DECC421ED552}"/>
              </a:ext>
            </a:extLst>
          </p:cNvPr>
          <p:cNvSpPr/>
          <p:nvPr/>
        </p:nvSpPr>
        <p:spPr>
          <a:xfrm>
            <a:off x="3635896" y="3291830"/>
            <a:ext cx="5112568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D6D91-3F56-410F-B78B-F13F7E729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76" y="123478"/>
            <a:ext cx="487272" cy="4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Kesimpulan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4219" y="1034643"/>
            <a:ext cx="674118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Keluhan</a:t>
            </a:r>
            <a:r>
              <a:rPr lang="id-ID" sz="1400" dirty="0"/>
              <a:t> dapat dengan mudah </a:t>
            </a:r>
            <a:r>
              <a:rPr lang="en-US" sz="1400" dirty="0" err="1"/>
              <a:t>didistribusikan</a:t>
            </a:r>
            <a:r>
              <a:rPr lang="en-US" sz="1400" dirty="0"/>
              <a:t> pada unit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memanfaatkan</a:t>
            </a:r>
            <a:r>
              <a:rPr lang="en-US" sz="1400" dirty="0"/>
              <a:t> </a:t>
            </a:r>
            <a:r>
              <a:rPr lang="en-US" sz="1400" i="1" dirty="0"/>
              <a:t>text mining</a:t>
            </a:r>
            <a:r>
              <a:rPr lang="en-US" sz="1400" dirty="0"/>
              <a:t> yang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keluhan</a:t>
            </a:r>
            <a:r>
              <a:rPr lang="en-US" sz="1400" dirty="0"/>
              <a:t> </a:t>
            </a:r>
            <a:r>
              <a:rPr lang="en-US" sz="1400" dirty="0" err="1"/>
              <a:t>ditujukan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unit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bukan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id-ID" sz="1400" dirty="0"/>
              <a:t> pengujian </a:t>
            </a:r>
            <a:r>
              <a:rPr lang="en-US" sz="1400" dirty="0" err="1"/>
              <a:t>akurasi</a:t>
            </a:r>
            <a:r>
              <a:rPr lang="en-US" sz="1400" dirty="0"/>
              <a:t> model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persentase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sebesar</a:t>
            </a:r>
            <a:r>
              <a:rPr lang="en-US" sz="1400" dirty="0"/>
              <a:t> 90</a:t>
            </a:r>
            <a:r>
              <a:rPr lang="id-ID" sz="1400" dirty="0"/>
              <a:t>%, disimpulkan bahwa </a:t>
            </a:r>
            <a:r>
              <a:rPr lang="en-US" sz="1400" dirty="0" err="1"/>
              <a:t>algoritma</a:t>
            </a:r>
            <a:r>
              <a:rPr lang="en-US" sz="1400" dirty="0"/>
              <a:t> yang paling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i="1" dirty="0" err="1"/>
              <a:t>CountVectorizer</a:t>
            </a:r>
            <a:r>
              <a:rPr lang="en-US" sz="1400" i="1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proses </a:t>
            </a:r>
            <a:r>
              <a:rPr lang="en-US" sz="1400" i="1" dirty="0"/>
              <a:t>Feature Extraction </a:t>
            </a:r>
            <a:r>
              <a:rPr lang="en-US" sz="1400" dirty="0"/>
              <a:t>dan </a:t>
            </a:r>
          </a:p>
          <a:p>
            <a:r>
              <a:rPr lang="en-US" sz="1400" i="1" dirty="0"/>
              <a:t>  Support Vector Machine (SVM)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i="1" dirty="0"/>
              <a:t>proses Classifier</a:t>
            </a:r>
            <a:r>
              <a:rPr lang="en-US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18" y="1034643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226365" y="184441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i="1" dirty="0" err="1"/>
              <a:t>CountVectorizer</a:t>
            </a:r>
            <a:endParaRPr lang="ko-KR" alt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59D52-0AA6-4246-92FB-29C6751B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694224"/>
            <a:ext cx="2448272" cy="105260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CD69237-A149-4CD7-9433-C7081D6AD6B2}"/>
              </a:ext>
            </a:extLst>
          </p:cNvPr>
          <p:cNvSpPr/>
          <p:nvPr/>
        </p:nvSpPr>
        <p:spPr>
          <a:xfrm>
            <a:off x="2807298" y="2112512"/>
            <a:ext cx="612574" cy="2432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F52180-F2CC-47D3-9FA2-03A061B9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95" y="2067694"/>
            <a:ext cx="5226238" cy="462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7A452-3541-4AD7-80A8-208CC84FD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368504"/>
            <a:ext cx="3391376" cy="99877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394034E9-3D55-4A46-929B-6E94DD750CB2}"/>
              </a:ext>
            </a:extLst>
          </p:cNvPr>
          <p:cNvSpPr/>
          <p:nvPr/>
        </p:nvSpPr>
        <p:spPr>
          <a:xfrm rot="5400000">
            <a:off x="6037427" y="2827862"/>
            <a:ext cx="612574" cy="2432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6728F-EE64-4AF1-8B50-32D8700C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6090"/>
            <a:ext cx="3578108" cy="2351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D2A3B-0CB6-471C-B25F-577C004A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751" y="1846090"/>
            <a:ext cx="3578108" cy="24649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51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11C9DC-1959-4215-9C95-5E1362B65116}"/>
                  </a:ext>
                </a:extLst>
              </p:cNvPr>
              <p:cNvSpPr txBox="1"/>
              <p:nvPr/>
            </p:nvSpPr>
            <p:spPr>
              <a:xfrm>
                <a:off x="266201" y="1693787"/>
                <a:ext cx="1945533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11C9DC-1959-4215-9C95-5E1362B6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01" y="1693787"/>
                <a:ext cx="1945533" cy="550535"/>
              </a:xfrm>
              <a:prstGeom prst="rect">
                <a:avLst/>
              </a:prstGeom>
              <a:blipFill>
                <a:blip r:embed="rId2"/>
                <a:stretch>
                  <a:fillRect l="-125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638F1-2722-4DFE-91A5-D5EDF8765B74}"/>
                  </a:ext>
                </a:extLst>
              </p:cNvPr>
              <p:cNvSpPr txBox="1"/>
              <p:nvPr/>
            </p:nvSpPr>
            <p:spPr>
              <a:xfrm>
                <a:off x="257625" y="2503728"/>
                <a:ext cx="2214837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638F1-2722-4DFE-91A5-D5EDF876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5" y="2503728"/>
                <a:ext cx="2214837" cy="550535"/>
              </a:xfrm>
              <a:prstGeom prst="rect">
                <a:avLst/>
              </a:prstGeom>
              <a:blipFill>
                <a:blip r:embed="rId3"/>
                <a:stretch>
                  <a:fillRect l="-109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E5A2E9-7B1C-44F3-AE70-30B034FBF041}"/>
                  </a:ext>
                </a:extLst>
              </p:cNvPr>
              <p:cNvSpPr txBox="1"/>
              <p:nvPr/>
            </p:nvSpPr>
            <p:spPr>
              <a:xfrm>
                <a:off x="257625" y="3313669"/>
                <a:ext cx="1917063" cy="535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E5A2E9-7B1C-44F3-AE70-30B034FB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5" y="3313669"/>
                <a:ext cx="1917063" cy="535981"/>
              </a:xfrm>
              <a:prstGeom prst="rect">
                <a:avLst/>
              </a:prstGeom>
              <a:blipFill>
                <a:blip r:embed="rId4"/>
                <a:stretch>
                  <a:fillRect l="-1587" t="-1136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969375-988D-4009-A78C-05C4F7AF3F84}"/>
              </a:ext>
            </a:extLst>
          </p:cNvPr>
          <p:cNvSpPr/>
          <p:nvPr/>
        </p:nvSpPr>
        <p:spPr>
          <a:xfrm>
            <a:off x="149970" y="1563638"/>
            <a:ext cx="2322492" cy="24740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64C2FC1-8FF8-4AC9-9228-422311A5D716}"/>
              </a:ext>
            </a:extLst>
          </p:cNvPr>
          <p:cNvSpPr/>
          <p:nvPr/>
        </p:nvSpPr>
        <p:spPr>
          <a:xfrm>
            <a:off x="2657038" y="2571750"/>
            <a:ext cx="1296144" cy="223083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8885E9-4693-4B4F-A33C-CA77F6999BAD}"/>
                  </a:ext>
                </a:extLst>
              </p:cNvPr>
              <p:cNvSpPr txBox="1"/>
              <p:nvPr/>
            </p:nvSpPr>
            <p:spPr>
              <a:xfrm>
                <a:off x="4283421" y="1075898"/>
                <a:ext cx="4020331" cy="255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.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. 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8885E9-4693-4B4F-A33C-CA77F699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21" y="1075898"/>
                <a:ext cx="4020331" cy="255326"/>
              </a:xfrm>
              <a:prstGeom prst="rect">
                <a:avLst/>
              </a:prstGeom>
              <a:blipFill>
                <a:blip r:embed="rId5"/>
                <a:stretch>
                  <a:fillRect t="-1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4AE0D5F-66D7-450D-A59F-B2A6556F3C1C}"/>
              </a:ext>
            </a:extLst>
          </p:cNvPr>
          <p:cNvSpPr txBox="1"/>
          <p:nvPr/>
        </p:nvSpPr>
        <p:spPr>
          <a:xfrm>
            <a:off x="2541920" y="1858122"/>
            <a:ext cx="186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Note</a:t>
            </a:r>
            <a:r>
              <a:rPr lang="en-US" sz="1200" dirty="0">
                <a:solidFill>
                  <a:schemeClr val="accent1"/>
                </a:solidFill>
              </a:rPr>
              <a:t> :</a:t>
            </a:r>
          </a:p>
          <a:p>
            <a:r>
              <a:rPr lang="en-US" sz="1200" dirty="0"/>
              <a:t>Kelas </a:t>
            </a:r>
            <a:r>
              <a:rPr lang="en-US" sz="1200" dirty="0" err="1"/>
              <a:t>Lingkaran</a:t>
            </a:r>
            <a:r>
              <a:rPr lang="en-US" sz="1200" dirty="0"/>
              <a:t> = -1</a:t>
            </a:r>
          </a:p>
          <a:p>
            <a:r>
              <a:rPr lang="en-US" sz="1200" dirty="0"/>
              <a:t>Kelas </a:t>
            </a:r>
            <a:r>
              <a:rPr lang="en-US" sz="1200" dirty="0" err="1"/>
              <a:t>Persegi</a:t>
            </a:r>
            <a:r>
              <a:rPr lang="en-US" sz="1200" dirty="0"/>
              <a:t>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3E2180-5D1D-4F2E-86D8-6C8F42F3459C}"/>
                  </a:ext>
                </a:extLst>
              </p:cNvPr>
              <p:cNvSpPr txBox="1"/>
              <p:nvPr/>
            </p:nvSpPr>
            <p:spPr>
              <a:xfrm>
                <a:off x="4515356" y="1437082"/>
                <a:ext cx="3558410" cy="255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.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. 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3E2180-5D1D-4F2E-86D8-6C8F42F3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56" y="1437082"/>
                <a:ext cx="3558410" cy="255326"/>
              </a:xfrm>
              <a:prstGeom prst="rect">
                <a:avLst/>
              </a:prstGeom>
              <a:blipFill>
                <a:blip r:embed="rId6"/>
                <a:stretch>
                  <a:fillRect l="-858" t="-190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76C409-CF63-4B85-B0D1-24FA4884AB5A}"/>
                  </a:ext>
                </a:extLst>
              </p:cNvPr>
              <p:cNvSpPr txBox="1"/>
              <p:nvPr/>
            </p:nvSpPr>
            <p:spPr>
              <a:xfrm>
                <a:off x="4531267" y="1780211"/>
                <a:ext cx="3404522" cy="255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.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.  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76C409-CF63-4B85-B0D1-24FA4884A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267" y="1780211"/>
                <a:ext cx="3404522" cy="255326"/>
              </a:xfrm>
              <a:prstGeom prst="rect">
                <a:avLst/>
              </a:prstGeom>
              <a:blipFill>
                <a:blip r:embed="rId7"/>
                <a:stretch>
                  <a:fillRect l="-716" t="-16667" r="-447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2F6B3FC-9E2E-46B2-9E38-ECC5B4A42A34}"/>
              </a:ext>
            </a:extLst>
          </p:cNvPr>
          <p:cNvSpPr/>
          <p:nvPr/>
        </p:nvSpPr>
        <p:spPr>
          <a:xfrm>
            <a:off x="4415471" y="949884"/>
            <a:ext cx="3658295" cy="13100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/>
              <p:nvPr/>
            </p:nvSpPr>
            <p:spPr>
              <a:xfrm>
                <a:off x="4470202" y="2939806"/>
                <a:ext cx="393376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02" y="2939806"/>
                <a:ext cx="3933769" cy="460126"/>
              </a:xfrm>
              <a:prstGeom prst="rect">
                <a:avLst/>
              </a:prstGeom>
              <a:blipFill>
                <a:blip r:embed="rId8"/>
                <a:stretch>
                  <a:fillRect l="-1703" r="-77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994F2C9-683A-4250-A45F-7DAA09F868AD}"/>
              </a:ext>
            </a:extLst>
          </p:cNvPr>
          <p:cNvSpPr txBox="1"/>
          <p:nvPr/>
        </p:nvSpPr>
        <p:spPr>
          <a:xfrm>
            <a:off x="4283421" y="372923"/>
            <a:ext cx="47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Cari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nilai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 a1,a2,a3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mencari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garis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hyperplane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persamaan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31A93E-7B97-4B5D-96F7-985B6E9B193C}"/>
                  </a:ext>
                </a:extLst>
              </p:cNvPr>
              <p:cNvSpPr txBox="1"/>
              <p:nvPr/>
            </p:nvSpPr>
            <p:spPr>
              <a:xfrm>
                <a:off x="4470202" y="3560028"/>
                <a:ext cx="433984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31A93E-7B97-4B5D-96F7-985B6E9B1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02" y="3560028"/>
                <a:ext cx="4339842" cy="460126"/>
              </a:xfrm>
              <a:prstGeom prst="rect">
                <a:avLst/>
              </a:prstGeom>
              <a:blipFill>
                <a:blip r:embed="rId9"/>
                <a:stretch>
                  <a:fillRect l="-1545" r="-702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7E99AF-91EC-4DE9-BDB1-FCBA3B479DBB}"/>
                  </a:ext>
                </a:extLst>
              </p:cNvPr>
              <p:cNvSpPr txBox="1"/>
              <p:nvPr/>
            </p:nvSpPr>
            <p:spPr>
              <a:xfrm>
                <a:off x="4435255" y="4180250"/>
                <a:ext cx="3983526" cy="47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7E99AF-91EC-4DE9-BDB1-FCBA3B479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55" y="4180250"/>
                <a:ext cx="3983526" cy="475323"/>
              </a:xfrm>
              <a:prstGeom prst="rect">
                <a:avLst/>
              </a:prstGeom>
              <a:blipFill>
                <a:blip r:embed="rId10"/>
                <a:stretch>
                  <a:fillRect l="-183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B676169-F604-4E8A-812A-E8B4E196B948}"/>
              </a:ext>
            </a:extLst>
          </p:cNvPr>
          <p:cNvSpPr/>
          <p:nvPr/>
        </p:nvSpPr>
        <p:spPr>
          <a:xfrm>
            <a:off x="4403207" y="2905022"/>
            <a:ext cx="4406837" cy="18892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EAA4E-F2B3-448A-A810-A65B19E18A2A}"/>
              </a:ext>
            </a:extLst>
          </p:cNvPr>
          <p:cNvSpPr txBox="1"/>
          <p:nvPr/>
        </p:nvSpPr>
        <p:spPr>
          <a:xfrm>
            <a:off x="4303140" y="2552043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Subtitusikan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persamaan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diatas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11C9DC-1959-4215-9C95-5E1362B65116}"/>
                  </a:ext>
                </a:extLst>
              </p:cNvPr>
              <p:cNvSpPr txBox="1"/>
              <p:nvPr/>
            </p:nvSpPr>
            <p:spPr>
              <a:xfrm>
                <a:off x="252040" y="2132882"/>
                <a:ext cx="1841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1+4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2+9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11C9DC-1959-4215-9C95-5E1362B6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0" y="2132882"/>
                <a:ext cx="1841466" cy="215444"/>
              </a:xfrm>
              <a:prstGeom prst="rect">
                <a:avLst/>
              </a:prstGeom>
              <a:blipFill>
                <a:blip r:embed="rId2"/>
                <a:stretch>
                  <a:fillRect l="-1656" r="-132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638F1-2722-4DFE-91A5-D5EDF8765B74}"/>
                  </a:ext>
                </a:extLst>
              </p:cNvPr>
              <p:cNvSpPr txBox="1"/>
              <p:nvPr/>
            </p:nvSpPr>
            <p:spPr>
              <a:xfrm>
                <a:off x="252040" y="2474632"/>
                <a:ext cx="1841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1+6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2+9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638F1-2722-4DFE-91A5-D5EDF876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0" y="2474632"/>
                <a:ext cx="1841466" cy="215444"/>
              </a:xfrm>
              <a:prstGeom prst="rect">
                <a:avLst/>
              </a:prstGeom>
              <a:blipFill>
                <a:blip r:embed="rId3"/>
                <a:stretch>
                  <a:fillRect l="-1656" r="-132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E5A2E9-7B1C-44F3-AE70-30B034FBF041}"/>
                  </a:ext>
                </a:extLst>
              </p:cNvPr>
              <p:cNvSpPr txBox="1"/>
              <p:nvPr/>
            </p:nvSpPr>
            <p:spPr>
              <a:xfrm>
                <a:off x="214241" y="2795401"/>
                <a:ext cx="19170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1+9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2+17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E5A2E9-7B1C-44F3-AE70-30B034FB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1" y="2795401"/>
                <a:ext cx="1917063" cy="215444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64C2FC1-8FF8-4AC9-9228-422311A5D716}"/>
              </a:ext>
            </a:extLst>
          </p:cNvPr>
          <p:cNvSpPr/>
          <p:nvPr/>
        </p:nvSpPr>
        <p:spPr>
          <a:xfrm>
            <a:off x="2699792" y="2433738"/>
            <a:ext cx="1296144" cy="223083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/>
              <p:nvPr/>
            </p:nvSpPr>
            <p:spPr>
              <a:xfrm>
                <a:off x="4430295" y="2102105"/>
                <a:ext cx="21077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2+9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95" y="2102105"/>
                <a:ext cx="2107756" cy="246221"/>
              </a:xfrm>
              <a:prstGeom prst="rect">
                <a:avLst/>
              </a:prstGeom>
              <a:blipFill>
                <a:blip r:embed="rId5"/>
                <a:stretch>
                  <a:fillRect l="-1734" r="-11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31A93E-7B97-4B5D-96F7-985B6E9B193C}"/>
                  </a:ext>
                </a:extLst>
              </p:cNvPr>
              <p:cNvSpPr txBox="1"/>
              <p:nvPr/>
            </p:nvSpPr>
            <p:spPr>
              <a:xfrm>
                <a:off x="4443272" y="2409311"/>
                <a:ext cx="21077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2+9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31A93E-7B97-4B5D-96F7-985B6E9B1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2" y="2409311"/>
                <a:ext cx="2107756" cy="246221"/>
              </a:xfrm>
              <a:prstGeom prst="rect">
                <a:avLst/>
              </a:prstGeom>
              <a:blipFill>
                <a:blip r:embed="rId6"/>
                <a:stretch>
                  <a:fillRect l="-1734" r="-115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7E99AF-91EC-4DE9-BDB1-FCBA3B479DBB}"/>
                  </a:ext>
                </a:extLst>
              </p:cNvPr>
              <p:cNvSpPr txBox="1"/>
              <p:nvPr/>
            </p:nvSpPr>
            <p:spPr>
              <a:xfrm>
                <a:off x="4491360" y="2886074"/>
                <a:ext cx="399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7E99AF-91EC-4DE9-BDB1-FCBA3B479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0" y="2886074"/>
                <a:ext cx="399148" cy="246221"/>
              </a:xfrm>
              <a:prstGeom prst="rect">
                <a:avLst/>
              </a:prstGeom>
              <a:blipFill>
                <a:blip r:embed="rId7"/>
                <a:stretch>
                  <a:fillRect l="-10769" r="-769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52EAA4E-F2B3-448A-A810-A65B19E18A2A}"/>
              </a:ext>
            </a:extLst>
          </p:cNvPr>
          <p:cNvSpPr txBox="1"/>
          <p:nvPr/>
        </p:nvSpPr>
        <p:spPr>
          <a:xfrm>
            <a:off x="4395100" y="1646938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Persamaan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0B1CA-9D1B-408F-8CDC-6362C266B939}"/>
              </a:ext>
            </a:extLst>
          </p:cNvPr>
          <p:cNvSpPr txBox="1"/>
          <p:nvPr/>
        </p:nvSpPr>
        <p:spPr>
          <a:xfrm>
            <a:off x="0" y="1657646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Setelah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disederhanakan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menjadi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CEFFB1-F5C2-485C-A75E-CE4F40D91EA1}"/>
              </a:ext>
            </a:extLst>
          </p:cNvPr>
          <p:cNvCxnSpPr/>
          <p:nvPr/>
        </p:nvCxnSpPr>
        <p:spPr>
          <a:xfrm>
            <a:off x="4460294" y="2756828"/>
            <a:ext cx="207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234F9-9591-4393-AC16-A6B6CF998451}"/>
              </a:ext>
            </a:extLst>
          </p:cNvPr>
          <p:cNvCxnSpPr>
            <a:cxnSpLocks/>
          </p:cNvCxnSpPr>
          <p:nvPr/>
        </p:nvCxnSpPr>
        <p:spPr>
          <a:xfrm>
            <a:off x="6692542" y="2756828"/>
            <a:ext cx="207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81D214-7862-4199-8977-F20DF8CE780B}"/>
                  </a:ext>
                </a:extLst>
              </p:cNvPr>
              <p:cNvSpPr txBox="1"/>
              <p:nvPr/>
            </p:nvSpPr>
            <p:spPr>
              <a:xfrm>
                <a:off x="4890508" y="2881573"/>
                <a:ext cx="5530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81D214-7862-4199-8977-F20DF8CE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08" y="2881573"/>
                <a:ext cx="553037" cy="246221"/>
              </a:xfrm>
              <a:prstGeom prst="rect">
                <a:avLst/>
              </a:prstGeom>
              <a:blipFill>
                <a:blip r:embed="rId8"/>
                <a:stretch>
                  <a:fillRect r="-659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F5A682-9AC2-47A4-98DB-D74412C70E6F}"/>
              </a:ext>
            </a:extLst>
          </p:cNvPr>
          <p:cNvCxnSpPr>
            <a:cxnSpLocks/>
          </p:cNvCxnSpPr>
          <p:nvPr/>
        </p:nvCxnSpPr>
        <p:spPr>
          <a:xfrm flipV="1">
            <a:off x="5684430" y="2469921"/>
            <a:ext cx="216024" cy="18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BD57C7-3137-44AF-A7D6-7E3B015CF9A1}"/>
              </a:ext>
            </a:extLst>
          </p:cNvPr>
          <p:cNvCxnSpPr>
            <a:cxnSpLocks/>
          </p:cNvCxnSpPr>
          <p:nvPr/>
        </p:nvCxnSpPr>
        <p:spPr>
          <a:xfrm flipV="1">
            <a:off x="5684430" y="2160738"/>
            <a:ext cx="216024" cy="18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5DE661-696A-4B60-B55E-E8852462BE9A}"/>
                  </a:ext>
                </a:extLst>
              </p:cNvPr>
              <p:cNvSpPr txBox="1"/>
              <p:nvPr/>
            </p:nvSpPr>
            <p:spPr>
              <a:xfrm>
                <a:off x="5970753" y="2886074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5DE661-696A-4B60-B55E-E8852462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3" y="2886074"/>
                <a:ext cx="382412" cy="246221"/>
              </a:xfrm>
              <a:prstGeom prst="rect">
                <a:avLst/>
              </a:prstGeom>
              <a:blipFill>
                <a:blip r:embed="rId9"/>
                <a:stretch>
                  <a:fillRect l="-3175" r="-952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DCE15E-7E87-4796-A424-CF92E42E2624}"/>
              </a:ext>
            </a:extLst>
          </p:cNvPr>
          <p:cNvCxnSpPr>
            <a:cxnSpLocks/>
          </p:cNvCxnSpPr>
          <p:nvPr/>
        </p:nvCxnSpPr>
        <p:spPr>
          <a:xfrm flipV="1">
            <a:off x="6286212" y="2168697"/>
            <a:ext cx="216024" cy="18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FAE30B-57D5-4384-A361-57DC7D2F13A7}"/>
              </a:ext>
            </a:extLst>
          </p:cNvPr>
          <p:cNvCxnSpPr>
            <a:cxnSpLocks/>
          </p:cNvCxnSpPr>
          <p:nvPr/>
        </p:nvCxnSpPr>
        <p:spPr>
          <a:xfrm flipV="1">
            <a:off x="6295162" y="2451897"/>
            <a:ext cx="216024" cy="18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3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/>
              <p:nvPr/>
            </p:nvSpPr>
            <p:spPr>
              <a:xfrm>
                <a:off x="70830" y="773540"/>
                <a:ext cx="21077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2+9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" y="773540"/>
                <a:ext cx="2107756" cy="246221"/>
              </a:xfrm>
              <a:prstGeom prst="rect">
                <a:avLst/>
              </a:prstGeom>
              <a:blipFill>
                <a:blip r:embed="rId2"/>
                <a:stretch>
                  <a:fillRect l="-1739" r="-144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31A93E-7B97-4B5D-96F7-985B6E9B193C}"/>
                  </a:ext>
                </a:extLst>
              </p:cNvPr>
              <p:cNvSpPr txBox="1"/>
              <p:nvPr/>
            </p:nvSpPr>
            <p:spPr>
              <a:xfrm>
                <a:off x="83807" y="1080746"/>
                <a:ext cx="2067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2+17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31A93E-7B97-4B5D-96F7-985B6E9B1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7" y="1080746"/>
                <a:ext cx="2067682" cy="246221"/>
              </a:xfrm>
              <a:prstGeom prst="rect">
                <a:avLst/>
              </a:prstGeom>
              <a:blipFill>
                <a:blip r:embed="rId3"/>
                <a:stretch>
                  <a:fillRect l="-1770" r="-1180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7E99AF-91EC-4DE9-BDB1-FCBA3B479DBB}"/>
                  </a:ext>
                </a:extLst>
              </p:cNvPr>
              <p:cNvSpPr txBox="1"/>
              <p:nvPr/>
            </p:nvSpPr>
            <p:spPr>
              <a:xfrm>
                <a:off x="3335274" y="1446761"/>
                <a:ext cx="512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7E99AF-91EC-4DE9-BDB1-FCBA3B479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274" y="1446761"/>
                <a:ext cx="512961" cy="246221"/>
              </a:xfrm>
              <a:prstGeom prst="rect">
                <a:avLst/>
              </a:prstGeom>
              <a:blipFill>
                <a:blip r:embed="rId4"/>
                <a:stretch>
                  <a:fillRect l="-7143" r="-71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F70B1CA-9D1B-408F-8CDC-6362C266B939}"/>
              </a:ext>
            </a:extLst>
          </p:cNvPr>
          <p:cNvSpPr txBox="1"/>
          <p:nvPr/>
        </p:nvSpPr>
        <p:spPr>
          <a:xfrm>
            <a:off x="70830" y="392897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Persamaan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CEFFB1-F5C2-485C-A75E-CE4F40D91EA1}"/>
              </a:ext>
            </a:extLst>
          </p:cNvPr>
          <p:cNvCxnSpPr/>
          <p:nvPr/>
        </p:nvCxnSpPr>
        <p:spPr>
          <a:xfrm>
            <a:off x="100829" y="1428263"/>
            <a:ext cx="207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234F9-9591-4393-AC16-A6B6CF998451}"/>
              </a:ext>
            </a:extLst>
          </p:cNvPr>
          <p:cNvCxnSpPr>
            <a:cxnSpLocks/>
          </p:cNvCxnSpPr>
          <p:nvPr/>
        </p:nvCxnSpPr>
        <p:spPr>
          <a:xfrm>
            <a:off x="2333077" y="1428263"/>
            <a:ext cx="207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5DE661-696A-4B60-B55E-E8852462BE9A}"/>
                  </a:ext>
                </a:extLst>
              </p:cNvPr>
              <p:cNvSpPr txBox="1"/>
              <p:nvPr/>
            </p:nvSpPr>
            <p:spPr>
              <a:xfrm>
                <a:off x="5343399" y="1475371"/>
                <a:ext cx="6501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5DE661-696A-4B60-B55E-E8852462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99" y="1475371"/>
                <a:ext cx="650114" cy="246221"/>
              </a:xfrm>
              <a:prstGeom prst="rect">
                <a:avLst/>
              </a:prstGeom>
              <a:blipFill>
                <a:blip r:embed="rId5"/>
                <a:stretch>
                  <a:fillRect l="-1887" r="-47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C9C5B3-60ED-49BE-AEE1-47634045A8A5}"/>
                  </a:ext>
                </a:extLst>
              </p:cNvPr>
              <p:cNvSpPr txBox="1"/>
              <p:nvPr/>
            </p:nvSpPr>
            <p:spPr>
              <a:xfrm>
                <a:off x="2374069" y="795719"/>
                <a:ext cx="3332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C9C5B3-60ED-49BE-AEE1-47634045A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069" y="795719"/>
                <a:ext cx="333296" cy="184666"/>
              </a:xfrm>
              <a:prstGeom prst="rect">
                <a:avLst/>
              </a:prstGeom>
              <a:blipFill>
                <a:blip r:embed="rId6"/>
                <a:stretch>
                  <a:fillRect l="-3636" r="-1090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19329E-4DF8-4E77-BDC6-302B0C021FF9}"/>
                  </a:ext>
                </a:extLst>
              </p:cNvPr>
              <p:cNvSpPr txBox="1"/>
              <p:nvPr/>
            </p:nvSpPr>
            <p:spPr>
              <a:xfrm>
                <a:off x="2382856" y="1075347"/>
                <a:ext cx="2483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19329E-4DF8-4E77-BDC6-302B0C02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56" y="1075347"/>
                <a:ext cx="248337" cy="184666"/>
              </a:xfrm>
              <a:prstGeom prst="rect">
                <a:avLst/>
              </a:prstGeom>
              <a:blipFill>
                <a:blip r:embed="rId7"/>
                <a:stretch>
                  <a:fillRect l="-7317" r="-1463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BBA8CAE-9490-43D4-8156-00E8DB501871}"/>
              </a:ext>
            </a:extLst>
          </p:cNvPr>
          <p:cNvSpPr/>
          <p:nvPr/>
        </p:nvSpPr>
        <p:spPr>
          <a:xfrm>
            <a:off x="2987824" y="613745"/>
            <a:ext cx="45719" cy="1021901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82A577-38B5-4DEA-8897-792E8C124587}"/>
                  </a:ext>
                </a:extLst>
              </p:cNvPr>
              <p:cNvSpPr txBox="1"/>
              <p:nvPr/>
            </p:nvSpPr>
            <p:spPr>
              <a:xfrm>
                <a:off x="3202877" y="773743"/>
                <a:ext cx="27906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1+68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2+153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82A577-38B5-4DEA-8897-792E8C12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7" y="773743"/>
                <a:ext cx="2790636" cy="246221"/>
              </a:xfrm>
              <a:prstGeom prst="rect">
                <a:avLst/>
              </a:prstGeom>
              <a:blipFill>
                <a:blip r:embed="rId8"/>
                <a:stretch>
                  <a:fillRect l="-873" r="-8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B458E3-D870-46A8-A86E-6A0204A2B913}"/>
                  </a:ext>
                </a:extLst>
              </p:cNvPr>
              <p:cNvSpPr txBox="1"/>
              <p:nvPr/>
            </p:nvSpPr>
            <p:spPr>
              <a:xfrm>
                <a:off x="3202877" y="1089808"/>
                <a:ext cx="2543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81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1+81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2+153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B458E3-D870-46A8-A86E-6A0204A2B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7" y="1089808"/>
                <a:ext cx="2543773" cy="246221"/>
              </a:xfrm>
              <a:prstGeom prst="rect">
                <a:avLst/>
              </a:prstGeom>
              <a:blipFill>
                <a:blip r:embed="rId9"/>
                <a:stretch>
                  <a:fillRect r="-9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930382-2F22-4418-B360-AE20BEF3195B}"/>
              </a:ext>
            </a:extLst>
          </p:cNvPr>
          <p:cNvCxnSpPr>
            <a:cxnSpLocks/>
          </p:cNvCxnSpPr>
          <p:nvPr/>
        </p:nvCxnSpPr>
        <p:spPr>
          <a:xfrm>
            <a:off x="3202877" y="1428263"/>
            <a:ext cx="2649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1F08D0-1458-4D7D-BD90-E9C46CF747B3}"/>
              </a:ext>
            </a:extLst>
          </p:cNvPr>
          <p:cNvCxnSpPr>
            <a:cxnSpLocks/>
          </p:cNvCxnSpPr>
          <p:nvPr/>
        </p:nvCxnSpPr>
        <p:spPr>
          <a:xfrm>
            <a:off x="6006389" y="1428263"/>
            <a:ext cx="207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79E475-6B47-4F27-989F-575D587E84AD}"/>
                  </a:ext>
                </a:extLst>
              </p:cNvPr>
              <p:cNvSpPr txBox="1"/>
              <p:nvPr/>
            </p:nvSpPr>
            <p:spPr>
              <a:xfrm>
                <a:off x="3918044" y="1461433"/>
                <a:ext cx="6668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79E475-6B47-4F27-989F-575D587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044" y="1461433"/>
                <a:ext cx="666849" cy="246221"/>
              </a:xfrm>
              <a:prstGeom prst="rect">
                <a:avLst/>
              </a:prstGeom>
              <a:blipFill>
                <a:blip r:embed="rId10"/>
                <a:stretch>
                  <a:fillRect l="-917" r="-458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DEC906-4F2A-4F8D-90EB-F2458A5F4101}"/>
              </a:ext>
            </a:extLst>
          </p:cNvPr>
          <p:cNvCxnSpPr>
            <a:cxnSpLocks/>
          </p:cNvCxnSpPr>
          <p:nvPr/>
        </p:nvCxnSpPr>
        <p:spPr>
          <a:xfrm flipV="1">
            <a:off x="4858664" y="816199"/>
            <a:ext cx="152400" cy="19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55B718-D2F1-43F7-9F9A-028368C675AF}"/>
              </a:ext>
            </a:extLst>
          </p:cNvPr>
          <p:cNvCxnSpPr>
            <a:cxnSpLocks/>
          </p:cNvCxnSpPr>
          <p:nvPr/>
        </p:nvCxnSpPr>
        <p:spPr>
          <a:xfrm flipV="1">
            <a:off x="4858664" y="1075512"/>
            <a:ext cx="202963" cy="24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8C6442-8E4B-44B0-9ECC-B6C05C2DE080}"/>
                  </a:ext>
                </a:extLst>
              </p:cNvPr>
              <p:cNvSpPr txBox="1"/>
              <p:nvPr/>
            </p:nvSpPr>
            <p:spPr>
              <a:xfrm>
                <a:off x="94590" y="2435296"/>
                <a:ext cx="16366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      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8C6442-8E4B-44B0-9ECC-B6C05C2D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" y="2435296"/>
                <a:ext cx="1636666" cy="246221"/>
              </a:xfrm>
              <a:prstGeom prst="rect">
                <a:avLst/>
              </a:prstGeom>
              <a:blipFill>
                <a:blip r:embed="rId11"/>
                <a:stretch>
                  <a:fillRect l="-2239" r="-186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EB9874-872F-4EC9-BD10-E9EB60204CCE}"/>
                  </a:ext>
                </a:extLst>
              </p:cNvPr>
              <p:cNvSpPr txBox="1"/>
              <p:nvPr/>
            </p:nvSpPr>
            <p:spPr>
              <a:xfrm>
                <a:off x="107567" y="2742502"/>
                <a:ext cx="18626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1−13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EB9874-872F-4EC9-BD10-E9EB60204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7" y="2742502"/>
                <a:ext cx="1862689" cy="246221"/>
              </a:xfrm>
              <a:prstGeom prst="rect">
                <a:avLst/>
              </a:prstGeom>
              <a:blipFill>
                <a:blip r:embed="rId12"/>
                <a:stretch>
                  <a:fillRect l="-1967" r="-131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DF46CB8-C9B4-43B3-B5AA-6D8DCD064EC6}"/>
              </a:ext>
            </a:extLst>
          </p:cNvPr>
          <p:cNvCxnSpPr/>
          <p:nvPr/>
        </p:nvCxnSpPr>
        <p:spPr>
          <a:xfrm>
            <a:off x="124589" y="3090019"/>
            <a:ext cx="207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F68620-DDC0-4373-963C-737114B06D9F}"/>
              </a:ext>
            </a:extLst>
          </p:cNvPr>
          <p:cNvCxnSpPr>
            <a:cxnSpLocks/>
          </p:cNvCxnSpPr>
          <p:nvPr/>
        </p:nvCxnSpPr>
        <p:spPr>
          <a:xfrm>
            <a:off x="2356837" y="3090019"/>
            <a:ext cx="207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7FC27F-EFEE-41F6-A2A3-DADBB9DFD74B}"/>
                  </a:ext>
                </a:extLst>
              </p:cNvPr>
              <p:cNvSpPr txBox="1"/>
              <p:nvPr/>
            </p:nvSpPr>
            <p:spPr>
              <a:xfrm>
                <a:off x="2397829" y="2457475"/>
                <a:ext cx="3332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7FC27F-EFEE-41F6-A2A3-DADBB9D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829" y="2457475"/>
                <a:ext cx="333296" cy="184666"/>
              </a:xfrm>
              <a:prstGeom prst="rect">
                <a:avLst/>
              </a:prstGeom>
              <a:blipFill>
                <a:blip r:embed="rId13"/>
                <a:stretch>
                  <a:fillRect l="-3636" r="-1090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E1AB3A-CC6D-41FB-9165-E0FDF60F46AC}"/>
                  </a:ext>
                </a:extLst>
              </p:cNvPr>
              <p:cNvSpPr txBox="1"/>
              <p:nvPr/>
            </p:nvSpPr>
            <p:spPr>
              <a:xfrm>
                <a:off x="2406616" y="2737103"/>
                <a:ext cx="2483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E1AB3A-CC6D-41FB-9165-E0FDF60F4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16" y="2737103"/>
                <a:ext cx="248338" cy="184666"/>
              </a:xfrm>
              <a:prstGeom prst="rect">
                <a:avLst/>
              </a:prstGeom>
              <a:blipFill>
                <a:blip r:embed="rId14"/>
                <a:stretch>
                  <a:fillRect l="-7317" r="-146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CE0A78-66C1-455E-BB71-2A2C3307A3A5}"/>
                  </a:ext>
                </a:extLst>
              </p:cNvPr>
              <p:cNvSpPr txBox="1"/>
              <p:nvPr/>
            </p:nvSpPr>
            <p:spPr>
              <a:xfrm>
                <a:off x="3226244" y="2457475"/>
                <a:ext cx="1864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1−26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      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CE0A78-66C1-455E-BB71-2A2C3307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44" y="2457475"/>
                <a:ext cx="1864293" cy="246221"/>
              </a:xfrm>
              <a:prstGeom prst="rect">
                <a:avLst/>
              </a:prstGeom>
              <a:blipFill>
                <a:blip r:embed="rId15"/>
                <a:stretch>
                  <a:fillRect l="-1634" r="-163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F51524-FDD7-438C-8D2E-648873E4E546}"/>
                  </a:ext>
                </a:extLst>
              </p:cNvPr>
              <p:cNvSpPr txBox="1"/>
              <p:nvPr/>
            </p:nvSpPr>
            <p:spPr>
              <a:xfrm>
                <a:off x="3239221" y="2764681"/>
                <a:ext cx="21111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1−263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   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−52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F51524-FDD7-438C-8D2E-648873E4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21" y="2764681"/>
                <a:ext cx="2111155" cy="246221"/>
              </a:xfrm>
              <a:prstGeom prst="rect">
                <a:avLst/>
              </a:prstGeom>
              <a:blipFill>
                <a:blip r:embed="rId16"/>
                <a:stretch>
                  <a:fillRect l="-1441" r="-115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6AB60F-DF74-493B-BB27-D194565C1B75}"/>
              </a:ext>
            </a:extLst>
          </p:cNvPr>
          <p:cNvCxnSpPr/>
          <p:nvPr/>
        </p:nvCxnSpPr>
        <p:spPr>
          <a:xfrm>
            <a:off x="3256243" y="3112198"/>
            <a:ext cx="207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A66ACF-B431-403D-8D67-2E33FD904D4C}"/>
              </a:ext>
            </a:extLst>
          </p:cNvPr>
          <p:cNvCxnSpPr>
            <a:cxnSpLocks/>
          </p:cNvCxnSpPr>
          <p:nvPr/>
        </p:nvCxnSpPr>
        <p:spPr>
          <a:xfrm>
            <a:off x="5488491" y="3112198"/>
            <a:ext cx="207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5E8D84-0A72-4A27-A926-B2AE254DCB47}"/>
              </a:ext>
            </a:extLst>
          </p:cNvPr>
          <p:cNvSpPr/>
          <p:nvPr/>
        </p:nvSpPr>
        <p:spPr>
          <a:xfrm>
            <a:off x="2977700" y="2273167"/>
            <a:ext cx="45719" cy="1021901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A6DD511-53AC-4846-8D71-838723D3392D}"/>
                  </a:ext>
                </a:extLst>
              </p:cNvPr>
              <p:cNvSpPr txBox="1"/>
              <p:nvPr/>
            </p:nvSpPr>
            <p:spPr>
              <a:xfrm>
                <a:off x="3103217" y="3253805"/>
                <a:ext cx="6668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A6DD511-53AC-4846-8D71-838723D33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17" y="3253805"/>
                <a:ext cx="666849" cy="246221"/>
              </a:xfrm>
              <a:prstGeom prst="rect">
                <a:avLst/>
              </a:prstGeom>
              <a:blipFill>
                <a:blip r:embed="rId17"/>
                <a:stretch>
                  <a:fillRect r="-550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6E3262-B3AC-4327-A8D8-250CC387BBA8}"/>
              </a:ext>
            </a:extLst>
          </p:cNvPr>
          <p:cNvCxnSpPr>
            <a:cxnSpLocks/>
          </p:cNvCxnSpPr>
          <p:nvPr/>
        </p:nvCxnSpPr>
        <p:spPr>
          <a:xfrm flipV="1">
            <a:off x="4052991" y="2499988"/>
            <a:ext cx="202963" cy="24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43E33B-2796-42E2-95B6-6DA2C3840AEC}"/>
              </a:ext>
            </a:extLst>
          </p:cNvPr>
          <p:cNvCxnSpPr>
            <a:cxnSpLocks/>
          </p:cNvCxnSpPr>
          <p:nvPr/>
        </p:nvCxnSpPr>
        <p:spPr>
          <a:xfrm flipV="1">
            <a:off x="4024509" y="2791690"/>
            <a:ext cx="202963" cy="24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51FB0D5-8A35-451D-B238-BA0168D31DA1}"/>
                  </a:ext>
                </a:extLst>
              </p:cNvPr>
              <p:cNvSpPr txBox="1"/>
              <p:nvPr/>
            </p:nvSpPr>
            <p:spPr>
              <a:xfrm>
                <a:off x="4712032" y="3281955"/>
                <a:ext cx="4962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51FB0D5-8A35-451D-B238-BA0168D3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32" y="3281955"/>
                <a:ext cx="496226" cy="246221"/>
              </a:xfrm>
              <a:prstGeom prst="rect">
                <a:avLst/>
              </a:prstGeom>
              <a:blipFill>
                <a:blip r:embed="rId18"/>
                <a:stretch>
                  <a:fillRect l="-2469" r="-740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C383053-98D3-4CDF-9358-429520B498B9}"/>
                  </a:ext>
                </a:extLst>
              </p:cNvPr>
              <p:cNvSpPr txBox="1"/>
              <p:nvPr/>
            </p:nvSpPr>
            <p:spPr>
              <a:xfrm>
                <a:off x="4441859" y="3594469"/>
                <a:ext cx="1773819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=−3,25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C383053-98D3-4CDF-9358-429520B4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59" y="3594469"/>
                <a:ext cx="1773819" cy="4676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2BE60692-8C4D-42DA-807E-AE33A8D18EDF}"/>
              </a:ext>
            </a:extLst>
          </p:cNvPr>
          <p:cNvSpPr/>
          <p:nvPr/>
        </p:nvSpPr>
        <p:spPr>
          <a:xfrm>
            <a:off x="5592311" y="3594469"/>
            <a:ext cx="779889" cy="5614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CE352E-EC0C-471B-8B98-FF1A607B779F}"/>
              </a:ext>
            </a:extLst>
          </p:cNvPr>
          <p:cNvSpPr txBox="1"/>
          <p:nvPr/>
        </p:nvSpPr>
        <p:spPr>
          <a:xfrm>
            <a:off x="5641829" y="4231257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Nilai a1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E15D28-EAE3-41A4-AA4B-87EB5A7F63BA}"/>
              </a:ext>
            </a:extLst>
          </p:cNvPr>
          <p:cNvSpPr/>
          <p:nvPr/>
        </p:nvSpPr>
        <p:spPr>
          <a:xfrm flipH="1">
            <a:off x="6444208" y="62851"/>
            <a:ext cx="45719" cy="5029163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B4B6F2-4D33-4447-A118-A278305FEC99}"/>
                  </a:ext>
                </a:extLst>
              </p:cNvPr>
              <p:cNvSpPr txBox="1"/>
              <p:nvPr/>
            </p:nvSpPr>
            <p:spPr>
              <a:xfrm>
                <a:off x="6718457" y="734164"/>
                <a:ext cx="15949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1−26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B4B6F2-4D33-4447-A118-A278305FE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457" y="734164"/>
                <a:ext cx="1594988" cy="246221"/>
              </a:xfrm>
              <a:prstGeom prst="rect">
                <a:avLst/>
              </a:prstGeom>
              <a:blipFill>
                <a:blip r:embed="rId20"/>
                <a:stretch>
                  <a:fillRect l="-1908" r="-190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A6A7274-260D-42A3-BFAA-1755FD3242D7}"/>
                  </a:ext>
                </a:extLst>
              </p:cNvPr>
              <p:cNvSpPr txBox="1"/>
              <p:nvPr/>
            </p:nvSpPr>
            <p:spPr>
              <a:xfrm>
                <a:off x="6695095" y="995258"/>
                <a:ext cx="19802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6.−3,25−26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A6A7274-260D-42A3-BFAA-1755FD32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95" y="995258"/>
                <a:ext cx="1980222" cy="246221"/>
              </a:xfrm>
              <a:prstGeom prst="rect">
                <a:avLst/>
              </a:prstGeom>
              <a:blipFill>
                <a:blip r:embed="rId21"/>
                <a:stretch>
                  <a:fillRect l="-1538" r="-153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E456B8D-C37C-4212-B2D4-3ACCD29D7C89}"/>
                  </a:ext>
                </a:extLst>
              </p:cNvPr>
              <p:cNvSpPr txBox="1"/>
              <p:nvPr/>
            </p:nvSpPr>
            <p:spPr>
              <a:xfrm>
                <a:off x="6558120" y="1270443"/>
                <a:ext cx="16767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84,5−26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E456B8D-C37C-4212-B2D4-3ACCD29D7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20" y="1270443"/>
                <a:ext cx="1676741" cy="246221"/>
              </a:xfrm>
              <a:prstGeom prst="rect">
                <a:avLst/>
              </a:prstGeom>
              <a:blipFill>
                <a:blip r:embed="rId22"/>
                <a:stretch>
                  <a:fillRect r="-181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2523EC8-2402-4A2F-99ED-9A7FC99A2C5A}"/>
                  </a:ext>
                </a:extLst>
              </p:cNvPr>
              <p:cNvSpPr txBox="1"/>
              <p:nvPr/>
            </p:nvSpPr>
            <p:spPr>
              <a:xfrm>
                <a:off x="7180866" y="1565644"/>
                <a:ext cx="13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2=84,5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2523EC8-2402-4A2F-99ED-9A7FC99A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66" y="1565644"/>
                <a:ext cx="1317861" cy="246221"/>
              </a:xfrm>
              <a:prstGeom prst="rect">
                <a:avLst/>
              </a:prstGeom>
              <a:blipFill>
                <a:blip r:embed="rId23"/>
                <a:stretch>
                  <a:fillRect r="-277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8E2C7B-7853-4EBB-9E9B-C5993F8F6D88}"/>
                  </a:ext>
                </a:extLst>
              </p:cNvPr>
              <p:cNvSpPr txBox="1"/>
              <p:nvPr/>
            </p:nvSpPr>
            <p:spPr>
              <a:xfrm>
                <a:off x="7576131" y="1866911"/>
                <a:ext cx="1124410" cy="466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84,5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8E2C7B-7853-4EBB-9E9B-C5993F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31" y="1866911"/>
                <a:ext cx="1124410" cy="466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0404476-8FFF-4EE8-92D3-5488A7C01258}"/>
                  </a:ext>
                </a:extLst>
              </p:cNvPr>
              <p:cNvSpPr txBox="1"/>
              <p:nvPr/>
            </p:nvSpPr>
            <p:spPr>
              <a:xfrm>
                <a:off x="7839796" y="2469923"/>
                <a:ext cx="8056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−3,25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0404476-8FFF-4EE8-92D3-5488A7C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96" y="2469923"/>
                <a:ext cx="805605" cy="246221"/>
              </a:xfrm>
              <a:prstGeom prst="rect">
                <a:avLst/>
              </a:prstGeom>
              <a:blipFill>
                <a:blip r:embed="rId25"/>
                <a:stretch>
                  <a:fillRect l="-1515" r="-4545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4646E2C9-849A-47A7-9606-15FEC6DD8F3E}"/>
              </a:ext>
            </a:extLst>
          </p:cNvPr>
          <p:cNvSpPr/>
          <p:nvPr/>
        </p:nvSpPr>
        <p:spPr>
          <a:xfrm>
            <a:off x="8057648" y="2384465"/>
            <a:ext cx="713518" cy="4815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D413A7-63A2-4B0F-877B-27977A9C5FD3}"/>
              </a:ext>
            </a:extLst>
          </p:cNvPr>
          <p:cNvSpPr txBox="1"/>
          <p:nvPr/>
        </p:nvSpPr>
        <p:spPr>
          <a:xfrm>
            <a:off x="8074993" y="2919488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Nilai a2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AAC87A-54CE-4B50-8C92-F7B5A6574DFA}"/>
              </a:ext>
            </a:extLst>
          </p:cNvPr>
          <p:cNvSpPr txBox="1"/>
          <p:nvPr/>
        </p:nvSpPr>
        <p:spPr>
          <a:xfrm>
            <a:off x="3202877" y="2116774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Mencari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a1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55703B-8946-478D-BC83-863A5E481B20}"/>
              </a:ext>
            </a:extLst>
          </p:cNvPr>
          <p:cNvSpPr txBox="1"/>
          <p:nvPr/>
        </p:nvSpPr>
        <p:spPr>
          <a:xfrm>
            <a:off x="6758549" y="347070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Mencari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a2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2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/>
              <p:nvPr/>
            </p:nvSpPr>
            <p:spPr>
              <a:xfrm>
                <a:off x="70830" y="773540"/>
                <a:ext cx="21077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2+9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938AC-DC78-4A01-997C-641C2BD8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" y="773540"/>
                <a:ext cx="2107756" cy="246221"/>
              </a:xfrm>
              <a:prstGeom prst="rect">
                <a:avLst/>
              </a:prstGeom>
              <a:blipFill>
                <a:blip r:embed="rId2"/>
                <a:stretch>
                  <a:fillRect l="-1739" r="-144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F70B1CA-9D1B-408F-8CDC-6362C266B939}"/>
              </a:ext>
            </a:extLst>
          </p:cNvPr>
          <p:cNvSpPr txBox="1"/>
          <p:nvPr/>
        </p:nvSpPr>
        <p:spPr>
          <a:xfrm>
            <a:off x="70830" y="392897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Mencari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a3 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BA8CAE-9490-43D4-8156-00E8DB501871}"/>
              </a:ext>
            </a:extLst>
          </p:cNvPr>
          <p:cNvSpPr/>
          <p:nvPr/>
        </p:nvSpPr>
        <p:spPr>
          <a:xfrm flipH="1">
            <a:off x="2918154" y="1"/>
            <a:ext cx="45719" cy="502916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8C6442-8E4B-44B0-9ECC-B6C05C2DE080}"/>
                  </a:ext>
                </a:extLst>
              </p:cNvPr>
              <p:cNvSpPr txBox="1"/>
              <p:nvPr/>
            </p:nvSpPr>
            <p:spPr>
              <a:xfrm>
                <a:off x="74046" y="1779757"/>
                <a:ext cx="15629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32,5+9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8C6442-8E4B-44B0-9ECC-B6C05C2D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" y="1779757"/>
                <a:ext cx="1562928" cy="246221"/>
              </a:xfrm>
              <a:prstGeom prst="rect">
                <a:avLst/>
              </a:prstGeom>
              <a:blipFill>
                <a:blip r:embed="rId3"/>
                <a:stretch>
                  <a:fillRect r="-19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BA1D6C-B3F4-44CF-816E-D01A33AF32FA}"/>
                  </a:ext>
                </a:extLst>
              </p:cNvPr>
              <p:cNvSpPr txBox="1"/>
              <p:nvPr/>
            </p:nvSpPr>
            <p:spPr>
              <a:xfrm>
                <a:off x="53885" y="1069632"/>
                <a:ext cx="28782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6.−3,25+4.−3,25+9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BA1D6C-B3F4-44CF-816E-D01A33AF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" y="1069632"/>
                <a:ext cx="2878224" cy="246221"/>
              </a:xfrm>
              <a:prstGeom prst="rect">
                <a:avLst/>
              </a:prstGeom>
              <a:blipFill>
                <a:blip r:embed="rId4"/>
                <a:stretch>
                  <a:fillRect l="-1059" r="-84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AFBF8E5-77FF-45D2-B95F-D60835633892}"/>
                  </a:ext>
                </a:extLst>
              </p:cNvPr>
              <p:cNvSpPr txBox="1"/>
              <p:nvPr/>
            </p:nvSpPr>
            <p:spPr>
              <a:xfrm>
                <a:off x="70830" y="1407914"/>
                <a:ext cx="22123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−19,5−13=9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AFBF8E5-77FF-45D2-B95F-D60835633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" y="1407914"/>
                <a:ext cx="2212337" cy="246221"/>
              </a:xfrm>
              <a:prstGeom prst="rect">
                <a:avLst/>
              </a:prstGeom>
              <a:blipFill>
                <a:blip r:embed="rId5"/>
                <a:stretch>
                  <a:fillRect r="-110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AB981A7-234B-422A-94EA-96EC6265FA58}"/>
                  </a:ext>
                </a:extLst>
              </p:cNvPr>
              <p:cNvSpPr txBox="1"/>
              <p:nvPr/>
            </p:nvSpPr>
            <p:spPr>
              <a:xfrm>
                <a:off x="867856" y="2118127"/>
                <a:ext cx="15629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3=−1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+32,5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AB981A7-234B-422A-94EA-96EC6265F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56" y="2118127"/>
                <a:ext cx="1562928" cy="246221"/>
              </a:xfrm>
              <a:prstGeom prst="rect">
                <a:avLst/>
              </a:prstGeom>
              <a:blipFill>
                <a:blip r:embed="rId6"/>
                <a:stretch>
                  <a:fillRect l="-1946" r="-194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E635A78-291D-4E2A-8B83-6FBCC8210A75}"/>
                  </a:ext>
                </a:extLst>
              </p:cNvPr>
              <p:cNvSpPr txBox="1"/>
              <p:nvPr/>
            </p:nvSpPr>
            <p:spPr>
              <a:xfrm>
                <a:off x="863977" y="2424367"/>
                <a:ext cx="1473545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31,5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=3,5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E635A78-291D-4E2A-8B83-6FBCC821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77" y="2424367"/>
                <a:ext cx="1473545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C5BEB1A-87ED-4116-B9B9-E4EB642C346E}"/>
              </a:ext>
            </a:extLst>
          </p:cNvPr>
          <p:cNvSpPr/>
          <p:nvPr/>
        </p:nvSpPr>
        <p:spPr>
          <a:xfrm>
            <a:off x="1951218" y="2533666"/>
            <a:ext cx="605083" cy="30758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D1B04D-1FB4-4BAE-9851-E48EFED5FFC4}"/>
              </a:ext>
            </a:extLst>
          </p:cNvPr>
          <p:cNvSpPr txBox="1"/>
          <p:nvPr/>
        </p:nvSpPr>
        <p:spPr>
          <a:xfrm>
            <a:off x="1926398" y="2987740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Nilai a3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085388-97D1-4AD3-A2D9-8F71E185729B}"/>
              </a:ext>
            </a:extLst>
          </p:cNvPr>
          <p:cNvSpPr txBox="1"/>
          <p:nvPr/>
        </p:nvSpPr>
        <p:spPr>
          <a:xfrm>
            <a:off x="3019863" y="363933"/>
            <a:ext cx="47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Mencari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Hyperplane: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2ABEDA9-49B4-413A-9B6C-4A2DD3CD672D}"/>
                  </a:ext>
                </a:extLst>
              </p:cNvPr>
              <p:cNvSpPr txBox="1"/>
              <p:nvPr/>
            </p:nvSpPr>
            <p:spPr>
              <a:xfrm>
                <a:off x="3372993" y="943581"/>
                <a:ext cx="133562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2ABEDA9-49B4-413A-9B6C-4A2DD3CD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93" y="943581"/>
                <a:ext cx="1335622" cy="672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2576F987-EE7E-40DD-89F7-38BA9D2A19A5}"/>
              </a:ext>
            </a:extLst>
          </p:cNvPr>
          <p:cNvSpPr/>
          <p:nvPr/>
        </p:nvSpPr>
        <p:spPr>
          <a:xfrm>
            <a:off x="3123363" y="816388"/>
            <a:ext cx="1902548" cy="85371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3065C08-2AD6-4AF2-9CF7-857600BFDE37}"/>
                  </a:ext>
                </a:extLst>
              </p:cNvPr>
              <p:cNvSpPr txBox="1"/>
              <p:nvPr/>
            </p:nvSpPr>
            <p:spPr>
              <a:xfrm>
                <a:off x="3059832" y="1935037"/>
                <a:ext cx="2216825" cy="460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3065C08-2AD6-4AF2-9CF7-857600BF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935037"/>
                <a:ext cx="2216825" cy="460062"/>
              </a:xfrm>
              <a:prstGeom prst="rect">
                <a:avLst/>
              </a:prstGeom>
              <a:blipFill>
                <a:blip r:embed="rId9"/>
                <a:stretch>
                  <a:fillRect l="-5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622236B-A897-442E-B86C-0AFE3DC07D65}"/>
                  </a:ext>
                </a:extLst>
              </p:cNvPr>
              <p:cNvSpPr txBox="1"/>
              <p:nvPr/>
            </p:nvSpPr>
            <p:spPr>
              <a:xfrm>
                <a:off x="1406696" y="2522193"/>
                <a:ext cx="6405664" cy="553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622236B-A897-442E-B86C-0AFE3DC07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96" y="2522193"/>
                <a:ext cx="6405664" cy="5536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3052A0-97E5-48F5-8CB7-FF4CE353778C}"/>
                  </a:ext>
                </a:extLst>
              </p:cNvPr>
              <p:cNvSpPr txBox="1"/>
              <p:nvPr/>
            </p:nvSpPr>
            <p:spPr>
              <a:xfrm>
                <a:off x="1350999" y="3083798"/>
                <a:ext cx="64056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.2+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.2+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.4=      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3052A0-97E5-48F5-8CB7-FF4CE3537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99" y="3083798"/>
                <a:ext cx="640566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C5DC3C5-7963-4799-96C4-B3C488AA580F}"/>
                  </a:ext>
                </a:extLst>
              </p:cNvPr>
              <p:cNvSpPr txBox="1"/>
              <p:nvPr/>
            </p:nvSpPr>
            <p:spPr>
              <a:xfrm>
                <a:off x="1350999" y="3468113"/>
                <a:ext cx="64056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.1+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.−1+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.4=      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C5DC3C5-7963-4799-96C4-B3C488AA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99" y="3468113"/>
                <a:ext cx="640566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95EF830-6C68-4235-9603-5DF8FF3056C7}"/>
                  </a:ext>
                </a:extLst>
              </p:cNvPr>
              <p:cNvSpPr txBox="1"/>
              <p:nvPr/>
            </p:nvSpPr>
            <p:spPr>
              <a:xfrm>
                <a:off x="1406696" y="3878550"/>
                <a:ext cx="64056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.1+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−3,25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.−1+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.1=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95EF830-6C68-4235-9603-5DF8FF30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96" y="3878550"/>
                <a:ext cx="640566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CD59D6BA-7FB9-4C57-A2DF-075F9B04E450}"/>
              </a:ext>
            </a:extLst>
          </p:cNvPr>
          <p:cNvSpPr/>
          <p:nvPr/>
        </p:nvSpPr>
        <p:spPr>
          <a:xfrm>
            <a:off x="5862074" y="3083798"/>
            <a:ext cx="443812" cy="10717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B4D98-4A3B-427D-AF61-C0D13109DE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80129" y="513628"/>
            <a:ext cx="2926998" cy="241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TF/IDF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D1B2C2A-EA22-47D5-A2B5-49E6DBDF2DD9}"/>
              </a:ext>
            </a:extLst>
          </p:cNvPr>
          <p:cNvSpPr/>
          <p:nvPr/>
        </p:nvSpPr>
        <p:spPr>
          <a:xfrm>
            <a:off x="1889498" y="2470814"/>
            <a:ext cx="216024" cy="438301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B918A7-04C8-4DD2-A391-67B01793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4" y="1401377"/>
            <a:ext cx="3302832" cy="943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F3CE26-94C1-4C2D-8F61-24EEFF30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8" y="3163236"/>
            <a:ext cx="3648584" cy="1314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A8C2BD-1D04-41C3-867A-BED514F3E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252" y="1963605"/>
            <a:ext cx="1257475" cy="2543530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0A6C6872-EB04-4774-98C8-6EFE6ABAB1EC}"/>
              </a:ext>
            </a:extLst>
          </p:cNvPr>
          <p:cNvSpPr/>
          <p:nvPr/>
        </p:nvSpPr>
        <p:spPr>
          <a:xfrm rot="16200000">
            <a:off x="4058015" y="3601402"/>
            <a:ext cx="216024" cy="438301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07B666-08C1-46EA-8AC4-5CDCC9991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376" y="1470059"/>
            <a:ext cx="2362530" cy="3067478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76286CCC-320E-425F-A3FF-78B849EC663D}"/>
              </a:ext>
            </a:extLst>
          </p:cNvPr>
          <p:cNvSpPr/>
          <p:nvPr/>
        </p:nvSpPr>
        <p:spPr>
          <a:xfrm rot="16200000">
            <a:off x="6003940" y="3648743"/>
            <a:ext cx="216024" cy="438301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0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Multinominal</a:t>
            </a:r>
            <a:r>
              <a:rPr lang="en-US" altLang="ko-KR" dirty="0"/>
              <a:t> Naïve Bayes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9349"/>
            <a:ext cx="9144000" cy="3802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2C91B-5F1F-474F-B6AD-4771F93AA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56" b="38136"/>
          <a:stretch/>
        </p:blipFill>
        <p:spPr>
          <a:xfrm>
            <a:off x="179512" y="987574"/>
            <a:ext cx="5350691" cy="2016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E6E5B0-A802-4F2C-A651-A5BE9314E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7" r="939"/>
          <a:stretch/>
        </p:blipFill>
        <p:spPr>
          <a:xfrm>
            <a:off x="179512" y="3003798"/>
            <a:ext cx="5350691" cy="1422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A308B5-34CB-4C71-9AE3-4AFE98C12093}"/>
              </a:ext>
            </a:extLst>
          </p:cNvPr>
          <p:cNvSpPr/>
          <p:nvPr/>
        </p:nvSpPr>
        <p:spPr>
          <a:xfrm>
            <a:off x="4355976" y="3795886"/>
            <a:ext cx="648072" cy="1440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1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Perbandingan</a:t>
            </a:r>
            <a:r>
              <a:rPr lang="en-US" altLang="ko-KR" dirty="0"/>
              <a:t> </a:t>
            </a:r>
            <a:r>
              <a:rPr lang="en-US" altLang="ko-KR" dirty="0" err="1"/>
              <a:t>Akurasi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18000" y="975068"/>
            <a:ext cx="9144000" cy="3756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87B4D-D5B0-4405-852F-C9202A008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4"/>
          <a:stretch/>
        </p:blipFill>
        <p:spPr>
          <a:xfrm>
            <a:off x="107503" y="1516098"/>
            <a:ext cx="4248473" cy="1150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908F3-09D5-4CE8-9440-97C31EA98A39}"/>
              </a:ext>
            </a:extLst>
          </p:cNvPr>
          <p:cNvSpPr txBox="1"/>
          <p:nvPr/>
        </p:nvSpPr>
        <p:spPr>
          <a:xfrm>
            <a:off x="1107524" y="1069741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CountVectorizer</a:t>
            </a:r>
            <a:r>
              <a:rPr lang="en-US" dirty="0"/>
              <a:t> &amp; SVM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82E18-381C-466E-B67E-D28479872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7" y="3481168"/>
            <a:ext cx="4293017" cy="1032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C73C9B-B6A9-4519-ACC1-D65DF8CB2C29}"/>
              </a:ext>
            </a:extLst>
          </p:cNvPr>
          <p:cNvSpPr txBox="1"/>
          <p:nvPr/>
        </p:nvSpPr>
        <p:spPr>
          <a:xfrm>
            <a:off x="1403648" y="31118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TFIDF &amp; SVM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A2C546-51A2-4988-9229-BE9DAEB6F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162" y="1511859"/>
            <a:ext cx="4508454" cy="1124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E1A101-3811-40AB-9D6D-D02422DF3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98" y="3419436"/>
            <a:ext cx="4293017" cy="11454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DEF2D9-85A9-4E26-88DA-82A15EC16CE9}"/>
              </a:ext>
            </a:extLst>
          </p:cNvPr>
          <p:cNvSpPr txBox="1"/>
          <p:nvPr/>
        </p:nvSpPr>
        <p:spPr>
          <a:xfrm>
            <a:off x="4815308" y="1044052"/>
            <a:ext cx="37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MultinominalNB</a:t>
            </a:r>
            <a:r>
              <a:rPr lang="en-US" dirty="0"/>
              <a:t> &amp; </a:t>
            </a:r>
            <a:r>
              <a:rPr lang="en-US" dirty="0" err="1"/>
              <a:t>CountVectorizer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4DCC1-A4FC-4335-829D-0961C4866970}"/>
              </a:ext>
            </a:extLst>
          </p:cNvPr>
          <p:cNvSpPr txBox="1"/>
          <p:nvPr/>
        </p:nvSpPr>
        <p:spPr>
          <a:xfrm>
            <a:off x="5418866" y="3050104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MultinominalNB</a:t>
            </a:r>
            <a:r>
              <a:rPr lang="en-US" dirty="0"/>
              <a:t> &amp; TFIDF</a:t>
            </a:r>
          </a:p>
        </p:txBody>
      </p:sp>
    </p:spTree>
    <p:extLst>
      <p:ext uri="{BB962C8B-B14F-4D97-AF65-F5344CB8AC3E}">
        <p14:creationId xmlns:p14="http://schemas.microsoft.com/office/powerpoint/2010/main" val="12280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Latar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Belakang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6209" y="1405963"/>
            <a:ext cx="439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keluhan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keresahan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ditampung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0331" y="2239817"/>
            <a:ext cx="439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penjaminan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pergurua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tinggi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mengetahui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sektor-sektor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diperbaiki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552" y="-1081714"/>
            <a:ext cx="439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CountVectorizer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Support Vector Machine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pembuatan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mining.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219FE-7453-4810-BB03-BD6EC978A503}"/>
              </a:ext>
            </a:extLst>
          </p:cNvPr>
          <p:cNvSpPr txBox="1"/>
          <p:nvPr/>
        </p:nvSpPr>
        <p:spPr>
          <a:xfrm>
            <a:off x="3805274" y="305584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Politeknik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Negeri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Indramayu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salah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satu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perguruan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tinggi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yang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masih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belum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memiliki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platform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khusus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menampung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keluhan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atau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pengaduan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mahasiswanya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07EF2E-964E-40A5-8C10-9D043727952D}"/>
              </a:ext>
            </a:extLst>
          </p:cNvPr>
          <p:cNvGrpSpPr/>
          <p:nvPr/>
        </p:nvGrpSpPr>
        <p:grpSpPr>
          <a:xfrm>
            <a:off x="3131480" y="3932509"/>
            <a:ext cx="5256584" cy="905211"/>
            <a:chOff x="3131840" y="1491630"/>
            <a:chExt cx="5256584" cy="5760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AD1DBE-DA00-4EF6-8ED7-72B363AD4C45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61D31738-421C-4A99-961F-B8F4CC27C4AC}"/>
                </a:ext>
              </a:extLst>
            </p:cNvPr>
            <p:cNvSpPr/>
            <p:nvPr/>
          </p:nvSpPr>
          <p:spPr>
            <a:xfrm rot="5400000">
              <a:off x="3299139" y="1324334"/>
              <a:ext cx="385403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3E0CC2C-120F-4985-9E1A-621C724180A7}"/>
              </a:ext>
            </a:extLst>
          </p:cNvPr>
          <p:cNvSpPr txBox="1"/>
          <p:nvPr/>
        </p:nvSpPr>
        <p:spPr>
          <a:xfrm>
            <a:off x="3119970" y="393250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E0B9A-5E2F-4DD4-8E9A-AD33FBF1EB85}"/>
              </a:ext>
            </a:extLst>
          </p:cNvPr>
          <p:cNvSpPr txBox="1"/>
          <p:nvPr/>
        </p:nvSpPr>
        <p:spPr>
          <a:xfrm>
            <a:off x="3816424" y="393654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Sebuah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­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E-Complaint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menggunakan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text mining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dapat dibangun sebagai sarana bagi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mahasiswa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Polindra</a:t>
            </a: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agar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dapat dengan mudah mengadukan semua permasalahan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yang </a:t>
            </a: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ada</a:t>
            </a: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di lingkungan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kampus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Polindra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Terima</a:t>
            </a:r>
            <a:r>
              <a:rPr lang="en-US" altLang="ko-KR" sz="3600" dirty="0"/>
              <a:t> Kasih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Rumusan</a:t>
            </a:r>
            <a:r>
              <a:rPr lang="en-US" altLang="ko-KR" dirty="0"/>
              <a:t> </a:t>
            </a:r>
            <a:r>
              <a:rPr lang="en-US" altLang="ko-KR" dirty="0" err="1"/>
              <a:t>Masalah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FFAADD-BAFB-417D-935F-6608EF6FAAA9}"/>
              </a:ext>
            </a:extLst>
          </p:cNvPr>
          <p:cNvSpPr/>
          <p:nvPr/>
        </p:nvSpPr>
        <p:spPr>
          <a:xfrm flipV="1">
            <a:off x="2339752" y="694446"/>
            <a:ext cx="450113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FB9F83-80FC-4C1F-B21A-C616FF2694F2}"/>
              </a:ext>
            </a:extLst>
          </p:cNvPr>
          <p:cNvCxnSpPr>
            <a:cxnSpLocks/>
          </p:cNvCxnSpPr>
          <p:nvPr/>
        </p:nvCxnSpPr>
        <p:spPr>
          <a:xfrm flipH="1">
            <a:off x="2923516" y="2571750"/>
            <a:ext cx="128015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inus Sign 14">
            <a:extLst>
              <a:ext uri="{FF2B5EF4-FFF2-40B4-BE49-F238E27FC236}">
                <a16:creationId xmlns:a16="http://schemas.microsoft.com/office/drawing/2014/main" id="{04D60088-934C-4541-8539-7A6C5379823B}"/>
              </a:ext>
            </a:extLst>
          </p:cNvPr>
          <p:cNvSpPr/>
          <p:nvPr/>
        </p:nvSpPr>
        <p:spPr>
          <a:xfrm rot="3050872">
            <a:off x="3978735" y="2400875"/>
            <a:ext cx="370798" cy="164134"/>
          </a:xfrm>
          <a:prstGeom prst="mathMin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inus Sign 78">
            <a:extLst>
              <a:ext uri="{FF2B5EF4-FFF2-40B4-BE49-F238E27FC236}">
                <a16:creationId xmlns:a16="http://schemas.microsoft.com/office/drawing/2014/main" id="{4BC3A7FA-75CD-4869-9CE1-DBEC78B43F31}"/>
              </a:ext>
            </a:extLst>
          </p:cNvPr>
          <p:cNvSpPr/>
          <p:nvPr/>
        </p:nvSpPr>
        <p:spPr>
          <a:xfrm rot="19766070">
            <a:off x="3958064" y="2565818"/>
            <a:ext cx="370798" cy="164134"/>
          </a:xfrm>
          <a:prstGeom prst="mathMin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3151AA-10C5-4B49-B888-182020EBB2CF}"/>
              </a:ext>
            </a:extLst>
          </p:cNvPr>
          <p:cNvSpPr/>
          <p:nvPr/>
        </p:nvSpPr>
        <p:spPr>
          <a:xfrm>
            <a:off x="4545925" y="1513989"/>
            <a:ext cx="4149920" cy="22677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A06AD-7BCC-4500-ABD9-DF9A483EC64F}"/>
              </a:ext>
            </a:extLst>
          </p:cNvPr>
          <p:cNvSpPr txBox="1"/>
          <p:nvPr/>
        </p:nvSpPr>
        <p:spPr>
          <a:xfrm>
            <a:off x="4641245" y="1419622"/>
            <a:ext cx="405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4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d-ID" sz="1400" dirty="0">
                <a:solidFill>
                  <a:schemeClr val="bg1"/>
                </a:solidFill>
              </a:rPr>
              <a:t>Bagaimana membuat sebuah aplikasi 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id-ID" sz="1400" dirty="0">
                <a:solidFill>
                  <a:schemeClr val="bg1"/>
                </a:solidFill>
              </a:rPr>
              <a:t>komplain yang dapat mengelompokkan 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id-ID" sz="1400" dirty="0">
                <a:solidFill>
                  <a:schemeClr val="bg1"/>
                </a:solidFill>
              </a:rPr>
              <a:t>komplain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secara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otomatis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id-ID" sz="1400" dirty="0">
                <a:solidFill>
                  <a:schemeClr val="bg1"/>
                </a:solidFill>
              </a:rPr>
              <a:t>berdasarkan 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id-ID" sz="1400" dirty="0">
                <a:solidFill>
                  <a:schemeClr val="bg1"/>
                </a:solidFill>
              </a:rPr>
              <a:t>kategori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atau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i="1" dirty="0">
                <a:solidFill>
                  <a:schemeClr val="bg1"/>
                </a:solidFill>
              </a:rPr>
              <a:t>class </a:t>
            </a:r>
            <a:r>
              <a:rPr lang="en-US" sz="1400" dirty="0" err="1">
                <a:solidFill>
                  <a:schemeClr val="bg1"/>
                </a:solidFill>
              </a:rPr>
              <a:t>nya</a:t>
            </a:r>
            <a:r>
              <a:rPr lang="id-ID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endParaRPr lang="en-US" sz="14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Algoritma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i="1" dirty="0">
                <a:solidFill>
                  <a:schemeClr val="bg1"/>
                </a:solidFill>
              </a:rPr>
              <a:t>text mining </a:t>
            </a:r>
            <a:r>
              <a:rPr lang="en-US" sz="1400" dirty="0" err="1">
                <a:solidFill>
                  <a:schemeClr val="bg1"/>
                </a:solidFill>
              </a:rPr>
              <a:t>apa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cocok</a:t>
            </a:r>
            <a:r>
              <a:rPr lang="en-US" sz="1400" dirty="0">
                <a:solidFill>
                  <a:schemeClr val="bg1"/>
                </a:solidFill>
              </a:rPr>
              <a:t> &amp; 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memiliki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akurasi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tinggi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dalam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mengidentifikasi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kategori</a:t>
            </a:r>
            <a:r>
              <a:rPr lang="en-US" sz="1400" dirty="0">
                <a:solidFill>
                  <a:schemeClr val="bg1"/>
                </a:solidFill>
              </a:rPr>
              <a:t> (unit </a:t>
            </a:r>
            <a:r>
              <a:rPr lang="en-US" sz="1400" dirty="0" err="1">
                <a:solidFill>
                  <a:schemeClr val="bg1"/>
                </a:solidFill>
              </a:rPr>
              <a:t>kerja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  <a:r>
              <a:rPr lang="en-US" sz="1400" dirty="0" err="1">
                <a:solidFill>
                  <a:schemeClr val="bg1"/>
                </a:solidFill>
              </a:rPr>
              <a:t>keluhan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masuk</a:t>
            </a:r>
            <a:r>
              <a:rPr lang="en-US" sz="1400" dirty="0">
                <a:solidFill>
                  <a:schemeClr val="bg1"/>
                </a:solidFill>
              </a:rPr>
              <a:t>, agar 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keluhan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didistibusikan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tepat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sasaran</a:t>
            </a:r>
            <a:r>
              <a:rPr lang="en-US" sz="1400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815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Batasan </a:t>
            </a:r>
            <a:r>
              <a:rPr lang="en-US" altLang="ko-KR" dirty="0" err="1"/>
              <a:t>Masalah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36" y="1660243"/>
            <a:ext cx="291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200" dirty="0">
                <a:solidFill>
                  <a:schemeClr val="bg1"/>
                </a:solidFill>
              </a:rPr>
              <a:t>Data </a:t>
            </a:r>
            <a:r>
              <a:rPr lang="en-US" sz="1200" dirty="0" err="1">
                <a:solidFill>
                  <a:schemeClr val="bg1"/>
                </a:solidFill>
              </a:rPr>
              <a:t>latih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responden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merupakan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mahasiswa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dirty="0" err="1">
                <a:solidFill>
                  <a:schemeClr val="bg1"/>
                </a:solidFill>
              </a:rPr>
              <a:t>Politeknik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>
                <a:solidFill>
                  <a:schemeClr val="bg1"/>
                </a:solidFill>
              </a:rPr>
              <a:t>Negeri </a:t>
            </a:r>
            <a:r>
              <a:rPr lang="en-US" sz="1200" dirty="0" err="1">
                <a:solidFill>
                  <a:schemeClr val="bg1"/>
                </a:solidFill>
              </a:rPr>
              <a:t>Indramayu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5D0CCF-05EF-4223-8243-C4B884B08CDF}"/>
              </a:ext>
            </a:extLst>
          </p:cNvPr>
          <p:cNvSpPr txBox="1"/>
          <p:nvPr/>
        </p:nvSpPr>
        <p:spPr>
          <a:xfrm>
            <a:off x="1245336" y="2400768"/>
            <a:ext cx="2777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mengidentifikasi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>
                <a:solidFill>
                  <a:schemeClr val="bg1"/>
                </a:solidFill>
              </a:rPr>
              <a:t>data </a:t>
            </a:r>
            <a:r>
              <a:rPr lang="en-US" sz="1200" dirty="0" err="1">
                <a:solidFill>
                  <a:schemeClr val="bg1"/>
                </a:solidFill>
              </a:rPr>
              <a:t>dukung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(</a:t>
            </a:r>
            <a:r>
              <a:rPr lang="en-US" sz="1200" dirty="0" err="1">
                <a:solidFill>
                  <a:schemeClr val="bg1"/>
                </a:solidFill>
              </a:rPr>
              <a:t>berupa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) yang di </a:t>
            </a:r>
            <a:r>
              <a:rPr lang="en-US" sz="1200" dirty="0" err="1">
                <a:solidFill>
                  <a:schemeClr val="bg1"/>
                </a:solidFill>
              </a:rPr>
              <a:t>inputkan</a:t>
            </a:r>
            <a:r>
              <a:rPr lang="en-US" sz="1200" dirty="0">
                <a:solidFill>
                  <a:schemeClr val="bg1"/>
                </a:solidFill>
              </a:rPr>
              <a:t> oleh user </a:t>
            </a:r>
            <a:r>
              <a:rPr lang="en-US" sz="1200" dirty="0" err="1">
                <a:solidFill>
                  <a:schemeClr val="bg1"/>
                </a:solidFill>
              </a:rPr>
              <a:t>apabila</a:t>
            </a:r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ternyata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hasil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identifikasi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memiliki</a:t>
            </a:r>
            <a:r>
              <a:rPr lang="en-US" sz="1200" dirty="0">
                <a:solidFill>
                  <a:schemeClr val="bg1"/>
                </a:solidFill>
              </a:rPr>
              <a:t> 2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098E6-BE38-4FC7-8104-53D09E8EC37C}"/>
              </a:ext>
            </a:extLst>
          </p:cNvPr>
          <p:cNvSpPr txBox="1"/>
          <p:nvPr/>
        </p:nvSpPr>
        <p:spPr>
          <a:xfrm>
            <a:off x="1276415" y="3451735"/>
            <a:ext cx="304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i="1" dirty="0">
                <a:solidFill>
                  <a:schemeClr val="bg1"/>
                </a:solidFill>
              </a:rPr>
              <a:t>Delimiters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i="1" dirty="0">
                <a:solidFill>
                  <a:schemeClr val="bg1"/>
                </a:solidFill>
              </a:rPr>
              <a:t>system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memisahkan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teks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karena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kemungkinan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1 </a:t>
            </a:r>
            <a:r>
              <a:rPr lang="en-US" sz="1200" dirty="0" err="1">
                <a:solidFill>
                  <a:schemeClr val="bg1"/>
                </a:solidFill>
              </a:rPr>
              <a:t>inputan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ditujukan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unit </a:t>
            </a:r>
            <a:r>
              <a:rPr lang="en-US" sz="1200" dirty="0" err="1">
                <a:solidFill>
                  <a:schemeClr val="bg1"/>
                </a:solidFill>
              </a:rPr>
              <a:t>kerja</a:t>
            </a:r>
            <a:r>
              <a:rPr lang="en-US" sz="1200" dirty="0">
                <a:solidFill>
                  <a:schemeClr val="bg1"/>
                </a:solidFill>
              </a:rPr>
              <a:t>. D</a:t>
            </a:r>
            <a:r>
              <a:rPr lang="en-US" sz="1200" i="1" dirty="0">
                <a:solidFill>
                  <a:schemeClr val="bg1"/>
                </a:solidFill>
              </a:rPr>
              <a:t>elimiters</a:t>
            </a:r>
            <a:r>
              <a:rPr lang="en-US" sz="1200" dirty="0">
                <a:solidFill>
                  <a:schemeClr val="bg1"/>
                </a:solidFill>
              </a:rPr>
              <a:t> yang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hanya</a:t>
            </a:r>
            <a:r>
              <a:rPr lang="en-US" sz="1200" dirty="0">
                <a:solidFill>
                  <a:schemeClr val="bg1"/>
                </a:solidFill>
              </a:rPr>
              <a:t> 3 </a:t>
            </a:r>
            <a:r>
              <a:rPr lang="en-US" sz="1200" dirty="0" err="1">
                <a:solidFill>
                  <a:schemeClr val="bg1"/>
                </a:solidFill>
              </a:rPr>
              <a:t>yaitu</a:t>
            </a:r>
            <a:r>
              <a:rPr lang="en-US" sz="1200" dirty="0">
                <a:solidFill>
                  <a:schemeClr val="bg1"/>
                </a:solidFill>
              </a:rPr>
              <a:t> : </a:t>
            </a:r>
            <a:r>
              <a:rPr lang="en-US" sz="1200" dirty="0" err="1">
                <a:solidFill>
                  <a:schemeClr val="bg1"/>
                </a:solidFill>
              </a:rPr>
              <a:t>koma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titik</a:t>
            </a:r>
            <a:r>
              <a:rPr lang="en-US" sz="1200" dirty="0">
                <a:solidFill>
                  <a:schemeClr val="bg1"/>
                </a:solidFill>
              </a:rPr>
              <a:t>, dan.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C8DB9C-FD1E-49FC-80B6-18C145EF0F1D}"/>
              </a:ext>
            </a:extLst>
          </p:cNvPr>
          <p:cNvSpPr txBox="1"/>
          <p:nvPr/>
        </p:nvSpPr>
        <p:spPr>
          <a:xfrm>
            <a:off x="5891519" y="1661511"/>
            <a:ext cx="291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i="1" dirty="0">
                <a:solidFill>
                  <a:schemeClr val="bg1"/>
                </a:solidFill>
              </a:rPr>
              <a:t>Class </a:t>
            </a:r>
            <a:r>
              <a:rPr lang="en-US" sz="1200" dirty="0">
                <a:solidFill>
                  <a:schemeClr val="bg1"/>
                </a:solidFill>
              </a:rPr>
              <a:t>label yang </a:t>
            </a:r>
            <a:r>
              <a:rPr lang="en-US" sz="1200" dirty="0" err="1">
                <a:solidFill>
                  <a:schemeClr val="bg1"/>
                </a:solidFill>
              </a:rPr>
              <a:t>dibuat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empat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yaitu</a:t>
            </a:r>
            <a:r>
              <a:rPr lang="en-US" sz="1200" dirty="0">
                <a:solidFill>
                  <a:schemeClr val="bg1"/>
                </a:solidFill>
              </a:rPr>
              <a:t> Sarana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Prasarana</a:t>
            </a:r>
            <a:r>
              <a:rPr lang="en-US" sz="1200" dirty="0">
                <a:solidFill>
                  <a:schemeClr val="bg1"/>
                </a:solidFill>
              </a:rPr>
              <a:t>, Tenaga </a:t>
            </a:r>
            <a:r>
              <a:rPr lang="en-US" sz="1200" dirty="0" err="1">
                <a:solidFill>
                  <a:schemeClr val="bg1"/>
                </a:solidFill>
              </a:rPr>
              <a:t>Pengajar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Akademik</a:t>
            </a:r>
            <a:r>
              <a:rPr lang="en-US" sz="1200" dirty="0">
                <a:solidFill>
                  <a:schemeClr val="bg1"/>
                </a:solidFill>
              </a:rPr>
              <a:t>, dan </a:t>
            </a:r>
            <a:r>
              <a:rPr lang="en-US" sz="1200" dirty="0" err="1">
                <a:solidFill>
                  <a:schemeClr val="bg1"/>
                </a:solidFill>
              </a:rPr>
              <a:t>Keuangan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FA2B1-95C9-4761-A089-642F9AA14FA9}"/>
              </a:ext>
            </a:extLst>
          </p:cNvPr>
          <p:cNvSpPr txBox="1"/>
          <p:nvPr/>
        </p:nvSpPr>
        <p:spPr>
          <a:xfrm>
            <a:off x="5873660" y="2544342"/>
            <a:ext cx="291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chemeClr val="bg1"/>
                </a:solidFill>
              </a:rPr>
              <a:t>Pengguna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memberikan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ditujukan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mahasiswa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Politeknik</a:t>
            </a:r>
            <a:r>
              <a:rPr lang="en-US" sz="1200" dirty="0">
                <a:solidFill>
                  <a:schemeClr val="bg1"/>
                </a:solidFill>
              </a:rPr>
              <a:t> Negeri </a:t>
            </a:r>
            <a:r>
              <a:rPr lang="en-US" sz="1200" dirty="0" err="1">
                <a:solidFill>
                  <a:schemeClr val="bg1"/>
                </a:solidFill>
              </a:rPr>
              <a:t>Indramayu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032BB2-3CFD-4625-AA42-7D32DF2A1733}"/>
              </a:ext>
            </a:extLst>
          </p:cNvPr>
          <p:cNvSpPr txBox="1"/>
          <p:nvPr/>
        </p:nvSpPr>
        <p:spPr>
          <a:xfrm>
            <a:off x="5853697" y="3344774"/>
            <a:ext cx="3340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Jika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yang spam /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cocok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keempat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maka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kaluhan</a:t>
            </a:r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tersebut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masuk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secara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acak</a:t>
            </a:r>
            <a:r>
              <a:rPr lang="en-US" sz="1200" dirty="0">
                <a:solidFill>
                  <a:schemeClr val="bg1"/>
                </a:solidFill>
              </a:rPr>
              <a:t> (</a:t>
            </a:r>
            <a:r>
              <a:rPr lang="en-US" sz="1200" i="1" dirty="0">
                <a:solidFill>
                  <a:schemeClr val="bg1"/>
                </a:solidFill>
              </a:rPr>
              <a:t>random</a:t>
            </a:r>
            <a:r>
              <a:rPr lang="en-US" sz="1200" dirty="0">
                <a:solidFill>
                  <a:schemeClr val="bg1"/>
                </a:solidFill>
              </a:rPr>
              <a:t>) </a:t>
            </a:r>
            <a:r>
              <a:rPr lang="en-US" sz="1200" dirty="0" err="1">
                <a:solidFill>
                  <a:schemeClr val="bg1"/>
                </a:solidFill>
              </a:rPr>
              <a:t>sesuai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prediksi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model </a:t>
            </a:r>
          </a:p>
          <a:p>
            <a:pPr lvl="0"/>
            <a:r>
              <a:rPr lang="en-US" sz="1200" dirty="0">
                <a:solidFill>
                  <a:schemeClr val="bg1"/>
                </a:solidFill>
              </a:rPr>
              <a:t>yang </a:t>
            </a:r>
            <a:r>
              <a:rPr lang="en-US" sz="1200" dirty="0" err="1">
                <a:solidFill>
                  <a:schemeClr val="bg1"/>
                </a:solidFill>
              </a:rPr>
              <a:t>telah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dibuat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Namun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permasalahan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i="1" dirty="0">
                <a:solidFill>
                  <a:schemeClr val="bg1"/>
                </a:solidFill>
              </a:rPr>
              <a:t>handle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Report /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Laporkan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5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2241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Flowchart </a:t>
            </a:r>
          </a:p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5E0F0F-884C-41D7-BA5D-F92883F5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2"/>
          <a:stretch/>
        </p:blipFill>
        <p:spPr>
          <a:xfrm>
            <a:off x="514174" y="-4627"/>
            <a:ext cx="1753570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51E8EE-4535-40BF-9C26-35C069138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0"/>
          <a:stretch/>
        </p:blipFill>
        <p:spPr>
          <a:xfrm>
            <a:off x="2736699" y="0"/>
            <a:ext cx="3309627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6634" y="811305"/>
            <a:ext cx="3452104" cy="1142691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Algoritma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i="1" dirty="0" err="1"/>
              <a:t>CountVectorizer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" y="2461035"/>
            <a:ext cx="3614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CountVectorizer adalah metode untuk </a:t>
            </a:r>
            <a:endParaRPr lang="en-US" sz="1400" dirty="0"/>
          </a:p>
          <a:p>
            <a:r>
              <a:rPr lang="id-ID" sz="1400" dirty="0"/>
              <a:t>mengubah susuan kata dalam sebuah </a:t>
            </a:r>
            <a:endParaRPr lang="en-US" sz="1400" dirty="0"/>
          </a:p>
          <a:p>
            <a:r>
              <a:rPr lang="id-ID" sz="1400" dirty="0"/>
              <a:t>kalimat menjadi vektor dengan menghitung frekuensi kemunculan kata dalam sebuah</a:t>
            </a:r>
            <a:endParaRPr lang="en-US" sz="1400" dirty="0"/>
          </a:p>
          <a:p>
            <a:r>
              <a:rPr lang="id-ID" sz="1400" dirty="0"/>
              <a:t>alimat. </a:t>
            </a:r>
            <a:r>
              <a:rPr lang="en-US" sz="1400" i="1" dirty="0" err="1"/>
              <a:t>CountVectorizer</a:t>
            </a:r>
            <a:r>
              <a:rPr lang="id-ID" sz="1400" dirty="0"/>
              <a:t> dapat mengubah </a:t>
            </a:r>
            <a:endParaRPr lang="en-US" sz="1400" dirty="0"/>
          </a:p>
          <a:p>
            <a:r>
              <a:rPr lang="id-ID" sz="1400" dirty="0"/>
              <a:t>fitur teks menjadi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F6B99-B194-40D5-B730-1A99F34EF1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9" y="1758126"/>
            <a:ext cx="3629100" cy="13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6634" y="811305"/>
            <a:ext cx="3452104" cy="1142691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Algoritma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i="1" dirty="0"/>
              <a:t>Support Vector 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" y="2461035"/>
            <a:ext cx="3614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Support Vector Machine (SVM)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terbimbing</a:t>
            </a:r>
            <a:r>
              <a:rPr lang="en-US" sz="1400" dirty="0"/>
              <a:t> yang </a:t>
            </a:r>
          </a:p>
          <a:p>
            <a:r>
              <a:rPr lang="en-US" sz="1400" dirty="0" err="1"/>
              <a:t>pengklasifikasiannya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hipotesis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fungsi-fungsi</a:t>
            </a:r>
            <a:r>
              <a:rPr lang="en-US" sz="1400" dirty="0"/>
              <a:t> linear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berdimensi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FCCE1-3891-4A36-9CAC-84B59C72C24D}"/>
              </a:ext>
            </a:extLst>
          </p:cNvPr>
          <p:cNvSpPr/>
          <p:nvPr/>
        </p:nvSpPr>
        <p:spPr>
          <a:xfrm>
            <a:off x="5724127" y="1483600"/>
            <a:ext cx="2944359" cy="195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Support Vector Machine (SVM) Algorithm - Javatpoint">
            <a:extLst>
              <a:ext uri="{FF2B5EF4-FFF2-40B4-BE49-F238E27FC236}">
                <a16:creationId xmlns:a16="http://schemas.microsoft.com/office/drawing/2014/main" id="{9D23C4F1-5C0F-4B01-8C73-3805D0B818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483600"/>
            <a:ext cx="2944359" cy="19548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868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Hasil </a:t>
            </a:r>
            <a:r>
              <a:rPr lang="en-US" altLang="ko-KR" dirty="0" err="1"/>
              <a:t>Akurasi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37140-B810-4CB8-B620-AE9FFD306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56" y="1362075"/>
            <a:ext cx="6477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7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Demo </a:t>
            </a:r>
            <a:r>
              <a:rPr lang="en-US" altLang="ko-KR" dirty="0" err="1"/>
              <a:t>Aplikasi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1020</Words>
  <Application>Microsoft Office PowerPoint</Application>
  <PresentationFormat>On-screen Show (16:9)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Elba</cp:lastModifiedBy>
  <cp:revision>144</cp:revision>
  <dcterms:created xsi:type="dcterms:W3CDTF">2016-12-05T23:26:54Z</dcterms:created>
  <dcterms:modified xsi:type="dcterms:W3CDTF">2020-08-11T01:11:03Z</dcterms:modified>
</cp:coreProperties>
</file>