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5"/>
  </p:notesMasterIdLst>
  <p:sldIdLst>
    <p:sldId id="256" r:id="rId6"/>
    <p:sldId id="276" r:id="rId7"/>
    <p:sldId id="302" r:id="rId8"/>
    <p:sldId id="303" r:id="rId9"/>
    <p:sldId id="301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285" r:id="rId18"/>
    <p:sldId id="300" r:id="rId19"/>
    <p:sldId id="311" r:id="rId20"/>
    <p:sldId id="266" r:id="rId21"/>
    <p:sldId id="273" r:id="rId22"/>
    <p:sldId id="299" r:id="rId23"/>
    <p:sldId id="27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09317-0104-46E9-BEF7-D7D167D3477F}" v="1" dt="2020-06-16T22:00:37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DA SILVA JACINTO" userId="af95f997-cb98-415c-9042-0c7f6f4921d5" providerId="ADAL" clId="{E7409317-0104-46E9-BEF7-D7D167D3477F}"/>
    <pc:docChg chg="modSld">
      <pc:chgData name="ADRIANA DA SILVA JACINTO" userId="af95f997-cb98-415c-9042-0c7f6f4921d5" providerId="ADAL" clId="{E7409317-0104-46E9-BEF7-D7D167D3477F}" dt="2020-06-16T22:00:37.297" v="0"/>
      <pc:docMkLst>
        <pc:docMk/>
      </pc:docMkLst>
      <pc:sldChg chg="modAnim">
        <pc:chgData name="ADRIANA DA SILVA JACINTO" userId="af95f997-cb98-415c-9042-0c7f6f4921d5" providerId="ADAL" clId="{E7409317-0104-46E9-BEF7-D7D167D3477F}" dt="2020-06-16T22:00:37.297" v="0"/>
        <pc:sldMkLst>
          <pc:docMk/>
          <pc:sldMk cId="3813679117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59BC-363B-4372-AC16-3DCF40D964DB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CA56C-CFE9-4519-AA32-C9C7B7495D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59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11986596-2939-4490-BA0D-9F9CA84ED0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042548-37B7-45D7-A118-E89198DFDFA2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22529" name="Text Box 1">
            <a:extLst>
              <a:ext uri="{FF2B5EF4-FFF2-40B4-BE49-F238E27FC236}">
                <a16:creationId xmlns:a16="http://schemas.microsoft.com/office/drawing/2014/main" id="{8226D8BF-316F-4C3A-A65C-6E0E0714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75DA709-A087-45E5-9E52-0409104B43A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4438" cy="4203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6248B35F-8505-4481-936B-469D4D26A4C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B40FAA-F5CC-4C2A-A817-DAF83B468B84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3892A13D-86C7-432C-9CAC-1342E31C4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A0D2BA6-C71B-4253-A05B-5FBC7164891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4438" cy="4203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CA91-5B23-4E05-BAAC-1533A300C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8EA25-479A-4F13-97DB-DCDA00B83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7497E0-3E8D-4AFA-BBB9-0C3C5E24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47FD58-EA7A-4632-8327-71D4B131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CC8EA-7910-46D0-BE89-2A37D552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02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88A6C-CECF-4E54-843D-08D644B1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B987B3-CB78-4059-A85F-692411157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F2633-C41C-4EA2-8502-5AE147EA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F8E77-DA9F-4BF0-805E-1B12B646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F19A8-FC09-42AC-A218-8DCF99AB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5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82A982-0B92-4E94-8358-3773B3C6A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66C2B8-5DC8-4C35-9571-853DF4987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7A8C46-4C13-47D5-A7CF-D9A04050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2DB2C1-DC8E-417A-8AD4-CDCFAF39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7D8E7C-D931-452F-A1DC-5989DDBC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8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12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3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2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6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56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5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B02B6-5B3F-4CE3-A6B1-C871802B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50EAA-2963-45D6-8D2E-E078D980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0282A-607A-47D4-ADE4-F3E2D7BE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819F-7833-44FE-8278-003154CB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FF7B9A-973F-4A92-B0A2-39A3C387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20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70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34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D0743-F296-4484-B6FD-B34CB8D2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ED779E-9792-42D4-9CE3-13C296FE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376F1-1093-4737-861C-D2A806DF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AA653-F9B1-4160-81D0-ADA9B361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C1443-D07C-4784-B46E-E31D489E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9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47A4F-1B16-42AE-86AF-A2D4B627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38A712-5976-4A71-9CAF-FEAED37BB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0CB68A-659D-45F3-AC68-75FAE09F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9BD30E-7EB6-421D-ACA7-E7B590CD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CF4F6-41C9-4B67-9295-2CA27A51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6CB1E2-76A9-459F-87AB-321695F7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0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FD4-C6B7-4047-A17F-B12AD178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7CF80-24A8-44CA-AFF5-4D258A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206507-E303-447D-BAA9-AAC656B38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F48393-06ED-48A0-A01B-AE9587D7B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BC5487-48F5-4662-9836-3FC2A57A2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E03606-3528-4F59-B9B0-FD7B749F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698831-8EEA-464E-AD0A-DBDD3125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7EA6E0-BD7E-468B-9D38-8ED141AD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24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9F2BB-9015-4CE7-8539-6A615010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536896-9347-4C55-9D37-32A2F64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00F2AD-77C3-42FC-AACD-C3D80D96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1D663F-F00A-4899-AD81-3A1E69F3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20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444439-6178-417C-BD6B-30D2307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123FF2-5514-4FB7-861E-D7ECB933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09065-3471-487B-91B6-AFFCA024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69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B295E-7E3C-4642-A636-2B08E71D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3CBC1-62C1-4BF7-BD8D-FA36A873E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9B45AA-358F-4133-8A14-B7AE4E828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D392AA-E4C2-467A-9AD1-174A8F90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996429-6FE2-4704-BE8E-3CCC237C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B5EEA-9AD8-4BF9-9EB5-E218741F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68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80F6F-A885-4F61-A9F0-F52B5BD9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3E92F1-51FF-45D9-B36C-FA7F9D256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81D229-2CE3-47E7-93BC-237C24ADB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6ABF16-A1F4-4A7A-BB6B-CDBABE35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CC1876-1188-4957-8E84-86F42EBE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51E1DF-326C-4974-BF93-C7E1CBE1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0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AA7003-6098-4D98-A167-BEC32A72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3B57FB-5E21-4789-A0C6-D48CF8C3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9482C-941B-4624-AECF-22816AA47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6531-0741-4BA0-B694-DBD7FF05E015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65B7D-B2EE-471B-A49E-A86FFB0CE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27EBD-D4C0-44BE-85FC-9AE4542D2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08D0-A86A-47D8-8ED5-F26109EE06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8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hyperlink" Target="https://www.tutorialspoint.com/compile_java_online.php" TargetMode="External"/><Relationship Id="rId2" Type="http://schemas.openxmlformats.org/officeDocument/2006/relationships/hyperlink" Target="https://www.caelum.com.br/apostilas" TargetMode="External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itpod.io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hyperlink" Target="https://www.youtube.com/watch?v=tBiYwv8KHG4" TargetMode="External"/><Relationship Id="rId10" Type="http://schemas.openxmlformats.org/officeDocument/2006/relationships/hyperlink" Target="https://about.gitlab.com/" TargetMode="External"/><Relationship Id="rId4" Type="http://schemas.openxmlformats.org/officeDocument/2006/relationships/hyperlink" Target="https://www.tutorialspoint.com/java/index.htm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s://github.com/sijacinto/LP1_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elum.com.br/apostila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runoagt.wordpress.com/2011/03/28/javax-swing-joptionpane-conhecendo-e-utilizando-a-classe-joptionpan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42043" y="4960137"/>
            <a:ext cx="8122726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Tecnologia em banco de dados </a:t>
            </a:r>
            <a:br>
              <a:rPr lang="pt-BR" dirty="0"/>
            </a:br>
            <a:r>
              <a:rPr lang="pt-BR" sz="3100" dirty="0"/>
              <a:t>linguagem de programação1: Herança, polimorfismo e reescrita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8193748" y="5324122"/>
            <a:ext cx="3785188" cy="437486"/>
          </a:xfrm>
        </p:spPr>
        <p:txBody>
          <a:bodyPr/>
          <a:lstStyle/>
          <a:p>
            <a:r>
              <a:rPr lang="pt-BR" dirty="0"/>
              <a:t>   Prof.ª Dr.ª Adriana da Silva Jacinto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ACB5C4D-EA30-4354-A724-668B312FBC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98" y="1897863"/>
            <a:ext cx="6928803" cy="1891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04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1E038-962D-4E86-BBDE-AA417B5C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=&gt; muitas formas</a:t>
            </a:r>
            <a:br>
              <a:rPr lang="pt-BR" dirty="0"/>
            </a:br>
            <a:r>
              <a:rPr lang="pt-BR" sz="4000" i="1" u="sng" dirty="0" err="1">
                <a:highlight>
                  <a:srgbClr val="FFFF00"/>
                </a:highlight>
              </a:rPr>
              <a:t>sobreescrita</a:t>
            </a:r>
            <a:endParaRPr lang="pt-BR" sz="4000" i="1" u="sng" dirty="0">
              <a:highlight>
                <a:srgbClr val="FFFF00"/>
              </a:highlight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0C2D305-5412-4F5C-B85B-5A2DDFD8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27798"/>
              </p:ext>
            </p:extLst>
          </p:nvPr>
        </p:nvGraphicFramePr>
        <p:xfrm>
          <a:off x="1091681" y="1869440"/>
          <a:ext cx="781905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053">
                  <a:extLst>
                    <a:ext uri="{9D8B030D-6E8A-4147-A177-3AD203B41FA5}">
                      <a16:colId xmlns:a16="http://schemas.microsoft.com/office/drawing/2014/main" val="2202824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PessoaFisica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64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escreverAfazeres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algn="l"/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b="1" i="1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"eu, "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pt-BR" sz="1800" b="1" i="1" dirty="0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nome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pt-BR" sz="1800" b="1" i="1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", andei alguns passos"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62536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3B5590E3-7FED-43A5-9AD2-BB81DA848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81174"/>
              </p:ext>
            </p:extLst>
          </p:nvPr>
        </p:nvGraphicFramePr>
        <p:xfrm>
          <a:off x="923731" y="4036569"/>
          <a:ext cx="90244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217">
                  <a:extLst>
                    <a:ext uri="{9D8B030D-6E8A-4147-A177-3AD203B41FA5}">
                      <a16:colId xmlns:a16="http://schemas.microsoft.com/office/drawing/2014/main" val="3316120071"/>
                    </a:ext>
                  </a:extLst>
                </a:gridCol>
                <a:gridCol w="4512217">
                  <a:extLst>
                    <a:ext uri="{9D8B030D-6E8A-4147-A177-3AD203B41FA5}">
                      <a16:colId xmlns:a16="http://schemas.microsoft.com/office/drawing/2014/main" val="874579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5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escreverAfazeres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algn="l"/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b="1" i="1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"estudar muito"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7F0055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escreverAfazeres</a:t>
                      </a: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pPr algn="l"/>
                      <a:r>
                        <a:rPr lang="pt-B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</a:t>
                      </a:r>
                      <a:r>
                        <a:rPr lang="pt-BR" sz="1800" b="1" i="1" dirty="0" err="1">
                          <a:solidFill>
                            <a:srgbClr val="0000C0"/>
                          </a:solidFill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pt-BR" sz="1800" b="1" i="1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.println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800" b="1" i="1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"preparar e ministrar aula, corrigir atividades"</a:t>
                      </a:r>
                      <a:r>
                        <a:rPr lang="pt-BR" sz="1800" b="1" i="1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algn="l"/>
                      <a:r>
                        <a:rPr lang="pt-B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36383"/>
                  </a:ext>
                </a:extLst>
              </a:tr>
            </a:tbl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3B1C5AA-2B20-4992-953D-9CC92FAE919A}"/>
              </a:ext>
            </a:extLst>
          </p:cNvPr>
          <p:cNvCxnSpPr/>
          <p:nvPr/>
        </p:nvCxnSpPr>
        <p:spPr>
          <a:xfrm flipV="1">
            <a:off x="4217437" y="3429000"/>
            <a:ext cx="783771" cy="601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D935544-4332-4995-8DC4-82AE4A1C378E}"/>
              </a:ext>
            </a:extLst>
          </p:cNvPr>
          <p:cNvCxnSpPr>
            <a:cxnSpLocks/>
          </p:cNvCxnSpPr>
          <p:nvPr/>
        </p:nvCxnSpPr>
        <p:spPr>
          <a:xfrm flipH="1" flipV="1">
            <a:off x="5719665" y="3429000"/>
            <a:ext cx="503853" cy="601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6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85377-38A5-43E7-8CB0-8A62D51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=&gt; muitas formas</a:t>
            </a:r>
            <a:br>
              <a:rPr lang="pt-BR" dirty="0"/>
            </a:br>
            <a:r>
              <a:rPr lang="pt-BR" sz="4000" i="1" u="sng" dirty="0">
                <a:highlight>
                  <a:srgbClr val="FFFF00"/>
                </a:highlight>
              </a:rPr>
              <a:t>de atribuição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D8792-B9C4-4179-88DE-931CAE7F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k e g  são da classe Professor e da classe </a:t>
            </a:r>
            <a:r>
              <a:rPr lang="pt-BR" dirty="0" err="1"/>
              <a:t>PessoaFisica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J é da classe Aluno e da classe </a:t>
            </a:r>
            <a:r>
              <a:rPr lang="pt-BR" dirty="0" err="1"/>
              <a:t>PessoaFisica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59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85377-38A5-43E7-8CB0-8A62D515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215"/>
            <a:ext cx="3490452" cy="5497307"/>
          </a:xfrm>
        </p:spPr>
        <p:txBody>
          <a:bodyPr/>
          <a:lstStyle/>
          <a:p>
            <a:r>
              <a:rPr lang="pt-BR" dirty="0"/>
              <a:t>Polimorfismo =&gt; muitas formas</a:t>
            </a:r>
            <a:br>
              <a:rPr lang="pt-BR" dirty="0"/>
            </a:br>
            <a:r>
              <a:rPr lang="pt-BR" sz="4000" i="1" u="sng" dirty="0">
                <a:highlight>
                  <a:srgbClr val="FFFF00"/>
                </a:highlight>
              </a:rPr>
              <a:t>sobrecarga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745F17-D5A0-48F5-8801-71DEF131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31" y="585214"/>
            <a:ext cx="8852669" cy="5497307"/>
          </a:xfrm>
          <a:prstGeom prst="rect">
            <a:avLst/>
          </a:prstGeom>
        </p:spPr>
      </p:pic>
      <p:sp>
        <p:nvSpPr>
          <p:cNvPr id="6" name="Chave Direita 5">
            <a:extLst>
              <a:ext uri="{FF2B5EF4-FFF2-40B4-BE49-F238E27FC236}">
                <a16:creationId xmlns:a16="http://schemas.microsoft.com/office/drawing/2014/main" id="{A7D575A6-12E1-4D22-BD9A-8E66379BE7DC}"/>
              </a:ext>
            </a:extLst>
          </p:cNvPr>
          <p:cNvSpPr/>
          <p:nvPr/>
        </p:nvSpPr>
        <p:spPr>
          <a:xfrm>
            <a:off x="8101781" y="1061884"/>
            <a:ext cx="776748" cy="1543664"/>
          </a:xfrm>
          <a:prstGeom prst="rightBrac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05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A203704-F325-4CE3-8A59-FBFBEF74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962150"/>
            <a:ext cx="9829800" cy="293370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B4314799-E0A5-4F7F-B32B-D1B4BBE1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é herança, é uma agregação</a:t>
            </a:r>
          </a:p>
        </p:txBody>
      </p:sp>
    </p:spTree>
    <p:extLst>
      <p:ext uri="{BB962C8B-B14F-4D97-AF65-F5344CB8AC3E}">
        <p14:creationId xmlns:p14="http://schemas.microsoft.com/office/powerpoint/2010/main" val="4088062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E5182-5C29-4F83-B0B6-417E05A2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é herança, sim:</a:t>
            </a:r>
            <a:br>
              <a:rPr lang="pt-BR" dirty="0"/>
            </a:br>
            <a:r>
              <a:rPr lang="pt-BR" dirty="0"/>
              <a:t> Associação e agregação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66228C-79F6-4CBD-9372-E733C04F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2462212"/>
            <a:ext cx="72104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1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CC7BD6-A5D9-4769-954F-6984AC8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996696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Não é herança, é uma composição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B0C598-9403-4654-9A39-6CB3DFF0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901308"/>
            <a:ext cx="10917644" cy="2784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4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7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8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50 perguntas intrigantes para fazer você pensar – Eu e minhas ...">
            <a:extLst>
              <a:ext uri="{FF2B5EF4-FFF2-40B4-BE49-F238E27FC236}">
                <a16:creationId xmlns:a16="http://schemas.microsoft.com/office/drawing/2014/main" id="{0CC4452A-9AEB-4A76-A3F6-85F96E87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8385" y="1123527"/>
            <a:ext cx="9655225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5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F4010-DADD-410E-A7B9-AF8F1121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interessantes</a:t>
            </a:r>
          </a:p>
        </p:txBody>
      </p:sp>
      <p:pic>
        <p:nvPicPr>
          <p:cNvPr id="4" name="Imagem 3">
            <a:hlinkClick r:id="rId2"/>
            <a:extLst>
              <a:ext uri="{FF2B5EF4-FFF2-40B4-BE49-F238E27FC236}">
                <a16:creationId xmlns:a16="http://schemas.microsoft.com/office/drawing/2014/main" id="{54765ED3-D7FB-459F-85B2-6A5AC2D5B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690688"/>
            <a:ext cx="1762125" cy="1425842"/>
          </a:xfrm>
          <a:prstGeom prst="rect">
            <a:avLst/>
          </a:prstGeom>
        </p:spPr>
      </p:pic>
      <p:pic>
        <p:nvPicPr>
          <p:cNvPr id="3" name="Imagem 2">
            <a:hlinkClick r:id="rId4"/>
            <a:extLst>
              <a:ext uri="{FF2B5EF4-FFF2-40B4-BE49-F238E27FC236}">
                <a16:creationId xmlns:a16="http://schemas.microsoft.com/office/drawing/2014/main" id="{B92900A0-A0DF-4153-B2B6-7EFEC610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5" y="3492185"/>
            <a:ext cx="1961964" cy="2314575"/>
          </a:xfrm>
          <a:prstGeom prst="rect">
            <a:avLst/>
          </a:prstGeom>
        </p:spPr>
      </p:pic>
      <p:pic>
        <p:nvPicPr>
          <p:cNvPr id="5" name="Imagem 4">
            <a:hlinkClick r:id="rId6"/>
            <a:extLst>
              <a:ext uri="{FF2B5EF4-FFF2-40B4-BE49-F238E27FC236}">
                <a16:creationId xmlns:a16="http://schemas.microsoft.com/office/drawing/2014/main" id="{FF4256A5-E061-4546-86BA-E0480C822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650" y="1725680"/>
            <a:ext cx="1981200" cy="857250"/>
          </a:xfrm>
          <a:prstGeom prst="rect">
            <a:avLst/>
          </a:prstGeom>
        </p:spPr>
      </p:pic>
      <p:pic>
        <p:nvPicPr>
          <p:cNvPr id="6" name="Imagem 5">
            <a:hlinkClick r:id="rId8"/>
            <a:extLst>
              <a:ext uri="{FF2B5EF4-FFF2-40B4-BE49-F238E27FC236}">
                <a16:creationId xmlns:a16="http://schemas.microsoft.com/office/drawing/2014/main" id="{4E405ED0-F9EA-4315-A004-3EB9E70E01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900" y="1487555"/>
            <a:ext cx="1866900" cy="1095375"/>
          </a:xfrm>
          <a:prstGeom prst="rect">
            <a:avLst/>
          </a:prstGeom>
        </p:spPr>
      </p:pic>
      <p:pic>
        <p:nvPicPr>
          <p:cNvPr id="7" name="Imagem 6">
            <a:hlinkClick r:id="rId10"/>
            <a:extLst>
              <a:ext uri="{FF2B5EF4-FFF2-40B4-BE49-F238E27FC236}">
                <a16:creationId xmlns:a16="http://schemas.microsoft.com/office/drawing/2014/main" id="{E8940205-E336-4186-8901-E89E6183A4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7750" y="1511367"/>
            <a:ext cx="1409700" cy="523875"/>
          </a:xfrm>
          <a:prstGeom prst="rect">
            <a:avLst/>
          </a:prstGeom>
        </p:spPr>
      </p:pic>
      <p:pic>
        <p:nvPicPr>
          <p:cNvPr id="9" name="Imagem 8">
            <a:hlinkClick r:id="rId12"/>
            <a:extLst>
              <a:ext uri="{FF2B5EF4-FFF2-40B4-BE49-F238E27FC236}">
                <a16:creationId xmlns:a16="http://schemas.microsoft.com/office/drawing/2014/main" id="{30831F22-DB3F-454A-8690-5F6C1F0C7E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1800" y="4136959"/>
            <a:ext cx="7210425" cy="6858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D90A7DE-F946-44DF-872F-EF56C1A3E20A}"/>
              </a:ext>
            </a:extLst>
          </p:cNvPr>
          <p:cNvSpPr/>
          <p:nvPr/>
        </p:nvSpPr>
        <p:spPr>
          <a:xfrm>
            <a:off x="4909605" y="5414888"/>
            <a:ext cx="3758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14"/>
              </a:rPr>
              <a:t>https://github.com/sijacinto/LP1_Java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8DB6D08-FB2B-4936-9C80-BF7D2542F903}"/>
              </a:ext>
            </a:extLst>
          </p:cNvPr>
          <p:cNvGrpSpPr/>
          <p:nvPr/>
        </p:nvGrpSpPr>
        <p:grpSpPr>
          <a:xfrm>
            <a:off x="3627728" y="2696646"/>
            <a:ext cx="7964105" cy="1217403"/>
            <a:chOff x="3627728" y="2696646"/>
            <a:chExt cx="7964105" cy="121740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4CD536A-ECC0-4782-99EA-63DE4725BCC8}"/>
                </a:ext>
              </a:extLst>
            </p:cNvPr>
            <p:cNvSpPr/>
            <p:nvPr/>
          </p:nvSpPr>
          <p:spPr>
            <a:xfrm>
              <a:off x="3627728" y="3244334"/>
              <a:ext cx="49365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hlinkClick r:id="rId15"/>
                </a:rPr>
                <a:t>https://www.youtube.com/watch?v=tBiYwv8KHG4</a:t>
              </a:r>
              <a:endParaRPr lang="pt-BR" dirty="0"/>
            </a:p>
          </p:txBody>
        </p:sp>
        <p:pic>
          <p:nvPicPr>
            <p:cNvPr id="12" name="Imagem 11">
              <a:hlinkClick r:id="rId8"/>
              <a:extLst>
                <a:ext uri="{FF2B5EF4-FFF2-40B4-BE49-F238E27FC236}">
                  <a16:creationId xmlns:a16="http://schemas.microsoft.com/office/drawing/2014/main" id="{CB5D84F0-E799-4715-A0F7-E71424D06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24933" y="2696646"/>
              <a:ext cx="1866900" cy="1095375"/>
            </a:xfrm>
            <a:prstGeom prst="rect">
              <a:avLst/>
            </a:prstGeom>
          </p:spPr>
        </p:pic>
        <p:pic>
          <p:nvPicPr>
            <p:cNvPr id="2050" name="Picture 2" descr="Eclipse IDE 2020-3 - Download em Português">
              <a:extLst>
                <a:ext uri="{FF2B5EF4-FFF2-40B4-BE49-F238E27FC236}">
                  <a16:creationId xmlns:a16="http://schemas.microsoft.com/office/drawing/2014/main" id="{3469D457-A93C-4947-9443-69CE4C77B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6764" y="2737711"/>
              <a:ext cx="1176338" cy="1176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62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D14155DE-2720-4A31-831E-3CA84BDD7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/>
              <a:t>Referências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EDFAD5A-5AF3-49E2-B726-3BDBF98FD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1"/>
            <a:ext cx="8458200" cy="4938713"/>
          </a:xfrm>
          <a:ln/>
        </p:spPr>
        <p:txBody>
          <a:bodyPr/>
          <a:lstStyle/>
          <a:p>
            <a:pPr marL="336550" indent="-336550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pt-BR" altLang="pt-BR" sz="2000" dirty="0"/>
              <a:t>PREISS, Bruno R. Estruturas de Dados e Algoritmos, Rio de Janeiro: Campus, 2001</a:t>
            </a:r>
          </a:p>
          <a:p>
            <a:pPr marL="0" indent="0">
              <a:spcBef>
                <a:spcPts val="600"/>
              </a:spcBef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pt-BR" altLang="pt-BR" sz="2000" dirty="0"/>
          </a:p>
          <a:p>
            <a:pPr marL="336550" indent="-336550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pt-BR" sz="2000" dirty="0" err="1"/>
              <a:t>Caelum</a:t>
            </a:r>
            <a:r>
              <a:rPr lang="pt-BR" sz="2000" dirty="0"/>
              <a:t>. Java e Orientação a Objetos. Apostila Fj11. Disponível em: </a:t>
            </a:r>
            <a:r>
              <a:rPr lang="pt-BR" sz="2000" dirty="0">
                <a:hlinkClick r:id="rId3"/>
              </a:rPr>
              <a:t>https://www.caelum.com.br/apostilas</a:t>
            </a:r>
            <a:endParaRPr lang="pt-BR" sz="2000" dirty="0"/>
          </a:p>
          <a:p>
            <a:pPr marL="0" indent="0">
              <a:spcBef>
                <a:spcPts val="600"/>
              </a:spcBef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pt-BR" sz="2000" dirty="0"/>
          </a:p>
          <a:p>
            <a:pPr marL="336550" indent="-336550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pt-BR" sz="2000" dirty="0">
                <a:hlinkClick r:id="rId4"/>
              </a:rPr>
              <a:t>https://brunoagt.wordpress.com/2011/03/28/javax-swing-joptionpane-conhecendo-e-utilizando-a-classe-joptionpane/</a:t>
            </a:r>
            <a:endParaRPr lang="pt-BR" sz="2000" dirty="0"/>
          </a:p>
          <a:p>
            <a:pPr marL="0" indent="0">
              <a:spcBef>
                <a:spcPts val="600"/>
              </a:spcBef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pt-BR" sz="2000" dirty="0"/>
          </a:p>
          <a:p>
            <a:pPr marL="336550" indent="-336550">
              <a:lnSpc>
                <a:spcPct val="10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pt-BR" dirty="0"/>
              <a:t>Notas de aula da disciplina Programação Orientada a Objetos,</a:t>
            </a:r>
          </a:p>
          <a:p>
            <a:pPr marL="354013" indent="-354013">
              <a:lnSpc>
                <a:spcPct val="100000"/>
              </a:lnSpc>
            </a:pPr>
            <a:r>
              <a:rPr lang="pt-BR" dirty="0"/>
              <a:t>turma de 2004, ITA, prof. responsável: Clóvis Fernandes Torres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136791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374418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24128" y="1916723"/>
            <a:ext cx="9720073" cy="2725615"/>
          </a:xfrm>
        </p:spPr>
        <p:txBody>
          <a:bodyPr>
            <a:normAutofit/>
          </a:bodyPr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pt-BR" dirty="0"/>
              <a:t>Conceituar e utilizar herança</a:t>
            </a:r>
          </a:p>
          <a:p>
            <a:pPr marL="354013" indent="-354013">
              <a:buFont typeface="Wingdings" panose="05000000000000000000" pitchFamily="2" charset="2"/>
              <a:buChar char="q"/>
            </a:pPr>
            <a:r>
              <a:rPr lang="pt-BR" dirty="0"/>
              <a:t>Reutilizar código escrito anteriormente</a:t>
            </a:r>
          </a:p>
          <a:p>
            <a:pPr marL="354013" indent="-354013">
              <a:buFont typeface="Wingdings" panose="05000000000000000000" pitchFamily="2" charset="2"/>
              <a:buChar char="q"/>
            </a:pPr>
            <a:r>
              <a:rPr lang="pt-BR" dirty="0"/>
              <a:t>Codificar classes filhas e reescrever métodos</a:t>
            </a:r>
          </a:p>
          <a:p>
            <a:pPr marL="354013" indent="-354013">
              <a:buFont typeface="Wingdings" panose="05000000000000000000" pitchFamily="2" charset="2"/>
              <a:buChar char="q"/>
            </a:pPr>
            <a:r>
              <a:rPr lang="pt-BR" dirty="0"/>
              <a:t>Entender polimorfismo</a:t>
            </a:r>
          </a:p>
        </p:txBody>
      </p:sp>
      <p:pic>
        <p:nvPicPr>
          <p:cNvPr id="1025" name="DefaultOcx">
            <a:extLst>
              <a:ext uri="{FF2B5EF4-FFF2-40B4-BE49-F238E27FC236}">
                <a16:creationId xmlns:a16="http://schemas.microsoft.com/office/drawing/2014/main" id="{5506BC89-F474-45BB-BDEF-55BB0BC01E23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746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HTMLImage1">
            <a:extLst>
              <a:ext uri="{FF2B5EF4-FFF2-40B4-BE49-F238E27FC236}">
                <a16:creationId xmlns:a16="http://schemas.microsoft.com/office/drawing/2014/main" id="{EADD09A0-5F56-4484-BEF2-95F95A255A0D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HTMLImage2">
            <a:extLst>
              <a:ext uri="{FF2B5EF4-FFF2-40B4-BE49-F238E27FC236}">
                <a16:creationId xmlns:a16="http://schemas.microsoft.com/office/drawing/2014/main" id="{DD1541B6-8EB5-41BE-9FB3-9C43B23EA0FD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HTMLImage3">
            <a:extLst>
              <a:ext uri="{FF2B5EF4-FFF2-40B4-BE49-F238E27FC236}">
                <a16:creationId xmlns:a16="http://schemas.microsoft.com/office/drawing/2014/main" id="{729B1945-4A0B-4367-8885-07BF09269890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HTMLImage4">
            <a:extLst>
              <a:ext uri="{FF2B5EF4-FFF2-40B4-BE49-F238E27FC236}">
                <a16:creationId xmlns:a16="http://schemas.microsoft.com/office/drawing/2014/main" id="{C8CD03C7-5F0C-46DC-BD4E-4B38C464187A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DD4E7-D13E-4D78-AB83-82F5539C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49" y="216309"/>
            <a:ext cx="7470945" cy="796414"/>
          </a:xfrm>
        </p:spPr>
        <p:txBody>
          <a:bodyPr>
            <a:normAutofit/>
          </a:bodyPr>
          <a:lstStyle/>
          <a:p>
            <a:r>
              <a:rPr lang="pt-BR" dirty="0"/>
              <a:t>De qual classe?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E956B9-CFC8-465A-8FE8-0983E7A5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4" y="1079091"/>
            <a:ext cx="114871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3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64EEC-2332-4B44-A668-D8562866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a diferença entre os dois grupos?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E285B4-1C61-48A5-9B5A-2953B68D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95176"/>
            <a:ext cx="5380603" cy="28499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9FCC247-3943-454D-A364-8AB73365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599" y="4545148"/>
            <a:ext cx="5349936" cy="18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5745A4-F407-4604-B3E1-91D23F5C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=relacionamento do tipo </a:t>
            </a:r>
            <a:r>
              <a:rPr lang="pt-BR" dirty="0" err="1"/>
              <a:t>é-um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68EA06-46CF-4D76-AA09-B0141359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149234"/>
            <a:ext cx="6753379" cy="4351578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C4AFC53E-8852-45AE-A976-F533A649FA28}"/>
              </a:ext>
            </a:extLst>
          </p:cNvPr>
          <p:cNvSpPr/>
          <p:nvPr/>
        </p:nvSpPr>
        <p:spPr>
          <a:xfrm>
            <a:off x="4534678" y="2246255"/>
            <a:ext cx="4264090" cy="53184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Superclasse ou classe pai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1816124F-4BCD-46C6-BF7B-8CCD2E48E782}"/>
              </a:ext>
            </a:extLst>
          </p:cNvPr>
          <p:cNvSpPr/>
          <p:nvPr/>
        </p:nvSpPr>
        <p:spPr>
          <a:xfrm rot="19713336">
            <a:off x="7384099" y="3938307"/>
            <a:ext cx="3381336" cy="870453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Subclasses ou classes filhas</a:t>
            </a:r>
          </a:p>
        </p:txBody>
      </p:sp>
    </p:spTree>
    <p:extLst>
      <p:ext uri="{BB962C8B-B14F-4D97-AF65-F5344CB8AC3E}">
        <p14:creationId xmlns:p14="http://schemas.microsoft.com/office/powerpoint/2010/main" val="30410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E6BB6B8-F4CE-4B05-9A9C-49CAB8B9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235" y="588627"/>
            <a:ext cx="2874964" cy="1019737"/>
          </a:xfrm>
          <a:solidFill>
            <a:srgbClr val="FFFF00"/>
          </a:solidFill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Superclasse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EEBC4C5-746B-45E9-A8D8-42950A6F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1" y="355418"/>
            <a:ext cx="8557125" cy="65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8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4446C-8597-477B-9ACA-43BB3EC2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24" y="1632858"/>
            <a:ext cx="2502843" cy="709126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Subclasse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A3A957-35AF-4F97-8264-810BEFAE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1" y="551089"/>
            <a:ext cx="5880327" cy="5915025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87C23355-8C79-4AA4-829F-3D917638FCC2}"/>
              </a:ext>
            </a:extLst>
          </p:cNvPr>
          <p:cNvSpPr/>
          <p:nvPr/>
        </p:nvSpPr>
        <p:spPr>
          <a:xfrm>
            <a:off x="7819053" y="186612"/>
            <a:ext cx="363894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97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4446C-8597-477B-9ACA-43BB3EC2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24" y="1632858"/>
            <a:ext cx="3659839" cy="1796142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Subclasse, com reescrita de método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A3A957-35AF-4F97-8264-810BEFAE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1" y="551089"/>
            <a:ext cx="5880327" cy="5915025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87C23355-8C79-4AA4-829F-3D917638FCC2}"/>
              </a:ext>
            </a:extLst>
          </p:cNvPr>
          <p:cNvSpPr/>
          <p:nvPr/>
        </p:nvSpPr>
        <p:spPr>
          <a:xfrm>
            <a:off x="7819053" y="186612"/>
            <a:ext cx="363894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E38AFA9-2F2D-47E5-BE27-39C1CE9DD791}"/>
              </a:ext>
            </a:extLst>
          </p:cNvPr>
          <p:cNvSpPr/>
          <p:nvPr/>
        </p:nvSpPr>
        <p:spPr>
          <a:xfrm>
            <a:off x="5654351" y="3429001"/>
            <a:ext cx="4870580" cy="928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8C721F0-D41D-4FAA-8A2D-0B251661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2211355"/>
            <a:ext cx="7343775" cy="3657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64446C-8597-477B-9ACA-43BB3EC2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24" y="1632858"/>
            <a:ext cx="3659839" cy="1796142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Subclasse, com reescrita de método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87C23355-8C79-4AA4-829F-3D917638FCC2}"/>
              </a:ext>
            </a:extLst>
          </p:cNvPr>
          <p:cNvSpPr/>
          <p:nvPr/>
        </p:nvSpPr>
        <p:spPr>
          <a:xfrm>
            <a:off x="7464490" y="1063690"/>
            <a:ext cx="363894" cy="1147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E38AFA9-2F2D-47E5-BE27-39C1CE9DD791}"/>
              </a:ext>
            </a:extLst>
          </p:cNvPr>
          <p:cNvSpPr/>
          <p:nvPr/>
        </p:nvSpPr>
        <p:spPr>
          <a:xfrm>
            <a:off x="5467739" y="3429001"/>
            <a:ext cx="6522098" cy="928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522FF3A-3CE4-4BF1-B57F-55AC8F799008}"/>
              </a:ext>
            </a:extLst>
          </p:cNvPr>
          <p:cNvCxnSpPr>
            <a:cxnSpLocks/>
          </p:cNvCxnSpPr>
          <p:nvPr/>
        </p:nvCxnSpPr>
        <p:spPr>
          <a:xfrm flipV="1">
            <a:off x="1194318" y="3545633"/>
            <a:ext cx="4161453" cy="111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868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56F09D82F0134FAAA91222C3C314F4" ma:contentTypeVersion="0" ma:contentTypeDescription="Crie um novo documento." ma:contentTypeScope="" ma:versionID="4dc2c1b8159ec510892ad8800be774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AFDE3A-3B58-480C-93EE-D574CEE5398C}"/>
</file>

<file path=customXml/itemProps2.xml><?xml version="1.0" encoding="utf-8"?>
<ds:datastoreItem xmlns:ds="http://schemas.openxmlformats.org/officeDocument/2006/customXml" ds:itemID="{2824D18F-0C1E-421E-927F-1D1E956A07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EF2E07-FB4F-44FD-9E6A-94EFE1361265}">
  <ds:schemaRefs>
    <ds:schemaRef ds:uri="http://schemas.microsoft.com/office/2006/documentManagement/types"/>
    <ds:schemaRef ds:uri="http://schemas.microsoft.com/office/infopath/2007/PartnerControls"/>
    <ds:schemaRef ds:uri="f79d4459-5f8c-4181-a79e-1766751f3ef1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6e741085-9701-4b1d-bd8d-4500ce5310f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322</Words>
  <Application>Microsoft Office PowerPoint</Application>
  <PresentationFormat>Widescreen</PresentationFormat>
  <Paragraphs>51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Tw Cen MT</vt:lpstr>
      <vt:lpstr>Tw Cen MT Condensed</vt:lpstr>
      <vt:lpstr>Wingdings</vt:lpstr>
      <vt:lpstr>Wingdings 3</vt:lpstr>
      <vt:lpstr>Tema do Office</vt:lpstr>
      <vt:lpstr>Integral</vt:lpstr>
      <vt:lpstr>Tecnologia em banco de dados  linguagem de programação1: Herança, polimorfismo e reescrita</vt:lpstr>
      <vt:lpstr>Objetivos da aula</vt:lpstr>
      <vt:lpstr>De qual classe?</vt:lpstr>
      <vt:lpstr>Qual é a diferença entre os dois grupos?</vt:lpstr>
      <vt:lpstr>Herança =relacionamento do tipo é-um</vt:lpstr>
      <vt:lpstr>Superclasse</vt:lpstr>
      <vt:lpstr>Subclasse</vt:lpstr>
      <vt:lpstr>Subclasse, com reescrita de método</vt:lpstr>
      <vt:lpstr>Subclasse, com reescrita de método</vt:lpstr>
      <vt:lpstr>Polimorfismo =&gt; muitas formas sobreescrita</vt:lpstr>
      <vt:lpstr>Polimorfismo =&gt; muitas formas de atribuição</vt:lpstr>
      <vt:lpstr>Polimorfismo =&gt; muitas formas sobrecarga</vt:lpstr>
      <vt:lpstr>Não é herança, é uma agregação</vt:lpstr>
      <vt:lpstr>Não é herança, sim:  Associação e agregação</vt:lpstr>
      <vt:lpstr>Não é herança, é uma composição</vt:lpstr>
      <vt:lpstr>Apresentação do PowerPoint</vt:lpstr>
      <vt:lpstr>Links interessantes</vt:lpstr>
      <vt:lpstr>Referências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em banco de dados  linguagem de programação1: Herança, polimorfismo e reescrita</dc:title>
  <dc:creator>A da S J</dc:creator>
  <cp:lastModifiedBy>A da S J</cp:lastModifiedBy>
  <cp:revision>1</cp:revision>
  <dcterms:created xsi:type="dcterms:W3CDTF">2020-06-16T21:58:14Z</dcterms:created>
  <dcterms:modified xsi:type="dcterms:W3CDTF">2020-06-16T22:00:43Z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0x010100CB56F09D82F0134FAAA91222C3C314F4</vt:lpwstr>
  </property>
</Properties>
</file>