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3" r:id="rId2"/>
    <p:sldId id="284" r:id="rId3"/>
    <p:sldId id="329" r:id="rId4"/>
    <p:sldId id="328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2" autoAdjust="0"/>
    <p:restoredTop sz="94693" autoAdjust="0"/>
  </p:normalViewPr>
  <p:slideViewPr>
    <p:cSldViewPr>
      <p:cViewPr varScale="1">
        <p:scale>
          <a:sx n="47" d="100"/>
          <a:sy n="47" d="100"/>
        </p:scale>
        <p:origin x="45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2" d="100"/>
          <a:sy n="62" d="100"/>
        </p:scale>
        <p:origin x="-174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CBC8046-1EDD-1F07-E8DE-238E12FB712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F9CE574B-565A-7D36-4BDC-749395B1A6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1222D024-B794-CF66-F687-5E8ECF33279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3F023D96-BD0F-3F0E-5BA5-7372957BD43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B880E618-4501-E0C2-221F-AA18EACE8EE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1A6FE1D5-C0B0-C7A5-37A0-7D73863829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1F671CA-8CCC-465B-902E-5B21B769DAD3}" type="slidenum">
              <a:rPr lang="pt-BR" altLang="pt-BR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52A3657A-DECE-B73B-DA19-3AD6A1A578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3441A5-1E55-4267-8E50-BB4DD58CACFE}" type="slidenum">
              <a:rPr lang="pt-BR" altLang="pt-BR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DC9F5450-93A0-2235-EAAC-F87F00695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pt-BR" altLang="pt-BR" sz="180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3ADF8A64-E542-FF96-EF6B-64A4E5427E5E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56" tIns="41028" rIns="82056" bIns="41028" anchor="ctr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739F7173-7DBB-00B5-2B34-3430D3FE1D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B01ABC0-B8E4-4B70-ACC7-0976DDE67643}" type="slidenum">
              <a:rPr lang="pt-BR" altLang="pt-BR"/>
              <a:pPr>
                <a:spcBef>
                  <a:spcPct val="0"/>
                </a:spcBef>
              </a:pPr>
              <a:t>2</a:t>
            </a:fld>
            <a:endParaRPr lang="pt-BR" altLang="pt-BR"/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A14E3DB8-4792-FD00-C511-BFDCE4B59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675" y="693738"/>
            <a:ext cx="4435475" cy="3427412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pt-BR" altLang="pt-BR" sz="1800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88FBFCE-E119-D8B3-DA8E-C3CDB7C0FC06}"/>
              </a:ext>
            </a:extLst>
          </p:cNvPr>
          <p:cNvSpPr>
            <a:spLocks noChangeArrowheads="1"/>
          </p:cNvSpPr>
          <p:nvPr>
            <p:ph type="body"/>
          </p:nvPr>
        </p:nvSpPr>
        <p:spPr>
          <a:xfrm>
            <a:off x="685800" y="4341813"/>
            <a:ext cx="5480050" cy="41163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/>
            <a:endParaRPr lang="en-US" altLang="pt-B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A8206F-7C10-C656-ADFE-60C59E40E6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E0C8C2-9C08-1B31-00AF-1FF637DD70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33EC38-C750-CB4C-1237-5CC4928052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A8FBF3-DE27-46D5-B527-3403E1D273A6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3299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FDCC04-624D-EE4C-CB99-CA4B0E20BD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E840BA-92FC-D78E-9959-554F14973C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F51FEE-A507-56DD-8247-5740B895CED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564FA6-4544-4B55-A55C-2D42C863CE29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2732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61B33E-FD6E-BDFC-BAC3-5C58B14CF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ADFDD5-59FA-1936-BEC3-9DE813ABA6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F8DBA0-BAB0-8A29-4B29-286A149366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01F9CB-26C5-4F03-9B53-67CF370BF271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49030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3FEAC62-4D09-4D44-BFF6-4A135AD81F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FD8F1E3-C48A-BDD0-C88B-D89BFDC6C3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19B999F-8963-2C1E-9F27-2402D9A252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3EA439-2F47-4800-868A-89A5DD53481C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54187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585F32-2D29-3B39-2E93-D62D053ACD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1BA26E-22E3-5629-490F-37D6D75867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892230-15E3-3E8F-1E7E-437920F844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0DCFF4-4DE8-4688-A155-8589EED17714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581701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12AFC3-7E80-653D-0A62-5C70734E1E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DDBFEC1-4855-7105-B2EB-51D10F9E21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F8039B-4547-0CD1-EE1A-22B0610071F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12D814-DE99-4040-8375-E960F3272521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822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104A97-7D4F-DFB5-7437-EBF9E517D4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BBB4BA-0B10-C691-22A1-4B27DE0A0BD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771659-A804-6621-762A-0C3CF629EAA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D32B0-F226-449F-AFA0-5157B29F97FE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81923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B5160D-1AA7-2DFB-0E8A-B067175209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E0BE22C-61B6-9487-0075-6FB28A9BE8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A9C6E78-9FC8-E0AF-5B73-695A80F4C6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7FC3FF-C736-4987-BB1D-1C6008F13707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046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4CBCE4D-F180-BCE6-4E1F-85557EE222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C3710C6-3BA6-488D-F13B-B46914CF67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AA2B2F-C63E-C11C-8168-9314C3892E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6803AD-E193-4957-B0AE-D19613681FE9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2239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EC2BEF8-1F73-340B-615C-3E2825A129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1F65435-103B-1623-2454-1DC592991B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1044FC-3F6C-BA35-60B0-74538C8D34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6D0F6E-EF88-4999-86C0-3C0592334767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13142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582B4-E93A-8E3E-6037-32C0982DD7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2E7CBE-D218-5F2B-FFF4-5940E9730C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0621A-AE75-66E6-95AE-2E25C54A71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D4FC92-49FC-419D-BFA9-08AB1E008CBE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4118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4E221D-232F-B644-0E32-6133506EDD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292AD-C286-CCDE-F03F-76DDE28A36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BCF73C-3C31-5DB0-AFA5-9391153D90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16F38A-354F-4ECE-BB06-80D701252486}" type="slidenum">
              <a:rPr lang="pt-BR" altLang="pt-BR"/>
              <a:pPr/>
              <a:t>‹#›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6939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53A9CCA-0639-11E3-2E8E-1B1E4EE30A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08FB7-7751-AE5B-5D19-0545745A3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E967351-3159-99EF-7367-7CF32C83D25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76512AF-957C-4A20-AF9E-0CBD822A8A2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0AB547B-96A9-765C-A183-86899D19E1F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A77FB3FF-87A6-4FCD-98BF-0282C441C9D3}" type="slidenum">
              <a:rPr lang="pt-BR" altLang="pt-BR"/>
              <a:pPr/>
              <a:t>‹#›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F0A3D02-8192-2BB2-2862-A8F1B6884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816225"/>
            <a:ext cx="8226425" cy="1401763"/>
          </a:xfrm>
        </p:spPr>
        <p:txBody>
          <a:bodyPr lIns="0" tIns="0" rIns="0" bIns="0">
            <a:spAutoFit/>
          </a:bodyPr>
          <a:lstStyle/>
          <a:p>
            <a:pPr defTabSz="407988" eaLnBrk="1">
              <a:lnSpc>
                <a:spcPct val="93000"/>
              </a:lnSpc>
              <a:buClr>
                <a:srgbClr val="FFFFFF"/>
              </a:buClr>
              <a:buSzPct val="45000"/>
              <a:buFont typeface="StarSymbol" charset="0"/>
              <a:buNone/>
              <a:tabLst>
                <a:tab pos="657225" algn="l"/>
                <a:tab pos="1312863" algn="l"/>
                <a:tab pos="1970088" algn="l"/>
                <a:tab pos="2627313" algn="l"/>
                <a:tab pos="3282950" algn="l"/>
                <a:tab pos="3940175" algn="l"/>
                <a:tab pos="4595813" algn="l"/>
                <a:tab pos="5253038" algn="l"/>
                <a:tab pos="5910263" algn="l"/>
                <a:tab pos="6565900" algn="l"/>
                <a:tab pos="7223125" algn="l"/>
                <a:tab pos="7880350" algn="l"/>
              </a:tabLst>
            </a:pPr>
            <a:r>
              <a:rPr lang="pt-BR" altLang="pt-BR" sz="4000" u="sng">
                <a:solidFill>
                  <a:schemeClr val="tx1"/>
                </a:solidFill>
              </a:rPr>
              <a:t>Administração de Banco de Dados</a:t>
            </a:r>
            <a:r>
              <a:rPr lang="pt-BR" altLang="pt-BR" sz="4000">
                <a:solidFill>
                  <a:schemeClr val="tx1"/>
                </a:solidFill>
              </a:rPr>
              <a:t> </a:t>
            </a:r>
            <a:br>
              <a:rPr lang="pt-BR" altLang="pt-BR" sz="4000">
                <a:solidFill>
                  <a:schemeClr val="tx1"/>
                </a:solidFill>
              </a:rPr>
            </a:br>
            <a:br>
              <a:rPr lang="pt-BR" altLang="pt-BR" sz="4000">
                <a:solidFill>
                  <a:schemeClr val="tx1"/>
                </a:solidFill>
              </a:rPr>
            </a:br>
            <a:endParaRPr lang="en-GB" altLang="pt-BR" sz="1800">
              <a:solidFill>
                <a:schemeClr val="tx1"/>
              </a:solidFill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81BABFD-B4A5-B845-B739-7F8D2220C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5545138"/>
            <a:ext cx="2249487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49263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49263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pt-BR" sz="2000"/>
              <a:t>Prof. Carlos Garcia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062DA74-6D52-9CCE-A31B-57EF2338E0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Conjunto de comandos SQL</a:t>
            </a:r>
          </a:p>
        </p:txBody>
      </p:sp>
      <p:sp>
        <p:nvSpPr>
          <p:cNvPr id="14339" name="AutoShape 4">
            <a:extLst>
              <a:ext uri="{FF2B5EF4-FFF2-40B4-BE49-F238E27FC236}">
                <a16:creationId xmlns:a16="http://schemas.microsoft.com/office/drawing/2014/main" id="{1E108371-5ABA-B46E-5E16-E72F8C572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924175"/>
            <a:ext cx="1728788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SQL</a:t>
            </a:r>
          </a:p>
        </p:txBody>
      </p:sp>
      <p:sp>
        <p:nvSpPr>
          <p:cNvPr id="14340" name="AutoShape 5">
            <a:extLst>
              <a:ext uri="{FF2B5EF4-FFF2-40B4-BE49-F238E27FC236}">
                <a16:creationId xmlns:a16="http://schemas.microsoft.com/office/drawing/2014/main" id="{FE08B854-E2FC-48EE-D74C-90E2BECB6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1484313"/>
            <a:ext cx="1728787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DCL</a:t>
            </a:r>
          </a:p>
        </p:txBody>
      </p:sp>
      <p:sp>
        <p:nvSpPr>
          <p:cNvPr id="14341" name="AutoShape 6">
            <a:extLst>
              <a:ext uri="{FF2B5EF4-FFF2-40B4-BE49-F238E27FC236}">
                <a16:creationId xmlns:a16="http://schemas.microsoft.com/office/drawing/2014/main" id="{36B7F2E4-AA96-DC7C-11BA-F88F8841D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2924175"/>
            <a:ext cx="1728787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DDL</a:t>
            </a:r>
          </a:p>
        </p:txBody>
      </p:sp>
      <p:sp>
        <p:nvSpPr>
          <p:cNvPr id="14342" name="AutoShape 7">
            <a:extLst>
              <a:ext uri="{FF2B5EF4-FFF2-40B4-BE49-F238E27FC236}">
                <a16:creationId xmlns:a16="http://schemas.microsoft.com/office/drawing/2014/main" id="{110B856C-80C6-AE13-6F13-837560B76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4437063"/>
            <a:ext cx="1728787" cy="9366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DML</a:t>
            </a:r>
          </a:p>
        </p:txBody>
      </p:sp>
      <p:cxnSp>
        <p:nvCxnSpPr>
          <p:cNvPr id="14343" name="AutoShape 8">
            <a:extLst>
              <a:ext uri="{FF2B5EF4-FFF2-40B4-BE49-F238E27FC236}">
                <a16:creationId xmlns:a16="http://schemas.microsoft.com/office/drawing/2014/main" id="{F4771A80-CF66-BDB1-3162-9E97E4513F30}"/>
              </a:ext>
            </a:extLst>
          </p:cNvPr>
          <p:cNvCxnSpPr>
            <a:cxnSpLocks noChangeShapeType="1"/>
            <a:stCxn id="14339" idx="3"/>
            <a:endCxn id="14340" idx="1"/>
          </p:cNvCxnSpPr>
          <p:nvPr/>
        </p:nvCxnSpPr>
        <p:spPr bwMode="auto">
          <a:xfrm flipV="1">
            <a:off x="2484438" y="1952625"/>
            <a:ext cx="1295400" cy="14398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4" name="AutoShape 9">
            <a:extLst>
              <a:ext uri="{FF2B5EF4-FFF2-40B4-BE49-F238E27FC236}">
                <a16:creationId xmlns:a16="http://schemas.microsoft.com/office/drawing/2014/main" id="{2845DA6D-9E6D-6643-BCDB-8754C0A9360F}"/>
              </a:ext>
            </a:extLst>
          </p:cNvPr>
          <p:cNvCxnSpPr>
            <a:cxnSpLocks noChangeShapeType="1"/>
            <a:stCxn id="14339" idx="3"/>
            <a:endCxn id="14341" idx="1"/>
          </p:cNvCxnSpPr>
          <p:nvPr/>
        </p:nvCxnSpPr>
        <p:spPr bwMode="auto">
          <a:xfrm>
            <a:off x="2484438" y="3392488"/>
            <a:ext cx="12954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45" name="AutoShape 10">
            <a:extLst>
              <a:ext uri="{FF2B5EF4-FFF2-40B4-BE49-F238E27FC236}">
                <a16:creationId xmlns:a16="http://schemas.microsoft.com/office/drawing/2014/main" id="{FAF85597-B1B8-CB95-5A3C-ABA4C9B2CAB6}"/>
              </a:ext>
            </a:extLst>
          </p:cNvPr>
          <p:cNvCxnSpPr>
            <a:cxnSpLocks noChangeShapeType="1"/>
            <a:stCxn id="14339" idx="3"/>
            <a:endCxn id="14342" idx="1"/>
          </p:cNvCxnSpPr>
          <p:nvPr/>
        </p:nvCxnSpPr>
        <p:spPr bwMode="auto">
          <a:xfrm>
            <a:off x="2484438" y="3392488"/>
            <a:ext cx="1295400" cy="1512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6" name="Text Box 11">
            <a:extLst>
              <a:ext uri="{FF2B5EF4-FFF2-40B4-BE49-F238E27FC236}">
                <a16:creationId xmlns:a16="http://schemas.microsoft.com/office/drawing/2014/main" id="{AE6B21F0-031B-8172-75CC-EAE07D1869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825" y="1647825"/>
            <a:ext cx="95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Grant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Revoke</a:t>
            </a:r>
          </a:p>
        </p:txBody>
      </p:sp>
      <p:sp>
        <p:nvSpPr>
          <p:cNvPr id="14347" name="Text Box 12">
            <a:extLst>
              <a:ext uri="{FF2B5EF4-FFF2-40B4-BE49-F238E27FC236}">
                <a16:creationId xmlns:a16="http://schemas.microsoft.com/office/drawing/2014/main" id="{24A1E36E-659F-78A3-076F-F8B4FD948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2930525"/>
            <a:ext cx="8699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Create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Alter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Drop</a:t>
            </a:r>
          </a:p>
        </p:txBody>
      </p:sp>
      <p:sp>
        <p:nvSpPr>
          <p:cNvPr id="14348" name="Text Box 13">
            <a:extLst>
              <a:ext uri="{FF2B5EF4-FFF2-40B4-BE49-F238E27FC236}">
                <a16:creationId xmlns:a16="http://schemas.microsoft.com/office/drawing/2014/main" id="{C1CB6625-DBBF-396F-4208-D1C0422E2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4325938"/>
            <a:ext cx="92075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Delete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Insert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Update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Select</a:t>
            </a:r>
          </a:p>
        </p:txBody>
      </p:sp>
      <p:sp>
        <p:nvSpPr>
          <p:cNvPr id="14349" name="AutoShape 14">
            <a:extLst>
              <a:ext uri="{FF2B5EF4-FFF2-40B4-BE49-F238E27FC236}">
                <a16:creationId xmlns:a16="http://schemas.microsoft.com/office/drawing/2014/main" id="{92D15960-4663-1605-FF69-C7868424948F}"/>
              </a:ext>
            </a:extLst>
          </p:cNvPr>
          <p:cNvSpPr>
            <a:spLocks/>
          </p:cNvSpPr>
          <p:nvPr/>
        </p:nvSpPr>
        <p:spPr bwMode="auto">
          <a:xfrm>
            <a:off x="6659563" y="1484313"/>
            <a:ext cx="215900" cy="936625"/>
          </a:xfrm>
          <a:prstGeom prst="leftBrace">
            <a:avLst>
              <a:gd name="adj1" fmla="val 361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14350" name="AutoShape 15">
            <a:extLst>
              <a:ext uri="{FF2B5EF4-FFF2-40B4-BE49-F238E27FC236}">
                <a16:creationId xmlns:a16="http://schemas.microsoft.com/office/drawing/2014/main" id="{F093E865-497C-75BD-2D90-495D6B02D791}"/>
              </a:ext>
            </a:extLst>
          </p:cNvPr>
          <p:cNvSpPr>
            <a:spLocks/>
          </p:cNvSpPr>
          <p:nvPr/>
        </p:nvSpPr>
        <p:spPr bwMode="auto">
          <a:xfrm>
            <a:off x="6659563" y="2924175"/>
            <a:ext cx="215900" cy="936625"/>
          </a:xfrm>
          <a:prstGeom prst="leftBrace">
            <a:avLst>
              <a:gd name="adj1" fmla="val 361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14351" name="AutoShape 16">
            <a:extLst>
              <a:ext uri="{FF2B5EF4-FFF2-40B4-BE49-F238E27FC236}">
                <a16:creationId xmlns:a16="http://schemas.microsoft.com/office/drawing/2014/main" id="{1466D8A5-FCF3-6595-5224-A434705EB942}"/>
              </a:ext>
            </a:extLst>
          </p:cNvPr>
          <p:cNvSpPr>
            <a:spLocks/>
          </p:cNvSpPr>
          <p:nvPr/>
        </p:nvSpPr>
        <p:spPr bwMode="auto">
          <a:xfrm>
            <a:off x="6659563" y="4292600"/>
            <a:ext cx="215900" cy="1223963"/>
          </a:xfrm>
          <a:prstGeom prst="leftBrace">
            <a:avLst>
              <a:gd name="adj1" fmla="val 4724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cxnSp>
        <p:nvCxnSpPr>
          <p:cNvPr id="14352" name="AutoShape 17">
            <a:extLst>
              <a:ext uri="{FF2B5EF4-FFF2-40B4-BE49-F238E27FC236}">
                <a16:creationId xmlns:a16="http://schemas.microsoft.com/office/drawing/2014/main" id="{B1D3AA98-A3BD-B301-18A1-EE6AC2AB54E8}"/>
              </a:ext>
            </a:extLst>
          </p:cNvPr>
          <p:cNvCxnSpPr>
            <a:cxnSpLocks noChangeShapeType="1"/>
            <a:stCxn id="14340" idx="3"/>
          </p:cNvCxnSpPr>
          <p:nvPr/>
        </p:nvCxnSpPr>
        <p:spPr bwMode="auto">
          <a:xfrm>
            <a:off x="5508625" y="1952625"/>
            <a:ext cx="1008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3" name="AutoShape 18">
            <a:extLst>
              <a:ext uri="{FF2B5EF4-FFF2-40B4-BE49-F238E27FC236}">
                <a16:creationId xmlns:a16="http://schemas.microsoft.com/office/drawing/2014/main" id="{B3978CB8-924A-80E9-8ED1-50344C75BE93}"/>
              </a:ext>
            </a:extLst>
          </p:cNvPr>
          <p:cNvCxnSpPr>
            <a:cxnSpLocks noChangeShapeType="1"/>
            <a:stCxn id="14341" idx="3"/>
          </p:cNvCxnSpPr>
          <p:nvPr/>
        </p:nvCxnSpPr>
        <p:spPr bwMode="auto">
          <a:xfrm>
            <a:off x="5508625" y="3392488"/>
            <a:ext cx="10795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354" name="AutoShape 19">
            <a:extLst>
              <a:ext uri="{FF2B5EF4-FFF2-40B4-BE49-F238E27FC236}">
                <a16:creationId xmlns:a16="http://schemas.microsoft.com/office/drawing/2014/main" id="{0A4FAD01-A99F-BFB7-1FA7-1261C9E9DF31}"/>
              </a:ext>
            </a:extLst>
          </p:cNvPr>
          <p:cNvCxnSpPr>
            <a:cxnSpLocks noChangeShapeType="1"/>
            <a:stCxn id="14342" idx="3"/>
          </p:cNvCxnSpPr>
          <p:nvPr/>
        </p:nvCxnSpPr>
        <p:spPr bwMode="auto">
          <a:xfrm>
            <a:off x="5508625" y="4905375"/>
            <a:ext cx="10080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58DDCD8-8427-093E-3426-6098F5FC17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Comandos DCL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3D35CBB-71B8-1558-F043-1E977E71E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/>
              <a:t>O conjunto de comandos DCL é composto pelos comandos: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Grant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/>
              <a:t>Revoke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GRANT: Responsável por atribuir privilégios aos usuários sobre os objetos do banco.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/>
              <a:t>REVOKE: Responsável por revogar os privilégios atribuídos aos usuários.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B80D4638-E4F6-3B57-B6D0-A6B441208B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Privilégios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1414B97-40A2-78A4-E031-4D52319FDD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pt-BR" altLang="pt-BR" sz="2400"/>
              <a:t>Os privilégios como visto anteriormente são organizados em privilégios de banco e de dados 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A DCL gerencia todos os tipos de privilégios disponíveis.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Sintaxe dos comandos DCL: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/>
              <a:t>Grant </a:t>
            </a:r>
            <a:r>
              <a:rPr lang="pt-BR" altLang="pt-BR" sz="2000" i="1"/>
              <a:t>&lt;privilégio&gt;</a:t>
            </a:r>
            <a:r>
              <a:rPr lang="pt-BR" altLang="pt-BR" sz="2000"/>
              <a:t> to </a:t>
            </a:r>
            <a:r>
              <a:rPr lang="pt-BR" altLang="pt-BR" sz="2000" i="1"/>
              <a:t>&lt;autorizado&gt;</a:t>
            </a:r>
            <a:r>
              <a:rPr lang="pt-BR" altLang="pt-BR" sz="200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/>
              <a:t>Revoke </a:t>
            </a:r>
            <a:r>
              <a:rPr lang="pt-BR" altLang="pt-BR" sz="2000" i="1"/>
              <a:t>&lt;privilégio&gt;</a:t>
            </a:r>
            <a:r>
              <a:rPr lang="pt-BR" altLang="pt-BR" sz="2000"/>
              <a:t> from </a:t>
            </a:r>
            <a:r>
              <a:rPr lang="pt-BR" altLang="pt-BR" sz="2000" i="1"/>
              <a:t>&lt;autorizado&gt;</a:t>
            </a:r>
            <a:r>
              <a:rPr lang="pt-BR" altLang="pt-BR" sz="200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pt-BR" altLang="pt-BR" sz="2400"/>
              <a:t>Onde: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/>
              <a:t>&lt;privilégio&gt;: lista de privilégios sendo atribuídos ou revogados</a:t>
            </a:r>
          </a:p>
          <a:p>
            <a:pPr lvl="1" eaLnBrk="1" hangingPunct="1">
              <a:lnSpc>
                <a:spcPct val="90000"/>
              </a:lnSpc>
            </a:pPr>
            <a:r>
              <a:rPr lang="pt-BR" altLang="pt-BR" sz="2000"/>
              <a:t>&lt;autorizado&gt;: usuário ou role que receberão/perderão os privilégios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2F09A5C-A96E-C7E3-5255-C363D1487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11175"/>
            <a:ext cx="8226425" cy="669925"/>
          </a:xfrm>
          <a:noFill/>
        </p:spPr>
        <p:txBody>
          <a:bodyPr lIns="0" tIns="0" rIns="0" bIns="0">
            <a:spAutoFit/>
          </a:bodyPr>
          <a:lstStyle/>
          <a:p>
            <a:pPr defTabSz="449263" eaLnBrk="1" hangingPunct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altLang="pt-BR"/>
              <a:t>Conteúdo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8DCE684-E8F9-87BD-A9F7-8ACF69075E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4963"/>
            <a:ext cx="8226425" cy="2990850"/>
          </a:xfrm>
          <a:noFill/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pt-BR" altLang="pt-BR"/>
              <a:t>Privilégios e controle de acesso</a:t>
            </a:r>
          </a:p>
          <a:p>
            <a:pPr lvl="2" eaLnBrk="1" hangingPunct="1"/>
            <a:r>
              <a:rPr lang="pt-BR" altLang="pt-BR"/>
              <a:t>Definição</a:t>
            </a:r>
          </a:p>
          <a:p>
            <a:pPr lvl="2" eaLnBrk="1" hangingPunct="1"/>
            <a:r>
              <a:rPr lang="pt-BR" altLang="pt-BR"/>
              <a:t>Características</a:t>
            </a:r>
          </a:p>
          <a:p>
            <a:pPr lvl="2" eaLnBrk="1" hangingPunct="1"/>
            <a:endParaRPr lang="pt-BR" altLang="pt-BR"/>
          </a:p>
          <a:p>
            <a:pPr lvl="1" eaLnBrk="1" hangingPunct="1">
              <a:buFontTx/>
              <a:buChar char="•"/>
            </a:pPr>
            <a:endParaRPr lang="pt-BR" altLang="pt-BR"/>
          </a:p>
          <a:p>
            <a:pPr lvl="1" eaLnBrk="1" hangingPunct="1">
              <a:buFontTx/>
              <a:buChar char="•"/>
            </a:pPr>
            <a:endParaRPr lang="pt-BR" altLang="pt-BR"/>
          </a:p>
          <a:p>
            <a:pPr lvl="1" eaLnBrk="1" hangingPunct="1">
              <a:buFontTx/>
              <a:buChar char="•"/>
            </a:pPr>
            <a:endParaRPr lang="pt-BR" altLang="pt-BR"/>
          </a:p>
          <a:p>
            <a:pPr lvl="1" eaLnBrk="1" hangingPunct="1">
              <a:buFontTx/>
              <a:buChar char="•"/>
            </a:pPr>
            <a:endParaRPr lang="pt-BR" altLang="pt-BR"/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AutoShape 4">
            <a:extLst>
              <a:ext uri="{FF2B5EF4-FFF2-40B4-BE49-F238E27FC236}">
                <a16:creationId xmlns:a16="http://schemas.microsoft.com/office/drawing/2014/main" id="{F646CCC5-A1BE-6E8E-C522-6D96CFEA6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989138"/>
            <a:ext cx="719138" cy="719137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7171" name="Rectangle 5">
            <a:extLst>
              <a:ext uri="{FF2B5EF4-FFF2-40B4-BE49-F238E27FC236}">
                <a16:creationId xmlns:a16="http://schemas.microsoft.com/office/drawing/2014/main" id="{8B4B5D9E-2EDD-D31B-804C-AF7DBF549F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Privilégios e Controle de Acesso</a:t>
            </a:r>
          </a:p>
        </p:txBody>
      </p:sp>
      <p:sp>
        <p:nvSpPr>
          <p:cNvPr id="7172" name="Text Box 7">
            <a:extLst>
              <a:ext uri="{FF2B5EF4-FFF2-40B4-BE49-F238E27FC236}">
                <a16:creationId xmlns:a16="http://schemas.microsoft.com/office/drawing/2014/main" id="{EFE776E7-626D-4B9E-0094-A7A97A343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50" y="2060575"/>
            <a:ext cx="2060575" cy="14747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Username / senha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Privilégios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+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Cotas Físicas</a:t>
            </a:r>
          </a:p>
        </p:txBody>
      </p:sp>
      <p:sp>
        <p:nvSpPr>
          <p:cNvPr id="7173" name="AutoShape 8">
            <a:extLst>
              <a:ext uri="{FF2B5EF4-FFF2-40B4-BE49-F238E27FC236}">
                <a16:creationId xmlns:a16="http://schemas.microsoft.com/office/drawing/2014/main" id="{0F92D8DF-7C45-1981-D9B0-B3E46A45F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888" y="2205038"/>
            <a:ext cx="863600" cy="1295400"/>
          </a:xfrm>
          <a:prstGeom prst="can">
            <a:avLst>
              <a:gd name="adj" fmla="val 37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BD</a:t>
            </a:r>
          </a:p>
        </p:txBody>
      </p:sp>
      <p:sp>
        <p:nvSpPr>
          <p:cNvPr id="7174" name="AutoShape 9">
            <a:extLst>
              <a:ext uri="{FF2B5EF4-FFF2-40B4-BE49-F238E27FC236}">
                <a16:creationId xmlns:a16="http://schemas.microsoft.com/office/drawing/2014/main" id="{4B157339-B5DC-595F-29FA-FB73464A1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4797425"/>
            <a:ext cx="719138" cy="719138"/>
          </a:xfrm>
          <a:prstGeom prst="smileyFace">
            <a:avLst>
              <a:gd name="adj" fmla="val 14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7175" name="Text Box 10">
            <a:extLst>
              <a:ext uri="{FF2B5EF4-FFF2-40B4-BE49-F238E27FC236}">
                <a16:creationId xmlns:a16="http://schemas.microsoft.com/office/drawing/2014/main" id="{648C8972-81D1-2BA6-AAB6-1A20F5221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013" y="3448050"/>
            <a:ext cx="1085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Usuários</a:t>
            </a:r>
          </a:p>
        </p:txBody>
      </p:sp>
      <p:sp>
        <p:nvSpPr>
          <p:cNvPr id="7176" name="AutoShape 11">
            <a:extLst>
              <a:ext uri="{FF2B5EF4-FFF2-40B4-BE49-F238E27FC236}">
                <a16:creationId xmlns:a16="http://schemas.microsoft.com/office/drawing/2014/main" id="{4D1891CF-622F-3F6D-D207-F2688782E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133600"/>
            <a:ext cx="719137" cy="719138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7177" name="AutoShape 12">
            <a:extLst>
              <a:ext uri="{FF2B5EF4-FFF2-40B4-BE49-F238E27FC236}">
                <a16:creationId xmlns:a16="http://schemas.microsoft.com/office/drawing/2014/main" id="{3D484BD8-B678-7627-3F45-9827EA6CE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65400"/>
            <a:ext cx="719137" cy="719138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7178" name="AutoShape 13">
            <a:extLst>
              <a:ext uri="{FF2B5EF4-FFF2-40B4-BE49-F238E27FC236}">
                <a16:creationId xmlns:a16="http://schemas.microsoft.com/office/drawing/2014/main" id="{D3EAB027-4987-A274-CC63-C7335B64F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636838"/>
            <a:ext cx="719137" cy="719137"/>
          </a:xfrm>
          <a:prstGeom prst="smileyFace">
            <a:avLst>
              <a:gd name="adj" fmla="val 465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7179" name="Text Box 14">
            <a:extLst>
              <a:ext uri="{FF2B5EF4-FFF2-40B4-BE49-F238E27FC236}">
                <a16:creationId xmlns:a16="http://schemas.microsoft.com/office/drawing/2014/main" id="{5A628AFC-A973-20F9-D378-2F40EC823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7950" y="5583238"/>
            <a:ext cx="654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DBA</a:t>
            </a:r>
          </a:p>
        </p:txBody>
      </p:sp>
      <p:sp>
        <p:nvSpPr>
          <p:cNvPr id="7180" name="AutoShape 15">
            <a:extLst>
              <a:ext uri="{FF2B5EF4-FFF2-40B4-BE49-F238E27FC236}">
                <a16:creationId xmlns:a16="http://schemas.microsoft.com/office/drawing/2014/main" id="{5A128A75-B94A-F7C1-5B07-E1EF0A14D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716338"/>
            <a:ext cx="576263" cy="935037"/>
          </a:xfrm>
          <a:prstGeom prst="upDownArrow">
            <a:avLst>
              <a:gd name="adj1" fmla="val 50000"/>
              <a:gd name="adj2" fmla="val 3245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7181" name="AutoShape 16">
            <a:extLst>
              <a:ext uri="{FF2B5EF4-FFF2-40B4-BE49-F238E27FC236}">
                <a16:creationId xmlns:a16="http://schemas.microsoft.com/office/drawing/2014/main" id="{406FAA1E-BD74-F2FE-755D-3097F2633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565400"/>
            <a:ext cx="1079500" cy="503238"/>
          </a:xfrm>
          <a:prstGeom prst="leftRightArrow">
            <a:avLst>
              <a:gd name="adj1" fmla="val 50000"/>
              <a:gd name="adj2" fmla="val 4290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7182" name="AutoShape 17">
            <a:extLst>
              <a:ext uri="{FF2B5EF4-FFF2-40B4-BE49-F238E27FC236}">
                <a16:creationId xmlns:a16="http://schemas.microsoft.com/office/drawing/2014/main" id="{52EA2110-757D-711E-F7A2-799D1E647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2636838"/>
            <a:ext cx="649287" cy="503237"/>
          </a:xfrm>
          <a:prstGeom prst="leftRightArrow">
            <a:avLst>
              <a:gd name="adj1" fmla="val 50000"/>
              <a:gd name="adj2" fmla="val 2580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  <p:sp>
        <p:nvSpPr>
          <p:cNvPr id="7183" name="Text Box 18">
            <a:extLst>
              <a:ext uri="{FF2B5EF4-FFF2-40B4-BE49-F238E27FC236}">
                <a16:creationId xmlns:a16="http://schemas.microsoft.com/office/drawing/2014/main" id="{C4758BDF-7196-7D30-B58F-11E4390A6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7875" y="1700213"/>
            <a:ext cx="1908175" cy="228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Acesso remoto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Índices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Tabelas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Views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Sequências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Catálogos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Procedures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pt-BR" altLang="pt-BR" sz="1800"/>
              <a:t>Funções</a:t>
            </a:r>
          </a:p>
        </p:txBody>
      </p:sp>
      <p:sp>
        <p:nvSpPr>
          <p:cNvPr id="7184" name="AutoShape 19">
            <a:extLst>
              <a:ext uri="{FF2B5EF4-FFF2-40B4-BE49-F238E27FC236}">
                <a16:creationId xmlns:a16="http://schemas.microsoft.com/office/drawing/2014/main" id="{F7563FF4-3CF4-9710-7789-F20A6564B35E}"/>
              </a:ext>
            </a:extLst>
          </p:cNvPr>
          <p:cNvSpPr>
            <a:spLocks/>
          </p:cNvSpPr>
          <p:nvPr/>
        </p:nvSpPr>
        <p:spPr bwMode="auto">
          <a:xfrm>
            <a:off x="6948488" y="1700213"/>
            <a:ext cx="360362" cy="2303462"/>
          </a:xfrm>
          <a:prstGeom prst="leftBrace">
            <a:avLst>
              <a:gd name="adj1" fmla="val 532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pt-BR" altLang="pt-BR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6422CDF-CFB6-2B96-F143-F82F8C9B4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Controle de privilégios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E7D1D64-E0C1-FEE3-4BB0-BCFF3C0CFA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Objetivo: administrar a atribuição de privilégios aos usuários do BD.</a:t>
            </a:r>
          </a:p>
          <a:p>
            <a:pPr eaLnBrk="1" hangingPunct="1"/>
            <a:r>
              <a:rPr lang="pt-BR" altLang="pt-BR" sz="2800"/>
              <a:t>Responsabilidade do DBA que inclui as seguintes operações:</a:t>
            </a:r>
          </a:p>
          <a:p>
            <a:pPr lvl="1" eaLnBrk="1" hangingPunct="1"/>
            <a:r>
              <a:rPr lang="pt-BR" altLang="pt-BR" sz="2400"/>
              <a:t>Prover ao usuário direito de executar certo tipo de operação;</a:t>
            </a:r>
          </a:p>
          <a:p>
            <a:pPr lvl="1" eaLnBrk="1" hangingPunct="1"/>
            <a:r>
              <a:rPr lang="pt-BR" altLang="pt-BR" sz="2400"/>
              <a:t>Habilitar e restringir acesso e mudança nos dados;</a:t>
            </a:r>
          </a:p>
          <a:p>
            <a:pPr lvl="1" eaLnBrk="1" hangingPunct="1"/>
            <a:r>
              <a:rPr lang="pt-BR" altLang="pt-BR" sz="2400"/>
              <a:t>Habilitar e restringir a capacidade de executar funções do sistema e modificar estruturas do banco;</a:t>
            </a:r>
          </a:p>
          <a:p>
            <a:pPr lvl="1" eaLnBrk="1" hangingPunct="1"/>
            <a:r>
              <a:rPr lang="pt-BR" altLang="pt-BR" sz="2400"/>
              <a:t>Atribuição de privilégios em grupo ou individual;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BBB6F8F-D9DA-C287-4640-0CCB9ECD1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Dicionário de dados para usuários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3F6412B-1842-7885-1127-1229E03EC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pt-BR" altLang="pt-BR" sz="2800"/>
              <a:t>Todo SGBD possui visões ou tabelas no dicionário de dados com informações sobre os usuários cadastrados.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/>
              <a:t>Informações do dicionário são utilizadas para monitorar os usuários, suas sessões e controlar o seu perfil.</a:t>
            </a:r>
          </a:p>
          <a:p>
            <a:pPr eaLnBrk="1" hangingPunct="1">
              <a:lnSpc>
                <a:spcPct val="80000"/>
              </a:lnSpc>
            </a:pPr>
            <a:r>
              <a:rPr lang="pt-BR" altLang="pt-BR" sz="2800"/>
              <a:t>Exemplo de operações realizadas a partir do dicionário de dados: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Atribuir/remover acessos;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Visualizar/remover sessões ativas;</a:t>
            </a:r>
          </a:p>
          <a:p>
            <a:pPr lvl="1" eaLnBrk="1" hangingPunct="1">
              <a:lnSpc>
                <a:spcPct val="80000"/>
              </a:lnSpc>
            </a:pPr>
            <a:r>
              <a:rPr lang="pt-BR" altLang="pt-BR" sz="2400"/>
              <a:t>Monitorar a ocupação e o uso do SGBD por usuário;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56A41E5-6B54-FBA4-8DC0-BCA12F542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Nível de privilégios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69E9256-C0C5-E5CC-2F4D-22235861C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Os privilégios possuem basicamente dois níveis: de sistema e de objeto;</a:t>
            </a:r>
          </a:p>
          <a:p>
            <a:pPr eaLnBrk="1" hangingPunct="1"/>
            <a:r>
              <a:rPr lang="pt-BR" altLang="pt-BR"/>
              <a:t>Privilégios de sistema: é o privilégio ou o direito de executar uma ação num TIPO particular de objeto.</a:t>
            </a:r>
          </a:p>
          <a:p>
            <a:pPr eaLnBrk="1" hangingPunct="1"/>
            <a:r>
              <a:rPr lang="pt-BR" altLang="pt-BR"/>
              <a:t>Privilégio de objeto: é o privilégio ou o direito de executar uma ação em UM  objeto específico.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3C1B76B-FF56-DC7F-DECF-ADA6F49937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Características dos privilégios de sistema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FFFD281C-DE5D-2C4F-227F-656B5D9CF0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 sz="2800"/>
              <a:t>Os privilégios de sistema são atribuídos independente do esquema onde estão os objetos.</a:t>
            </a:r>
          </a:p>
          <a:p>
            <a:pPr eaLnBrk="1" hangingPunct="1"/>
            <a:r>
              <a:rPr lang="pt-BR" altLang="pt-BR" sz="2800"/>
              <a:t>Os privilégios de sistema podem ser atribuídos com a opção de serem repassados para outros usuários.</a:t>
            </a:r>
          </a:p>
          <a:p>
            <a:pPr eaLnBrk="1" hangingPunct="1"/>
            <a:r>
              <a:rPr lang="pt-BR" altLang="pt-BR" sz="2800"/>
              <a:t>Neste caso o usuário que recebe o privilégio pode repassá-lo para um terceiro usuário, mas este terceiro usuário não pode repassar adiante.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E86DD37-284D-4E07-C836-131BB2AE04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 sz="4000"/>
              <a:t>Exemplos de privilégios de sistema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EAF9370F-1707-33FB-E2E5-BBBEDF12DD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Os exemplos a seguir são de privilégios de sistema:</a:t>
            </a:r>
          </a:p>
          <a:p>
            <a:pPr lvl="1" eaLnBrk="1" hangingPunct="1"/>
            <a:r>
              <a:rPr lang="pt-BR" altLang="pt-BR"/>
              <a:t>Sessões de SGBD: permite a conexão com o banco;</a:t>
            </a:r>
          </a:p>
          <a:p>
            <a:pPr lvl="1" eaLnBrk="1" hangingPunct="1"/>
            <a:r>
              <a:rPr lang="pt-BR" altLang="pt-BR"/>
              <a:t>Tabelas: permite criação, modificação e remoção de tabelas;</a:t>
            </a:r>
          </a:p>
          <a:p>
            <a:pPr lvl="1" eaLnBrk="1" hangingPunct="1"/>
            <a:r>
              <a:rPr lang="pt-BR" altLang="pt-BR"/>
              <a:t>Dados: permite seleção de dados a partir de qualquer tabela autorizada;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3ACC3DE4-42BC-8A60-D3D9-E6325DF0E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Linguagem DCL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44F82B5-C764-2E29-E00D-A694B6C31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600200"/>
            <a:ext cx="8229600" cy="4525963"/>
          </a:xfrm>
        </p:spPr>
        <p:txBody>
          <a:bodyPr/>
          <a:lstStyle/>
          <a:p>
            <a:pPr eaLnBrk="1" hangingPunct="1"/>
            <a:r>
              <a:rPr lang="pt-BR" altLang="pt-BR"/>
              <a:t>Definição: conjunto de comandos da linguagem SQL destinados a estabelecer os controles de segurança.</a:t>
            </a:r>
          </a:p>
          <a:p>
            <a:pPr eaLnBrk="1" hangingPunct="1"/>
            <a:r>
              <a:rPr lang="pt-BR" altLang="pt-BR"/>
              <a:t>DCL = Data Control Language</a:t>
            </a:r>
          </a:p>
          <a:p>
            <a:pPr eaLnBrk="1" hangingPunct="1"/>
            <a:r>
              <a:rPr lang="pt-BR" altLang="pt-BR"/>
              <a:t>Além da DCL, a linguagem SQL possui um conjunto de comandos destinados a definir, controlar e manipular os dados e duas estruturas.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363CAD31864443B60EC7AFB838613A" ma:contentTypeVersion="8" ma:contentTypeDescription="Create a new document." ma:contentTypeScope="" ma:versionID="45a7b940503b36f0970f107f2ba9a4d3">
  <xsd:schema xmlns:xsd="http://www.w3.org/2001/XMLSchema" xmlns:xs="http://www.w3.org/2001/XMLSchema" xmlns:p="http://schemas.microsoft.com/office/2006/metadata/properties" xmlns:ns2="19033a0b-1c73-43b9-92e2-aa1188398f94" targetNamespace="http://schemas.microsoft.com/office/2006/metadata/properties" ma:root="true" ma:fieldsID="8e6b2b64d2ee2bb03aa6151b1d682c1f" ns2:_="">
    <xsd:import namespace="19033a0b-1c73-43b9-92e2-aa1188398f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033a0b-1c73-43b9-92e2-aa1188398f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7A7BD9-53A3-4309-B576-BB153A2C7DCD}"/>
</file>

<file path=customXml/itemProps2.xml><?xml version="1.0" encoding="utf-8"?>
<ds:datastoreItem xmlns:ds="http://schemas.openxmlformats.org/officeDocument/2006/customXml" ds:itemID="{BB919BD0-ABCC-42C5-B887-968B14703A64}"/>
</file>

<file path=customXml/itemProps3.xml><?xml version="1.0" encoding="utf-8"?>
<ds:datastoreItem xmlns:ds="http://schemas.openxmlformats.org/officeDocument/2006/customXml" ds:itemID="{41611F36-46F7-4A6E-879D-1AC84D2D92A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1229</TotalTime>
  <Words>519</Words>
  <Application>Microsoft Office PowerPoint</Application>
  <PresentationFormat>On-screen Show (4:3)</PresentationFormat>
  <Paragraphs>88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Design padrão</vt:lpstr>
      <vt:lpstr>Administração de Banco de Dados   </vt:lpstr>
      <vt:lpstr>Conteúdo</vt:lpstr>
      <vt:lpstr>Privilégios e Controle de Acesso</vt:lpstr>
      <vt:lpstr>Controle de privilégios</vt:lpstr>
      <vt:lpstr>Dicionário de dados para usuários</vt:lpstr>
      <vt:lpstr>Nível de privilégios</vt:lpstr>
      <vt:lpstr>Características dos privilégios de sistema</vt:lpstr>
      <vt:lpstr>Exemplos de privilégios de sistema</vt:lpstr>
      <vt:lpstr>Linguagem DCL</vt:lpstr>
      <vt:lpstr>Conjunto de comandos SQL</vt:lpstr>
      <vt:lpstr>Comandos DCL</vt:lpstr>
      <vt:lpstr>Privilégios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CGARCIA</dc:creator>
  <cp:lastModifiedBy>Aluno</cp:lastModifiedBy>
  <cp:revision>82</cp:revision>
  <dcterms:created xsi:type="dcterms:W3CDTF">2007-04-18T00:41:59Z</dcterms:created>
  <dcterms:modified xsi:type="dcterms:W3CDTF">2023-08-17T23:27:12Z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0x010100D8363CAD31864443B60EC7AFB838613A</vt:lpwstr>
  </property>
  <property fmtid="{D5CDD505-2E9C-101B-9397-08002B2CF9AE}" pid="3" name="Order">
    <vt:r8>1389700</vt:r8>
  </property>
  <property fmtid="{D5CDD505-2E9C-101B-9397-08002B2CF9AE}" pid="4" name="TriggerFlowInfo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_ExtendedDescription">
    <vt:lpwstr/>
  </property>
</Properties>
</file>