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9" r:id="rId15"/>
    <p:sldId id="296" r:id="rId16"/>
    <p:sldId id="297" r:id="rId17"/>
    <p:sldId id="298" r:id="rId1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A681A-504E-DF20-456A-B3E23F2DF066}" v="4" dt="2021-08-24T23:07:34.466"/>
    <p1510:client id="{49D94E35-C557-57BF-2977-1BEE5AB7EC4C}" v="276" dt="2020-09-09T01:37:06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4" autoAdjust="0"/>
    <p:restoredTop sz="94632" autoAdjust="0"/>
  </p:normalViewPr>
  <p:slideViewPr>
    <p:cSldViewPr>
      <p:cViewPr varScale="1">
        <p:scale>
          <a:sx n="47" d="100"/>
          <a:sy n="47" d="100"/>
        </p:scale>
        <p:origin x="5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7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49D94E35-C557-57BF-2977-1BEE5AB7EC4C}"/>
    <pc:docChg chg="addSld modSld">
      <pc:chgData name="CARLOS AUGUSTO LOMBARDI GARCIA" userId="S::garcia.carlos@fatec.sp.gov.br::3a320f2d-d48f-476a-b51c-9d8336d8a9ad" providerId="AD" clId="Web-{49D94E35-C557-57BF-2977-1BEE5AB7EC4C}" dt="2020-09-09T01:37:06.340" v="273"/>
      <pc:docMkLst>
        <pc:docMk/>
      </pc:docMkLst>
      <pc:sldChg chg="modSp new">
        <pc:chgData name="CARLOS AUGUSTO LOMBARDI GARCIA" userId="S::garcia.carlos@fatec.sp.gov.br::3a320f2d-d48f-476a-b51c-9d8336d8a9ad" providerId="AD" clId="Web-{49D94E35-C557-57BF-2977-1BEE5AB7EC4C}" dt="2020-09-09T01:37:06.340" v="273"/>
        <pc:sldMkLst>
          <pc:docMk/>
          <pc:sldMk cId="1887002259" sldId="299"/>
        </pc:sldMkLst>
        <pc:spChg chg="mod">
          <ac:chgData name="CARLOS AUGUSTO LOMBARDI GARCIA" userId="S::garcia.carlos@fatec.sp.gov.br::3a320f2d-d48f-476a-b51c-9d8336d8a9ad" providerId="AD" clId="Web-{49D94E35-C557-57BF-2977-1BEE5AB7EC4C}" dt="2020-09-09T01:34:04.692" v="13" actId="20577"/>
          <ac:spMkLst>
            <pc:docMk/>
            <pc:sldMk cId="1887002259" sldId="299"/>
            <ac:spMk id="2" creationId="{48393075-86C9-4D20-847F-B2AD50BC61C6}"/>
          </ac:spMkLst>
        </pc:spChg>
        <pc:spChg chg="mod">
          <ac:chgData name="CARLOS AUGUSTO LOMBARDI GARCIA" userId="S::garcia.carlos@fatec.sp.gov.br::3a320f2d-d48f-476a-b51c-9d8336d8a9ad" providerId="AD" clId="Web-{49D94E35-C557-57BF-2977-1BEE5AB7EC4C}" dt="2020-09-09T01:37:06.340" v="273"/>
          <ac:spMkLst>
            <pc:docMk/>
            <pc:sldMk cId="1887002259" sldId="299"/>
            <ac:spMk id="3" creationId="{F82D5CD3-EADE-4C2C-B64D-DB205F58C7E4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3D8A681A-504E-DF20-456A-B3E23F2DF066}"/>
    <pc:docChg chg="modSld">
      <pc:chgData name="CARLOS AUGUSTO LOMBARDI GARCIA" userId="S::garcia.carlos@fatec.sp.gov.br::3a320f2d-d48f-476a-b51c-9d8336d8a9ad" providerId="AD" clId="Web-{3D8A681A-504E-DF20-456A-B3E23F2DF066}" dt="2021-08-24T23:07:28.873" v="0" actId="20577"/>
      <pc:docMkLst>
        <pc:docMk/>
      </pc:docMkLst>
      <pc:sldChg chg="modSp">
        <pc:chgData name="CARLOS AUGUSTO LOMBARDI GARCIA" userId="S::garcia.carlos@fatec.sp.gov.br::3a320f2d-d48f-476a-b51c-9d8336d8a9ad" providerId="AD" clId="Web-{3D8A681A-504E-DF20-456A-B3E23F2DF066}" dt="2021-08-24T23:07:28.873" v="0" actId="20577"/>
        <pc:sldMkLst>
          <pc:docMk/>
          <pc:sldMk cId="0" sldId="283"/>
        </pc:sldMkLst>
        <pc:spChg chg="mod">
          <ac:chgData name="CARLOS AUGUSTO LOMBARDI GARCIA" userId="S::garcia.carlos@fatec.sp.gov.br::3a320f2d-d48f-476a-b51c-9d8336d8a9ad" providerId="AD" clId="Web-{3D8A681A-504E-DF20-456A-B3E23F2DF066}" dt="2021-08-24T23:07:28.873" v="0" actId="20577"/>
          <ac:spMkLst>
            <pc:docMk/>
            <pc:sldMk cId="0" sldId="283"/>
            <ac:spMk id="3074" creationId="{E8A459CE-E598-4346-AF6D-929F3B1DF8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CB8529D-E351-4518-9835-5DADBBA986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D8F905E-0E73-4FBD-B9A8-F23FDD9057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1D4AD8C-AD31-4F6F-A354-11A56DAA92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48FF145-8695-4DB4-BBAB-225D35F55B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E8B38CD-CBDA-4DA5-A615-3744F1CD20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6E039C3-3FFC-4E0E-A7A2-FC0F69B96C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5DCF3E3-442F-461B-993F-200015904382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41305017-B2FC-4061-A086-55EF3C4DB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FE6BC-5894-48F5-B6A9-4CC0BE2DBCAD}" type="slidenum">
              <a:rPr lang="pt-BR" altLang="pt-BR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FDEF0950-AED0-4111-959A-F366A0578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0453E75-51F1-45F3-A4F9-842A8EBAC52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6" tIns="41028" rIns="82056" bIns="41028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D545B49-2E31-45BB-987D-9335FAC46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5BA6BC-3A30-4BE9-9436-942B80ECF27E}" type="slidenum">
              <a:rPr lang="pt-BR" altLang="pt-BR"/>
              <a:pPr>
                <a:spcBef>
                  <a:spcPct val="0"/>
                </a:spcBef>
              </a:pPr>
              <a:t>2</a:t>
            </a:fld>
            <a:endParaRPr lang="pt-BR" altLang="pt-BR"/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B9AD4465-05BA-422F-A895-22CDEA3C4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FA33438-7A32-4994-A009-CCEEB8C33A7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ABA731-21E5-405C-919C-72FC9ABCC8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289FED-2EF3-4183-B773-062AEBC6AC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EF8A33-540D-4E79-9595-06A353CAB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56A75-8FDF-4382-B997-5F8FC825AC8B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7816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5AAA64-9799-4046-A7AB-0E50F54BC9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57E25C-00B3-44CB-BA37-6A24A5436E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147351-67C4-444D-A5DD-7BEFF0E20F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6AB22-6399-4BAA-B678-5CF9EF90D8D1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1780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1A07F4-49FD-477C-8DA9-AD7A69897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80D680-91D4-4B77-B11C-B98EA1D46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4B7A09-F1D3-4442-915F-8AB3DFC4B6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E7458-B303-4EA1-A1C7-F944403E1967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2471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311ADAD-F4CC-4677-BCC9-F5FA749D06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CFC52C-1E52-49C0-8A0F-DA67B4BF4B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6FC8C3-8E4F-464A-95E4-654DC54E9A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A70BA1-A1D6-4444-9D42-700CC58280D6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85504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19964-FCE8-4598-8B9C-403E06BE3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5EC79-4FD7-47C4-BA5E-9C849FF06B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501477-FC83-442D-9629-23C97573DB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7CAFF-B9CD-4BAD-A669-22EC7160DD90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190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870CF5-9F62-4876-A3F4-C1D11FEC08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17E49D-705F-42EE-ABC4-95EC80B6BD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F1C114-B5AD-4FDA-A582-79A99ED475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42AA3-C94D-4BE7-A485-002EF2A17514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686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8C06C9-0985-4EE4-93F7-D0C036472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FE487D-71AE-417D-B2CD-E0270BE3E2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376A7B-5090-472E-A555-E80C7BE2F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2747B-1DA8-446E-8610-2EE58E13DF6A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1379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4D22F7-BE19-4124-94FD-6B44B1BA0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0869B-226D-4A32-A3B5-D473F87184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6EE24-7D1B-41A1-98E6-63551F506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EA74A-A157-4C7F-84F4-CE7E124EB0BD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6494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09D0F98-9C97-4D6E-A317-2134CA7010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D3898EE-EC04-48DB-873D-0EB84D7C95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9BA4FB1-CC8B-4029-B05A-B0D50CF96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22A139-C484-46A8-A1A1-31351467EC37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96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8C9A68C-5E89-4D1A-BB92-241B8ECA4D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818268-D208-466E-88C4-519675DDFE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02D92F3-F318-4967-B2ED-0CE287EA5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58C5D-40D3-41B0-87C5-8C28CC261803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649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C08E6DE-A950-48F6-8FD9-946EE55266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20105F5-605F-4D4A-BDE8-C6055A14B2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D438220-BE8A-46A1-BE9F-1B569DBD07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3034-6736-4C10-9AA0-3C61A6415387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101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90228-20C5-491C-90C9-EFC3D32D83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F0AD5-8D79-40DC-A9AC-0DDCE85631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9A57B-57D2-429A-838B-E56EC3A03C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3B6D0-A017-4411-8913-C6D8BFBBEA10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622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B549-7FF9-4B55-A22E-81ABC401FE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63A57-ACBC-4C4C-B346-BA5DC895E0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8381E-14DE-4053-A2AE-8292FDF968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F06C2-F28A-47F6-B299-D627746307B3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393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02E569-DB66-4D39-B079-E04AB08D1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2D082C-1D44-4BE6-B3BE-1E88E1BED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5BCEA4D-03C9-4EA2-BBDD-FFEB1190E0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2A33F7-90B2-4125-9290-D78945E822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FBB592-D406-4E77-A94B-F0058BF55E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42C00D5-241F-47F8-84EC-F226FD583847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8A459CE-E598-4346-AF6D-929F3B1DF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11413"/>
            <a:ext cx="8226425" cy="2211387"/>
          </a:xfrm>
        </p:spPr>
        <p:txBody>
          <a:bodyPr lIns="0" tIns="0" rIns="0" bIns="0">
            <a:spAutoFit/>
          </a:bodyPr>
          <a:lstStyle/>
          <a:p>
            <a:pPr defTabSz="407988" eaLnBrk="1">
              <a:lnSpc>
                <a:spcPct val="93000"/>
              </a:lnSpc>
              <a:buClr>
                <a:srgbClr val="FFFFFF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pt-BR" altLang="pt-BR" sz="4000" u="sng" dirty="0" err="1">
                <a:solidFill>
                  <a:schemeClr val="tx1"/>
                </a:solidFill>
              </a:rPr>
              <a:t>Adminstração</a:t>
            </a:r>
            <a:r>
              <a:rPr lang="pt-BR" altLang="pt-BR" sz="4000" u="sng" dirty="0">
                <a:solidFill>
                  <a:schemeClr val="tx1"/>
                </a:solidFill>
              </a:rPr>
              <a:t> de SGBD</a:t>
            </a:r>
            <a:r>
              <a:rPr lang="pt-BR" altLang="pt-BR" sz="4000" dirty="0">
                <a:solidFill>
                  <a:schemeClr val="tx1"/>
                </a:solidFill>
              </a:rPr>
              <a:t> </a:t>
            </a:r>
            <a:br>
              <a:rPr lang="pt-BR" altLang="pt-BR" sz="4000" dirty="0"/>
            </a:br>
            <a:br>
              <a:rPr lang="pt-BR" altLang="pt-BR" sz="4000" dirty="0"/>
            </a:br>
            <a:r>
              <a:rPr lang="pt-BR" altLang="pt-BR" sz="4000" dirty="0">
                <a:solidFill>
                  <a:schemeClr val="tx1"/>
                </a:solidFill>
              </a:rPr>
              <a:t>Aula </a:t>
            </a:r>
            <a:r>
              <a:rPr lang="pt-BR" altLang="pt-BR" sz="4000" dirty="0">
                <a:solidFill>
                  <a:schemeClr val="tx1"/>
                </a:solidFill>
                <a:latin typeface="Times New Roman"/>
                <a:cs typeface="Times New Roman"/>
              </a:rPr>
              <a:t>II</a:t>
            </a:r>
            <a:br>
              <a:rPr lang="pt-BR" altLang="pt-BR" sz="4000" dirty="0"/>
            </a:br>
            <a:r>
              <a:rPr lang="pt-BR" altLang="pt-BR" sz="1800" dirty="0">
                <a:solidFill>
                  <a:schemeClr val="tx1"/>
                </a:solidFill>
              </a:rPr>
              <a:t> </a:t>
            </a:r>
            <a:br>
              <a:rPr lang="pt-BR" altLang="pt-BR" sz="1800" dirty="0"/>
            </a:br>
            <a:endParaRPr lang="en-GB" altLang="pt-BR" sz="1800">
              <a:solidFill>
                <a:schemeClr val="tx1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EC9496D-4528-41C5-8626-D79D7B82B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5545138"/>
            <a:ext cx="22494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pt-BR" sz="2000"/>
              <a:t>Prof. Carlos Garcia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57DD8F0-5800-43A8-BA02-ADE9E50C8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Isolamento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AAB0DF-21ED-4D29-829A-600E7806B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Refere-se ao requisito de que os dados parciais de uma transação não devem ser visualizados ou manipulados por outra transação concorrente até que a transação principal seja finalizada.</a:t>
            </a:r>
          </a:p>
          <a:p>
            <a:pPr eaLnBrk="1" hangingPunct="1">
              <a:buFontTx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B74272A-6C11-4A65-AA79-B210103B5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Concorrência baseada em bloqueios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21B6DD2-EA29-43C9-9D9C-7F2F3A3EB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Controle de concorrência é o que garante que as transações no SGBD são executadas e finalizadas de modo seguro e consistente.</a:t>
            </a:r>
          </a:p>
          <a:p>
            <a:pPr eaLnBrk="1" hangingPunct="1"/>
            <a:r>
              <a:rPr lang="pt-BR" altLang="pt-BR" sz="2800"/>
              <a:t>Para implementar este controle foram criados os mecanismos de bloqueio (locks) dos recursos utilizados em cada transação.</a:t>
            </a:r>
          </a:p>
          <a:p>
            <a:pPr eaLnBrk="1" hangingPunct="1"/>
            <a:r>
              <a:rPr lang="pt-BR" altLang="pt-BR" sz="2800"/>
              <a:t>Este é o melhor método por tomar o menor custo de tempo e a menor complexidade de programação do gerenciador.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EC1B9A9-0A52-48AF-A566-5F7B01E26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Bloqueio (Lock)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A07AC95-9BD1-4F67-97E9-BABF88B72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/>
              <a:t>É uma propriedade dos objetos de banco definida durante as transações.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É um tipo de permissão concedida pelo gerenciador de transação às transações para realizar operações sobre os objetos de interesse.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Cada transação interessada num dado objeto deve obter esta autorização do gerenciador para manipular o objeto.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Basicamente, todo dado solicitado para ser atualizado deve bloqueado para aquela transação e ter o acesso negado para as demais.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DC555AE-8D7B-471B-B1F6-EEE295EDA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Transações serializadas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3ED41BB-7128-48E2-AEB1-AC67D5380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As transações são concorrentes e acontecem em paralelo dentro do SGBD.</a:t>
            </a:r>
          </a:p>
          <a:p>
            <a:pPr eaLnBrk="1" hangingPunct="1"/>
            <a:r>
              <a:rPr lang="pt-BR" altLang="pt-BR"/>
              <a:t>Quando duas transações concorrem por um dado objeto, é utilizado o mecanismo de bloqueio (lock) para serializar tais transações e garantir a consistência dos dados.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3075-86C9-4D20-847F-B2AD50BC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Locks </a:t>
            </a:r>
            <a:r>
              <a:rPr lang="en-US" dirty="0" err="1">
                <a:cs typeface="Arial"/>
              </a:rPr>
              <a:t>Explícitos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ou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não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5CD3-EADE-4C2C-B64D-DB205F58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Lock </a:t>
            </a:r>
            <a:r>
              <a:rPr lang="en-US" sz="2800" dirty="0" err="1">
                <a:cs typeface="Arial"/>
              </a:rPr>
              <a:t>Explícito</a:t>
            </a:r>
            <a:r>
              <a:rPr lang="en-US" sz="2800" dirty="0">
                <a:cs typeface="Arial"/>
              </a:rPr>
              <a:t>: é </a:t>
            </a:r>
            <a:r>
              <a:rPr lang="en-US" sz="2800" dirty="0" err="1">
                <a:cs typeface="Arial"/>
              </a:rPr>
              <a:t>aquele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implementado</a:t>
            </a:r>
            <a:r>
              <a:rPr lang="en-US" sz="2800" dirty="0">
                <a:cs typeface="Arial"/>
              </a:rPr>
              <a:t> a </a:t>
            </a:r>
            <a:r>
              <a:rPr lang="en-US" sz="2800" dirty="0" err="1">
                <a:cs typeface="Arial"/>
              </a:rPr>
              <a:t>pedido</a:t>
            </a:r>
            <a:r>
              <a:rPr lang="en-US" sz="2800" dirty="0">
                <a:cs typeface="Arial"/>
              </a:rPr>
              <a:t> do </a:t>
            </a:r>
            <a:r>
              <a:rPr lang="en-US" sz="2800" dirty="0" err="1">
                <a:cs typeface="Arial"/>
              </a:rPr>
              <a:t>programador</a:t>
            </a:r>
            <a:r>
              <a:rPr lang="en-US" sz="2800" dirty="0">
                <a:cs typeface="Arial"/>
              </a:rPr>
              <a:t> no </a:t>
            </a:r>
            <a:r>
              <a:rPr lang="en-US" sz="2800" dirty="0" err="1">
                <a:cs typeface="Arial"/>
              </a:rPr>
              <a:t>aplicativo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em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uso</a:t>
            </a:r>
            <a:r>
              <a:rPr lang="en-US" sz="2800" dirty="0">
                <a:cs typeface="Arial"/>
              </a:rPr>
              <a:t>. Esse lock </a:t>
            </a:r>
            <a:r>
              <a:rPr lang="en-US" sz="2800" dirty="0" err="1">
                <a:cs typeface="Arial"/>
              </a:rPr>
              <a:t>permanece</a:t>
            </a:r>
            <a:r>
              <a:rPr lang="en-US" sz="2800" dirty="0">
                <a:cs typeface="Arial"/>
              </a:rPr>
              <a:t> sob a </a:t>
            </a:r>
            <a:r>
              <a:rPr lang="en-US" sz="2800" dirty="0" err="1">
                <a:cs typeface="Arial"/>
              </a:rPr>
              <a:t>gestão</a:t>
            </a:r>
            <a:r>
              <a:rPr lang="en-US" sz="2800" dirty="0">
                <a:cs typeface="Arial"/>
              </a:rPr>
              <a:t> do </a:t>
            </a:r>
            <a:r>
              <a:rPr lang="en-US" sz="2800" dirty="0" err="1">
                <a:cs typeface="Arial"/>
              </a:rPr>
              <a:t>aplicativo</a:t>
            </a:r>
            <a:r>
              <a:rPr lang="en-US" sz="2800" dirty="0">
                <a:cs typeface="Arial"/>
              </a:rPr>
              <a:t> e </a:t>
            </a:r>
            <a:r>
              <a:rPr lang="en-US" sz="2800" dirty="0" err="1">
                <a:cs typeface="Arial"/>
              </a:rPr>
              <a:t>cabe</a:t>
            </a:r>
            <a:r>
              <a:rPr lang="en-US" sz="2800" dirty="0">
                <a:cs typeface="Arial"/>
              </a:rPr>
              <a:t> a </a:t>
            </a:r>
            <a:r>
              <a:rPr lang="en-US" sz="2800" dirty="0" err="1">
                <a:cs typeface="Arial"/>
              </a:rPr>
              <a:t>ele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liberá</a:t>
            </a:r>
            <a:r>
              <a:rPr lang="en-US" sz="2800" dirty="0">
                <a:cs typeface="Arial"/>
              </a:rPr>
              <a:t>-lo. É </a:t>
            </a:r>
            <a:r>
              <a:rPr lang="en-US" sz="2800" dirty="0" err="1">
                <a:cs typeface="Arial"/>
              </a:rPr>
              <a:t>muito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susceptível</a:t>
            </a:r>
            <a:r>
              <a:rPr lang="en-US" sz="2800" dirty="0">
                <a:cs typeface="Arial"/>
              </a:rPr>
              <a:t> a deadlock e </a:t>
            </a:r>
            <a:r>
              <a:rPr lang="en-US" sz="2800" dirty="0" err="1">
                <a:cs typeface="Arial"/>
              </a:rPr>
              <a:t>perda</a:t>
            </a:r>
            <a:r>
              <a:rPr lang="en-US" sz="2800" dirty="0">
                <a:cs typeface="Arial"/>
              </a:rPr>
              <a:t> de performance;</a:t>
            </a:r>
            <a:endParaRPr lang="en-US" sz="2800" dirty="0"/>
          </a:p>
          <a:p>
            <a:r>
              <a:rPr lang="en-US" sz="2800" dirty="0">
                <a:cs typeface="Arial"/>
              </a:rPr>
              <a:t>Lock </a:t>
            </a:r>
            <a:r>
              <a:rPr lang="en-US" sz="2800" dirty="0" err="1">
                <a:cs typeface="Arial"/>
              </a:rPr>
              <a:t>Implícito</a:t>
            </a:r>
            <a:r>
              <a:rPr lang="en-US" sz="2800" dirty="0">
                <a:cs typeface="Arial"/>
              </a:rPr>
              <a:t>: É o lock </a:t>
            </a:r>
            <a:r>
              <a:rPr lang="en-US" sz="2800" dirty="0" err="1">
                <a:cs typeface="Arial"/>
              </a:rPr>
              <a:t>gerenciado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pelo</a:t>
            </a:r>
            <a:r>
              <a:rPr lang="en-US" sz="2800" dirty="0">
                <a:cs typeface="Arial"/>
              </a:rPr>
              <a:t> SGBD e que </a:t>
            </a:r>
            <a:r>
              <a:rPr lang="en-US" sz="2800" dirty="0" err="1">
                <a:cs typeface="Arial"/>
              </a:rPr>
              <a:t>possibilita</a:t>
            </a:r>
            <a:r>
              <a:rPr lang="en-US" sz="2800" dirty="0">
                <a:cs typeface="Arial"/>
              </a:rPr>
              <a:t> a </a:t>
            </a:r>
            <a:r>
              <a:rPr lang="en-US" sz="2800" dirty="0" err="1">
                <a:cs typeface="Arial"/>
              </a:rPr>
              <a:t>melhor</a:t>
            </a:r>
            <a:r>
              <a:rPr lang="en-US" sz="2800" dirty="0">
                <a:cs typeface="Arial"/>
              </a:rPr>
              <a:t> performance </a:t>
            </a:r>
            <a:r>
              <a:rPr lang="en-US" sz="2800" dirty="0" err="1">
                <a:cs typeface="Arial"/>
              </a:rPr>
              <a:t>possível</a:t>
            </a:r>
            <a:r>
              <a:rPr lang="en-US" sz="2800" dirty="0">
                <a:cs typeface="Arial"/>
              </a:rPr>
              <a:t> no </a:t>
            </a:r>
            <a:r>
              <a:rPr lang="en-US" sz="2800" dirty="0" err="1">
                <a:cs typeface="Arial"/>
              </a:rPr>
              <a:t>acesso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aos</a:t>
            </a:r>
            <a:r>
              <a:rPr lang="en-US" sz="2800" dirty="0">
                <a:cs typeface="Arial"/>
              </a:rPr>
              <a:t> dados. É o lock </a:t>
            </a:r>
            <a:r>
              <a:rPr lang="en-US" sz="2800" dirty="0" err="1">
                <a:cs typeface="Arial"/>
              </a:rPr>
              <a:t>aconselhado</a:t>
            </a:r>
            <a:r>
              <a:rPr lang="en-US" sz="2800" dirty="0">
                <a:cs typeface="Arial"/>
              </a:rPr>
              <a:t> para </a:t>
            </a:r>
            <a:r>
              <a:rPr lang="en-US" sz="2800" dirty="0" err="1">
                <a:cs typeface="Arial"/>
              </a:rPr>
              <a:t>programas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multitarefas</a:t>
            </a:r>
            <a:r>
              <a:rPr lang="en-US" sz="2800" dirty="0">
                <a:cs typeface="Arial"/>
              </a:rPr>
              <a:t> e </a:t>
            </a:r>
            <a:r>
              <a:rPr lang="en-US" sz="2800" dirty="0" err="1">
                <a:cs typeface="Arial"/>
              </a:rPr>
              <a:t>multiusuários</a:t>
            </a:r>
            <a:r>
              <a:rPr lang="en-US" sz="2800" dirty="0">
                <a:cs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700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35939DB-A132-4A21-B2F2-5479B7FAF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básicos de bloqueio (lock)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58049AE-ED73-44B4-AB64-A1E0E56C5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Shared Lock: significa que um mesmo objeto (ex.:tabela) pode receber mais de um lock de transações diferentes simultaneamente, desde que em registros distintos.</a:t>
            </a:r>
          </a:p>
          <a:p>
            <a:pPr eaLnBrk="1" hangingPunct="1"/>
            <a:r>
              <a:rPr lang="pt-BR" altLang="pt-BR"/>
              <a:t>Exclusive Lock: significa que um dado objeto não pode ter mais de um lock implementado simultaneamente.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43CB29A-8596-452D-880F-D1A2D6A9D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Deadlock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2A1E31-8319-439E-876F-04D067F58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É a ocorrência de locks bloqueando objetos de modo que transações concorrentes passam a depender dos mesmos objetos e por isso não podem ser finalizadas normalmente.</a:t>
            </a:r>
          </a:p>
          <a:p>
            <a:pPr eaLnBrk="1" hangingPunct="1"/>
            <a:r>
              <a:rPr lang="pt-BR" altLang="pt-BR" sz="2800"/>
              <a:t>Acontecem com mais facilidade quanto são estipulados locks do tipo exclusivo.</a:t>
            </a:r>
          </a:p>
          <a:p>
            <a:pPr eaLnBrk="1" hangingPunct="1"/>
            <a:r>
              <a:rPr lang="pt-BR" altLang="pt-BR" sz="2800"/>
              <a:t>Por meio de algoritmo de recuperação o SGBD irá abortar uma das transações e dar seguimento na outra.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9E0C89-E1F7-460C-85F4-D9560294D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de deadlock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5226D6E0-198D-4702-B8E0-6247963820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/>
              <a:t>T1, T2 e T3 são transações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000"/>
              <a:t>O1, O2, e O3 são objetos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000"/>
              <a:t>As transações começam com T1 e T3 definindo lock exclusivo sobre os objetos O1 e O3, respectivamente.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000"/>
              <a:t>O deadlock (DL) surge após T1 e T3 solicitarem acesso de escrita aos objetos O3 e O1, respectivamente.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000"/>
              <a:t>Uma vez que eles já estão bloqueados, as novas solicitações ficaram pendentes e um deadlock acontecerá.</a:t>
            </a:r>
          </a:p>
        </p:txBody>
      </p:sp>
      <p:pic>
        <p:nvPicPr>
          <p:cNvPr id="20484" name="Picture 6">
            <a:extLst>
              <a:ext uri="{FF2B5EF4-FFF2-40B4-BE49-F238E27FC236}">
                <a16:creationId xmlns:a16="http://schemas.microsoft.com/office/drawing/2014/main" id="{F68D6677-0A46-4DC7-99C8-D8B1CBABBA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12B98F-45FE-4D95-A7E2-80EB784CB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/>
              <a:t>Conteúdo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0C5276C-13F0-4004-9E17-C81D90CB6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3911600"/>
          </a:xfrm>
          <a:noFill/>
        </p:spPr>
        <p:txBody>
          <a:bodyPr/>
          <a:lstStyle/>
          <a:p>
            <a:pPr eaLnBrk="1" hangingPunct="1"/>
            <a:r>
              <a:rPr lang="pt-BR" altLang="pt-BR"/>
              <a:t>Conceitos de transação</a:t>
            </a:r>
          </a:p>
          <a:p>
            <a:pPr lvl="1" eaLnBrk="1" hangingPunct="1"/>
            <a:r>
              <a:rPr lang="pt-BR" altLang="pt-BR"/>
              <a:t>Definição</a:t>
            </a:r>
          </a:p>
          <a:p>
            <a:pPr lvl="1" eaLnBrk="1" hangingPunct="1"/>
            <a:r>
              <a:rPr lang="pt-BR" altLang="pt-BR"/>
              <a:t>Características</a:t>
            </a:r>
          </a:p>
          <a:p>
            <a:pPr eaLnBrk="1" hangingPunct="1"/>
            <a:r>
              <a:rPr lang="pt-BR" altLang="pt-BR"/>
              <a:t>Conceitos de Concorrência e Bloqueios</a:t>
            </a:r>
          </a:p>
          <a:p>
            <a:pPr lvl="1" eaLnBrk="1" hangingPunct="1"/>
            <a:r>
              <a:rPr lang="pt-BR" altLang="pt-BR"/>
              <a:t>Definição</a:t>
            </a:r>
          </a:p>
          <a:p>
            <a:pPr lvl="1" eaLnBrk="1" hangingPunct="1"/>
            <a:r>
              <a:rPr lang="pt-BR" altLang="pt-BR"/>
              <a:t>Características</a:t>
            </a:r>
          </a:p>
          <a:p>
            <a:pPr lvl="1" eaLnBrk="1" hangingPunct="1"/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F767FBA-CB38-43F4-95FD-B0E4AA09F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Processamento de Transações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7D49E13-307E-48B3-BCAB-744523520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Gerenciar dados é uma tarefa crítica em todas as organizações.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SGBD oferece o melhor ambiente para armazenar e recuperar os dados em um modo econômico.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Os usuários do SGBD realizam operações de acesso aos dados durante a execução dos processos diários.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A essas operações de escrita ou leitura chamamos de transações.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3A57C60-D438-44F7-8E10-7D6EE984F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Elementos chave no gerenciamento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C50F724-AF3A-46F6-8AC7-A81429D58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/>
              <a:t>Objeto: o menor dado que é lido ou atualizado pela transação.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Transação (T): é definida como sendo a execução do SQL pelo SGBD.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Operação de Leitura (R): é a recuperação dos dados dentro da transação.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Operação de escrita (W): é a atualização dos dados dentro da transação.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COMMIT: termo utilizado para encerrar a transação com sucesso.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ABORT: termo utilizado para encerrar a transação sem sucesso.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669094F-426F-4935-ABF8-86A88766C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Gerenciamento de Transação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7D0B025-6918-4686-92D7-6A7315FA2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Inúmeros algoritmos são utilizados para gerenciar o acesso dos diferentes usuários a um dado SGBD.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Para garantir que o SGBD irá atender aos acessos, deve-se permitir certas execuções concorrentes.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O Gerenciador de Transações é o responsável por programar as transações e prover meios seguros de completá-las.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A33D648-5B98-4BDF-873E-3B4D98560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ACID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5F63712-F2A7-4A1B-A3AE-31A28D679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Para manter os dados durante a fase de acesso concorrente e em caso de falhas do sistema, o SGBD necessita garantir quatro importantes propriedades.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Essas propriedades são chamadas de ACID. Cujo significado é: Atomicidade, Consistência, Isolamento e Durabilidade.</a:t>
            </a:r>
          </a:p>
          <a:p>
            <a:pPr eaLnBrk="1" hangingPunct="1">
              <a:lnSpc>
                <a:spcPct val="90000"/>
              </a:lnSpc>
            </a:pPr>
            <a:endParaRPr lang="pt-BR" altLang="pt-BR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A6460D3-1D72-4DA4-9ADC-D8644038B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Atomicidade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8475DB7-A286-4E54-882B-27EDBE5CC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Ou todos os comandos da transação são executados ou nenhum é. Isto significa que a transação não pode ser subdividida, e mais ela deve ser processada em sua totalidade ou não ser processada.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Em caso de falha de sistemas os usuários do SGBD  não devem se preocupar com o resultado e ter a certeza de que o banco não ficará num estado inconsistente.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EC2B7F6-A9E8-4004-BD89-027834428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Durabilidade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DF7E3A4-09B3-4B8F-86D4-8F53E378B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Visa a persistência do resultado das transações no banco de dados.</a:t>
            </a:r>
          </a:p>
          <a:p>
            <a:pPr eaLnBrk="1" hangingPunct="1"/>
            <a:r>
              <a:rPr lang="pt-BR" altLang="pt-BR" sz="2800"/>
              <a:t>Se os resultados forem persistidos para o banco, esses dados não serão alterados a não ser por uma nova transação.</a:t>
            </a:r>
          </a:p>
          <a:p>
            <a:pPr eaLnBrk="1" hangingPunct="1"/>
            <a:r>
              <a:rPr lang="pt-BR" altLang="pt-BR" sz="2800"/>
              <a:t>Para que seja possível desfazer transações incompletas em caso de falha é que existem os arquivos de log, os quais são escritos antes da efetivação dos dados.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3394107-83E8-48AF-8523-9F735D708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Consistência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4B9755B-D08A-4C43-A816-084D253A2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Define que o sistema permanecerá em um estado consistente antes e depois de concluir a transação. Independente se foi concluída com sucesso ou não.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Esta propriedade define que apenas dados consistentes serão escritos para o banco e que em caso de inconsistência de algum comando, todos os demais serão desfeitos.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363CAD31864443B60EC7AFB838613A" ma:contentTypeVersion="8" ma:contentTypeDescription="Create a new document." ma:contentTypeScope="" ma:versionID="45a7b940503b36f0970f107f2ba9a4d3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8e6b2b64d2ee2bb03aa6151b1d682c1f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797FEB-C2E1-4B1B-8CC6-946701D5E648}"/>
</file>

<file path=customXml/itemProps2.xml><?xml version="1.0" encoding="utf-8"?>
<ds:datastoreItem xmlns:ds="http://schemas.openxmlformats.org/officeDocument/2006/customXml" ds:itemID="{614E8CBB-99EE-4BE4-9555-D237FDAE31DA}"/>
</file>

<file path=customXml/itemProps3.xml><?xml version="1.0" encoding="utf-8"?>
<ds:datastoreItem xmlns:ds="http://schemas.openxmlformats.org/officeDocument/2006/customXml" ds:itemID="{F93EF810-9CE1-4618-9F24-7D7EDCDF947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</TotalTime>
  <Words>857</Words>
  <Application>Microsoft Office PowerPoint</Application>
  <PresentationFormat>On-screen Show (4:3)</PresentationFormat>
  <Paragraphs>67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Design padrão</vt:lpstr>
      <vt:lpstr>Adminstração de SGBD   Aula II   </vt:lpstr>
      <vt:lpstr>Conteúdo</vt:lpstr>
      <vt:lpstr>Processamento de Transações</vt:lpstr>
      <vt:lpstr>Elementos chave no gerenciamento</vt:lpstr>
      <vt:lpstr>Gerenciamento de Transação</vt:lpstr>
      <vt:lpstr>ACID</vt:lpstr>
      <vt:lpstr>Atomicidade</vt:lpstr>
      <vt:lpstr>Durabilidade</vt:lpstr>
      <vt:lpstr>Consistência</vt:lpstr>
      <vt:lpstr>Isolamento</vt:lpstr>
      <vt:lpstr>Concorrência baseada em bloqueios</vt:lpstr>
      <vt:lpstr>Bloqueio (Lock)</vt:lpstr>
      <vt:lpstr>Transações serializadas</vt:lpstr>
      <vt:lpstr>Locks Explícitos ou não</vt:lpstr>
      <vt:lpstr>Tipos básicos de bloqueio (lock)</vt:lpstr>
      <vt:lpstr>Deadlock</vt:lpstr>
      <vt:lpstr>Exemplo de deadlock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CGARCIA</dc:creator>
  <cp:lastModifiedBy>Aluno</cp:lastModifiedBy>
  <cp:revision>148</cp:revision>
  <dcterms:created xsi:type="dcterms:W3CDTF">2007-04-18T00:41:59Z</dcterms:created>
  <dcterms:modified xsi:type="dcterms:W3CDTF">2021-08-24T23:07:39Z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32700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