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ED13C-4B55-E242-8916-46A345E7BFBD}" v="8" dt="2021-08-31T23:12:48.590"/>
    <p1510:client id="{CE736BE4-9CF7-2A29-899F-0629ADBED171}" v="4" dt="2020-09-22T23:39:56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9" autoAdjust="0"/>
    <p:restoredTop sz="94632" autoAdjust="0"/>
  </p:normalViewPr>
  <p:slideViewPr>
    <p:cSldViewPr>
      <p:cViewPr varScale="1">
        <p:scale>
          <a:sx n="47" d="100"/>
          <a:sy n="47" d="100"/>
        </p:scale>
        <p:origin x="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7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UGUSTO LOMBARDI GARCIA" userId="S::garcia.carlos@fatec.sp.gov.br::3a320f2d-d48f-476a-b51c-9d8336d8a9ad" providerId="AD" clId="Web-{CE736BE4-9CF7-2A29-899F-0629ADBED171}"/>
    <pc:docChg chg="modSld">
      <pc:chgData name="CARLOS AUGUSTO LOMBARDI GARCIA" userId="S::garcia.carlos@fatec.sp.gov.br::3a320f2d-d48f-476a-b51c-9d8336d8a9ad" providerId="AD" clId="Web-{CE736BE4-9CF7-2A29-899F-0629ADBED171}" dt="2020-09-22T23:07:39.100" v="2" actId="20577"/>
      <pc:docMkLst>
        <pc:docMk/>
      </pc:docMkLst>
      <pc:sldChg chg="modSp">
        <pc:chgData name="CARLOS AUGUSTO LOMBARDI GARCIA" userId="S::garcia.carlos@fatec.sp.gov.br::3a320f2d-d48f-476a-b51c-9d8336d8a9ad" providerId="AD" clId="Web-{CE736BE4-9CF7-2A29-899F-0629ADBED171}" dt="2020-09-22T23:07:39.100" v="2" actId="20577"/>
        <pc:sldMkLst>
          <pc:docMk/>
          <pc:sldMk cId="0" sldId="287"/>
        </pc:sldMkLst>
        <pc:spChg chg="mod">
          <ac:chgData name="CARLOS AUGUSTO LOMBARDI GARCIA" userId="S::garcia.carlos@fatec.sp.gov.br::3a320f2d-d48f-476a-b51c-9d8336d8a9ad" providerId="AD" clId="Web-{CE736BE4-9CF7-2A29-899F-0629ADBED171}" dt="2020-09-22T23:07:39.100" v="2" actId="20577"/>
          <ac:spMkLst>
            <pc:docMk/>
            <pc:sldMk cId="0" sldId="287"/>
            <ac:spMk id="9219" creationId="{BB80D7A2-047D-496B-8DE6-5647FFA4A70E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3B9ED13C-4B55-E242-8916-46A345E7BFBD}"/>
    <pc:docChg chg="modSld">
      <pc:chgData name="CARLOS AUGUSTO LOMBARDI GARCIA" userId="S::garcia.carlos@fatec.sp.gov.br::3a320f2d-d48f-476a-b51c-9d8336d8a9ad" providerId="AD" clId="Web-{3B9ED13C-4B55-E242-8916-46A345E7BFBD}" dt="2021-08-31T23:12:44.464" v="2" actId="20577"/>
      <pc:docMkLst>
        <pc:docMk/>
      </pc:docMkLst>
      <pc:sldChg chg="modSp">
        <pc:chgData name="CARLOS AUGUSTO LOMBARDI GARCIA" userId="S::garcia.carlos@fatec.sp.gov.br::3a320f2d-d48f-476a-b51c-9d8336d8a9ad" providerId="AD" clId="Web-{3B9ED13C-4B55-E242-8916-46A345E7BFBD}" dt="2021-08-31T23:12:44.464" v="2" actId="20577"/>
        <pc:sldMkLst>
          <pc:docMk/>
          <pc:sldMk cId="0" sldId="283"/>
        </pc:sldMkLst>
        <pc:spChg chg="mod">
          <ac:chgData name="CARLOS AUGUSTO LOMBARDI GARCIA" userId="S::garcia.carlos@fatec.sp.gov.br::3a320f2d-d48f-476a-b51c-9d8336d8a9ad" providerId="AD" clId="Web-{3B9ED13C-4B55-E242-8916-46A345E7BFBD}" dt="2021-08-31T23:12:44.464" v="2" actId="20577"/>
          <ac:spMkLst>
            <pc:docMk/>
            <pc:sldMk cId="0" sldId="283"/>
            <ac:spMk id="3074" creationId="{0B1CD798-4619-4468-94A9-3E08EED83D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D546E82-E146-4ED6-8200-D57AC1F848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88D9F6A-777F-4FF9-AD78-BA7721BE495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D5D6E9B-5A14-48C8-840E-97E866ECDF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F130A27-401E-46C6-B4FB-A263A84B41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EE98F0B-FBB7-44E3-9DBB-F9B7BFED71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A3E768F-4F37-483F-B7DB-852D606E3C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225EC05-1A93-42FC-9B3F-8B0D2CFC7AAA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490048DB-996B-4AA1-AE5D-6B24F46CF7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5F5B54-2F15-43D3-93B7-032F11B2961C}" type="slidenum">
              <a:rPr lang="pt-BR" altLang="pt-BR"/>
              <a:pPr/>
              <a:t>1</a:t>
            </a:fld>
            <a:endParaRPr lang="pt-BR" altLang="pt-BR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9EF8FAA6-8A89-4614-8F8E-9F113982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9F8079A-46CE-4CB1-9849-838E5400EA2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82056" tIns="41028" rIns="82056" bIns="41028" anchor="ctr"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A913141-275E-47A1-959B-ADBA7FA64D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549DE3-CCC6-4C59-8F11-9F4D9B91BE3B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BCBC146A-AF02-4D0F-87F6-71B6BF153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D58BE63-1E0A-4794-8D28-B96661CE956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C98802-59CE-42EB-A94D-672161FFE9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7019AC-2E94-4D5E-A62B-C37D727E3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1A25C5-5336-4454-A7B1-4D1EE4401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54D9F-D57A-4263-AFCC-EF8E31FBB72C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329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E7F5E3-4622-4355-969A-3A502B6A9F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8E94E-555C-49AC-90F3-83B3477676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266511-DCC7-4502-96B7-1971D8A340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B9A0B-70E3-4973-86B7-3F8CC154A3B8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16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A97E1E-AF48-4D3E-9486-73AAE015E8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3791A6-CE29-43AC-9AAD-39EC24F9AD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6A1856-F3B2-4D15-9584-13A51B275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676ED-6733-493C-8CF7-A07C3E6D66A7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1872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9A7801C-860B-48E4-AC30-DDB717F131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458ACFD-D74B-4BBF-BD26-FC0BD7BF8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F6A6E81-8F4C-4534-8E83-459C64576B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FC729-8D39-4F71-A90F-D48395085672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539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7C55A3-4355-438D-B77E-922D4F040C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E1B39C-2100-49B8-92F4-A501F3D456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1A2459-0DCB-4A12-AB91-0C2F1C01E4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77B96-8C34-4642-87E1-49771A84B273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415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CC60E4-95BA-4E77-8D62-E9D2EDFD0A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93A21C-7F38-4CDE-82DA-0250B591D5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37C618-C638-464C-AD60-DE0DD369C7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5DE12-2C8E-47CB-B52E-7A6AD2BF0439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341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0AE79-7118-4B59-B025-307DE687D1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1503C-040B-493F-99CE-5B600473FB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4C74F-58DC-4298-BF1A-34DA8FF5A4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34AE0-A882-49E0-ADA4-14F4DF48E018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9746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F202D1F-E41B-46DE-AD26-50B06F61C4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FA6543D-87A9-4989-88E0-F1AEFEBC81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CA277A6-122C-4712-BA84-ECA0D27F39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AAB85-EA41-4250-AC86-CDB8BC57F4B5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131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10C13E-DC73-4EF6-8860-696D3721EC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C91B580-E907-48C4-9E2E-98B9C693F8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202B1F-A199-43B0-8AB6-CE9C983FF9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AA3BE-FFE2-4F05-8449-30BA9E626660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1816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93AB2AC-1326-4A99-B90F-8E43D058D5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DF48A2A-EAFB-44B5-98B1-F26C4443BD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5CBACC6-6A1D-410E-BC39-411F6ABB2F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736E4-CF47-47D1-BCF8-E9CB4C7158C2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8604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A1D6E3-794C-4C79-843A-E90F89E78A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BB1F2-20EB-4A58-BA3A-9424698504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B717B-E0F9-43E2-B99D-9769F0EAB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DEB62-6533-4211-88BE-857145D2F47E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5658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A76C8-BCA3-4DCD-8D44-ABC02B064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D2D20-EC2E-4E2A-9A89-B1996690AF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47745-F01E-4EDF-AEAE-EBA01F590B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E066E-B292-46FC-9CE0-94D49BFC565A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869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E25B832-3E4C-4CE0-B979-58D498DD6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7409E05-6BCF-45AA-B41D-7D976F5F0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E310B1D-15F9-42C1-9F01-ACC47C24B7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1775270-D31F-4372-B30F-67FDA7AC29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5958876-C180-46BD-AF8F-86D331A5A3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B5837D3-3A4A-4022-BA20-4395D1DB5033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B1CD798-4619-4468-94A9-3E08EED83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11413"/>
            <a:ext cx="8226425" cy="22113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07988" eaLnBrk="1">
              <a:lnSpc>
                <a:spcPct val="93000"/>
              </a:lnSpc>
              <a:buClr>
                <a:srgbClr val="FFFFFF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pt-BR" altLang="pt-BR" sz="4000" u="sng" dirty="0">
                <a:solidFill>
                  <a:schemeClr val="tx1"/>
                </a:solidFill>
              </a:rPr>
              <a:t>Administração de Banco de Dados</a:t>
            </a:r>
            <a:r>
              <a:rPr lang="pt-BR" altLang="pt-BR" sz="4000" dirty="0">
                <a:solidFill>
                  <a:schemeClr val="tx1"/>
                </a:solidFill>
              </a:rPr>
              <a:t> </a:t>
            </a:r>
            <a:br>
              <a:rPr lang="pt-BR" altLang="pt-BR" sz="4000" dirty="0"/>
            </a:br>
            <a:br>
              <a:rPr lang="pt-BR" altLang="pt-BR" sz="4000" dirty="0"/>
            </a:br>
            <a:r>
              <a:rPr lang="pt-BR" altLang="pt-BR" sz="4000" dirty="0">
                <a:solidFill>
                  <a:schemeClr val="tx1"/>
                </a:solidFill>
              </a:rPr>
              <a:t>Aula 03</a:t>
            </a:r>
            <a:br>
              <a:rPr lang="pt-BR" altLang="pt-BR" sz="4000" dirty="0"/>
            </a:br>
            <a:r>
              <a:rPr lang="pt-BR" altLang="pt-BR" sz="1800" dirty="0">
                <a:solidFill>
                  <a:schemeClr val="tx1"/>
                </a:solidFill>
              </a:rPr>
              <a:t> </a:t>
            </a:r>
            <a:br>
              <a:rPr lang="pt-BR" altLang="pt-BR" sz="1800" dirty="0"/>
            </a:br>
            <a:endParaRPr lang="en-GB" altLang="pt-BR" sz="1800">
              <a:solidFill>
                <a:schemeClr val="tx1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1150004-496F-433F-8073-34FF9D549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5545138"/>
            <a:ext cx="22494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15900" indent="-285750" defTabSz="449263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31800" indent="-228600" defTabSz="449263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47700" indent="-228600" defTabSz="449263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63600" indent="-228600" defTabSz="449263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20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8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35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924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pt-BR" sz="2000"/>
              <a:t>Prof. Carlos Garcia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DB61B51-EDD2-4DB8-A861-850FE1EFF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Armazenamento da trilha de auditoria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3C61238-E2C2-414C-91CE-AD8EE147F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Trata-se de um ponto crítico devido ao volume de dados e por requerer condições especiais de acesso.</a:t>
            </a:r>
          </a:p>
          <a:p>
            <a:pPr eaLnBrk="1" hangingPunct="1"/>
            <a:r>
              <a:rPr lang="pt-BR" altLang="pt-BR" sz="2800"/>
              <a:t>Os seguintes aspectos devem ser observados:</a:t>
            </a:r>
          </a:p>
          <a:p>
            <a:pPr lvl="1" eaLnBrk="1" hangingPunct="1"/>
            <a:r>
              <a:rPr lang="pt-BR" altLang="pt-BR" sz="2400"/>
              <a:t>A trilha não pode ser alterada por usuários comuns;</a:t>
            </a:r>
          </a:p>
          <a:p>
            <a:pPr lvl="1" eaLnBrk="1" hangingPunct="1"/>
            <a:r>
              <a:rPr lang="pt-BR" altLang="pt-BR" sz="2400"/>
              <a:t>A trilha precisa estar íntegra;</a:t>
            </a:r>
          </a:p>
          <a:p>
            <a:pPr lvl="1" eaLnBrk="1" hangingPunct="1"/>
            <a:r>
              <a:rPr lang="pt-BR" altLang="pt-BR" sz="2400"/>
              <a:t>O espaço reservado deve ter folga e o crescimento monitorado;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8BEF2B8-3625-4DFC-8DEC-E8F4C582F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pt-BR"/>
              <a:t>Conteúdo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6570079-EF02-4CAC-8F50-6FF4AC1A1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29908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pt-BR" altLang="pt-BR"/>
              <a:t>Auditoria de BD e Sistemas</a:t>
            </a:r>
          </a:p>
          <a:p>
            <a:pPr lvl="2" eaLnBrk="1" hangingPunct="1"/>
            <a:r>
              <a:rPr lang="pt-BR" altLang="pt-BR"/>
              <a:t>Definição</a:t>
            </a:r>
          </a:p>
          <a:p>
            <a:pPr lvl="2" eaLnBrk="1" hangingPunct="1"/>
            <a:r>
              <a:rPr lang="pt-BR" altLang="pt-BR"/>
              <a:t>Características</a:t>
            </a:r>
          </a:p>
          <a:p>
            <a:pPr lvl="2" eaLnBrk="1" hangingPunct="1"/>
            <a:endParaRPr lang="pt-BR" altLang="pt-BR"/>
          </a:p>
          <a:p>
            <a:pPr lvl="1" eaLnBrk="1" hangingPunct="1">
              <a:buFontTx/>
              <a:buChar char="•"/>
            </a:pPr>
            <a:endParaRPr lang="pt-BR" altLang="pt-BR"/>
          </a:p>
          <a:p>
            <a:pPr lvl="1" eaLnBrk="1" hangingPunct="1">
              <a:buFontTx/>
              <a:buChar char="•"/>
            </a:pPr>
            <a:endParaRPr lang="pt-BR" altLang="pt-BR"/>
          </a:p>
          <a:p>
            <a:pPr lvl="1" eaLnBrk="1" hangingPunct="1">
              <a:buFontTx/>
              <a:buChar char="•"/>
            </a:pPr>
            <a:endParaRPr lang="pt-BR" altLang="pt-BR"/>
          </a:p>
          <a:p>
            <a:pPr lvl="1" eaLnBrk="1" hangingPunct="1">
              <a:buFontTx/>
              <a:buChar char="•"/>
            </a:pPr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ADA13BA-6CA4-4594-9839-82A566ED4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Conceituação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45B3E02-4DCE-478F-8331-6663F3261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Definição: trilha de auditoria é essencialmente um arquivo ou banco de dados no qual os sistemas mantêm automaticamente o registro de todas as operações realizadas pelos usuários sobre os dados.</a:t>
            </a:r>
          </a:p>
          <a:p>
            <a:pPr eaLnBrk="1" hangingPunct="1"/>
            <a:r>
              <a:rPr lang="pt-BR" altLang="pt-BR" sz="2800"/>
              <a:t>O conteúdo da trilha de auditoria, ou seja, seus registros, devem estar acessíveis aos administradores via algum tipo de linguagem de consulta.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FB237F6-A1AF-4ECF-8B01-1076934B9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Lista de atributos do registro de auditoria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9840D55-F23F-4AD6-AF16-5F4B72B65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800"/>
              <a:t>Um registro de auditoria possui campos com as informações auditadas.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/>
              <a:t>A lista abaixo mostra o conjunto típico de dados de auditoria: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Requisição: texto identificando a ação solicitada;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Terminal; estação que realizou a ação;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Usuário: identificação do usuário;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Timestamp: rótulo de tempo com data e hora da ação;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Objetos: tabelas, registros e campos afetados;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Valor anterior: dado antes da ação; 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Valor atual: dado depois da ação;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ECEE6-8BD7-4C23-878F-9ECEC1AF7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Diferença entre log, transação e auditoria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B80D7A2-047D-496B-8DE6-5647FFA4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Num sistema é possível encontrar os elementos relacionados ao registro dos dados e uma diferenciação é necessária.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Transação: é o registro dos dados manipulados pelo sistema.</a:t>
            </a:r>
            <a:endParaRPr lang="pt-BR" altLang="pt-BR" sz="2800" dirty="0">
              <a:cs typeface="Arial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Logs e Traces: é o registro do comportamento do sistema durante a realização das transações.</a:t>
            </a:r>
            <a:endParaRPr lang="pt-BR" altLang="pt-BR" sz="2800" dirty="0">
              <a:cs typeface="Arial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Auditoria: é o registro das operações realizadas sobre dados críticos de modo a permitir rastrear as operações.</a:t>
            </a:r>
            <a:endParaRPr lang="pt-BR" altLang="pt-BR" sz="2800" dirty="0"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F393B0E-94DA-44B5-846E-42883BF47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Implementação de auditoria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063D98E-BB3C-4365-A03E-DCA84E58F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800"/>
              <a:t>Ao implementar uma auditoria é necessário analisar e identificar os itens a serem auditados.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/>
              <a:t>A auditoria deve então estar ligada as ameaças identificadas.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/>
              <a:t>Toda ameaça é composta por um agente, um ativo (dado) e um mecanismo o qual representa a vulnerabilidade.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/>
              <a:t>Os modos mais comuns de implementar auditoria são: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Triggers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Recursos embutidos do SGBD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57B39EE-A051-4EEA-910E-D0BB155DD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Quando gerar dados de auditoria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022CC61-D012-45E9-8F31-1EBF05914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Os sistemas exigem diferentes níveis de segurança e auditoria conforme a criticidade dos dados manipulados.</a:t>
            </a:r>
          </a:p>
          <a:p>
            <a:pPr eaLnBrk="1" hangingPunct="1"/>
            <a:r>
              <a:rPr lang="pt-BR" altLang="pt-BR"/>
              <a:t>No entanto, a coleta de dados de auditoria gera custo de implementação e de desempenho o que pode afetar de forma significativa  o projeto do sistema.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111D23A-554A-48B0-9838-900F59C02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Os principais objetivos do sist. de auditoria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CC80166-569C-4DD5-BAC4-795941C4A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Todo usuário DEVE ser responsabilizado pelos seus atos.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O sistema deve se capaz de permitir a detecção de ataques.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O sistema deve registrar as alterações nos dados.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O sistema deve monitorar o volume de registros alterados.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Deve garantir: geração, seleção e revisão dos dados de auditoria.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7FFD2D0-C244-49DA-9824-2AC7A1996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Análise automática dos dados de auditoria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8825AD5-C4B4-4A17-8E99-F389B6E89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Geralmente as trilhas de auditoria são volumosas e em 99% dos registros não se encontra divergência ou problemas críticos.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A análise automática dos registros pode ser utilizada reduzindo o número de registros a serem analisados manualmente.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Situações de aplicação da análise automática: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Dados alterados fora do escopo repetidas vezes;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Eventos isolados que juntos geram ameaça;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Evento que indique violação de acesso;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363CAD31864443B60EC7AFB838613A" ma:contentTypeVersion="8" ma:contentTypeDescription="Create a new document." ma:contentTypeScope="" ma:versionID="45a7b940503b36f0970f107f2ba9a4d3">
  <xsd:schema xmlns:xsd="http://www.w3.org/2001/XMLSchema" xmlns:xs="http://www.w3.org/2001/XMLSchema" xmlns:p="http://schemas.microsoft.com/office/2006/metadata/properties" xmlns:ns2="19033a0b-1c73-43b9-92e2-aa1188398f94" targetNamespace="http://schemas.microsoft.com/office/2006/metadata/properties" ma:root="true" ma:fieldsID="8e6b2b64d2ee2bb03aa6151b1d682c1f" ns2:_="">
    <xsd:import namespace="19033a0b-1c73-43b9-92e2-aa1188398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33a0b-1c73-43b9-92e2-aa1188398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38781B-382A-4330-9601-DAC5E8E7095F}"/>
</file>

<file path=customXml/itemProps2.xml><?xml version="1.0" encoding="utf-8"?>
<ds:datastoreItem xmlns:ds="http://schemas.openxmlformats.org/officeDocument/2006/customXml" ds:itemID="{9C0F52B1-EF75-468D-BA4E-855BEC0ACEAF}"/>
</file>

<file path=customXml/itemProps3.xml><?xml version="1.0" encoding="utf-8"?>
<ds:datastoreItem xmlns:ds="http://schemas.openxmlformats.org/officeDocument/2006/customXml" ds:itemID="{FD9B741E-58C4-483E-9629-1C13FDB6574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</TotalTime>
  <Words>542</Words>
  <Application>Microsoft Office PowerPoint</Application>
  <PresentationFormat>On-screen Show (4:3)</PresentationFormat>
  <Paragraphs>58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Design padrão</vt:lpstr>
      <vt:lpstr>Administração de Banco de Dados   Aula 03   </vt:lpstr>
      <vt:lpstr>Conteúdo</vt:lpstr>
      <vt:lpstr>Conceituação</vt:lpstr>
      <vt:lpstr>Lista de atributos do registro de auditoria</vt:lpstr>
      <vt:lpstr>Diferença entre log, transação e auditoria</vt:lpstr>
      <vt:lpstr>Implementação de auditoria</vt:lpstr>
      <vt:lpstr>Quando gerar dados de auditoria</vt:lpstr>
      <vt:lpstr>Os principais objetivos do sist. de auditoria</vt:lpstr>
      <vt:lpstr>Análise automática dos dados de auditoria</vt:lpstr>
      <vt:lpstr>Armazenamento da trilha de auditoria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CGARCIA</dc:creator>
  <cp:lastModifiedBy>Aluno</cp:lastModifiedBy>
  <cp:revision>91</cp:revision>
  <dcterms:created xsi:type="dcterms:W3CDTF">2007-04-18T00:41:59Z</dcterms:created>
  <dcterms:modified xsi:type="dcterms:W3CDTF">2021-08-31T23:12:54Z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0x010100D8363CAD31864443B60EC7AFB838613A</vt:lpwstr>
  </property>
  <property fmtid="{D5CDD505-2E9C-101B-9397-08002B2CF9AE}" pid="3" name="Order">
    <vt:r8>32900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