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84" r:id="rId3"/>
    <p:sldId id="312" r:id="rId4"/>
    <p:sldId id="307" r:id="rId5"/>
    <p:sldId id="286" r:id="rId6"/>
    <p:sldId id="313" r:id="rId7"/>
    <p:sldId id="314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79D67-9D36-F26B-C30B-F6D2ABE57387}" v="70" dt="2020-05-19T22:59:38.038"/>
    <p1510:client id="{BAF78603-F266-9A81-3B33-E9F46584CD0C}" v="67" dt="2023-05-18T22:51:35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70" autoAdjust="0"/>
    <p:restoredTop sz="94660"/>
  </p:normalViewPr>
  <p:slideViewPr>
    <p:cSldViewPr>
      <p:cViewPr varScale="1">
        <p:scale>
          <a:sx n="87" d="100"/>
          <a:sy n="87" d="100"/>
        </p:scale>
        <p:origin x="8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UGUSTO LOMBARDI GARCIA" userId="S::garcia.carlos@fatec.sp.gov.br::3a320f2d-d48f-476a-b51c-9d8336d8a9ad" providerId="AD" clId="Web-{2A179D67-9D36-F26B-C30B-F6D2ABE57387}"/>
    <pc:docChg chg="modSld">
      <pc:chgData name="CARLOS AUGUSTO LOMBARDI GARCIA" userId="S::garcia.carlos@fatec.sp.gov.br::3a320f2d-d48f-476a-b51c-9d8336d8a9ad" providerId="AD" clId="Web-{2A179D67-9D36-F26B-C30B-F6D2ABE57387}" dt="2020-05-19T22:59:37.319" v="66" actId="20577"/>
      <pc:docMkLst>
        <pc:docMk/>
      </pc:docMkLst>
      <pc:sldChg chg="modSp">
        <pc:chgData name="CARLOS AUGUSTO LOMBARDI GARCIA" userId="S::garcia.carlos@fatec.sp.gov.br::3a320f2d-d48f-476a-b51c-9d8336d8a9ad" providerId="AD" clId="Web-{2A179D67-9D36-F26B-C30B-F6D2ABE57387}" dt="2020-05-19T22:50:05.483" v="2" actId="20577"/>
        <pc:sldMkLst>
          <pc:docMk/>
          <pc:sldMk cId="0" sldId="283"/>
        </pc:sldMkLst>
        <pc:spChg chg="mod">
          <ac:chgData name="CARLOS AUGUSTO LOMBARDI GARCIA" userId="S::garcia.carlos@fatec.sp.gov.br::3a320f2d-d48f-476a-b51c-9d8336d8a9ad" providerId="AD" clId="Web-{2A179D67-9D36-F26B-C30B-F6D2ABE57387}" dt="2020-05-19T22:50:05.483" v="2" actId="20577"/>
          <ac:spMkLst>
            <pc:docMk/>
            <pc:sldMk cId="0" sldId="283"/>
            <ac:spMk id="3074" creationId="{B9C6982E-0C35-4D8D-AB4F-88AABDAC1496}"/>
          </ac:spMkLst>
        </pc:spChg>
      </pc:sldChg>
      <pc:sldChg chg="modSp">
        <pc:chgData name="CARLOS AUGUSTO LOMBARDI GARCIA" userId="S::garcia.carlos@fatec.sp.gov.br::3a320f2d-d48f-476a-b51c-9d8336d8a9ad" providerId="AD" clId="Web-{2A179D67-9D36-F26B-C30B-F6D2ABE57387}" dt="2020-05-19T22:50:13.499" v="12" actId="20577"/>
        <pc:sldMkLst>
          <pc:docMk/>
          <pc:sldMk cId="0" sldId="284"/>
        </pc:sldMkLst>
        <pc:spChg chg="mod">
          <ac:chgData name="CARLOS AUGUSTO LOMBARDI GARCIA" userId="S::garcia.carlos@fatec.sp.gov.br::3a320f2d-d48f-476a-b51c-9d8336d8a9ad" providerId="AD" clId="Web-{2A179D67-9D36-F26B-C30B-F6D2ABE57387}" dt="2020-05-19T22:50:13.499" v="12" actId="20577"/>
          <ac:spMkLst>
            <pc:docMk/>
            <pc:sldMk cId="0" sldId="284"/>
            <ac:spMk id="5122" creationId="{4531577D-E74B-4335-8A50-5CCAE73C3648}"/>
          </ac:spMkLst>
        </pc:spChg>
      </pc:sldChg>
      <pc:sldChg chg="modSp">
        <pc:chgData name="CARLOS AUGUSTO LOMBARDI GARCIA" userId="S::garcia.carlos@fatec.sp.gov.br::3a320f2d-d48f-476a-b51c-9d8336d8a9ad" providerId="AD" clId="Web-{2A179D67-9D36-F26B-C30B-F6D2ABE57387}" dt="2020-05-19T22:59:37.319" v="66" actId="20577"/>
        <pc:sldMkLst>
          <pc:docMk/>
          <pc:sldMk cId="0" sldId="307"/>
        </pc:sldMkLst>
        <pc:spChg chg="mod">
          <ac:chgData name="CARLOS AUGUSTO LOMBARDI GARCIA" userId="S::garcia.carlos@fatec.sp.gov.br::3a320f2d-d48f-476a-b51c-9d8336d8a9ad" providerId="AD" clId="Web-{2A179D67-9D36-F26B-C30B-F6D2ABE57387}" dt="2020-05-19T22:59:37.319" v="66" actId="20577"/>
          <ac:spMkLst>
            <pc:docMk/>
            <pc:sldMk cId="0" sldId="307"/>
            <ac:spMk id="9219" creationId="{8015A174-8848-4F56-B989-28C1B5B63C26}"/>
          </ac:spMkLst>
        </pc:spChg>
      </pc:sldChg>
    </pc:docChg>
  </pc:docChgLst>
  <pc:docChgLst>
    <pc:chgData name="CARLOS AUGUSTO LOMBARDI GARCIA" userId="S::garcia.carlos@fatec.sp.gov.br::3a320f2d-d48f-476a-b51c-9d8336d8a9ad" providerId="AD" clId="Web-{BAF78603-F266-9A81-3B33-E9F46584CD0C}"/>
    <pc:docChg chg="addSld modSld sldOrd">
      <pc:chgData name="CARLOS AUGUSTO LOMBARDI GARCIA" userId="S::garcia.carlos@fatec.sp.gov.br::3a320f2d-d48f-476a-b51c-9d8336d8a9ad" providerId="AD" clId="Web-{BAF78603-F266-9A81-3B33-E9F46584CD0C}" dt="2023-05-18T22:51:34.553" v="63" actId="20577"/>
      <pc:docMkLst>
        <pc:docMk/>
      </pc:docMkLst>
      <pc:sldChg chg="modSp">
        <pc:chgData name="CARLOS AUGUSTO LOMBARDI GARCIA" userId="S::garcia.carlos@fatec.sp.gov.br::3a320f2d-d48f-476a-b51c-9d8336d8a9ad" providerId="AD" clId="Web-{BAF78603-F266-9A81-3B33-E9F46584CD0C}" dt="2023-05-18T22:51:34.553" v="63" actId="20577"/>
        <pc:sldMkLst>
          <pc:docMk/>
          <pc:sldMk cId="0" sldId="283"/>
        </pc:sldMkLst>
        <pc:spChg chg="mod">
          <ac:chgData name="CARLOS AUGUSTO LOMBARDI GARCIA" userId="S::garcia.carlos@fatec.sp.gov.br::3a320f2d-d48f-476a-b51c-9d8336d8a9ad" providerId="AD" clId="Web-{BAF78603-F266-9A81-3B33-E9F46584CD0C}" dt="2023-05-18T22:51:34.553" v="63" actId="20577"/>
          <ac:spMkLst>
            <pc:docMk/>
            <pc:sldMk cId="0" sldId="283"/>
            <ac:spMk id="3074" creationId="{B9C6982E-0C35-4D8D-AB4F-88AABDAC1496}"/>
          </ac:spMkLst>
        </pc:spChg>
      </pc:sldChg>
      <pc:sldChg chg="ord">
        <pc:chgData name="CARLOS AUGUSTO LOMBARDI GARCIA" userId="S::garcia.carlos@fatec.sp.gov.br::3a320f2d-d48f-476a-b51c-9d8336d8a9ad" providerId="AD" clId="Web-{BAF78603-F266-9A81-3B33-E9F46584CD0C}" dt="2023-05-18T22:49:29.267" v="1"/>
        <pc:sldMkLst>
          <pc:docMk/>
          <pc:sldMk cId="0" sldId="328"/>
        </pc:sldMkLst>
      </pc:sldChg>
      <pc:sldChg chg="modSp new">
        <pc:chgData name="CARLOS AUGUSTO LOMBARDI GARCIA" userId="S::garcia.carlos@fatec.sp.gov.br::3a320f2d-d48f-476a-b51c-9d8336d8a9ad" providerId="AD" clId="Web-{BAF78603-F266-9A81-3B33-E9F46584CD0C}" dt="2023-05-18T22:51:24.350" v="62" actId="20577"/>
        <pc:sldMkLst>
          <pc:docMk/>
          <pc:sldMk cId="4108938057" sldId="329"/>
        </pc:sldMkLst>
        <pc:spChg chg="mod">
          <ac:chgData name="CARLOS AUGUSTO LOMBARDI GARCIA" userId="S::garcia.carlos@fatec.sp.gov.br::3a320f2d-d48f-476a-b51c-9d8336d8a9ad" providerId="AD" clId="Web-{BAF78603-F266-9A81-3B33-E9F46584CD0C}" dt="2023-05-18T22:51:24.350" v="62" actId="20577"/>
          <ac:spMkLst>
            <pc:docMk/>
            <pc:sldMk cId="4108938057" sldId="329"/>
            <ac:spMk id="2" creationId="{46A7882E-74B8-5BA3-7B53-C6F2E8A810A2}"/>
          </ac:spMkLst>
        </pc:spChg>
        <pc:spChg chg="mod">
          <ac:chgData name="CARLOS AUGUSTO LOMBARDI GARCIA" userId="S::garcia.carlos@fatec.sp.gov.br::3a320f2d-d48f-476a-b51c-9d8336d8a9ad" providerId="AD" clId="Web-{BAF78603-F266-9A81-3B33-E9F46584CD0C}" dt="2023-05-18T22:51:06.833" v="48" actId="20577"/>
          <ac:spMkLst>
            <pc:docMk/>
            <pc:sldMk cId="4108938057" sldId="329"/>
            <ac:spMk id="3" creationId="{C75D12C7-B456-6390-BC9B-F36E50FFA1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1CA692D-DD65-44E7-BFC3-B74EA8147D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314F25-67A9-4C60-9F3B-8AA5F143E0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E8D2E95-4566-41B6-BE9C-E7F7625B998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963DF0F-D5AE-4AB7-935A-5FDB456B527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7B7D5F28-D50A-411A-9C72-FDFAF0B86E0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23EB4BE-F381-4F1E-BBD5-75E3D0F66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183C217-BCE9-44E5-B22F-EFBC28106000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6A713C4A-7FC5-4425-8444-C016B60B3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1CF879-4CC1-4369-8D58-A0E123A29803}" type="slidenum">
              <a:rPr lang="pt-BR" altLang="pt-BR"/>
              <a:pPr/>
              <a:t>1</a:t>
            </a:fld>
            <a:endParaRPr lang="pt-BR" altLang="pt-BR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B8EC30D6-C00C-44D5-98C6-B5F62BD1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95D801A-E269-4982-BB0C-8E184EF055F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lIns="82056" tIns="41028" rIns="82056" bIns="41028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E45C613-543F-455D-8629-A518F9D68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9059F7-EE5A-446E-97F9-81C3CB9DAB65}" type="slidenum">
              <a:rPr lang="pt-BR" altLang="pt-BR"/>
              <a:pPr>
                <a:spcBef>
                  <a:spcPct val="0"/>
                </a:spcBef>
              </a:pPr>
              <a:t>18</a:t>
            </a:fld>
            <a:endParaRPr lang="pt-BR" altLang="pt-BR"/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4E640741-61CA-4712-86B2-42319EB76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8FBDAF8-78D0-456D-AEAC-F45E543516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0D93BDA-63E3-40A5-B156-F3A939F48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E8E925-5C5A-496B-AF9C-FF9F49E7D8BC}" type="slidenum">
              <a:rPr lang="pt-BR" altLang="pt-BR"/>
              <a:pPr>
                <a:spcBef>
                  <a:spcPct val="0"/>
                </a:spcBef>
              </a:pPr>
              <a:t>19</a:t>
            </a:fld>
            <a:endParaRPr lang="pt-BR" altLang="pt-BR"/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1B8B72F8-A9C8-43A5-AC8B-254C6B35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244F7C3E-56C8-4ADD-B8F0-FC67E05619D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5193213-6270-462F-BBA9-0582864F3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029A23-CC1D-45DE-8308-1C9D53CE243C}" type="slidenum">
              <a:rPr lang="pt-BR" altLang="pt-BR"/>
              <a:pPr/>
              <a:t>2</a:t>
            </a:fld>
            <a:endParaRPr lang="pt-BR" altLang="pt-BR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1C226D77-3874-4852-89EE-3E9955FF7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9FAAF76-7944-4026-8ABB-192D501D0A7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7EEB3F4-3808-4995-AAA4-97CD694DB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46345-DF0A-4017-8325-6F1F49A82313}" type="slidenum">
              <a:rPr lang="pt-BR" altLang="pt-BR"/>
              <a:pPr/>
              <a:t>3</a:t>
            </a:fld>
            <a:endParaRPr lang="pt-BR" altLang="pt-BR"/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E100DD31-B4D3-4062-ADAA-CFF610045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7C1531C-F287-4394-A91B-61BB2266BAA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612A90BD-954D-4857-9AAF-7144B821B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C308BB-EEC0-45AA-863C-47BD116BA9A4}" type="slidenum">
              <a:rPr lang="pt-BR" altLang="pt-BR"/>
              <a:pPr/>
              <a:t>4</a:t>
            </a:fld>
            <a:endParaRPr lang="pt-BR" altLang="pt-BR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ABE3B81A-AABA-47CB-B7B0-7D61A66F4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5EF3CC2-56C8-4EEA-9BC2-697D533AE74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C5739E8-8D92-4854-BEB1-DE1C595CA7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851214-7BA0-41EC-9E0F-DD5354FAE1FD}" type="slidenum">
              <a:rPr lang="pt-BR" altLang="pt-BR"/>
              <a:pPr/>
              <a:t>5</a:t>
            </a:fld>
            <a:endParaRPr lang="pt-BR" altLang="pt-BR"/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DD5E358B-6376-40D9-A584-C14B42043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FEFC1EC-B003-4AF9-8D01-ED465869634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4639488-53A9-4FE4-9199-BDC841173F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C82FD2-18EE-429F-A35A-66C37B341D83}" type="slidenum">
              <a:rPr lang="pt-BR" altLang="pt-BR"/>
              <a:pPr>
                <a:spcBef>
                  <a:spcPct val="0"/>
                </a:spcBef>
              </a:pPr>
              <a:t>12</a:t>
            </a:fld>
            <a:endParaRPr lang="pt-BR" altLang="pt-BR"/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5B6F804F-62C1-4336-B405-4DBC0E28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A46F4F8E-943B-4637-BED9-34A6F6F1BA2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47EDCF3-4470-46C1-8416-A40AC8B16A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E84C9E-452D-4A87-8934-0BF777A4DC0C}" type="slidenum">
              <a:rPr lang="pt-BR" altLang="pt-BR"/>
              <a:pPr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0C8F4287-5248-4192-B825-4AF8F50A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1C0A26B-2D82-42A7-AB90-30098F9F394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C9DD51D2-C105-4E5E-B442-AB87F5102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2646CB-890B-4B07-AFAB-C41E84D824C9}" type="slidenum">
              <a:rPr lang="pt-BR" altLang="pt-BR"/>
              <a:pPr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FD7227CE-DD42-4310-B3DA-CFC37F157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B9570DB-FBC7-4EA0-B709-3E676DF7561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79EA9671-4224-4DEC-9F0C-53CBAB5232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B203CE-CE60-4EF8-A8C9-7FDEA3F67AF4}" type="slidenum">
              <a:rPr lang="pt-BR" altLang="pt-BR"/>
              <a:pPr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6756B9CF-BA20-4FC7-B7DC-BCF6DC5A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889D37C-B796-44D1-BFF6-2167398245C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20A398-A2CB-40BD-B412-D764DB42B1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BE5FEB-D6B9-4D3D-B9A0-9412A6279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FCDE0A-F47E-421C-A9EA-0C70B100CD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7B86B-61D2-42C9-A7F0-9B715380817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3393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3EF1CE-0F7B-495E-9131-242FD2810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F64E9F-91AB-4E16-A01B-3FA90436E9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60F819-6942-4C69-9641-3E0AAF98FC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83044-1D7B-459C-B41F-28713D35453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647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646EB4-FFFC-4E2F-B6D8-80E97369C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ED7E1B-B446-4F2C-BBE1-09FE3B11B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9CE15A-709B-4541-AFA5-4D48F4A385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AE185-4886-4249-B798-C11C584636BA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355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345D482-0A6E-4365-80BE-C0414C0F1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D74FB2-3222-4736-837B-FE7FE97B2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03B836-D870-4B4F-9F4D-FABD23C728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BC0B0B-56C6-40A8-87F6-15D62B07037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385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264769-AF23-4F5A-B9A0-D990B7C39A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7B9E4B-41EF-46D1-8961-BF0BC75ABE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B8C9C4-DC7D-4A55-A365-14119AF868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995B1E-76EC-41C9-9035-753017C0FDA5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730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73746D-9EF8-465E-8305-C3E619D571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8E44B4-15E0-4DA1-99F8-AE03D2FD5C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F5AF42-7882-4283-8D1D-1CAA2E59C6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8D97BE-32B0-47F1-BC7F-B16F55C14DA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55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E79B3-E626-4F5B-A541-F4069EED6A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B28F0-BC0C-4009-821C-A72ECCFA6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D4184D-1CEA-46FA-BADF-9EC71CAE9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6AEB24-BC4D-4284-96FC-E9CB6A24482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269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B7A46A-8051-44F6-8E7F-747D26C571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D91575-ED4E-4870-A67F-489FE71B77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9D4A9F0-38C0-48B8-A5EA-B51D485ED6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2FC93A-6E30-4460-A74C-4C479AA35DE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52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B28519F-EA3C-4402-A4BE-4F26785652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B43FC9-4970-422E-9201-286A0500C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D56A2B-7F52-4BA8-AA9B-32254F03D3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48487-BDF1-4C7A-8E91-16018FF14888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5856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F521B7A-F6A9-4052-8EC4-FB97D5D0AE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330CC4-A768-46E0-9364-CEECDF3A78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3290FB7-3E88-4610-8CDE-53AA5EA4A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FBB21B-80C8-43B9-8FF6-4C2718BCBAA0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971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5B5040-B594-46DA-8A14-5A92570FA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D10C94-FE71-4CC7-8319-3D7C983CA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7BE81-BAE0-41F8-B115-066206F7D5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E6952-5D7F-4393-864E-38662D03D4F3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832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BAA78-3978-4C08-8DCF-53F80DBFB4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3518CC-0D36-4D4D-9C28-DCAE1920EF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9ADDC-7276-4D9C-BB7B-8FF8626AA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0BEC2-2379-403A-8C0D-246C5F4CE068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315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3F917DD-7346-47EA-87F6-6544F8720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3F1EC19-9769-4DB7-B1BF-2FCF8FD99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CAF1F1E-AE26-4F60-A0C5-D836733FB84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61E4BBB-DF97-49B1-8086-CAB99F05F9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73F26CD-3A83-4D7D-828B-4860D5547C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4FDDCBB-D612-43E5-A950-42B46EC2E62D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C6982E-0C35-4D8D-AB4F-88AABDAC1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11413"/>
            <a:ext cx="8226425" cy="2211387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FFFFFF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pt-BR" sz="4000" u="sng" dirty="0">
                <a:solidFill>
                  <a:schemeClr val="tx1"/>
                </a:solidFill>
              </a:rPr>
              <a:t>Administração de Banco de Dados</a:t>
            </a:r>
            <a:r>
              <a:rPr lang="pt-BR" altLang="pt-BR" sz="4000" dirty="0">
                <a:solidFill>
                  <a:schemeClr val="tx1"/>
                </a:solidFill>
              </a:rPr>
              <a:t> </a:t>
            </a:r>
            <a:br>
              <a:rPr lang="pt-BR" altLang="pt-BR" sz="4000" dirty="0"/>
            </a:br>
            <a:br>
              <a:rPr lang="pt-BR" altLang="pt-BR" sz="4000" dirty="0"/>
            </a:br>
            <a:r>
              <a:rPr lang="pt-BR" altLang="pt-BR" sz="4000" dirty="0">
                <a:solidFill>
                  <a:schemeClr val="tx1"/>
                </a:solidFill>
              </a:rPr>
              <a:t>Aula </a:t>
            </a:r>
            <a:r>
              <a:rPr lang="pt-BR" altLang="pt-BR" sz="4000" dirty="0">
                <a:solidFill>
                  <a:schemeClr val="tx1"/>
                </a:solidFill>
                <a:latin typeface="Arial"/>
                <a:cs typeface="Arial"/>
              </a:rPr>
              <a:t>I</a:t>
            </a:r>
            <a:r>
              <a:rPr lang="pt-BR" altLang="pt-BR" sz="4000" dirty="0">
                <a:solidFill>
                  <a:schemeClr val="tx1"/>
                </a:solidFill>
                <a:latin typeface="Times New Roman"/>
                <a:cs typeface="Times New Roman"/>
              </a:rPr>
              <a:t>V</a:t>
            </a:r>
            <a:br>
              <a:rPr lang="pt-BR" altLang="pt-BR" sz="4000" dirty="0"/>
            </a:br>
            <a:r>
              <a:rPr lang="pt-BR" altLang="pt-BR" sz="1800" dirty="0">
                <a:solidFill>
                  <a:schemeClr val="tx1"/>
                </a:solidFill>
              </a:rPr>
              <a:t> </a:t>
            </a:r>
            <a:br>
              <a:rPr lang="pt-BR" altLang="pt-BR" sz="1800" dirty="0"/>
            </a:br>
            <a:endParaRPr lang="pt-BR" altLang="pt-BR" sz="18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44D7C00-C892-41BC-A9DB-FA1B84B5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45138"/>
            <a:ext cx="22494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15900" indent="-28575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31800" indent="-228600"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47700" indent="-22860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63600" indent="-228600" defTabSz="449263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320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778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235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6924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pt-BR" sz="2000"/>
              <a:t>Prof. Carlos Garcia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0BD5398-3F5A-4294-8C1A-14334AEF9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Artefatos backupeados</a:t>
            </a:r>
            <a:endParaRPr lang="en-US" altLang="pt-BR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32ACD5C-DB3F-44B5-92A6-8CD55326E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Arquivos de parâmetros</a:t>
            </a:r>
          </a:p>
          <a:p>
            <a:pPr eaLnBrk="1" hangingPunct="1"/>
            <a:r>
              <a:rPr lang="pt-BR" altLang="pt-BR"/>
              <a:t>Arquivos de controle</a:t>
            </a:r>
          </a:p>
          <a:p>
            <a:pPr eaLnBrk="1" hangingPunct="1"/>
            <a:r>
              <a:rPr lang="pt-BR" altLang="pt-BR"/>
              <a:t>Arquivos de logs de transação</a:t>
            </a:r>
          </a:p>
          <a:p>
            <a:pPr eaLnBrk="1" hangingPunct="1"/>
            <a:r>
              <a:rPr lang="pt-BR" altLang="pt-BR"/>
              <a:t>Arquivos de dados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103DD9D-409B-4D37-8C8D-FD4E4DB2D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Modos de implementar</a:t>
            </a:r>
            <a:endParaRPr lang="en-US" altLang="pt-B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1580D14-40AC-4B6F-AF81-DA08F91F2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Scripts manuais de comandos do S.O. e do SGBD.</a:t>
            </a:r>
          </a:p>
          <a:p>
            <a:pPr eaLnBrk="1" hangingPunct="1"/>
            <a:r>
              <a:rPr lang="pt-BR" altLang="pt-BR"/>
              <a:t>Ferramentas automatizadas do SGBD.</a:t>
            </a:r>
          </a:p>
          <a:p>
            <a:pPr eaLnBrk="1" hangingPunct="1"/>
            <a:r>
              <a:rPr lang="pt-BR" altLang="pt-BR"/>
              <a:t>Ferramentas de terceiros.</a:t>
            </a:r>
          </a:p>
          <a:p>
            <a:pPr eaLnBrk="1" hangingPunct="1"/>
            <a:r>
              <a:rPr lang="pt-BR" altLang="pt-BR"/>
              <a:t>Exportação para flat files.</a:t>
            </a:r>
          </a:p>
          <a:p>
            <a:pPr eaLnBrk="1" hangingPunct="1"/>
            <a:endParaRPr lang="en-US" altLang="pt-B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Número de Slide 5">
            <a:extLst>
              <a:ext uri="{FF2B5EF4-FFF2-40B4-BE49-F238E27FC236}">
                <a16:creationId xmlns:a16="http://schemas.microsoft.com/office/drawing/2014/main" id="{7B5C8F3F-19EF-439F-9563-061C8351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20D30F-7657-4149-AE58-2A7FBD7EF424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pt-BR" altLang="pt-BR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9608627-9E36-476B-9200-852ABCBBA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8000"/>
            <a:ext cx="8226425" cy="67627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Gerenciamento de backup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A52BCD4-1D02-4207-85C2-36513871C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76787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altLang="pt-BR"/>
              <a:t>Existem dois tipos: gerenciado pelo usuário e auto-gerenciado.</a:t>
            </a:r>
          </a:p>
          <a:p>
            <a:pPr lvl="1" eaLnBrk="1" hangingPunct="1">
              <a:buFontTx/>
              <a:buChar char="•"/>
            </a:pPr>
            <a:r>
              <a:rPr lang="en-US" altLang="pt-BR"/>
              <a:t>Gerenciado pelo usuário: </a:t>
            </a:r>
          </a:p>
          <a:p>
            <a:pPr lvl="2" eaLnBrk="1" hangingPunct="1"/>
            <a:r>
              <a:rPr lang="en-US" altLang="pt-BR"/>
              <a:t>Responsabilidade do usuário determinar o ponto de backup a ser executado.</a:t>
            </a:r>
          </a:p>
          <a:p>
            <a:pPr lvl="2" eaLnBrk="1" hangingPunct="1"/>
            <a:r>
              <a:rPr lang="en-US" altLang="pt-BR"/>
              <a:t>Utiliza scripts e/ou arquivos dump.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Auto-gerenciado:</a:t>
            </a:r>
          </a:p>
          <a:p>
            <a:pPr lvl="2" eaLnBrk="1" hangingPunct="1"/>
            <a:r>
              <a:rPr lang="pt-BR" altLang="pt-BR"/>
              <a:t>Repositório com o último ponto de backup.</a:t>
            </a:r>
          </a:p>
          <a:p>
            <a:pPr lvl="2" eaLnBrk="1" hangingPunct="1"/>
            <a:r>
              <a:rPr lang="pt-BR" altLang="pt-BR"/>
              <a:t>Executado por ferramentas do SGBD ou de terceiros.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Número de Slide 5">
            <a:extLst>
              <a:ext uri="{FF2B5EF4-FFF2-40B4-BE49-F238E27FC236}">
                <a16:creationId xmlns:a16="http://schemas.microsoft.com/office/drawing/2014/main" id="{F17375A5-3675-4742-8CEB-FFAB0976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213E7B-8528-4755-B1E9-93F954EF9D1D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pt-BR" altLang="pt-BR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0BA4095-3265-4F4F-BC40-BA632FCFB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Modos de execução</a:t>
            </a:r>
            <a:endParaRPr lang="en-US" altLang="pt-BR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9B528AC-7A6D-4941-A1C9-50F4BAFC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Backup a frio (offline backup): executado com o banco de dados indisponível (em modo offline). Os usuários não estão conectados e os dados não são modificados.</a:t>
            </a:r>
          </a:p>
          <a:p>
            <a:pPr eaLnBrk="1" hangingPunct="1"/>
            <a:r>
              <a:rPr lang="pt-BR" altLang="pt-BR" sz="2800"/>
              <a:t>Backup a quente (online backup): executado com o banco de dados disponível (em modo online). Os usuários estão conectados e os dados podem ser modificados.</a:t>
            </a:r>
            <a:endParaRPr lang="en-US" altLang="pt-BR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693893E3-5901-4925-A8E2-DD192254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BA5AAD-4DDE-4255-A455-F27EE7DC1413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pt-BR" altLang="pt-BR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A9A83BF-8DB2-446B-9311-3180A6755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Exemplo de uso dos modos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A49FFC6-3A4C-4690-997D-AD33400FF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76787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altLang="pt-BR"/>
              <a:t>Backup a frio: </a:t>
            </a:r>
          </a:p>
          <a:p>
            <a:pPr lvl="2" eaLnBrk="1" hangingPunct="1"/>
            <a:r>
              <a:rPr lang="en-US" altLang="pt-BR"/>
              <a:t>Antes de atualizar o SGBD.</a:t>
            </a:r>
          </a:p>
          <a:p>
            <a:pPr lvl="2" eaLnBrk="1" hangingPunct="1"/>
            <a:r>
              <a:rPr lang="en-US" altLang="pt-BR"/>
              <a:t>Antes de atualizar a versão dos aplicativos.</a:t>
            </a:r>
          </a:p>
          <a:p>
            <a:pPr lvl="1" eaLnBrk="1" hangingPunct="1">
              <a:buFontTx/>
              <a:buChar char="•"/>
            </a:pPr>
            <a:r>
              <a:rPr lang="en-US" altLang="pt-BR"/>
              <a:t>Backup a quente: </a:t>
            </a:r>
          </a:p>
          <a:p>
            <a:pPr lvl="2" eaLnBrk="1" hangingPunct="1"/>
            <a:r>
              <a:rPr lang="en-US" altLang="pt-BR"/>
              <a:t>Backups diários durante o horário comercial.</a:t>
            </a:r>
          </a:p>
          <a:p>
            <a:pPr lvl="2" eaLnBrk="1" hangingPunct="1"/>
            <a:r>
              <a:rPr lang="en-US" altLang="pt-BR"/>
              <a:t>Em sistemas de disponibilidade 24X7.</a:t>
            </a:r>
          </a:p>
          <a:p>
            <a:pPr lvl="2" eaLnBrk="1" hangingPunct="1"/>
            <a:endParaRPr lang="en-US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Número de Slide 5">
            <a:extLst>
              <a:ext uri="{FF2B5EF4-FFF2-40B4-BE49-F238E27FC236}">
                <a16:creationId xmlns:a16="http://schemas.microsoft.com/office/drawing/2014/main" id="{627425AE-2E8D-4C0C-9A35-9F069033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D07C3-DFF7-4F55-8A71-1595594A9387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pt-BR" altLang="pt-BR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F64D8AE-0643-4B30-B286-50BA98FC4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8000"/>
            <a:ext cx="8226425" cy="676275"/>
          </a:xfrm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Sequência de backup online</a:t>
            </a:r>
            <a:endParaRPr lang="en-GB" altLang="pt-BR" sz="240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97AD071-A1CA-474D-8AD5-6B4F31747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03762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Colocar banco de dados em modo archive log;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Backup dos objetos de interesse:</a:t>
            </a:r>
          </a:p>
          <a:p>
            <a:pPr lvl="2" eaLnBrk="1" hangingPunct="1"/>
            <a:r>
              <a:rPr lang="pt-BR" altLang="pt-BR"/>
              <a:t>Begin backup</a:t>
            </a:r>
          </a:p>
          <a:p>
            <a:pPr lvl="2" eaLnBrk="1" hangingPunct="1"/>
            <a:r>
              <a:rPr lang="pt-BR" altLang="pt-BR"/>
              <a:t>End backup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Backup dos logs de alteração gerados durante a execução do backup;</a:t>
            </a:r>
          </a:p>
          <a:p>
            <a:pPr lvl="1" eaLnBrk="1" hangingPunct="1">
              <a:buFontTx/>
              <a:buNone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Número de Slide 5">
            <a:extLst>
              <a:ext uri="{FF2B5EF4-FFF2-40B4-BE49-F238E27FC236}">
                <a16:creationId xmlns:a16="http://schemas.microsoft.com/office/drawing/2014/main" id="{DF05A42C-142E-4BE8-8145-0D97E316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BD9086-5526-41CA-9009-EC843044D5A8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pt-BR" altLang="pt-B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CAB3986-10A2-4D64-B3C9-FD65C7D108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Scripts para backup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01B68CD-1DF6-4A80-BC22-F41D09F30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Utilizam o dicionário de dados do SGBD;</a:t>
            </a:r>
          </a:p>
          <a:p>
            <a:pPr eaLnBrk="1" hangingPunct="1"/>
            <a:r>
              <a:rPr lang="pt-BR" altLang="pt-BR"/>
              <a:t>O script é montado dinamicamente;</a:t>
            </a:r>
          </a:p>
          <a:p>
            <a:pPr eaLnBrk="1" hangingPunct="1"/>
            <a:r>
              <a:rPr lang="pt-BR" altLang="pt-BR"/>
              <a:t>Evita erros em função de alterações no banco de dados. Ex: inclusão de datafiles;</a:t>
            </a:r>
          </a:p>
          <a:p>
            <a:pPr eaLnBrk="1" hangingPunct="1">
              <a:buFontTx/>
              <a:buNone/>
            </a:pPr>
            <a:endParaRPr lang="en-US" alt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B737FB0-4076-4912-A083-123B40E5A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Recovery de backup offline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BDBDD9-5B68-46BB-AC8F-0CDD8039A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76787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altLang="pt-BR"/>
              <a:t>Sequência de recovery:</a:t>
            </a:r>
          </a:p>
          <a:p>
            <a:pPr lvl="2" eaLnBrk="1" hangingPunct="1"/>
            <a:r>
              <a:rPr lang="pt-BR" altLang="pt-BR"/>
              <a:t>Indisponibilizar o BD para os usuários;</a:t>
            </a:r>
          </a:p>
          <a:p>
            <a:pPr lvl="2" eaLnBrk="1" hangingPunct="1"/>
            <a:r>
              <a:rPr lang="pt-BR" altLang="pt-BR"/>
              <a:t>Recuperar os arquivos a partir da mídia de armazenamento;</a:t>
            </a:r>
          </a:p>
          <a:p>
            <a:pPr lvl="2" eaLnBrk="1" hangingPunct="1"/>
            <a:r>
              <a:rPr lang="pt-BR" altLang="pt-BR"/>
              <a:t>Aplicar os arquivos da mídia no BD;</a:t>
            </a:r>
          </a:p>
          <a:p>
            <a:pPr lvl="3" eaLnBrk="1" hangingPunct="1">
              <a:buFontTx/>
              <a:buChar char="•"/>
            </a:pPr>
            <a:r>
              <a:rPr lang="pt-BR" altLang="pt-BR"/>
              <a:t>Este passo é opcional desde que os arquivos do passo 1 já tenham sido escritos no BD;</a:t>
            </a:r>
          </a:p>
          <a:p>
            <a:pPr lvl="2" eaLnBrk="1" hangingPunct="1"/>
            <a:r>
              <a:rPr lang="pt-BR" altLang="pt-BR"/>
              <a:t>Ligar o banco de dados;</a:t>
            </a:r>
          </a:p>
          <a:p>
            <a:pPr lvl="2" eaLnBrk="1" hangingPunct="1"/>
            <a:r>
              <a:rPr lang="pt-BR" altLang="pt-BR"/>
              <a:t>Disponibilizar o BD para os usuários;</a:t>
            </a:r>
          </a:p>
          <a:p>
            <a:pPr lvl="2" eaLnBrk="1" hangingPunct="1"/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672D4F0-EF9C-425D-827B-A01C28C4A9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Recovery de backup online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C34C650-4605-4B27-BEBD-41F0D4EBC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76787"/>
          </a:xfrm>
          <a:noFill/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pt-BR"/>
              <a:t>Para recovery deste tipo de backup, geralmente existe a necessidade de um processo de recuperação devido às atualizações ocorridas durante o backup;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pt-BR"/>
              <a:t>Banco de dados precisa estar em modo archive log;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pt-BR"/>
              <a:t>Opcionalmente os dados podem ser restaurados até um certo momento no tempo anterior àquele no qual o backup foi realizado. Exemplo: corrigir falhas detectadas no banco;</a:t>
            </a:r>
          </a:p>
          <a:p>
            <a:pPr lvl="2" eaLnBrk="1" hangingPunct="1">
              <a:lnSpc>
                <a:spcPct val="90000"/>
              </a:lnSpc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D4A6EE3-2572-40A6-A7CE-3C0D05046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Recovery de backup online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D93F04C-6A64-470E-9275-625843BC2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76787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altLang="pt-BR" sz="2400"/>
              <a:t>Sequência de recovery:</a:t>
            </a:r>
          </a:p>
          <a:p>
            <a:pPr lvl="2" eaLnBrk="1" hangingPunct="1"/>
            <a:r>
              <a:rPr lang="pt-BR" altLang="pt-BR" sz="2000"/>
              <a:t>Indisponibilizar o BD para os usuários;</a:t>
            </a:r>
          </a:p>
          <a:p>
            <a:pPr lvl="2" eaLnBrk="1" hangingPunct="1"/>
            <a:r>
              <a:rPr lang="pt-BR" altLang="pt-BR" sz="2000"/>
              <a:t>Recuperar os arquivos a partir da mídia de armazenamento;</a:t>
            </a:r>
          </a:p>
          <a:p>
            <a:pPr lvl="2" eaLnBrk="1" hangingPunct="1"/>
            <a:r>
              <a:rPr lang="pt-BR" altLang="pt-BR" sz="2000"/>
              <a:t>Aplicar os arquivos da mídia no BD;</a:t>
            </a:r>
          </a:p>
          <a:p>
            <a:pPr lvl="3" eaLnBrk="1" hangingPunct="1">
              <a:buFontTx/>
              <a:buChar char="•"/>
            </a:pPr>
            <a:r>
              <a:rPr lang="pt-BR" altLang="pt-BR" sz="1800"/>
              <a:t>Este passo é opcional desde que os arquivos do passo 1 já tenham sido escritos no BD;</a:t>
            </a:r>
          </a:p>
          <a:p>
            <a:pPr lvl="2" eaLnBrk="1" hangingPunct="1"/>
            <a:r>
              <a:rPr lang="pt-BR" altLang="pt-BR" sz="2000"/>
              <a:t>Aplicar os archive logs;</a:t>
            </a:r>
          </a:p>
          <a:p>
            <a:pPr lvl="2" eaLnBrk="1" hangingPunct="1"/>
            <a:r>
              <a:rPr lang="pt-BR" altLang="pt-BR" sz="2000"/>
              <a:t>Interromper os archive logs no momento desejado</a:t>
            </a:r>
          </a:p>
          <a:p>
            <a:pPr lvl="3" eaLnBrk="1" hangingPunct="1">
              <a:buFontTx/>
              <a:buChar char="•"/>
            </a:pPr>
            <a:r>
              <a:rPr lang="pt-BR" altLang="pt-BR" sz="1800"/>
              <a:t>Este passo opcional, depende se o recovery é parcial ou integral;</a:t>
            </a:r>
          </a:p>
          <a:p>
            <a:pPr lvl="2" eaLnBrk="1" hangingPunct="1"/>
            <a:r>
              <a:rPr lang="pt-BR" altLang="pt-BR" sz="2000"/>
              <a:t>Ligar o banco de dados;</a:t>
            </a:r>
          </a:p>
          <a:p>
            <a:pPr lvl="2" eaLnBrk="1" hangingPunct="1"/>
            <a:r>
              <a:rPr lang="pt-BR" altLang="pt-BR" sz="2000"/>
              <a:t>Disponibilizar o BD para os usuários;</a:t>
            </a:r>
          </a:p>
          <a:p>
            <a:pPr lvl="2" eaLnBrk="1" hangingPunct="1"/>
            <a:endParaRPr lang="pt-BR" altLang="pt-BR" sz="2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31577D-E74B-4335-8A50-5CCAE73C3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8000"/>
            <a:ext cx="8226425" cy="67627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 dirty="0" err="1"/>
              <a:t>Conteúdo</a:t>
            </a:r>
            <a:r>
              <a:rPr lang="en-GB" altLang="pt-BR" dirty="0"/>
              <a:t> da Aula IV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42778BC-D280-4151-9D1A-9EC70162C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Backup e Recovery</a:t>
            </a:r>
          </a:p>
          <a:p>
            <a:pPr lvl="2" eaLnBrk="1" hangingPunct="1"/>
            <a:r>
              <a:rPr lang="pt-BR" altLang="pt-BR"/>
              <a:t>Introdução</a:t>
            </a:r>
          </a:p>
          <a:p>
            <a:pPr lvl="2" eaLnBrk="1" hangingPunct="1"/>
            <a:r>
              <a:rPr lang="pt-BR" altLang="pt-BR"/>
              <a:t>Restaurar e Recuperar</a:t>
            </a:r>
          </a:p>
          <a:p>
            <a:pPr lvl="2" eaLnBrk="1" hangingPunct="1"/>
            <a:r>
              <a:rPr lang="pt-BR" altLang="pt-BR"/>
              <a:t>Aplicações</a:t>
            </a:r>
          </a:p>
          <a:p>
            <a:pPr lvl="2" eaLnBrk="1" hangingPunct="1"/>
            <a:r>
              <a:rPr lang="pt-BR" altLang="pt-BR"/>
              <a:t>Tipos de backups</a:t>
            </a:r>
          </a:p>
          <a:p>
            <a:pPr lvl="2" eaLnBrk="1" hangingPunct="1"/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Número de Slide 5">
            <a:extLst>
              <a:ext uri="{FF2B5EF4-FFF2-40B4-BE49-F238E27FC236}">
                <a16:creationId xmlns:a16="http://schemas.microsoft.com/office/drawing/2014/main" id="{E0C860D0-AC2B-437A-B17A-3E0EEC9E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6D6458-D4CC-4996-A8B6-AA9A24FA948A}" type="slidenum">
              <a:rPr lang="pt-BR" altLang="pt-BR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pt-BR" altLang="pt-BR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9391B01-7ACA-4C2E-B1D7-F7A3C6AC0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Estrutura de script para backup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A9EF3F69-9212-4F6A-9683-96047F837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Ler catálogo do SGBD para recuperar as informações referentes aos objetos a serem copiados;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Gerar arquivo com comandos de execução de backup;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Este é um arquivo na linguagem do SGBD e, geralmente, executado a partir do S.O.;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Executar o arquivo gerado via um agendador de tarefas ou manualmente;</a:t>
            </a:r>
            <a:endParaRPr lang="en-US" alt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882E-74B8-5BA3-7B53-C6F2E8A8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Lista de </a:t>
            </a:r>
            <a:r>
              <a:rPr lang="en-US" dirty="0" err="1">
                <a:cs typeface="Arial"/>
              </a:rPr>
              <a:t>arquivos</a:t>
            </a:r>
            <a:r>
              <a:rPr lang="en-US" dirty="0">
                <a:cs typeface="Arial"/>
              </a:rPr>
              <a:t> para 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12C7-B456-6390-BC9B-F36E50FFA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latin typeface="Calibri"/>
                <a:cs typeface="Calibri"/>
              </a:rPr>
              <a:t>SELECT NAME FROM V$</a:t>
            </a:r>
            <a:r>
              <a:rPr lang="en-US" sz="2400" b="1">
                <a:latin typeface="Calibri"/>
                <a:cs typeface="Calibri"/>
              </a:rPr>
              <a:t>CONTROLFILE: </a:t>
            </a:r>
            <a:r>
              <a:rPr lang="en-US" sz="2400" b="1" err="1">
                <a:latin typeface="Calibri"/>
                <a:cs typeface="Calibri"/>
              </a:rPr>
              <a:t>Arquivos</a:t>
            </a:r>
            <a:r>
              <a:rPr lang="en-US" sz="2400" b="1">
                <a:latin typeface="Calibri"/>
                <a:cs typeface="Calibri"/>
              </a:rPr>
              <a:t> de </a:t>
            </a:r>
            <a:r>
              <a:rPr lang="en-US" sz="2400" b="1" err="1">
                <a:latin typeface="Calibri"/>
                <a:cs typeface="Calibri"/>
              </a:rPr>
              <a:t>controle</a:t>
            </a:r>
            <a:r>
              <a:rPr lang="en-US" sz="2400" b="1" dirty="0">
                <a:latin typeface="Calibri"/>
                <a:cs typeface="Calibri"/>
              </a:rPr>
              <a:t> </a:t>
            </a:r>
            <a:endParaRPr lang="en-US" sz="2400" dirty="0">
              <a:latin typeface="Calibri"/>
              <a:cs typeface="Calibri"/>
            </a:endParaRPr>
          </a:p>
          <a:p>
            <a:pPr algn="just"/>
            <a:r>
              <a:rPr lang="en-US" sz="2400" b="1" dirty="0">
                <a:latin typeface="Calibri"/>
                <a:cs typeface="Calibri"/>
              </a:rPr>
              <a:t>SELECT NAME FROM V$TEMPFILE: </a:t>
            </a:r>
            <a:r>
              <a:rPr lang="en-US" sz="2400" b="1" dirty="0" err="1">
                <a:latin typeface="Calibri"/>
                <a:cs typeface="Calibri"/>
              </a:rPr>
              <a:t>Arquivos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lang="en-US" sz="2400" b="1" dirty="0" err="1">
                <a:latin typeface="Calibri"/>
                <a:cs typeface="Calibri"/>
              </a:rPr>
              <a:t>temporários</a:t>
            </a:r>
          </a:p>
          <a:p>
            <a:pPr algn="just"/>
            <a:r>
              <a:rPr lang="en-US" sz="2400" b="1" dirty="0">
                <a:latin typeface="Calibri"/>
                <a:cs typeface="Calibri"/>
              </a:rPr>
              <a:t>SELECT NAME FROM V$DBFILE: </a:t>
            </a:r>
            <a:r>
              <a:rPr lang="en-US" sz="2400" b="1" dirty="0" err="1">
                <a:latin typeface="Calibri"/>
                <a:cs typeface="Calibri"/>
              </a:rPr>
              <a:t>Arquivos</a:t>
            </a:r>
            <a:r>
              <a:rPr lang="en-US" sz="2400" b="1" dirty="0">
                <a:latin typeface="Calibri"/>
                <a:cs typeface="Calibri"/>
              </a:rPr>
              <a:t> de dados</a:t>
            </a:r>
          </a:p>
          <a:p>
            <a:pPr algn="just"/>
            <a:r>
              <a:rPr lang="en-US" sz="2400" b="1" dirty="0">
                <a:latin typeface="Calibri"/>
                <a:cs typeface="Calibri"/>
              </a:rPr>
              <a:t>SELECT MEMBER FROM V$LOGFILE: </a:t>
            </a:r>
            <a:r>
              <a:rPr lang="en-US" sz="2400" b="1" dirty="0" err="1">
                <a:latin typeface="Calibri"/>
                <a:cs typeface="Calibri"/>
              </a:rPr>
              <a:t>Arquivos</a:t>
            </a:r>
            <a:r>
              <a:rPr lang="en-US" sz="2400" b="1" dirty="0">
                <a:latin typeface="Calibri"/>
                <a:cs typeface="Calibri"/>
              </a:rPr>
              <a:t> de log</a:t>
            </a:r>
            <a:endParaRPr lang="en-US" sz="6000" dirty="0"/>
          </a:p>
          <a:p>
            <a:endParaRPr lang="en-US" sz="6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893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8847F51-DFB1-4B8D-BA28-B6C4F84AF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Backup e Recovery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48AE53A-978F-40EE-BB92-5D9D2648D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7678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pt-BR"/>
              <a:t>Definição: conjunto de ferramentas e procedimentos que visam garantir a recuperação das informações de um banco de dados em caso de desastres.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pt-BR" altLang="pt-BR"/>
              <a:t>Tem valor inestimável.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pt-BR" altLang="pt-BR"/>
              <a:t>Realizado com o banco online e também offline.</a:t>
            </a:r>
            <a:endParaRPr lang="en-US" altLang="pt-BR"/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altLang="pt-BR"/>
              <a:t>Outras aplicações: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Réplica de BD para testes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Desfragmentação do BD</a:t>
            </a:r>
          </a:p>
          <a:p>
            <a:pPr lvl="2" eaLnBrk="1" hangingPunct="1">
              <a:lnSpc>
                <a:spcPct val="90000"/>
              </a:lnSpc>
            </a:pPr>
            <a:r>
              <a:rPr lang="pt-BR" altLang="pt-BR"/>
              <a:t>Redução do tamanho da base original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9C4584B-0FE0-4528-BF00-587BE0E04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Recuperação de desastres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015A174-8848-4F56-B989-28C1B5B63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76787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 dirty="0"/>
              <a:t>Em caso de desastres: os desastres podem envolver desde um elemento de uma tabela como também todo um BD.</a:t>
            </a:r>
          </a:p>
          <a:p>
            <a:pPr lvl="1" eaLnBrk="1" hangingPunct="1">
              <a:buFontTx/>
              <a:buChar char="•"/>
            </a:pPr>
            <a:r>
              <a:rPr lang="pt-BR" altLang="pt-BR" dirty="0"/>
              <a:t>Deve possuir uma visão o mais perto possível do momento atual.</a:t>
            </a:r>
            <a:endParaRPr lang="pt-BR" altLang="pt-BR" dirty="0">
              <a:cs typeface="Arial"/>
            </a:endParaRPr>
          </a:p>
          <a:p>
            <a:pPr lvl="1" eaLnBrk="1" hangingPunct="1">
              <a:buFontTx/>
              <a:buChar char="•"/>
            </a:pPr>
            <a:r>
              <a:rPr lang="pt-BR" altLang="pt-BR" dirty="0"/>
              <a:t>Possibilidade de ser local ou remoto.</a:t>
            </a:r>
            <a:endParaRPr lang="pt-BR" altLang="pt-BR" dirty="0">
              <a:cs typeface="Arial"/>
            </a:endParaRPr>
          </a:p>
          <a:p>
            <a:pPr lvl="1" eaLnBrk="1" hangingPunct="1">
              <a:buFontTx/>
              <a:buChar char="•"/>
            </a:pPr>
            <a:r>
              <a:rPr lang="pt-BR" altLang="pt-BR" dirty="0"/>
              <a:t>Compromisso com performance no tempo de restauração.</a:t>
            </a:r>
            <a:endParaRPr lang="pt-BR" altLang="pt-BR" dirty="0">
              <a:cs typeface="Arial"/>
            </a:endParaRPr>
          </a:p>
          <a:p>
            <a:pPr lvl="1" eaLnBrk="1" hangingPunct="1">
              <a:buFontTx/>
              <a:buChar char="•"/>
            </a:pPr>
            <a:r>
              <a:rPr lang="pt-BR" altLang="pt-BR" dirty="0"/>
              <a:t>Muitas vezes acompanhado de backup do sistema operacional.</a:t>
            </a:r>
            <a:endParaRPr lang="pt-BR" altLang="pt-BR" dirty="0">
              <a:cs typeface="Arial"/>
            </a:endParaRPr>
          </a:p>
          <a:p>
            <a:pPr lvl="1" eaLnBrk="1" hangingPunct="1">
              <a:buFontTx/>
              <a:buChar char="•"/>
            </a:pPr>
            <a:endParaRPr lang="en-US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AB92BF1-D714-4422-B07B-14C9F460C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Réplica de dados</a:t>
            </a:r>
            <a:endParaRPr lang="en-GB" altLang="pt-BR" sz="24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9D40AB8-10FB-49C4-88BB-36D3729B8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4703762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Visa disponibilizar os dados no modo offline.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Trata-se de um BD cujas atualizações não são oficiais.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Geralmente utilização para BD de testes.</a:t>
            </a:r>
          </a:p>
          <a:p>
            <a:pPr lvl="1" eaLnBrk="1" hangingPunct="1">
              <a:buFontTx/>
              <a:buChar char="•"/>
            </a:pPr>
            <a:r>
              <a:rPr lang="pt-BR" altLang="pt-BR"/>
              <a:t>Também é importante para teste dos backups e unidades de armazenamento.</a:t>
            </a:r>
          </a:p>
          <a:p>
            <a:pPr lvl="1" eaLnBrk="1" hangingPunct="1">
              <a:buFontTx/>
              <a:buChar char="•"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B681F10-FAA4-4A3D-BB70-0C3C6F8D3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Desfragmentação do BD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797C8BA-E352-4BDF-BAF8-8E46D0EF9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Trata-se do uso dos backups para auxiliar na otimização do BD.</a:t>
            </a:r>
          </a:p>
          <a:p>
            <a:pPr eaLnBrk="1" hangingPunct="1"/>
            <a:r>
              <a:rPr lang="pt-BR" altLang="pt-BR"/>
              <a:t>É realizado offline.</a:t>
            </a:r>
          </a:p>
          <a:p>
            <a:pPr eaLnBrk="1" hangingPunct="1"/>
            <a:r>
              <a:rPr lang="pt-BR" altLang="pt-BR"/>
              <a:t>A estrutura do banco é recriada integralmente e os dados são alocados em disco de maneira contínua.</a:t>
            </a:r>
          </a:p>
          <a:p>
            <a:pPr eaLnBrk="1" hangingPunct="1"/>
            <a:r>
              <a:rPr lang="pt-BR" altLang="pt-BR"/>
              <a:t>O banco restaurado é mais performático que o original.</a:t>
            </a:r>
            <a:endParaRPr lang="en-US" alt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CD9BFB9-C6EC-477C-8D43-5F13E1186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Redução do tamanho do BD</a:t>
            </a:r>
            <a:endParaRPr lang="en-US" altLang="pt-B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9C3C5C8-26F0-4FA8-847F-664CDE4D0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Utilizado em bancos volumosos para garantir um nível mínimo de performance.</a:t>
            </a:r>
          </a:p>
          <a:p>
            <a:pPr eaLnBrk="1" hangingPunct="1"/>
            <a:r>
              <a:rPr lang="pt-BR" altLang="pt-BR"/>
              <a:t>Geralmente conhecido como Archive.</a:t>
            </a:r>
          </a:p>
          <a:p>
            <a:pPr eaLnBrk="1" hangingPunct="1"/>
            <a:r>
              <a:rPr lang="pt-BR" altLang="pt-BR"/>
              <a:t>Permite restauração em uma base offline para ser utilizado pelo sistema.</a:t>
            </a:r>
          </a:p>
          <a:p>
            <a:pPr eaLnBrk="1" hangingPunct="1"/>
            <a:r>
              <a:rPr lang="pt-BR" altLang="pt-BR"/>
              <a:t>Geralmente associado a aspectos da legislação em vigor.</a:t>
            </a:r>
            <a:endParaRPr lang="en-US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6D35AB-F207-4436-8DD0-3704B39D9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Tipos de backup</a:t>
            </a:r>
            <a:endParaRPr lang="en-US" altLang="pt-B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781912-3A9A-433B-BD01-AE2A0D8CE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Físico: todo o banco é backupeado no momento atual dos dados. Só pode ser restaurado integralmente.</a:t>
            </a:r>
          </a:p>
          <a:p>
            <a:pPr eaLnBrk="1" hangingPunct="1"/>
            <a:r>
              <a:rPr lang="pt-BR" altLang="pt-BR"/>
              <a:t>Lógico: o banco é backupeado com base em seleção de objetos ou critérios de filtragem.</a:t>
            </a:r>
          </a:p>
          <a:p>
            <a:pPr eaLnBrk="1" hangingPunct="1"/>
            <a:endParaRPr lang="en-US" alt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C196DC4-567E-4DA2-A9F6-6B412CE0C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Situações de uso</a:t>
            </a:r>
            <a:endParaRPr lang="en-US" altLang="pt-B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ACC5139-F0F4-41B7-878E-047C3D49E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Falha de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Arquivos corrompidos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Erro de rede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Falha na mídia de backup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Falha de software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Falha em nível de S.O.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Falha no SGBD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Falha nas aplicações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400"/>
              <a:t>Atualização de versões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Falha da peça entre o monitor e a cadeira</a:t>
            </a:r>
            <a:endParaRPr lang="en-US" altLang="pt-BR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A0C188-44AF-4139-BEC2-ED2875424957}"/>
</file>

<file path=customXml/itemProps2.xml><?xml version="1.0" encoding="utf-8"?>
<ds:datastoreItem xmlns:ds="http://schemas.openxmlformats.org/officeDocument/2006/customXml" ds:itemID="{2FB226AA-A262-4EBF-91B6-31C1B21D68FF}"/>
</file>

<file path=customXml/itemProps3.xml><?xml version="1.0" encoding="utf-8"?>
<ds:datastoreItem xmlns:ds="http://schemas.openxmlformats.org/officeDocument/2006/customXml" ds:itemID="{DD48BA10-73C3-4AE4-B2DC-F081FDE294E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</TotalTime>
  <Words>920</Words>
  <Application>Microsoft Office PowerPoint</Application>
  <PresentationFormat>On-screen Show (4:3)</PresentationFormat>
  <Paragraphs>137</Paragraphs>
  <Slides>21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Design padrão</vt:lpstr>
      <vt:lpstr>Administração de Banco de Dados   Aula IV   </vt:lpstr>
      <vt:lpstr>Conteúdo da Aula IV</vt:lpstr>
      <vt:lpstr>Backup e Recovery</vt:lpstr>
      <vt:lpstr>Recuperação de desastres</vt:lpstr>
      <vt:lpstr>Réplica de dados</vt:lpstr>
      <vt:lpstr>Desfragmentação do BD</vt:lpstr>
      <vt:lpstr>Redução do tamanho do BD</vt:lpstr>
      <vt:lpstr>Tipos de backup</vt:lpstr>
      <vt:lpstr>Situações de uso</vt:lpstr>
      <vt:lpstr>Artefatos backupeados</vt:lpstr>
      <vt:lpstr>Modos de implementar</vt:lpstr>
      <vt:lpstr>Gerenciamento de backup</vt:lpstr>
      <vt:lpstr>Modos de execução</vt:lpstr>
      <vt:lpstr>Exemplo de uso dos modos</vt:lpstr>
      <vt:lpstr>Sequência de backup online</vt:lpstr>
      <vt:lpstr>Scripts para backup</vt:lpstr>
      <vt:lpstr>Recovery de backup offline</vt:lpstr>
      <vt:lpstr>Recovery de backup online</vt:lpstr>
      <vt:lpstr>Recovery de backup online</vt:lpstr>
      <vt:lpstr>Estrutura de script para backup</vt:lpstr>
      <vt:lpstr>Lista de arquivos para backup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Aluno</cp:lastModifiedBy>
  <cp:revision>79</cp:revision>
  <dcterms:created xsi:type="dcterms:W3CDTF">2007-04-18T00:41:59Z</dcterms:created>
  <dcterms:modified xsi:type="dcterms:W3CDTF">2023-05-18T22:51:43Z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4300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