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4632" autoAdjust="0"/>
  </p:normalViewPr>
  <p:slideViewPr>
    <p:cSldViewPr>
      <p:cViewPr varScale="1">
        <p:scale>
          <a:sx n="99" d="100"/>
          <a:sy n="99" d="100"/>
        </p:scale>
        <p:origin x="8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432F95C-F1C8-4342-AB7A-32ADB6F762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CE13584-AFC8-41A6-9466-E64E55087D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42925D7-168F-4C7E-A190-46586033B44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7A7AEF3-D1A5-4B0A-8B6B-BB7DD81566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EC86915-AF20-4132-B308-6C3C90D786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9CED981-39FA-4932-8320-594BD6F2D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8A854E-543D-45C6-A76D-D30B77A11FEF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D78664C7-3CE2-4359-8629-450E46ECF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C546D-BF9B-415C-8DAE-6A4287A5944C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273E726C-0C6D-4320-967F-8E6813E5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4AD5C-E665-4371-9B65-C73713C1106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0CE64C6-B35C-4853-ABAB-C690EB349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0EDCA-8336-4457-9A6C-13382E639066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F4AB0AE-0755-4B14-868D-D0E0BA78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052044D-3E49-4372-8925-ED1B8838302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572-0B55-4FD1-8608-DE70E3E8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CC894-8245-42F8-AD08-5FF1B1E1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725A3-7583-43A8-92F5-C0561C8AC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05E68B-2A2A-49DD-9DF4-0A3D69D1C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0DAB7A-0C5A-46E5-8C43-B5A5459740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2AA98-0D7E-4EBF-A381-71A06B37D12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3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B0CA-0A83-4179-B524-1E20B6E6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9923-DE30-4E0E-9812-369462DD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1A22BE-9301-4508-BEC6-632B822EF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5C2D8-68CF-4011-BBFA-AE40B4958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051CCE-20A0-416C-A225-2618F2604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B87FD-C095-43D3-AAFE-7766C537B55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39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81B8E-3F0C-454A-B47F-AEF774A9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49CF-A706-4891-9E8D-08FE2571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494655-02C4-4E36-A3B3-A1A7430E3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812B65-97CE-4CD9-8991-73618ACA7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CB742-66C7-428A-801F-8B89CE5EB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03F81-802A-4BF9-A8B7-961A77FEB34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523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3153-7DDF-448D-BCF0-F9779E0A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10F948-CDF4-4BB7-A9EA-1DF3F4B71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F7628-0E61-4F8F-B24C-E3B2E85A0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0ACE20-08A5-4D59-989C-0CD4CF7D9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33634-02E9-4C30-B24E-50729B4DBD5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58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2DD1-EB3A-49E4-AC1D-9BEBDD5A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4EB8-1CB8-4C83-8B37-FF70FC5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35A594-B92B-43CC-9668-87E560E09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35021A-A341-40DE-8218-55136C84B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833B42-115E-4345-B6F4-F1C9A11F0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3436B-983D-403A-AE46-45C80692F3C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794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B51-F3C2-46F0-865E-DE112AFD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07D0-9095-44B1-81A7-5603E8FD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00A5C-1127-469C-93C5-E0A2FB7B4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A7F955-8C2F-40E0-A6EB-56134991E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90019-A5A8-410E-AE8A-B886EE7D5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184FA-8D30-46D6-8C5F-AA3C45CE3B5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654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4FB4-FE99-4E19-AED7-CD75013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2E96-CA16-4469-9115-E314524B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B7C40-33F7-496D-B29F-FF4BF476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F49DE-D00F-4C28-9682-FF9F5527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264E-0029-4049-93C7-FB9C0E1FB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5171E-E994-4132-A696-8FBF1CD72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9EF5D-AA88-44B1-B6C4-0F189497D58F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3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B474-AAE2-43B8-965F-A620624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9F31-74CF-4D1B-82A8-74D4A520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3479-B7A9-4316-9AFB-0EE126C6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E00B2-DE48-4CDC-9871-B389E4780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ACC9F-341E-4C4C-8507-B30D5C31A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516CA7-A9C0-46B0-9597-3FCEA9CE2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E65DC6-0FC7-4657-B145-AC490C9E3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A69C83-C189-4786-87B3-22A6AD57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5CA0C-6F0F-4E49-9390-3AAA39651A4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27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220-5644-4594-8252-6B12FE13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55D518-C6B6-42E8-B234-E57BBA09C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E77ADA-FA10-41C3-A555-8FDC0848C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928DF8-B04F-4E54-B961-5BA2C1419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0F8CE-BD28-4049-BCAB-77647584404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318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2C5270-B01A-4BBB-BCCB-B0E1E69FD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7A75B-A2BB-4E83-9E44-5BDE5F5DB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4E41CB-C5FA-43D9-9F5F-9E4DF2A5F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47196-6155-41ED-9AF8-6AD49899039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35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4C1-CB29-450D-9259-CB82189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FFB4-7106-49C4-A32A-7D44E539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DE31-09B5-4E1B-98AD-517A5756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19102-FA71-410F-8978-43872139A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BDB2-17E6-4FBF-B5A6-82FEDD8AD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9DB29-FB20-45F6-BCA4-61B28A258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52D09-8D1F-49B6-BF80-2F34B9A95C4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69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4398-E790-4E03-95A0-EAA19594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9705F-8814-4A8B-B48D-FA98F1BE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E175-35AF-405D-8FF3-981EDAC5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2B3DC-962B-4621-A408-FE9D53824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B5464-F7CB-42EB-A1FC-FFD9398AC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1E5AE-B7D5-4780-B6F9-D43BEB232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A562C-C3A3-432B-8171-72FB24D5A95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236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5CBD14-5BC8-4066-AEB9-D1B5E1E62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892B4-3D4A-43EF-9EC3-BE368503D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093AEF-C4BF-456E-8C52-10936EE50F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A9E5B8-701C-4F0A-ABB3-7830F035EC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4851B2-E4AA-4B99-A101-B4ACFF534E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9EA97E7-864B-451D-8FBD-BD7479E7270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32E652-ACDA-4A5C-808D-EC01DB07B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9063"/>
            <a:ext cx="8226425" cy="17160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>
                <a:solidFill>
                  <a:schemeClr val="tx1"/>
                </a:solidFill>
              </a:rPr>
              <a:t>Administração de Banco de Dados</a:t>
            </a:r>
            <a:r>
              <a:rPr lang="pt-BR" altLang="pt-BR" sz="4000">
                <a:solidFill>
                  <a:schemeClr val="tx1"/>
                </a:solidFill>
              </a:rPr>
              <a:t> </a:t>
            </a:r>
            <a:br>
              <a:rPr lang="pt-BR" altLang="pt-BR" sz="4000">
                <a:solidFill>
                  <a:schemeClr val="tx1"/>
                </a:solidFill>
              </a:rPr>
            </a:br>
            <a:br>
              <a:rPr lang="pt-BR" altLang="pt-BR" sz="4000">
                <a:solidFill>
                  <a:schemeClr val="tx1"/>
                </a:solidFill>
              </a:rPr>
            </a:br>
            <a:r>
              <a:rPr lang="pt-BR" altLang="pt-BR" sz="4000">
                <a:solidFill>
                  <a:schemeClr val="tx1"/>
                </a:solidFill>
              </a:rPr>
              <a:t>Dicionário de Dados</a:t>
            </a:r>
            <a:endParaRPr lang="en-GB" altLang="pt-BR" sz="18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649FCD7-C16E-45C0-83D0-50ABF68C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1590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18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477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36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20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8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35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924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69CB8B-F3D0-4D33-926E-089E0DEB2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Conteúdo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28CBC5-E377-470E-B5A1-D23922FDC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Dicionário de Dados</a:t>
            </a:r>
          </a:p>
          <a:p>
            <a:pPr lvl="2" eaLnBrk="1" hangingPunct="1"/>
            <a:r>
              <a:rPr lang="pt-BR" altLang="pt-BR"/>
              <a:t>Definição</a:t>
            </a:r>
          </a:p>
          <a:p>
            <a:pPr lvl="2" eaLnBrk="1" hangingPunct="1"/>
            <a:r>
              <a:rPr lang="pt-BR" altLang="pt-BR"/>
              <a:t>Características</a:t>
            </a:r>
          </a:p>
          <a:p>
            <a:pPr lvl="2" eaLnBrk="1" hangingPunct="1"/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2F85FC7-8127-4805-A1BC-1408183C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Dicionário de dados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856E80C-5E4B-4C37-AB91-BD78A1B0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Considerado o primeiro componente de um banco de dados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Trabalha em conjunto com os seguintes componentes: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Diretório de dados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Dicionário de recursos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Dicionário de metadados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Objetivo: destinado a armazenar a descrição dos atributos, das entidades, relacionamentos e objetos associados.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92C2D5B-6E69-4552-83E3-B0FBEAFE9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 de dicionário de dados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AB02EE-F111-4FA7-BB0E-6B28818C5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/>
              <a:t>Considerado como o banco de dados do sistema de administração dos recursos de informação.</a:t>
            </a:r>
          </a:p>
          <a:p>
            <a:pPr eaLnBrk="1" hangingPunct="1"/>
            <a:r>
              <a:rPr lang="pt-BR" altLang="pt-BR" sz="2400"/>
              <a:t>Os 4 elementos da figura abaixo formam o sistema de dicionário de dados contribuindo com a engenharia da informação dos sistemas.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5C7A5AE9-FA36-4DCB-B091-C409810A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33825"/>
            <a:ext cx="2519362" cy="208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88E9B99F-DF35-45DA-BA76-C5498185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10088"/>
            <a:ext cx="1657350" cy="1508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2BF89053-031E-4ED7-A09A-515EEF26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086350"/>
            <a:ext cx="933450" cy="930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2893014F-6F15-4329-82D0-ED72E868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18150"/>
            <a:ext cx="504825" cy="498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251E9E83-8B91-40A8-A4F6-B61E7BC2D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2275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5A858CF9-1C70-42BF-A20C-49C144C47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79901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B416B1DC-A5CA-4099-B074-717BAC9C4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375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7CB8302E-5FA4-4EAD-9452-8A728BE32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73405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CA14A817-F4E7-4E1A-85A4-4D3F462D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025900"/>
            <a:ext cx="271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Dicionário de metadados</a:t>
            </a:r>
          </a:p>
        </p:txBody>
      </p:sp>
      <p:sp>
        <p:nvSpPr>
          <p:cNvPr id="8205" name="Text Box 14">
            <a:extLst>
              <a:ext uri="{FF2B5EF4-FFF2-40B4-BE49-F238E27FC236}">
                <a16:creationId xmlns:a16="http://schemas.microsoft.com/office/drawing/2014/main" id="{EF727AA9-664A-4D39-816D-B890CE92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83113"/>
            <a:ext cx="334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Dicionário de recuros de dados</a:t>
            </a:r>
          </a:p>
        </p:txBody>
      </p:sp>
      <p:sp>
        <p:nvSpPr>
          <p:cNvPr id="8206" name="Text Box 15">
            <a:extLst>
              <a:ext uri="{FF2B5EF4-FFF2-40B4-BE49-F238E27FC236}">
                <a16:creationId xmlns:a16="http://schemas.microsoft.com/office/drawing/2014/main" id="{004FC01E-4033-4C2A-8A38-3FD1F48B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159375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Diretório de dados</a:t>
            </a:r>
          </a:p>
        </p:txBody>
      </p:sp>
      <p:sp>
        <p:nvSpPr>
          <p:cNvPr id="8207" name="Text Box 16">
            <a:extLst>
              <a:ext uri="{FF2B5EF4-FFF2-40B4-BE49-F238E27FC236}">
                <a16:creationId xmlns:a16="http://schemas.microsoft.com/office/drawing/2014/main" id="{C0261E94-DFF6-416B-A268-CAE52297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591175"/>
            <a:ext cx="220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Dicionário de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1BAFA4D-6297-417C-9CAB-1B952D30B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Dicionário de dados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BDB551-98CB-4B5D-9C44-85A80A832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O dicionário de dados (DD) deve conter a descrição dos objetos de um aplicativo de BD; Ele deve ser considerado como um banco de dados de um aplicativo de BD.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Um DD deve conter as descrições de pelo menos 5 características de suas entidades e atributos: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Nome, conteúdo, estrutura, integridade, segurança e privacidade.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F5AE7D-5056-445C-A3D7-A6DBB3825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Diretório de dados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D1722D0-4225-44ED-AF2A-A79FAFB9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Um diretório de dados deve agregar ao dicionário de dados informações sobre relacionamento entre dados, entidades e usuários.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Existem 03 tipos de usuários de diretório de dados: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Os seres humanos.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Os programas, módulos, rotinas ou componentes.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Os procedimentos que servem para especificar as ações a serem executadas com os dados ou informações.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77C4BE-4029-41FE-97E6-65C7EF881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02BF477-3699-4160-A42A-E3BCB0136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Existem ao menos 3 tipos de entidades que relacionam dados o informações com usuários:</a:t>
            </a:r>
          </a:p>
          <a:p>
            <a:pPr lvl="1" eaLnBrk="1" hangingPunct="1"/>
            <a:r>
              <a:rPr lang="pt-BR" altLang="pt-BR"/>
              <a:t>Formulários (telas)</a:t>
            </a:r>
          </a:p>
          <a:p>
            <a:pPr lvl="1" eaLnBrk="1" hangingPunct="1"/>
            <a:r>
              <a:rPr lang="pt-BR" altLang="pt-BR"/>
              <a:t>Transações</a:t>
            </a:r>
          </a:p>
          <a:p>
            <a:pPr lvl="1" eaLnBrk="1" hangingPunct="1"/>
            <a:r>
              <a:rPr lang="pt-BR" altLang="pt-BR"/>
              <a:t>Relatórios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860E7AD-29AF-4962-B296-E8AF37E5A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Dicionário de recursos de dados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A7F2F2-136A-49F5-BED9-27ADF4066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Um dicionário de recursos de dados deve agregar ao diretório de dados as descrições físicas da estrutura do aplicativo de banco de dados e as descrições do ambiente de processamento.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Um dicionário de recursos de dados deve incluir dados e informações sobre: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A localização do dados em nível de HW.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As estatísticas de frequência de utilização, padrões de acesso e  outras variáveis.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A documentação das características físicas dos computadores, usuários, etc.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As características de desempenho e dos protocolos utilizados no sistema.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C31608-9429-4EEE-A051-A4A7C5EF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Dicionário de metadados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E0E08A9-3CB2-481A-9BEC-6E439F057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Um dicionário de metadados é um dos componentes mais abstratos.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Ele tem sido chamado de modelo de dados corporativo, esquema da empresa, etc.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Um dicionário de metadados tem por objetivo prover uma estrutura capaz de conectar e integrar diversos aplicativos de sistema de informação.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35C81-18EC-4950-AFC8-8E5A7DD338BB}"/>
</file>

<file path=customXml/itemProps2.xml><?xml version="1.0" encoding="utf-8"?>
<ds:datastoreItem xmlns:ds="http://schemas.openxmlformats.org/officeDocument/2006/customXml" ds:itemID="{6F50D7D0-9B13-4484-9291-E695BBED33A6}"/>
</file>

<file path=customXml/itemProps3.xml><?xml version="1.0" encoding="utf-8"?>
<ds:datastoreItem xmlns:ds="http://schemas.openxmlformats.org/officeDocument/2006/customXml" ds:itemID="{A1DEE30B-D9FC-4AC9-9E7E-1223C3B230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419</Words>
  <Application>Microsoft Office PowerPoint</Application>
  <PresentationFormat>On-screen Show (4:3)</PresentationFormat>
  <Paragraphs>51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Design padrão</vt:lpstr>
      <vt:lpstr>Administração de Banco de Dados   Dicionário de Dados</vt:lpstr>
      <vt:lpstr>Conteúdo</vt:lpstr>
      <vt:lpstr>Dicionário de dados</vt:lpstr>
      <vt:lpstr>Sistema de dicionário de dados</vt:lpstr>
      <vt:lpstr>Dicionário de dados</vt:lpstr>
      <vt:lpstr>Diretório de dados</vt:lpstr>
      <vt:lpstr>Cont.</vt:lpstr>
      <vt:lpstr>Dicionário de recursos de dados</vt:lpstr>
      <vt:lpstr>Dicionário de metadados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Carlos Augusto Lombardi Garcia</cp:lastModifiedBy>
  <cp:revision>94</cp:revision>
  <dcterms:created xsi:type="dcterms:W3CDTF">2007-04-18T00:41:59Z</dcterms:created>
  <dcterms:modified xsi:type="dcterms:W3CDTF">2020-06-09T23:28:04Z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30400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