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4/25/2020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40D0B-599B-4E37-B116-A4E731C5F3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Algoritmos Avançados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155AF3-C88E-421E-BCE6-F5BBD667C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Comparação de Complexidade </a:t>
            </a:r>
          </a:p>
        </p:txBody>
      </p:sp>
    </p:spTree>
    <p:extLst>
      <p:ext uri="{BB962C8B-B14F-4D97-AF65-F5344CB8AC3E}">
        <p14:creationId xmlns:p14="http://schemas.microsoft.com/office/powerpoint/2010/main" val="3844022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1D551-660E-4DB2-8153-0366B284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Binária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2600AE5B-BE98-411A-B10F-295F25738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Tendo a árvore binária ao lado, termos a seguinte tarefa; desenvolver um algoritmo que possa fazer ordenação em: </a:t>
            </a:r>
            <a:r>
              <a:rPr lang="pt-BR" dirty="0" err="1"/>
              <a:t>Pré</a:t>
            </a:r>
            <a:r>
              <a:rPr lang="pt-BR" dirty="0"/>
              <a:t>-ordem, </a:t>
            </a:r>
            <a:r>
              <a:rPr lang="pt-BR" dirty="0" err="1"/>
              <a:t>In-ordem</a:t>
            </a:r>
            <a:r>
              <a:rPr lang="pt-BR" dirty="0"/>
              <a:t>, Pós-ordem e </a:t>
            </a:r>
            <a:r>
              <a:rPr lang="pt-BR" dirty="0" err="1"/>
              <a:t>Buca</a:t>
            </a:r>
            <a:r>
              <a:rPr lang="pt-BR" dirty="0"/>
              <a:t> em ABB, além de verificar quantas instruções devem ser executadas em cada um dos algoritmos para encontrar a chave 67.</a:t>
            </a:r>
          </a:p>
          <a:p>
            <a:br>
              <a:rPr lang="pt-BR" dirty="0"/>
            </a:br>
            <a:r>
              <a:rPr lang="pt-BR" dirty="0"/>
              <a:t>Para o projeto em questão, foi utilizado o Python para desenvolver o algoritmo.</a:t>
            </a:r>
          </a:p>
          <a:p>
            <a:endParaRPr lang="pt-BR" dirty="0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1738B6F0-3232-419D-8951-79ED58170181}"/>
              </a:ext>
            </a:extLst>
          </p:cNvPr>
          <p:cNvSpPr/>
          <p:nvPr/>
        </p:nvSpPr>
        <p:spPr>
          <a:xfrm>
            <a:off x="1357244" y="865201"/>
            <a:ext cx="5356086" cy="4849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098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A548D01-86BC-4A04-9A19-23363A0A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53C06F-02C4-42B7-AAB4-056E8ECC6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8C0273-F7B6-4114-A48D-4F850424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002"/>
            <a:ext cx="10058400" cy="15229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/>
              <a:t>Em pré-Ordem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523411-295A-4A1E-AB15-24C577656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9848" y="965199"/>
            <a:ext cx="4704419" cy="3488445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 </a:t>
            </a:r>
            <a:r>
              <a:rPr lang="en-US" sz="1800" dirty="0" err="1">
                <a:solidFill>
                  <a:schemeClr val="tx1"/>
                </a:solidFill>
              </a:rPr>
              <a:t>busca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em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pré-ordem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consiste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em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visitar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cada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nó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primeiro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visitar</a:t>
            </a:r>
            <a:r>
              <a:rPr lang="en-US" sz="1800" dirty="0">
                <a:solidFill>
                  <a:schemeClr val="tx1"/>
                </a:solidFill>
              </a:rPr>
              <a:t> o </a:t>
            </a:r>
            <a:r>
              <a:rPr lang="en-US" sz="1800" dirty="0" err="1">
                <a:solidFill>
                  <a:schemeClr val="tx1"/>
                </a:solidFill>
              </a:rPr>
              <a:t>número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nele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contido</a:t>
            </a:r>
            <a:r>
              <a:rPr lang="en-US" sz="1800" dirty="0">
                <a:solidFill>
                  <a:schemeClr val="tx1"/>
                </a:solidFill>
              </a:rPr>
              <a:t> e </a:t>
            </a:r>
            <a:r>
              <a:rPr lang="en-US" sz="1800" dirty="0" err="1">
                <a:solidFill>
                  <a:schemeClr val="tx1"/>
                </a:solidFill>
              </a:rPr>
              <a:t>depois</a:t>
            </a:r>
            <a:r>
              <a:rPr lang="en-US" sz="1800" dirty="0">
                <a:solidFill>
                  <a:schemeClr val="tx1"/>
                </a:solidFill>
              </a:rPr>
              <a:t> a sub-</a:t>
            </a:r>
            <a:r>
              <a:rPr lang="en-US" sz="1800" dirty="0" err="1">
                <a:solidFill>
                  <a:schemeClr val="tx1"/>
                </a:solidFill>
              </a:rPr>
              <a:t>árvore</a:t>
            </a:r>
            <a:r>
              <a:rPr lang="en-US" sz="1800" dirty="0">
                <a:solidFill>
                  <a:schemeClr val="tx1"/>
                </a:solidFill>
              </a:rPr>
              <a:t> da </a:t>
            </a:r>
            <a:r>
              <a:rPr lang="en-US" sz="1800" dirty="0" err="1">
                <a:solidFill>
                  <a:schemeClr val="tx1"/>
                </a:solidFill>
              </a:rPr>
              <a:t>esquerda</a:t>
            </a:r>
            <a:r>
              <a:rPr lang="en-US" sz="1800" dirty="0">
                <a:solidFill>
                  <a:schemeClr val="tx1"/>
                </a:solidFill>
              </a:rPr>
              <a:t> e por </a:t>
            </a:r>
            <a:r>
              <a:rPr lang="en-US" sz="1800" dirty="0" err="1">
                <a:solidFill>
                  <a:schemeClr val="tx1"/>
                </a:solidFill>
              </a:rPr>
              <a:t>último</a:t>
            </a:r>
            <a:r>
              <a:rPr lang="en-US" sz="1800" dirty="0">
                <a:solidFill>
                  <a:schemeClr val="tx1"/>
                </a:solidFill>
              </a:rPr>
              <a:t> a da </a:t>
            </a:r>
            <a:r>
              <a:rPr lang="en-US" sz="1800" dirty="0" err="1">
                <a:solidFill>
                  <a:schemeClr val="tx1"/>
                </a:solidFill>
              </a:rPr>
              <a:t>direita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recursivamente</a:t>
            </a:r>
            <a:r>
              <a:rPr lang="en-US" sz="1800" dirty="0">
                <a:solidFill>
                  <a:schemeClr val="tx1"/>
                </a:solidFill>
              </a:rPr>
              <a:t>. No </a:t>
            </a:r>
            <a:r>
              <a:rPr lang="en-US" sz="1800" dirty="0" err="1">
                <a:solidFill>
                  <a:schemeClr val="tx1"/>
                </a:solidFill>
              </a:rPr>
              <a:t>caso</a:t>
            </a:r>
            <a:r>
              <a:rPr lang="en-US" sz="1800" dirty="0">
                <a:solidFill>
                  <a:schemeClr val="tx1"/>
                </a:solidFill>
              </a:rPr>
              <a:t> de haver </a:t>
            </a:r>
            <a:r>
              <a:rPr lang="en-US" sz="1800" dirty="0" err="1">
                <a:solidFill>
                  <a:schemeClr val="tx1"/>
                </a:solidFill>
              </a:rPr>
              <a:t>mais</a:t>
            </a:r>
            <a:r>
              <a:rPr lang="en-US" sz="1800" dirty="0">
                <a:solidFill>
                  <a:schemeClr val="tx1"/>
                </a:solidFill>
              </a:rPr>
              <a:t> do que </a:t>
            </a:r>
            <a:r>
              <a:rPr lang="en-US" sz="1800" dirty="0" err="1">
                <a:solidFill>
                  <a:schemeClr val="tx1"/>
                </a:solidFill>
              </a:rPr>
              <a:t>dois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filhos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eles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devem</a:t>
            </a:r>
            <a:r>
              <a:rPr lang="en-US" sz="1800" dirty="0">
                <a:solidFill>
                  <a:schemeClr val="tx1"/>
                </a:solidFill>
              </a:rPr>
              <a:t> ser </a:t>
            </a:r>
            <a:r>
              <a:rPr lang="en-US" sz="1800" dirty="0" err="1">
                <a:solidFill>
                  <a:schemeClr val="tx1"/>
                </a:solidFill>
              </a:rPr>
              <a:t>visitados</a:t>
            </a:r>
            <a:r>
              <a:rPr lang="en-US" sz="1800" dirty="0">
                <a:solidFill>
                  <a:schemeClr val="tx1"/>
                </a:solidFill>
              </a:rPr>
              <a:t> da </a:t>
            </a:r>
            <a:r>
              <a:rPr lang="en-US" sz="1800" dirty="0" err="1">
                <a:solidFill>
                  <a:schemeClr val="tx1"/>
                </a:solidFill>
              </a:rPr>
              <a:t>esquerda</a:t>
            </a:r>
            <a:r>
              <a:rPr lang="en-US" sz="1800" dirty="0">
                <a:solidFill>
                  <a:schemeClr val="tx1"/>
                </a:solidFill>
              </a:rPr>
              <a:t> para a </a:t>
            </a:r>
            <a:r>
              <a:rPr lang="en-US" sz="1800" dirty="0" err="1">
                <a:solidFill>
                  <a:schemeClr val="tx1"/>
                </a:solidFill>
              </a:rPr>
              <a:t>direita</a:t>
            </a:r>
            <a:r>
              <a:rPr lang="en-US" sz="1800" dirty="0">
                <a:solidFill>
                  <a:schemeClr val="tx1"/>
                </a:solidFill>
              </a:rPr>
              <a:t>. 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endParaRPr lang="en-US" sz="1800" dirty="0">
              <a:solidFill>
                <a:schemeClr val="tx1"/>
              </a:solidFill>
            </a:endParaRP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Para </a:t>
            </a:r>
            <a:r>
              <a:rPr lang="en-US" sz="1800" dirty="0" err="1">
                <a:solidFill>
                  <a:schemeClr val="tx1"/>
                </a:solidFill>
              </a:rPr>
              <a:t>essa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algoritimo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em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pré-ordem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encontar</a:t>
            </a:r>
            <a:r>
              <a:rPr lang="en-US" sz="1800" dirty="0">
                <a:solidFill>
                  <a:schemeClr val="tx1"/>
                </a:solidFill>
              </a:rPr>
              <a:t> a </a:t>
            </a:r>
            <a:r>
              <a:rPr lang="en-US" sz="1800" dirty="0" err="1">
                <a:solidFill>
                  <a:schemeClr val="tx1"/>
                </a:solidFill>
              </a:rPr>
              <a:t>folha</a:t>
            </a:r>
            <a:r>
              <a:rPr lang="en-US" sz="1800" dirty="0">
                <a:solidFill>
                  <a:schemeClr val="tx1"/>
                </a:solidFill>
              </a:rPr>
              <a:t> “67”, </a:t>
            </a:r>
            <a:r>
              <a:rPr lang="en-US" sz="1800" dirty="0" err="1">
                <a:solidFill>
                  <a:schemeClr val="tx1"/>
                </a:solidFill>
              </a:rPr>
              <a:t>ele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executa</a:t>
            </a:r>
            <a:r>
              <a:rPr lang="en-US" sz="1800" dirty="0">
                <a:solidFill>
                  <a:schemeClr val="tx1"/>
                </a:solidFill>
              </a:rPr>
              <a:t> 11 </a:t>
            </a:r>
            <a:r>
              <a:rPr lang="en-US" sz="1800" dirty="0" err="1">
                <a:solidFill>
                  <a:schemeClr val="tx1"/>
                </a:solidFill>
              </a:rPr>
              <a:t>instruções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Imagem 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855582A7-9436-46DA-BC07-85191C7955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7732" y="1745417"/>
            <a:ext cx="4761324" cy="169820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0B2D325-F52B-42D3-B95B-0B567E1B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64412BC-E554-4709-B783-CCD157054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111AF4E-4C22-4675-8450-1A2447ECB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416459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A548D01-86BC-4A04-9A19-23363A0A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53C06F-02C4-42B7-AAB4-056E8ECC6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F34078-2BB9-4319-B992-FE57023D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002"/>
            <a:ext cx="10058400" cy="15229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/>
              <a:t>In-Ordem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B563D0-83C1-4B84-89EB-11B673562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9848" y="965199"/>
            <a:ext cx="4704419" cy="3488445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 err="1">
                <a:solidFill>
                  <a:schemeClr val="tx1"/>
                </a:solidFill>
              </a:rPr>
              <a:t>Busca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em-ordem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consiste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em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ao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visitar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cada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nó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primeiro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visitar</a:t>
            </a:r>
            <a:r>
              <a:rPr lang="en-US" sz="1800" dirty="0">
                <a:solidFill>
                  <a:schemeClr val="tx1"/>
                </a:solidFill>
              </a:rPr>
              <a:t> o </a:t>
            </a:r>
            <a:r>
              <a:rPr lang="en-US" sz="1800" dirty="0" err="1">
                <a:solidFill>
                  <a:schemeClr val="tx1"/>
                </a:solidFill>
              </a:rPr>
              <a:t>filho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esquerdo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depois</a:t>
            </a:r>
            <a:r>
              <a:rPr lang="en-US" sz="1800" dirty="0">
                <a:solidFill>
                  <a:schemeClr val="tx1"/>
                </a:solidFill>
              </a:rPr>
              <a:t> o </a:t>
            </a:r>
            <a:r>
              <a:rPr lang="en-US" sz="1800" dirty="0" err="1">
                <a:solidFill>
                  <a:schemeClr val="tx1"/>
                </a:solidFill>
              </a:rPr>
              <a:t>próprio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nó</a:t>
            </a:r>
            <a:r>
              <a:rPr lang="en-US" sz="1800" dirty="0">
                <a:solidFill>
                  <a:schemeClr val="tx1"/>
                </a:solidFill>
              </a:rPr>
              <a:t> e </a:t>
            </a:r>
            <a:r>
              <a:rPr lang="en-US" sz="1800" dirty="0" err="1">
                <a:solidFill>
                  <a:schemeClr val="tx1"/>
                </a:solidFill>
              </a:rPr>
              <a:t>depois</a:t>
            </a:r>
            <a:r>
              <a:rPr lang="en-US" sz="1800" dirty="0">
                <a:solidFill>
                  <a:schemeClr val="tx1"/>
                </a:solidFill>
              </a:rPr>
              <a:t> o </a:t>
            </a:r>
            <a:r>
              <a:rPr lang="en-US" sz="1800" dirty="0" err="1">
                <a:solidFill>
                  <a:schemeClr val="tx1"/>
                </a:solidFill>
              </a:rPr>
              <a:t>filho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direito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endParaRPr lang="en-US" sz="1800" dirty="0">
              <a:solidFill>
                <a:schemeClr val="tx1"/>
              </a:solidFill>
            </a:endParaRP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Para </a:t>
            </a:r>
            <a:r>
              <a:rPr lang="en-US" sz="1800" dirty="0" err="1">
                <a:solidFill>
                  <a:schemeClr val="tx1"/>
                </a:solidFill>
              </a:rPr>
              <a:t>essa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algoritimo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em</a:t>
            </a:r>
            <a:r>
              <a:rPr lang="en-US" sz="1800" dirty="0">
                <a:solidFill>
                  <a:schemeClr val="tx1"/>
                </a:solidFill>
              </a:rPr>
              <a:t> in-</a:t>
            </a:r>
            <a:r>
              <a:rPr lang="en-US" sz="1800" dirty="0" err="1">
                <a:solidFill>
                  <a:schemeClr val="tx1"/>
                </a:solidFill>
              </a:rPr>
              <a:t>ordem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encontar</a:t>
            </a:r>
            <a:r>
              <a:rPr lang="en-US" sz="1800" dirty="0">
                <a:solidFill>
                  <a:schemeClr val="tx1"/>
                </a:solidFill>
              </a:rPr>
              <a:t> a </a:t>
            </a:r>
            <a:r>
              <a:rPr lang="en-US" sz="1800" dirty="0" err="1">
                <a:solidFill>
                  <a:schemeClr val="tx1"/>
                </a:solidFill>
              </a:rPr>
              <a:t>folha</a:t>
            </a:r>
            <a:r>
              <a:rPr lang="en-US" sz="1800" dirty="0">
                <a:solidFill>
                  <a:schemeClr val="tx1"/>
                </a:solidFill>
              </a:rPr>
              <a:t> “67”, </a:t>
            </a:r>
            <a:r>
              <a:rPr lang="en-US" sz="1800" dirty="0" err="1">
                <a:solidFill>
                  <a:schemeClr val="tx1"/>
                </a:solidFill>
              </a:rPr>
              <a:t>ele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executa</a:t>
            </a:r>
            <a:r>
              <a:rPr lang="en-US" sz="1800" dirty="0">
                <a:solidFill>
                  <a:schemeClr val="tx1"/>
                </a:solidFill>
              </a:rPr>
              <a:t> 9 </a:t>
            </a:r>
            <a:r>
              <a:rPr lang="en-US" sz="1800" dirty="0" err="1">
                <a:solidFill>
                  <a:schemeClr val="tx1"/>
                </a:solidFill>
              </a:rPr>
              <a:t>instruções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Imagem 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BB47CDC4-876E-477F-91B2-8145373158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7732" y="1685687"/>
            <a:ext cx="4761324" cy="181766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0B2D325-F52B-42D3-B95B-0B567E1B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64412BC-E554-4709-B783-CCD157054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111AF4E-4C22-4675-8450-1A2447ECB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125390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A548D01-86BC-4A04-9A19-23363A0A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53C06F-02C4-42B7-AAB4-056E8ECC6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F34078-2BB9-4319-B992-FE57023D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002"/>
            <a:ext cx="10058400" cy="15229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/>
              <a:t>Pós-Ordem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B563D0-83C1-4B84-89EB-11B673562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9848" y="965199"/>
            <a:ext cx="4704419" cy="3488445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 err="1">
                <a:solidFill>
                  <a:schemeClr val="tx1"/>
                </a:solidFill>
              </a:rPr>
              <a:t>Busca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em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  <a:r>
              <a:rPr lang="en-US" sz="1800" dirty="0" err="1">
                <a:solidFill>
                  <a:schemeClr val="tx1"/>
                </a:solidFill>
              </a:rPr>
              <a:t>pós-ordem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consiste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em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visitar</a:t>
            </a:r>
            <a:r>
              <a:rPr lang="en-US" sz="1800" dirty="0">
                <a:solidFill>
                  <a:schemeClr val="tx1"/>
                </a:solidFill>
              </a:rPr>
              <a:t> o </a:t>
            </a:r>
            <a:r>
              <a:rPr lang="en-US" sz="1800" dirty="0" err="1">
                <a:solidFill>
                  <a:schemeClr val="tx1"/>
                </a:solidFill>
              </a:rPr>
              <a:t>nó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só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após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os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filhos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serem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visitados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endParaRPr lang="en-US" sz="1800" dirty="0">
              <a:solidFill>
                <a:schemeClr val="tx1"/>
              </a:solidFill>
            </a:endParaRP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Para </a:t>
            </a:r>
            <a:r>
              <a:rPr lang="en-US" sz="1800" dirty="0" err="1">
                <a:solidFill>
                  <a:schemeClr val="tx1"/>
                </a:solidFill>
              </a:rPr>
              <a:t>essa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algoritimo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em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pós-ordem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encontar</a:t>
            </a:r>
            <a:r>
              <a:rPr lang="en-US" sz="1800" dirty="0">
                <a:solidFill>
                  <a:schemeClr val="tx1"/>
                </a:solidFill>
              </a:rPr>
              <a:t> a </a:t>
            </a:r>
            <a:r>
              <a:rPr lang="en-US" sz="1800" dirty="0" err="1">
                <a:solidFill>
                  <a:schemeClr val="tx1"/>
                </a:solidFill>
              </a:rPr>
              <a:t>folha</a:t>
            </a:r>
            <a:r>
              <a:rPr lang="en-US" sz="1800" dirty="0">
                <a:solidFill>
                  <a:schemeClr val="tx1"/>
                </a:solidFill>
              </a:rPr>
              <a:t> “67”, </a:t>
            </a:r>
            <a:r>
              <a:rPr lang="en-US" sz="1800" dirty="0" err="1">
                <a:solidFill>
                  <a:schemeClr val="tx1"/>
                </a:solidFill>
              </a:rPr>
              <a:t>ele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executa</a:t>
            </a:r>
            <a:r>
              <a:rPr lang="en-US" sz="1800" dirty="0">
                <a:solidFill>
                  <a:schemeClr val="tx1"/>
                </a:solidFill>
              </a:rPr>
              <a:t> 7 </a:t>
            </a:r>
            <a:r>
              <a:rPr lang="en-US" sz="1800" dirty="0" err="1">
                <a:solidFill>
                  <a:schemeClr val="tx1"/>
                </a:solidFill>
              </a:rPr>
              <a:t>instruções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D8E016ED-E1F5-4BAF-8ACB-FB2533794D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7732" y="1577867"/>
            <a:ext cx="4761324" cy="203330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0B2D325-F52B-42D3-B95B-0B567E1B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64412BC-E554-4709-B783-CCD157054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11AF4E-4C22-4675-8450-1A2447ECB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281049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F34078-2BB9-4319-B992-FE57023D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Árvore binária de busca</a:t>
            </a:r>
          </a:p>
        </p:txBody>
      </p:sp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270F0247-8475-4098-9836-55A34458C9D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88" b="1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B563D0-83C1-4B84-89EB-11B673562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6216" y="2320412"/>
            <a:ext cx="4632031" cy="38517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 err="1">
                <a:solidFill>
                  <a:schemeClr val="tx1"/>
                </a:solidFill>
              </a:rPr>
              <a:t>busca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começa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examinando</a:t>
            </a:r>
            <a:r>
              <a:rPr lang="en-US" dirty="0">
                <a:solidFill>
                  <a:schemeClr val="tx1"/>
                </a:solidFill>
              </a:rPr>
              <a:t> o </a:t>
            </a:r>
            <a:r>
              <a:rPr lang="en-US" dirty="0" err="1">
                <a:solidFill>
                  <a:schemeClr val="tx1"/>
                </a:solidFill>
              </a:rPr>
              <a:t>nó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raiz</a:t>
            </a:r>
            <a:r>
              <a:rPr lang="en-US" dirty="0">
                <a:solidFill>
                  <a:schemeClr val="tx1"/>
                </a:solidFill>
              </a:rPr>
              <a:t>. Se a </a:t>
            </a:r>
            <a:r>
              <a:rPr lang="en-US" dirty="0" err="1">
                <a:solidFill>
                  <a:schemeClr val="tx1"/>
                </a:solidFill>
              </a:rPr>
              <a:t>árvore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está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vazia</a:t>
            </a:r>
            <a:r>
              <a:rPr lang="en-US" dirty="0">
                <a:solidFill>
                  <a:schemeClr val="tx1"/>
                </a:solidFill>
              </a:rPr>
              <a:t>, o valor </a:t>
            </a:r>
            <a:r>
              <a:rPr lang="en-US" dirty="0" err="1">
                <a:solidFill>
                  <a:schemeClr val="tx1"/>
                </a:solidFill>
              </a:rPr>
              <a:t>procurado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não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existir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árvore</a:t>
            </a:r>
            <a:r>
              <a:rPr lang="en-US" dirty="0">
                <a:solidFill>
                  <a:schemeClr val="tx1"/>
                </a:solidFill>
              </a:rPr>
              <a:t>. Caso </a:t>
            </a:r>
            <a:r>
              <a:rPr lang="en-US" dirty="0" err="1">
                <a:solidFill>
                  <a:schemeClr val="tx1"/>
                </a:solidFill>
              </a:rPr>
              <a:t>contrário</a:t>
            </a:r>
            <a:r>
              <a:rPr lang="en-US" dirty="0">
                <a:solidFill>
                  <a:schemeClr val="tx1"/>
                </a:solidFill>
              </a:rPr>
              <a:t>, se o valor é </a:t>
            </a:r>
            <a:r>
              <a:rPr lang="en-US" dirty="0" err="1">
                <a:solidFill>
                  <a:schemeClr val="tx1"/>
                </a:solidFill>
              </a:rPr>
              <a:t>igual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raiz</a:t>
            </a:r>
            <a:r>
              <a:rPr lang="en-US" dirty="0">
                <a:solidFill>
                  <a:schemeClr val="tx1"/>
                </a:solidFill>
              </a:rPr>
              <a:t>, a </a:t>
            </a:r>
            <a:r>
              <a:rPr lang="en-US" dirty="0" err="1">
                <a:solidFill>
                  <a:schemeClr val="tx1"/>
                </a:solidFill>
              </a:rPr>
              <a:t>busca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foi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sucedida</a:t>
            </a:r>
            <a:r>
              <a:rPr lang="en-US" dirty="0">
                <a:solidFill>
                  <a:schemeClr val="tx1"/>
                </a:solidFill>
              </a:rPr>
              <a:t>. Se o valor é </a:t>
            </a:r>
            <a:r>
              <a:rPr lang="en-US" dirty="0" err="1">
                <a:solidFill>
                  <a:schemeClr val="tx1"/>
                </a:solidFill>
              </a:rPr>
              <a:t>menor</a:t>
            </a:r>
            <a:r>
              <a:rPr lang="en-US" dirty="0">
                <a:solidFill>
                  <a:schemeClr val="tx1"/>
                </a:solidFill>
              </a:rPr>
              <a:t> do que a </a:t>
            </a:r>
            <a:r>
              <a:rPr lang="en-US" dirty="0" err="1">
                <a:solidFill>
                  <a:schemeClr val="tx1"/>
                </a:solidFill>
              </a:rPr>
              <a:t>raiz</a:t>
            </a:r>
            <a:r>
              <a:rPr lang="en-US" dirty="0">
                <a:solidFill>
                  <a:schemeClr val="tx1"/>
                </a:solidFill>
              </a:rPr>
              <a:t>, a </a:t>
            </a:r>
            <a:r>
              <a:rPr lang="en-US" dirty="0" err="1">
                <a:solidFill>
                  <a:schemeClr val="tx1"/>
                </a:solidFill>
              </a:rPr>
              <a:t>busca</a:t>
            </a:r>
            <a:r>
              <a:rPr lang="en-US" dirty="0">
                <a:solidFill>
                  <a:schemeClr val="tx1"/>
                </a:solidFill>
              </a:rPr>
              <a:t> segue pela sub-</a:t>
            </a:r>
            <a:r>
              <a:rPr lang="en-US" dirty="0" err="1">
                <a:solidFill>
                  <a:schemeClr val="tx1"/>
                </a:solidFill>
              </a:rPr>
              <a:t>árvore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esquerda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Similarmente</a:t>
            </a:r>
            <a:r>
              <a:rPr lang="en-US" dirty="0">
                <a:solidFill>
                  <a:schemeClr val="tx1"/>
                </a:solidFill>
              </a:rPr>
              <a:t>, se o valor é </a:t>
            </a:r>
            <a:r>
              <a:rPr lang="en-US" dirty="0" err="1">
                <a:solidFill>
                  <a:schemeClr val="tx1"/>
                </a:solidFill>
              </a:rPr>
              <a:t>maior</a:t>
            </a:r>
            <a:r>
              <a:rPr lang="en-US" dirty="0">
                <a:solidFill>
                  <a:schemeClr val="tx1"/>
                </a:solidFill>
              </a:rPr>
              <a:t> do que a </a:t>
            </a:r>
            <a:r>
              <a:rPr lang="en-US" dirty="0" err="1">
                <a:solidFill>
                  <a:schemeClr val="tx1"/>
                </a:solidFill>
              </a:rPr>
              <a:t>raiz</a:t>
            </a:r>
            <a:r>
              <a:rPr lang="en-US" dirty="0">
                <a:solidFill>
                  <a:schemeClr val="tx1"/>
                </a:solidFill>
              </a:rPr>
              <a:t>, a </a:t>
            </a:r>
            <a:r>
              <a:rPr lang="en-US" dirty="0" err="1">
                <a:solidFill>
                  <a:schemeClr val="tx1"/>
                </a:solidFill>
              </a:rPr>
              <a:t>busca</a:t>
            </a:r>
            <a:r>
              <a:rPr lang="en-US" dirty="0">
                <a:solidFill>
                  <a:schemeClr val="tx1"/>
                </a:solidFill>
              </a:rPr>
              <a:t> segue pela sub-</a:t>
            </a:r>
            <a:r>
              <a:rPr lang="en-US" dirty="0" err="1">
                <a:solidFill>
                  <a:schemeClr val="tx1"/>
                </a:solidFill>
              </a:rPr>
              <a:t>árvore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direita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Esse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processo</a:t>
            </a:r>
            <a:r>
              <a:rPr lang="en-US" dirty="0">
                <a:solidFill>
                  <a:schemeClr val="tx1"/>
                </a:solidFill>
              </a:rPr>
              <a:t> é </a:t>
            </a:r>
            <a:r>
              <a:rPr lang="en-US" dirty="0" err="1">
                <a:solidFill>
                  <a:schemeClr val="tx1"/>
                </a:solidFill>
              </a:rPr>
              <a:t>repetido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até</a:t>
            </a:r>
            <a:r>
              <a:rPr lang="en-US" dirty="0">
                <a:solidFill>
                  <a:schemeClr val="tx1"/>
                </a:solidFill>
              </a:rPr>
              <a:t> o valor ser </a:t>
            </a:r>
            <a:r>
              <a:rPr lang="en-US" dirty="0" err="1">
                <a:solidFill>
                  <a:schemeClr val="tx1"/>
                </a:solidFill>
              </a:rPr>
              <a:t>encontrado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ou</a:t>
            </a:r>
            <a:r>
              <a:rPr lang="en-US" dirty="0">
                <a:solidFill>
                  <a:schemeClr val="tx1"/>
                </a:solidFill>
              </a:rPr>
              <a:t> a sub-</a:t>
            </a:r>
            <a:r>
              <a:rPr lang="en-US" dirty="0" err="1">
                <a:solidFill>
                  <a:schemeClr val="tx1"/>
                </a:solidFill>
              </a:rPr>
              <a:t>árvore</a:t>
            </a:r>
            <a:r>
              <a:rPr lang="en-US" dirty="0">
                <a:solidFill>
                  <a:schemeClr val="tx1"/>
                </a:solidFill>
              </a:rPr>
              <a:t> ser </a:t>
            </a:r>
            <a:r>
              <a:rPr lang="en-US" dirty="0" err="1">
                <a:solidFill>
                  <a:schemeClr val="tx1"/>
                </a:solidFill>
              </a:rPr>
              <a:t>nula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vazia</a:t>
            </a:r>
            <a:r>
              <a:rPr lang="en-US" dirty="0">
                <a:solidFill>
                  <a:schemeClr val="tx1"/>
                </a:solidFill>
              </a:rPr>
              <a:t>). Se o valor </a:t>
            </a:r>
            <a:r>
              <a:rPr lang="en-US" dirty="0" err="1">
                <a:solidFill>
                  <a:schemeClr val="tx1"/>
                </a:solidFill>
              </a:rPr>
              <a:t>não</a:t>
            </a:r>
            <a:r>
              <a:rPr lang="en-US" dirty="0">
                <a:solidFill>
                  <a:schemeClr val="tx1"/>
                </a:solidFill>
              </a:rPr>
              <a:t> for </a:t>
            </a:r>
            <a:r>
              <a:rPr lang="en-US" dirty="0" err="1">
                <a:solidFill>
                  <a:schemeClr val="tx1"/>
                </a:solidFill>
              </a:rPr>
              <a:t>encontrado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até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busca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chegar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</a:t>
            </a:r>
            <a:r>
              <a:rPr lang="en-US" dirty="0">
                <a:solidFill>
                  <a:schemeClr val="tx1"/>
                </a:solidFill>
              </a:rPr>
              <a:t> sub-</a:t>
            </a:r>
            <a:r>
              <a:rPr lang="en-US" dirty="0" err="1">
                <a:solidFill>
                  <a:schemeClr val="tx1"/>
                </a:solidFill>
              </a:rPr>
              <a:t>árvore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nula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então</a:t>
            </a:r>
            <a:r>
              <a:rPr lang="en-US" dirty="0">
                <a:solidFill>
                  <a:schemeClr val="tx1"/>
                </a:solidFill>
              </a:rPr>
              <a:t> o valor </a:t>
            </a:r>
            <a:r>
              <a:rPr lang="en-US" dirty="0" err="1">
                <a:solidFill>
                  <a:schemeClr val="tx1"/>
                </a:solidFill>
              </a:rPr>
              <a:t>não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deve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presente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árvore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Para </a:t>
            </a:r>
            <a:r>
              <a:rPr lang="en-US" dirty="0" err="1">
                <a:solidFill>
                  <a:schemeClr val="tx1"/>
                </a:solidFill>
              </a:rPr>
              <a:t>essa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algoritimo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encontar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folha</a:t>
            </a:r>
            <a:r>
              <a:rPr lang="en-US" dirty="0">
                <a:solidFill>
                  <a:schemeClr val="tx1"/>
                </a:solidFill>
              </a:rPr>
              <a:t> “67”, </a:t>
            </a:r>
            <a:r>
              <a:rPr lang="en-US" dirty="0" err="1">
                <a:solidFill>
                  <a:schemeClr val="tx1"/>
                </a:solidFill>
              </a:rPr>
              <a:t>ele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executa</a:t>
            </a:r>
            <a:r>
              <a:rPr lang="en-US" dirty="0">
                <a:solidFill>
                  <a:schemeClr val="tx1"/>
                </a:solidFill>
              </a:rPr>
              <a:t> 5 </a:t>
            </a:r>
            <a:r>
              <a:rPr lang="en-US" dirty="0" err="1">
                <a:solidFill>
                  <a:schemeClr val="tx1"/>
                </a:solidFill>
              </a:rPr>
              <a:t>instrições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229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A3CA49A-71DD-4E8D-8D00-0D000AB38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E8537E-57AF-43EA-8734-3C66AD724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A8C18B-9C8E-47E6-BAEF-86331BC0A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E6882AA1-F58B-413B-A215-48884E3A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3" y="643467"/>
            <a:ext cx="6271758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8C8AAC73-EDA2-4D62-A4A7-677604F1E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0981" y="643467"/>
            <a:ext cx="2711993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dirty="0" err="1">
                <a:solidFill>
                  <a:srgbClr val="FFFFFF"/>
                </a:solidFill>
              </a:rPr>
              <a:t>Levando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em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consideração</a:t>
            </a:r>
            <a:r>
              <a:rPr lang="en-US" sz="2200" dirty="0">
                <a:solidFill>
                  <a:srgbClr val="FFFFFF"/>
                </a:solidFill>
              </a:rPr>
              <a:t>  o </a:t>
            </a:r>
            <a:r>
              <a:rPr lang="en-US" sz="2200" dirty="0" err="1">
                <a:solidFill>
                  <a:srgbClr val="FFFFFF"/>
                </a:solidFill>
              </a:rPr>
              <a:t>conceito</a:t>
            </a:r>
            <a:r>
              <a:rPr lang="en-US" sz="2200" dirty="0">
                <a:solidFill>
                  <a:srgbClr val="FFFFFF"/>
                </a:solidFill>
              </a:rPr>
              <a:t> de </a:t>
            </a:r>
            <a:r>
              <a:rPr lang="pt-BR" sz="2200" noProof="1">
                <a:solidFill>
                  <a:srgbClr val="FFFFFF"/>
                </a:solidFill>
              </a:rPr>
              <a:t>Complexidade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Constante</a:t>
            </a:r>
            <a:r>
              <a:rPr lang="en-US" sz="2200" dirty="0">
                <a:solidFill>
                  <a:srgbClr val="FFFFFF"/>
                </a:solidFill>
              </a:rPr>
              <a:t>, </a:t>
            </a:r>
            <a:r>
              <a:rPr lang="en-US" sz="2200" dirty="0" err="1">
                <a:solidFill>
                  <a:srgbClr val="FFFFFF"/>
                </a:solidFill>
              </a:rPr>
              <a:t>onde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quanto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menor</a:t>
            </a:r>
            <a:r>
              <a:rPr lang="en-US" sz="2200" dirty="0">
                <a:solidFill>
                  <a:srgbClr val="FFFFFF"/>
                </a:solidFill>
              </a:rPr>
              <a:t> o </a:t>
            </a:r>
            <a:r>
              <a:rPr lang="en-US" sz="2200" dirty="0" err="1">
                <a:solidFill>
                  <a:srgbClr val="FFFFFF"/>
                </a:solidFill>
              </a:rPr>
              <a:t>numero</a:t>
            </a:r>
            <a:r>
              <a:rPr lang="en-US" sz="2200" dirty="0">
                <a:solidFill>
                  <a:srgbClr val="FFFFFF"/>
                </a:solidFill>
              </a:rPr>
              <a:t> de </a:t>
            </a:r>
            <a:r>
              <a:rPr lang="en-US" sz="2200" dirty="0" err="1">
                <a:solidFill>
                  <a:srgbClr val="FFFFFF"/>
                </a:solidFill>
              </a:rPr>
              <a:t>passos</a:t>
            </a:r>
            <a:r>
              <a:rPr lang="en-US" sz="2200" dirty="0">
                <a:solidFill>
                  <a:srgbClr val="FFFFFF"/>
                </a:solidFill>
              </a:rPr>
              <a:t>, </a:t>
            </a:r>
            <a:r>
              <a:rPr lang="en-US" sz="2200" dirty="0" err="1">
                <a:solidFill>
                  <a:srgbClr val="FFFFFF"/>
                </a:solidFill>
              </a:rPr>
              <a:t>menor</a:t>
            </a:r>
            <a:r>
              <a:rPr lang="en-US" sz="2200" dirty="0">
                <a:solidFill>
                  <a:srgbClr val="FFFFFF"/>
                </a:solidFill>
              </a:rPr>
              <a:t> a </a:t>
            </a:r>
            <a:r>
              <a:rPr lang="en-US" sz="2200" dirty="0" err="1">
                <a:solidFill>
                  <a:srgbClr val="FFFFFF"/>
                </a:solidFill>
              </a:rPr>
              <a:t>complexidade</a:t>
            </a:r>
            <a:r>
              <a:rPr lang="en-US" sz="2200" dirty="0">
                <a:solidFill>
                  <a:srgbClr val="FFFFFF"/>
                </a:solidFill>
              </a:rPr>
              <a:t>, </a:t>
            </a:r>
            <a:r>
              <a:rPr lang="en-US" sz="2200" dirty="0" err="1">
                <a:solidFill>
                  <a:srgbClr val="FFFFFF"/>
                </a:solidFill>
              </a:rPr>
              <a:t>chegamos</a:t>
            </a:r>
            <a:r>
              <a:rPr lang="en-US" sz="2200" dirty="0">
                <a:solidFill>
                  <a:srgbClr val="FFFFFF"/>
                </a:solidFill>
              </a:rPr>
              <a:t> a </a:t>
            </a:r>
            <a:r>
              <a:rPr lang="en-US" sz="2200" dirty="0" err="1">
                <a:solidFill>
                  <a:srgbClr val="FFFFFF"/>
                </a:solidFill>
              </a:rPr>
              <a:t>conclusão</a:t>
            </a:r>
            <a:r>
              <a:rPr lang="en-US" sz="2200" dirty="0">
                <a:solidFill>
                  <a:srgbClr val="FFFFFF"/>
                </a:solidFill>
              </a:rPr>
              <a:t> de que a </a:t>
            </a:r>
            <a:r>
              <a:rPr lang="en-US" sz="2200" dirty="0" err="1">
                <a:solidFill>
                  <a:srgbClr val="FFFFFF"/>
                </a:solidFill>
              </a:rPr>
              <a:t>melhor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escolha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seria</a:t>
            </a:r>
            <a:r>
              <a:rPr lang="en-US" sz="2200" dirty="0">
                <a:solidFill>
                  <a:srgbClr val="FFFFFF"/>
                </a:solidFill>
              </a:rPr>
              <a:t> o </a:t>
            </a:r>
            <a:r>
              <a:rPr lang="en-US" sz="2200" dirty="0" err="1">
                <a:solidFill>
                  <a:srgbClr val="FFFFFF"/>
                </a:solidFill>
              </a:rPr>
              <a:t>algoritimo</a:t>
            </a:r>
            <a:r>
              <a:rPr lang="en-US" sz="2200" dirty="0">
                <a:solidFill>
                  <a:srgbClr val="FFFFFF"/>
                </a:solidFill>
              </a:rPr>
              <a:t> de </a:t>
            </a:r>
            <a:r>
              <a:rPr lang="en-US" sz="2200" dirty="0" err="1">
                <a:solidFill>
                  <a:srgbClr val="FFFFFF"/>
                </a:solidFill>
              </a:rPr>
              <a:t>Busca-Binária</a:t>
            </a:r>
            <a:r>
              <a:rPr lang="en-US" sz="2200" dirty="0">
                <a:solidFill>
                  <a:srgbClr val="FFFFFF"/>
                </a:solidFill>
              </a:rPr>
              <a:t>, por </a:t>
            </a:r>
            <a:r>
              <a:rPr lang="en-US" sz="2200" dirty="0" err="1">
                <a:solidFill>
                  <a:srgbClr val="FFFFFF"/>
                </a:solidFill>
              </a:rPr>
              <a:t>ter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apenas</a:t>
            </a:r>
            <a:r>
              <a:rPr lang="en-US" sz="2200" dirty="0">
                <a:solidFill>
                  <a:srgbClr val="FFFFFF"/>
                </a:solidFill>
              </a:rPr>
              <a:t> 5 </a:t>
            </a:r>
            <a:r>
              <a:rPr lang="en-US" sz="2200" dirty="0" err="1">
                <a:solidFill>
                  <a:srgbClr val="FFFFFF"/>
                </a:solidFill>
              </a:rPr>
              <a:t>instruções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até</a:t>
            </a:r>
            <a:r>
              <a:rPr lang="en-US" sz="2200" dirty="0">
                <a:solidFill>
                  <a:srgbClr val="FFFFFF"/>
                </a:solidFill>
              </a:rPr>
              <a:t> a </a:t>
            </a:r>
            <a:r>
              <a:rPr lang="en-US" sz="2200" dirty="0" err="1">
                <a:solidFill>
                  <a:srgbClr val="FFFFFF"/>
                </a:solidFill>
              </a:rPr>
              <a:t>folha</a:t>
            </a:r>
            <a:r>
              <a:rPr lang="en-US" sz="2200" dirty="0">
                <a:solidFill>
                  <a:srgbClr val="FFFFFF"/>
                </a:solidFill>
              </a:rPr>
              <a:t> “67”.</a:t>
            </a:r>
          </a:p>
        </p:txBody>
      </p:sp>
    </p:spTree>
    <p:extLst>
      <p:ext uri="{BB962C8B-B14F-4D97-AF65-F5344CB8AC3E}">
        <p14:creationId xmlns:p14="http://schemas.microsoft.com/office/powerpoint/2010/main" val="2216063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338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Calibri</vt:lpstr>
      <vt:lpstr>Rockwell</vt:lpstr>
      <vt:lpstr>Rockwell Condensed</vt:lpstr>
      <vt:lpstr>Rockwell Extra Bold</vt:lpstr>
      <vt:lpstr>Wingdings</vt:lpstr>
      <vt:lpstr>Tipo de Madeira</vt:lpstr>
      <vt:lpstr>Algoritmos Avançados</vt:lpstr>
      <vt:lpstr>árvore Binária</vt:lpstr>
      <vt:lpstr>Em pré-Ordem</vt:lpstr>
      <vt:lpstr>In-Ordem</vt:lpstr>
      <vt:lpstr>Pós-Ordem</vt:lpstr>
      <vt:lpstr>Árvore binária de busca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Avançados</dc:title>
  <dc:creator>Elbert Riberio</dc:creator>
  <cp:lastModifiedBy>Elbert Riberio</cp:lastModifiedBy>
  <cp:revision>2</cp:revision>
  <dcterms:created xsi:type="dcterms:W3CDTF">2020-04-25T15:46:14Z</dcterms:created>
  <dcterms:modified xsi:type="dcterms:W3CDTF">2020-04-25T16:51:54Z</dcterms:modified>
</cp:coreProperties>
</file>