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453" r:id="rId3"/>
    <p:sldId id="462" r:id="rId4"/>
    <p:sldId id="454" r:id="rId5"/>
    <p:sldId id="455" r:id="rId6"/>
    <p:sldId id="460" r:id="rId7"/>
    <p:sldId id="461" r:id="rId8"/>
    <p:sldId id="3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Wachowicz" initials="GW" lastIdx="1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ABF"/>
    <a:srgbClr val="D09E00"/>
    <a:srgbClr val="979797"/>
    <a:srgbClr val="B5B181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76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A291-2126-4587-978E-CAA099987DA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5676-E3E8-4A5B-B025-28E42844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D5676-E3E8-4A5B-B025-28E428443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D5676-E3E8-4A5B-B025-28E428443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6318607" cy="750013"/>
          </a:xfrm>
          <a:prstGeom prst="rect">
            <a:avLst/>
          </a:prstGeom>
          <a:solidFill>
            <a:schemeClr val="accent1"/>
          </a:solidFill>
        </p:spPr>
        <p:txBody>
          <a:bodyPr lIns="182880" tIns="91440" rIns="91440" bIns="91440" anchor="ctr">
            <a:normAutofit/>
          </a:bodyPr>
          <a:lstStyle>
            <a:lvl1pPr>
              <a:defRPr sz="31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284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6318607" cy="750013"/>
          </a:xfrm>
          <a:prstGeom prst="rect">
            <a:avLst/>
          </a:prstGeom>
          <a:solidFill>
            <a:schemeClr val="accent1"/>
          </a:solidFill>
        </p:spPr>
        <p:txBody>
          <a:bodyPr lIns="182880" tIns="91440" rIns="91440" bIns="91440" anchor="ctr">
            <a:normAutofit/>
          </a:bodyPr>
          <a:lstStyle>
            <a:lvl1pPr>
              <a:defRPr sz="31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18250" y="0"/>
            <a:ext cx="5873750" cy="7493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90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, normal,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203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3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121576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31586" y="1642535"/>
            <a:ext cx="6328833" cy="357293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5333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369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content, normal,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203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3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121576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4C38-0878-44EE-BAC6-3CCEABE95E2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4411-EDB3-4EA0-BE97-10930C2A7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3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5274" y="637446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121B2C-AEA2-4D89-879D-1EA09CB84F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61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4266" r:id="rId8"/>
    <p:sldLayoutId id="2147484267" r:id="rId9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" pitchFamily="34" charset="0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" pitchFamily="34" charset="0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" pitchFamily="34" charset="0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" pitchFamily="34" charset="0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" pitchFamily="34" charset="0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" pitchFamily="34" charset="0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132" y="2501332"/>
            <a:ext cx="9962241" cy="332958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/>
              <a:t>Trustaff Margin Calculator</a:t>
            </a:r>
            <a:br>
              <a:rPr lang="en-US" sz="6600" dirty="0"/>
            </a:br>
            <a:r>
              <a:rPr lang="en-US" sz="6600" dirty="0"/>
              <a:t>Project Kick Off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06/10/2020 Update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132" y="5521450"/>
            <a:ext cx="8825658" cy="861420"/>
          </a:xfrm>
        </p:spPr>
        <p:txBody>
          <a:bodyPr/>
          <a:lstStyle/>
          <a:p>
            <a:r>
              <a:rPr lang="en-US" dirty="0"/>
              <a:t>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7EB0E-8D2A-4EC9-B151-4BE04EA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790" y="363607"/>
            <a:ext cx="1484132" cy="1207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96B70-9E90-41A0-A021-F2FCD689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27" y="525911"/>
            <a:ext cx="3172635" cy="10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A16-C93F-41DD-ACE2-FC533A9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5D52-256B-423A-A0E7-0BA7CF91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33699-0B90-47D1-BA58-9C605BE998A4}"/>
              </a:ext>
            </a:extLst>
          </p:cNvPr>
          <p:cNvSpPr txBox="1"/>
          <p:nvPr/>
        </p:nvSpPr>
        <p:spPr>
          <a:xfrm>
            <a:off x="574766" y="1083375"/>
            <a:ext cx="112514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Trustaff uses today an in-house built Margin Calculator to support the Recruiter’s conversation with Candidates to: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Communicate the position’s pay terms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Negotiate with the Candidate final terms and conditions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Calculate the match margin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Document any special terms and conditions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The current tool has the following challenges: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Long total process time from Contract negotiation to Nurse Contract signed due to multiple reviews, data fixes and manual data entry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Allows the Recruiter to submit bad information (no proactive validations)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Uses fixed formulas for margin calculations (i.e. use of averages for some burdens)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Known exceptions have to be managed manually (36-hr warrantee vs rotating matches)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Does not reuse erecruit and other sources, creating data discrepancies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Final calculations have to be reviewed again by Contracts, with a high rate of defects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 direct transfer from Margin Calculator to final Nurse Contract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Margin Calculator data has to be typed manually into erecruit</a:t>
            </a:r>
          </a:p>
        </p:txBody>
      </p:sp>
    </p:spTree>
    <p:extLst>
      <p:ext uri="{BB962C8B-B14F-4D97-AF65-F5344CB8AC3E}">
        <p14:creationId xmlns:p14="http://schemas.microsoft.com/office/powerpoint/2010/main" val="6828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FE2A7C6-9D74-4F57-B180-18D66198911B}"/>
              </a:ext>
            </a:extLst>
          </p:cNvPr>
          <p:cNvSpPr/>
          <p:nvPr/>
        </p:nvSpPr>
        <p:spPr>
          <a:xfrm>
            <a:off x="6025274" y="3971109"/>
            <a:ext cx="4442429" cy="2664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Phase 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1A16-C93F-41DD-ACE2-FC533A9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5D52-256B-423A-A0E7-0BA7CF91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F0E0E-AF85-467C-BED5-678922157D23}"/>
              </a:ext>
            </a:extLst>
          </p:cNvPr>
          <p:cNvSpPr txBox="1"/>
          <p:nvPr/>
        </p:nvSpPr>
        <p:spPr>
          <a:xfrm>
            <a:off x="687977" y="1262742"/>
            <a:ext cx="10633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Trustaff desires to create a new Margin Calculator that reduces the overall time from contract negotiation to contract signature by: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 Recruiters real-time feedback to avoid bad data entry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Dynamically use existing data from current systems (erecruit, GL, etc.)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Ability to add and remove conditions into the Margin Calculation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Integrates with Contract Management software (Intelagree) to reduce manual data entry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Automatically flow data into erecruit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27EE5-E8B3-4A66-8EC2-74258DA96964}"/>
              </a:ext>
            </a:extLst>
          </p:cNvPr>
          <p:cNvSpPr/>
          <p:nvPr/>
        </p:nvSpPr>
        <p:spPr>
          <a:xfrm>
            <a:off x="1628503" y="4441482"/>
            <a:ext cx="1436914" cy="7663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Facility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B2769-41BD-4835-9F05-36123C534E40}"/>
              </a:ext>
            </a:extLst>
          </p:cNvPr>
          <p:cNvSpPr/>
          <p:nvPr/>
        </p:nvSpPr>
        <p:spPr>
          <a:xfrm>
            <a:off x="3923212" y="4441482"/>
            <a:ext cx="1436914" cy="7663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 Mgmt.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A19B1-5911-42D4-8EEE-C650E8313BED}"/>
              </a:ext>
            </a:extLst>
          </p:cNvPr>
          <p:cNvSpPr/>
          <p:nvPr/>
        </p:nvSpPr>
        <p:spPr>
          <a:xfrm>
            <a:off x="6217921" y="4441482"/>
            <a:ext cx="1436914" cy="7663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Recruiter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F43-1B3E-4315-A683-2F08E8D0CEB1}"/>
              </a:ext>
            </a:extLst>
          </p:cNvPr>
          <p:cNvSpPr/>
          <p:nvPr/>
        </p:nvSpPr>
        <p:spPr>
          <a:xfrm>
            <a:off x="8836686" y="4441482"/>
            <a:ext cx="1436914" cy="7663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968E0-F358-43C2-961D-592CD30CD0CA}"/>
              </a:ext>
            </a:extLst>
          </p:cNvPr>
          <p:cNvSpPr/>
          <p:nvPr/>
        </p:nvSpPr>
        <p:spPr>
          <a:xfrm>
            <a:off x="6217921" y="5673746"/>
            <a:ext cx="1436914" cy="7663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Contracts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9AAA5-8264-4058-8C58-9ED8837BAF8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065417" y="4824660"/>
            <a:ext cx="857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A20DB-462C-45D2-88D1-4CE1F818766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60126" y="4824660"/>
            <a:ext cx="857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6D0975-97FE-4D7B-A87B-B8F8E9BD9C4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54835" y="4824660"/>
            <a:ext cx="1181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5AAC3-8EE8-41CB-8710-9AACCC54577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936378" y="5207837"/>
            <a:ext cx="0" cy="46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209A289-CAB1-4882-B4B8-482B47CF42DC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7654835" y="5207837"/>
            <a:ext cx="1900308" cy="8490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9D50C2-65BA-48EB-BEA5-35B1E5FBF38E}"/>
              </a:ext>
            </a:extLst>
          </p:cNvPr>
          <p:cNvSpPr txBox="1"/>
          <p:nvPr/>
        </p:nvSpPr>
        <p:spPr>
          <a:xfrm>
            <a:off x="3075875" y="4402238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Open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DB0E6-4C4F-4348-8A3E-36636F0F12CD}"/>
              </a:ext>
            </a:extLst>
          </p:cNvPr>
          <p:cNvSpPr txBox="1"/>
          <p:nvPr/>
        </p:nvSpPr>
        <p:spPr>
          <a:xfrm>
            <a:off x="5427033" y="440223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Open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F4208-534D-4DAE-9744-57D698F1CAC8}"/>
              </a:ext>
            </a:extLst>
          </p:cNvPr>
          <p:cNvSpPr txBox="1"/>
          <p:nvPr/>
        </p:nvSpPr>
        <p:spPr>
          <a:xfrm>
            <a:off x="7747867" y="449457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Negotiation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F59264-BBE3-4A0F-BA8B-0FCCF8E77F29}"/>
              </a:ext>
            </a:extLst>
          </p:cNvPr>
          <p:cNvSpPr txBox="1"/>
          <p:nvPr/>
        </p:nvSpPr>
        <p:spPr>
          <a:xfrm>
            <a:off x="6959742" y="5260925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Agreement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BD498-106C-4002-9BB0-5009552D58A7}"/>
              </a:ext>
            </a:extLst>
          </p:cNvPr>
          <p:cNvSpPr txBox="1"/>
          <p:nvPr/>
        </p:nvSpPr>
        <p:spPr>
          <a:xfrm>
            <a:off x="7747867" y="578188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38804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A16-C93F-41DD-ACE2-FC533A9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5D52-256B-423A-A0E7-0BA7CF91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1DE1A-FB45-4ED9-9664-08C56E2F8E66}"/>
              </a:ext>
            </a:extLst>
          </p:cNvPr>
          <p:cNvCxnSpPr/>
          <p:nvPr/>
        </p:nvCxnSpPr>
        <p:spPr>
          <a:xfrm>
            <a:off x="659290" y="2128974"/>
            <a:ext cx="10546080" cy="0"/>
          </a:xfrm>
          <a:prstGeom prst="straightConnector1">
            <a:avLst/>
          </a:prstGeom>
          <a:ln w="6667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98907C-421C-4F1B-8E61-1AF9AB80350B}"/>
              </a:ext>
            </a:extLst>
          </p:cNvPr>
          <p:cNvSpPr txBox="1"/>
          <p:nvPr/>
        </p:nvSpPr>
        <p:spPr>
          <a:xfrm>
            <a:off x="598330" y="1473588"/>
            <a:ext cx="21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Less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59BD9-1574-4186-BE0A-15CFB13031E9}"/>
              </a:ext>
            </a:extLst>
          </p:cNvPr>
          <p:cNvSpPr txBox="1"/>
          <p:nvPr/>
        </p:nvSpPr>
        <p:spPr>
          <a:xfrm>
            <a:off x="598330" y="922137"/>
            <a:ext cx="1060704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Flexibility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5A79-5B7A-4D99-9E17-D31D6EF8DD2B}"/>
              </a:ext>
            </a:extLst>
          </p:cNvPr>
          <p:cNvSpPr txBox="1"/>
          <p:nvPr/>
        </p:nvSpPr>
        <p:spPr>
          <a:xfrm>
            <a:off x="9013883" y="1473588"/>
            <a:ext cx="21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More 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FAEF3-6955-47AD-B25C-E25E75A63207}"/>
              </a:ext>
            </a:extLst>
          </p:cNvPr>
          <p:cNvSpPr txBox="1"/>
          <p:nvPr/>
        </p:nvSpPr>
        <p:spPr>
          <a:xfrm>
            <a:off x="252437" y="2380237"/>
            <a:ext cx="2906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Ability to manage exceptions with back-and-forth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Frequently process is completed with phone calls to make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1846F-9E14-4FBC-B4DC-DA0484C4038A}"/>
              </a:ext>
            </a:extLst>
          </p:cNvPr>
          <p:cNvSpPr txBox="1"/>
          <p:nvPr/>
        </p:nvSpPr>
        <p:spPr>
          <a:xfrm>
            <a:off x="8656191" y="2771099"/>
            <a:ext cx="290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Fit data into predefined scenarios, if failed, go into predefined exception track (less than 10%)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FF829-3D82-46A9-89AC-9E8D4048CF0B}"/>
              </a:ext>
            </a:extLst>
          </p:cNvPr>
          <p:cNvGrpSpPr/>
          <p:nvPr/>
        </p:nvGrpSpPr>
        <p:grpSpPr>
          <a:xfrm>
            <a:off x="5607680" y="1892708"/>
            <a:ext cx="781240" cy="856861"/>
            <a:chOff x="4755620" y="4823170"/>
            <a:chExt cx="781240" cy="856861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472DE7F4-ECE4-45CA-86C6-F63DA65F1F90}"/>
                </a:ext>
              </a:extLst>
            </p:cNvPr>
            <p:cNvSpPr/>
            <p:nvPr/>
          </p:nvSpPr>
          <p:spPr>
            <a:xfrm>
              <a:off x="4886763" y="4823170"/>
              <a:ext cx="518955" cy="465999"/>
            </a:xfrm>
            <a:prstGeom prst="flowChartDecis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2428CE-EFDD-4139-B097-7015B43AD872}"/>
                </a:ext>
              </a:extLst>
            </p:cNvPr>
            <p:cNvSpPr txBox="1"/>
            <p:nvPr/>
          </p:nvSpPr>
          <p:spPr>
            <a:xfrm>
              <a:off x="4755620" y="5310699"/>
              <a:ext cx="78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Today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3F87FB-5A29-44C9-BB57-86EFBBE13E9F}"/>
              </a:ext>
            </a:extLst>
          </p:cNvPr>
          <p:cNvGrpSpPr/>
          <p:nvPr/>
        </p:nvGrpSpPr>
        <p:grpSpPr>
          <a:xfrm>
            <a:off x="8987873" y="1892708"/>
            <a:ext cx="832472" cy="856861"/>
            <a:chOff x="6355239" y="4823170"/>
            <a:chExt cx="832472" cy="856861"/>
          </a:xfrm>
        </p:grpSpPr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2D213726-A754-4ADC-ABA3-F6BA5B67FB4A}"/>
                </a:ext>
              </a:extLst>
            </p:cNvPr>
            <p:cNvSpPr/>
            <p:nvPr/>
          </p:nvSpPr>
          <p:spPr>
            <a:xfrm>
              <a:off x="6511998" y="4823170"/>
              <a:ext cx="518955" cy="465999"/>
            </a:xfrm>
            <a:prstGeom prst="flowChartDecision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9C393F-640A-4CB1-A460-FA74BF779BDF}"/>
                </a:ext>
              </a:extLst>
            </p:cNvPr>
            <p:cNvSpPr txBox="1"/>
            <p:nvPr/>
          </p:nvSpPr>
          <p:spPr>
            <a:xfrm>
              <a:off x="6355239" y="5310699"/>
              <a:ext cx="83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Future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829538-7416-4C72-A90B-F9597CA9A805}"/>
              </a:ext>
            </a:extLst>
          </p:cNvPr>
          <p:cNvSpPr txBox="1"/>
          <p:nvPr/>
        </p:nvSpPr>
        <p:spPr>
          <a:xfrm>
            <a:off x="4923230" y="2808601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70% flows correctly</a:t>
            </a:r>
          </a:p>
        </p:txBody>
      </p:sp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4698961A-17AC-49F5-9A63-810252236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21057"/>
              </p:ext>
            </p:extLst>
          </p:nvPr>
        </p:nvGraphicFramePr>
        <p:xfrm>
          <a:off x="-1" y="5036131"/>
          <a:ext cx="12192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688706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267830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048989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0937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7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Reuse data – enter once use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copy &amp; paste to create contracts</a:t>
                      </a:r>
                    </a:p>
                    <a:p>
                      <a:r>
                        <a:rPr lang="en-US" dirty="0"/>
                        <a:t>Flow data from calculator to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contract process (speed to signature)</a:t>
                      </a:r>
                    </a:p>
                    <a:p>
                      <a:r>
                        <a:rPr lang="en-US" dirty="0"/>
                        <a:t>Easy to sign (one click)</a:t>
                      </a:r>
                    </a:p>
                    <a:p>
                      <a:r>
                        <a:rPr lang="en-US" dirty="0"/>
                        <a:t>Easier to manage exceptions</a:t>
                      </a:r>
                    </a:p>
                    <a:p>
                      <a:r>
                        <a:rPr lang="en-US" dirty="0"/>
                        <a:t>Easy to use, easy to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Accurate margin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7772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3804AC3-5EC8-4C6C-84A6-59839D8BB93E}"/>
              </a:ext>
            </a:extLst>
          </p:cNvPr>
          <p:cNvSpPr/>
          <p:nvPr/>
        </p:nvSpPr>
        <p:spPr>
          <a:xfrm>
            <a:off x="-1" y="4613552"/>
            <a:ext cx="12192001" cy="421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7449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A16-C93F-41DD-ACE2-FC533A9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and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5D52-256B-423A-A0E7-0BA7CF91F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4460A-CBE4-4AC0-A6C5-BEFE28F44D60}"/>
              </a:ext>
            </a:extLst>
          </p:cNvPr>
          <p:cNvSpPr txBox="1"/>
          <p:nvPr/>
        </p:nvSpPr>
        <p:spPr>
          <a:xfrm>
            <a:off x="496388" y="947420"/>
            <a:ext cx="1016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 order to create a business solution in the shortest time possible, a phased approach is proposed: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793ACA1-7194-4383-BE8A-6D323B30AD49}"/>
              </a:ext>
            </a:extLst>
          </p:cNvPr>
          <p:cNvSpPr/>
          <p:nvPr/>
        </p:nvSpPr>
        <p:spPr>
          <a:xfrm>
            <a:off x="496388" y="1557758"/>
            <a:ext cx="2316480" cy="2047588"/>
          </a:xfrm>
          <a:prstGeom prst="homePlate">
            <a:avLst>
              <a:gd name="adj" fmla="val 1899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Phase I</a:t>
            </a:r>
          </a:p>
          <a:p>
            <a:pPr algn="ctr"/>
            <a:r>
              <a:rPr lang="en-US" i="1" dirty="0"/>
              <a:t>Minimum viable product</a:t>
            </a:r>
            <a:br>
              <a:rPr lang="en-US" i="1" dirty="0"/>
            </a:br>
            <a:endParaRPr lang="en-US" i="1" dirty="0"/>
          </a:p>
          <a:p>
            <a:pPr algn="ctr"/>
            <a:r>
              <a:rPr lang="en-US" i="1" dirty="0"/>
              <a:t>THIS PROJECT KICK OFF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23A9-6C10-44EF-9F23-5C3A7D62971E}"/>
              </a:ext>
            </a:extLst>
          </p:cNvPr>
          <p:cNvSpPr/>
          <p:nvPr/>
        </p:nvSpPr>
        <p:spPr>
          <a:xfrm>
            <a:off x="2960914" y="1557760"/>
            <a:ext cx="5878286" cy="20475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Margin Calculator that eliminates entry errors (invalid data), thus minimizing time to validate and send back for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with Contract Management Software (Intelagree)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Redesign User Interface (UX/UI)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Deploy solution in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Integrates with Bucket system to minimize downstream process changes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ED9983-23CF-4409-B00C-0C65C25A1D85}"/>
              </a:ext>
            </a:extLst>
          </p:cNvPr>
          <p:cNvSpPr/>
          <p:nvPr/>
        </p:nvSpPr>
        <p:spPr>
          <a:xfrm>
            <a:off x="9056914" y="1557758"/>
            <a:ext cx="2704012" cy="20475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Project Plan:</a:t>
            </a:r>
          </a:p>
          <a:p>
            <a:pPr algn="ctr"/>
            <a:r>
              <a:rPr lang="en-US" sz="1600" dirty="0"/>
              <a:t>4 months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D38CE521-0CBC-41C6-B1D5-ECB95C92A204}"/>
              </a:ext>
            </a:extLst>
          </p:cNvPr>
          <p:cNvSpPr/>
          <p:nvPr/>
        </p:nvSpPr>
        <p:spPr>
          <a:xfrm>
            <a:off x="496388" y="3739230"/>
            <a:ext cx="2316480" cy="1496774"/>
          </a:xfrm>
          <a:prstGeom prst="homePlate">
            <a:avLst>
              <a:gd name="adj" fmla="val 18997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Phase II</a:t>
            </a:r>
          </a:p>
          <a:p>
            <a:pPr algn="ctr"/>
            <a:r>
              <a:rPr lang="en-US" i="1" dirty="0"/>
              <a:t>Real-time data integration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00D2F-E782-4101-BDE7-E7EAF7775567}"/>
              </a:ext>
            </a:extLst>
          </p:cNvPr>
          <p:cNvSpPr/>
          <p:nvPr/>
        </p:nvSpPr>
        <p:spPr>
          <a:xfrm>
            <a:off x="2960914" y="3739230"/>
            <a:ext cx="5878286" cy="15610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with current systems (erecruit, GL, etc.) to pull dynamically formula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Integrates with erecruit to document match margin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escalations and manager approvals outside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Margin adjustments and refresh contracts automatically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9146A-615F-47B2-A6EE-FA7AE56BEAAD}"/>
              </a:ext>
            </a:extLst>
          </p:cNvPr>
          <p:cNvSpPr/>
          <p:nvPr/>
        </p:nvSpPr>
        <p:spPr>
          <a:xfrm>
            <a:off x="9056914" y="3739229"/>
            <a:ext cx="2704012" cy="15610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Estimated:</a:t>
            </a:r>
          </a:p>
          <a:p>
            <a:pPr algn="ctr"/>
            <a:r>
              <a:rPr lang="en-US" sz="1600" dirty="0"/>
              <a:t>3 months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C16E916-41A5-43B4-B9E1-A09578D77F3F}"/>
              </a:ext>
            </a:extLst>
          </p:cNvPr>
          <p:cNvSpPr/>
          <p:nvPr/>
        </p:nvSpPr>
        <p:spPr>
          <a:xfrm>
            <a:off x="496388" y="5401710"/>
            <a:ext cx="2316480" cy="1263818"/>
          </a:xfrm>
          <a:prstGeom prst="homePlate">
            <a:avLst>
              <a:gd name="adj" fmla="val 18997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Phase III</a:t>
            </a:r>
          </a:p>
          <a:p>
            <a:pPr algn="ctr"/>
            <a:r>
              <a:rPr lang="en-US" i="1" dirty="0"/>
              <a:t>Full automation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23C49-AC3F-42A0-8DDC-794B4F4029AD}"/>
              </a:ext>
            </a:extLst>
          </p:cNvPr>
          <p:cNvSpPr/>
          <p:nvPr/>
        </p:nvSpPr>
        <p:spPr>
          <a:xfrm>
            <a:off x="2960914" y="5401711"/>
            <a:ext cx="5878286" cy="12638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Full automation from Nurse Negotiation to Contract Signature with no intermediate manual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statistical controls and notifications to monitor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8E56F0-8206-484B-BF19-0C5D40B439B6}"/>
              </a:ext>
            </a:extLst>
          </p:cNvPr>
          <p:cNvSpPr/>
          <p:nvPr/>
        </p:nvSpPr>
        <p:spPr>
          <a:xfrm>
            <a:off x="9056914" y="5401710"/>
            <a:ext cx="2704012" cy="12638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Estimated:</a:t>
            </a:r>
          </a:p>
          <a:p>
            <a:pPr algn="ctr"/>
            <a:r>
              <a:rPr lang="en-US" sz="1600" dirty="0"/>
              <a:t>3 months</a:t>
            </a:r>
          </a:p>
        </p:txBody>
      </p:sp>
    </p:spTree>
    <p:extLst>
      <p:ext uri="{BB962C8B-B14F-4D97-AF65-F5344CB8AC3E}">
        <p14:creationId xmlns:p14="http://schemas.microsoft.com/office/powerpoint/2010/main" val="35098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5E7C25-59FF-41F6-95AC-9C88859DF2A7}"/>
              </a:ext>
            </a:extLst>
          </p:cNvPr>
          <p:cNvSpPr/>
          <p:nvPr/>
        </p:nvSpPr>
        <p:spPr>
          <a:xfrm>
            <a:off x="10000710" y="914398"/>
            <a:ext cx="1892104" cy="5747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E4E4D-0499-42F4-8270-4C984A982522}"/>
              </a:ext>
            </a:extLst>
          </p:cNvPr>
          <p:cNvSpPr/>
          <p:nvPr/>
        </p:nvSpPr>
        <p:spPr>
          <a:xfrm>
            <a:off x="2778629" y="914399"/>
            <a:ext cx="7222081" cy="5747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0E886-DD2B-4CD5-ABBE-DDB1291EA892}"/>
              </a:ext>
            </a:extLst>
          </p:cNvPr>
          <p:cNvSpPr/>
          <p:nvPr/>
        </p:nvSpPr>
        <p:spPr>
          <a:xfrm>
            <a:off x="403715" y="914400"/>
            <a:ext cx="2380037" cy="5747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76E80-541E-4489-A007-3925FE8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Proposed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52CA-6B6F-4E15-AF14-3509F29F3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2E49640-219F-44C8-8CF4-E814794DE9D1}"/>
              </a:ext>
            </a:extLst>
          </p:cNvPr>
          <p:cNvSpPr/>
          <p:nvPr/>
        </p:nvSpPr>
        <p:spPr>
          <a:xfrm>
            <a:off x="409304" y="1938898"/>
            <a:ext cx="2366924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UX Design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BABBA85-35F4-4560-A2FC-9B9ACA7212CD}"/>
              </a:ext>
            </a:extLst>
          </p:cNvPr>
          <p:cNvSpPr/>
          <p:nvPr/>
        </p:nvSpPr>
        <p:spPr>
          <a:xfrm>
            <a:off x="409304" y="2657355"/>
            <a:ext cx="2366924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Margin Formulas Documentation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EA89676-CF42-4781-AD19-090EE47F9398}"/>
              </a:ext>
            </a:extLst>
          </p:cNvPr>
          <p:cNvSpPr/>
          <p:nvPr/>
        </p:nvSpPr>
        <p:spPr>
          <a:xfrm>
            <a:off x="403715" y="4084277"/>
            <a:ext cx="2366924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Deploy Azure Infrastructure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7A10933-D782-4524-ADDA-E677D9B7C4C9}"/>
              </a:ext>
            </a:extLst>
          </p:cNvPr>
          <p:cNvSpPr/>
          <p:nvPr/>
        </p:nvSpPr>
        <p:spPr>
          <a:xfrm>
            <a:off x="2776228" y="1937020"/>
            <a:ext cx="7218894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Software Development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D5CAB9-CB25-48BC-B181-99DB75473070}"/>
              </a:ext>
            </a:extLst>
          </p:cNvPr>
          <p:cNvCxnSpPr>
            <a:cxnSpLocks/>
          </p:cNvCxnSpPr>
          <p:nvPr/>
        </p:nvCxnSpPr>
        <p:spPr>
          <a:xfrm>
            <a:off x="409303" y="1587275"/>
            <a:ext cx="113733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369FBD-B23E-498A-9F26-13DC1D35CF06}"/>
              </a:ext>
            </a:extLst>
          </p:cNvPr>
          <p:cNvCxnSpPr/>
          <p:nvPr/>
        </p:nvCxnSpPr>
        <p:spPr>
          <a:xfrm>
            <a:off x="2783780" y="1373915"/>
            <a:ext cx="0" cy="426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18CD05-0320-40F3-B9CD-CA49A64AFF1C}"/>
              </a:ext>
            </a:extLst>
          </p:cNvPr>
          <p:cNvSpPr txBox="1"/>
          <p:nvPr/>
        </p:nvSpPr>
        <p:spPr>
          <a:xfrm>
            <a:off x="2290696" y="10307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30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B6F81-5A72-40A4-86A7-CEACDF06B327}"/>
              </a:ext>
            </a:extLst>
          </p:cNvPr>
          <p:cNvCxnSpPr/>
          <p:nvPr/>
        </p:nvCxnSpPr>
        <p:spPr>
          <a:xfrm>
            <a:off x="5304499" y="1373915"/>
            <a:ext cx="0" cy="426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D06A0-9AC4-4D30-B532-F471BE7E04CA}"/>
              </a:ext>
            </a:extLst>
          </p:cNvPr>
          <p:cNvCxnSpPr/>
          <p:nvPr/>
        </p:nvCxnSpPr>
        <p:spPr>
          <a:xfrm>
            <a:off x="7939678" y="1378270"/>
            <a:ext cx="0" cy="426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403E18-819F-4CF8-AC19-1130A7593872}"/>
              </a:ext>
            </a:extLst>
          </p:cNvPr>
          <p:cNvSpPr txBox="1"/>
          <p:nvPr/>
        </p:nvSpPr>
        <p:spPr>
          <a:xfrm>
            <a:off x="4811415" y="10307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520317-85A8-4B97-B7E8-9D47D74E099C}"/>
              </a:ext>
            </a:extLst>
          </p:cNvPr>
          <p:cNvSpPr txBox="1"/>
          <p:nvPr/>
        </p:nvSpPr>
        <p:spPr>
          <a:xfrm>
            <a:off x="7446594" y="10307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90 Days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9CB2D65-9C7A-4992-AC36-17FEAC1B7193}"/>
              </a:ext>
            </a:extLst>
          </p:cNvPr>
          <p:cNvSpPr/>
          <p:nvPr/>
        </p:nvSpPr>
        <p:spPr>
          <a:xfrm>
            <a:off x="6318250" y="2713484"/>
            <a:ext cx="558392" cy="566045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62410928-4CE6-42C4-BBA4-B737463EE6BA}"/>
              </a:ext>
            </a:extLst>
          </p:cNvPr>
          <p:cNvSpPr/>
          <p:nvPr/>
        </p:nvSpPr>
        <p:spPr>
          <a:xfrm>
            <a:off x="7685452" y="2713484"/>
            <a:ext cx="558392" cy="566045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7FAFDC3B-8416-4A9A-8509-6BFDB94B83D1}"/>
              </a:ext>
            </a:extLst>
          </p:cNvPr>
          <p:cNvSpPr/>
          <p:nvPr/>
        </p:nvSpPr>
        <p:spPr>
          <a:xfrm>
            <a:off x="9103716" y="2705099"/>
            <a:ext cx="558392" cy="566045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0F6E4-88A3-4F80-BC5D-FBC9F32CF75B}"/>
              </a:ext>
            </a:extLst>
          </p:cNvPr>
          <p:cNvSpPr txBox="1"/>
          <p:nvPr/>
        </p:nvSpPr>
        <p:spPr>
          <a:xfrm>
            <a:off x="5993999" y="3474525"/>
            <a:ext cx="121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review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CD3AE-EB81-450F-A1B6-6069658F8481}"/>
              </a:ext>
            </a:extLst>
          </p:cNvPr>
          <p:cNvSpPr txBox="1"/>
          <p:nvPr/>
        </p:nvSpPr>
        <p:spPr>
          <a:xfrm>
            <a:off x="7355193" y="3474526"/>
            <a:ext cx="121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review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946F1-0C2A-4207-8656-A99F72526521}"/>
              </a:ext>
            </a:extLst>
          </p:cNvPr>
          <p:cNvSpPr txBox="1"/>
          <p:nvPr/>
        </p:nvSpPr>
        <p:spPr>
          <a:xfrm>
            <a:off x="8773457" y="3478885"/>
            <a:ext cx="121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review 3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9C80FE06-2360-4341-9B09-4D01A2AE7C35}"/>
              </a:ext>
            </a:extLst>
          </p:cNvPr>
          <p:cNvSpPr/>
          <p:nvPr/>
        </p:nvSpPr>
        <p:spPr>
          <a:xfrm>
            <a:off x="9995126" y="1937020"/>
            <a:ext cx="1270633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UAT and </a:t>
            </a:r>
          </a:p>
          <a:p>
            <a:pPr algn="ctr"/>
            <a:r>
              <a:rPr lang="en-US" dirty="0"/>
              <a:t>Go Live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4E4F6B-9734-46A5-B51C-11EB8EC3B825}"/>
              </a:ext>
            </a:extLst>
          </p:cNvPr>
          <p:cNvCxnSpPr/>
          <p:nvPr/>
        </p:nvCxnSpPr>
        <p:spPr>
          <a:xfrm>
            <a:off x="11236622" y="1378270"/>
            <a:ext cx="0" cy="426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C931C8-6B22-4DF8-8590-B2BE2B8C3BBF}"/>
              </a:ext>
            </a:extLst>
          </p:cNvPr>
          <p:cNvSpPr txBox="1"/>
          <p:nvPr/>
        </p:nvSpPr>
        <p:spPr>
          <a:xfrm>
            <a:off x="10681021" y="103070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180 Days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4395F5FE-CDD5-4962-9070-CC46A4D352F5}"/>
              </a:ext>
            </a:extLst>
          </p:cNvPr>
          <p:cNvSpPr/>
          <p:nvPr/>
        </p:nvSpPr>
        <p:spPr>
          <a:xfrm>
            <a:off x="6560597" y="4339345"/>
            <a:ext cx="3442075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Bucket Integration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3670A40-BCD5-459E-97E5-6568F1668911}"/>
              </a:ext>
            </a:extLst>
          </p:cNvPr>
          <p:cNvSpPr/>
          <p:nvPr/>
        </p:nvSpPr>
        <p:spPr>
          <a:xfrm>
            <a:off x="5336707" y="5037420"/>
            <a:ext cx="3442075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Contract Mgmt. Integration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16B9D4D-B69D-4B71-A3FC-1E97C36B3FFC}"/>
              </a:ext>
            </a:extLst>
          </p:cNvPr>
          <p:cNvSpPr/>
          <p:nvPr/>
        </p:nvSpPr>
        <p:spPr>
          <a:xfrm>
            <a:off x="409303" y="3370816"/>
            <a:ext cx="2366924" cy="644434"/>
          </a:xfrm>
          <a:prstGeom prst="homePlat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Identify data sources for formulas</a:t>
            </a:r>
          </a:p>
        </p:txBody>
      </p:sp>
    </p:spTree>
    <p:extLst>
      <p:ext uri="{BB962C8B-B14F-4D97-AF65-F5344CB8AC3E}">
        <p14:creationId xmlns:p14="http://schemas.microsoft.com/office/powerpoint/2010/main" val="90883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A50BD9E-3260-4B50-ADFB-3EFBB1D514D4}"/>
              </a:ext>
            </a:extLst>
          </p:cNvPr>
          <p:cNvSpPr/>
          <p:nvPr/>
        </p:nvSpPr>
        <p:spPr>
          <a:xfrm>
            <a:off x="57556" y="3653245"/>
            <a:ext cx="3965801" cy="30915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Trustaff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293C4-310D-4855-B184-6436D0F3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342C7-D475-420E-BD9B-CA3F7786C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3E9D7-C72A-4A30-A21A-5B65E0CE3858}"/>
              </a:ext>
            </a:extLst>
          </p:cNvPr>
          <p:cNvSpPr/>
          <p:nvPr/>
        </p:nvSpPr>
        <p:spPr>
          <a:xfrm>
            <a:off x="3223496" y="832747"/>
            <a:ext cx="1689463" cy="749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Project Sponsor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Pam Oliver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D0685-704D-4A75-BDCA-23C993B5D248}"/>
              </a:ext>
            </a:extLst>
          </p:cNvPr>
          <p:cNvSpPr/>
          <p:nvPr/>
        </p:nvSpPr>
        <p:spPr>
          <a:xfrm>
            <a:off x="5251268" y="1403259"/>
            <a:ext cx="1689463" cy="749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Project Owner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Bryan Rutherford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5F2CF-C315-4018-BF06-E804E41B8C65}"/>
              </a:ext>
            </a:extLst>
          </p:cNvPr>
          <p:cNvSpPr/>
          <p:nvPr/>
        </p:nvSpPr>
        <p:spPr>
          <a:xfrm>
            <a:off x="5251267" y="2324818"/>
            <a:ext cx="1689463" cy="749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Project Manager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Samuel Waissman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B051D-0ABE-4878-94AE-C8E34BFCFE5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6095999" y="2152560"/>
            <a:ext cx="1" cy="172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76DDB-8CA6-48ED-B90F-6E810568F656}"/>
              </a:ext>
            </a:extLst>
          </p:cNvPr>
          <p:cNvSpPr/>
          <p:nvPr/>
        </p:nvSpPr>
        <p:spPr>
          <a:xfrm>
            <a:off x="22791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Formulas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John </a:t>
            </a:r>
            <a:r>
              <a:rPr lang="en-US" sz="1400" dirty="0" err="1"/>
              <a:t>Ganster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4A496-116F-4D91-B56B-0C94E3546BB9}"/>
              </a:ext>
            </a:extLst>
          </p:cNvPr>
          <p:cNvSpPr/>
          <p:nvPr/>
        </p:nvSpPr>
        <p:spPr>
          <a:xfrm>
            <a:off x="209100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Contracts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Dawn </a:t>
            </a:r>
            <a:r>
              <a:rPr lang="en-US" sz="1400" dirty="0" err="1"/>
              <a:t>Drinnon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02C12-6B25-4F70-BA54-286E45FDFB57}"/>
              </a:ext>
            </a:extLst>
          </p:cNvPr>
          <p:cNvSpPr/>
          <p:nvPr/>
        </p:nvSpPr>
        <p:spPr>
          <a:xfrm>
            <a:off x="227917" y="4929051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Recruiter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Kara Tudor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F76E2-2EEE-47FD-80C8-B3B7E6E99AED}"/>
              </a:ext>
            </a:extLst>
          </p:cNvPr>
          <p:cNvSpPr/>
          <p:nvPr/>
        </p:nvSpPr>
        <p:spPr>
          <a:xfrm>
            <a:off x="2091007" y="4929051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Acc Mgmt.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Michelle Filipkowski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39458C-37EB-479D-8626-03548C169687}"/>
              </a:ext>
            </a:extLst>
          </p:cNvPr>
          <p:cNvSpPr/>
          <p:nvPr/>
        </p:nvSpPr>
        <p:spPr>
          <a:xfrm>
            <a:off x="2091007" y="5797007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IT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Max Hunter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E828A-7CDC-4C8C-8DC1-7BE597FC5BEF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4912959" y="1207398"/>
            <a:ext cx="1183041" cy="195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08EC33-9EF2-412E-AE4F-3B30221CDA38}"/>
              </a:ext>
            </a:extLst>
          </p:cNvPr>
          <p:cNvSpPr/>
          <p:nvPr/>
        </p:nvSpPr>
        <p:spPr>
          <a:xfrm>
            <a:off x="4121056" y="3653245"/>
            <a:ext cx="3965801" cy="30915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CTI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F6129E-4D52-40EC-901B-3388207858AD}"/>
              </a:ext>
            </a:extLst>
          </p:cNvPr>
          <p:cNvSpPr/>
          <p:nvPr/>
        </p:nvSpPr>
        <p:spPr>
          <a:xfrm>
            <a:off x="429141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UX/UI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Philip Maher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26F28E-5334-4AA1-AA66-83A93EF9FA0A}"/>
              </a:ext>
            </a:extLst>
          </p:cNvPr>
          <p:cNvSpPr/>
          <p:nvPr/>
        </p:nvSpPr>
        <p:spPr>
          <a:xfrm>
            <a:off x="615450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Scrum Master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Madeline Sheldon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979748-5015-4C09-B971-E553B64EE1EB}"/>
              </a:ext>
            </a:extLst>
          </p:cNvPr>
          <p:cNvSpPr/>
          <p:nvPr/>
        </p:nvSpPr>
        <p:spPr>
          <a:xfrm>
            <a:off x="4291417" y="4929051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Todd Luker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D772B-1FFF-41FD-B5C9-B671F4E0D0ED}"/>
              </a:ext>
            </a:extLst>
          </p:cNvPr>
          <p:cNvSpPr/>
          <p:nvPr/>
        </p:nvSpPr>
        <p:spPr>
          <a:xfrm>
            <a:off x="6154507" y="4929051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Project Manager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Sergio </a:t>
            </a:r>
            <a:r>
              <a:rPr lang="en-US" sz="1400" dirty="0" err="1"/>
              <a:t>Hevia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C656D-130D-42C3-BC6D-BA0FC102B2E1}"/>
              </a:ext>
            </a:extLst>
          </p:cNvPr>
          <p:cNvSpPr/>
          <p:nvPr/>
        </p:nvSpPr>
        <p:spPr>
          <a:xfrm>
            <a:off x="8184556" y="3653245"/>
            <a:ext cx="3965801" cy="30915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Applications team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4B54DD-F026-4986-A08E-EF24BCD582D0}"/>
              </a:ext>
            </a:extLst>
          </p:cNvPr>
          <p:cNvSpPr/>
          <p:nvPr/>
        </p:nvSpPr>
        <p:spPr>
          <a:xfrm>
            <a:off x="835491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Intelagree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Kyle Myers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D76FD-FBE7-4C7D-BB28-635025B1BC11}"/>
              </a:ext>
            </a:extLst>
          </p:cNvPr>
          <p:cNvSpPr/>
          <p:nvPr/>
        </p:nvSpPr>
        <p:spPr>
          <a:xfrm>
            <a:off x="10218007" y="4061095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eRecruit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TBD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2C308-B868-4AF2-A8FC-1C8F85FB3FA5}"/>
              </a:ext>
            </a:extLst>
          </p:cNvPr>
          <p:cNvSpPr/>
          <p:nvPr/>
        </p:nvSpPr>
        <p:spPr>
          <a:xfrm>
            <a:off x="8354917" y="4929051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Margin Calculator (Current)</a:t>
            </a:r>
          </a:p>
          <a:p>
            <a:pPr algn="ctr"/>
            <a:r>
              <a:rPr lang="en-US" sz="1400" dirty="0"/>
              <a:t>Cheikh </a:t>
            </a:r>
            <a:r>
              <a:rPr lang="en-US" sz="1400" dirty="0" err="1"/>
              <a:t>Cherif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FDCB04-D828-470B-AC61-4CA92CEB71BE}"/>
              </a:ext>
            </a:extLst>
          </p:cNvPr>
          <p:cNvSpPr/>
          <p:nvPr/>
        </p:nvSpPr>
        <p:spPr>
          <a:xfrm>
            <a:off x="8354916" y="5797007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Bucket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Max Hunter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B23E1-BAF5-4011-841B-ADB0E6406B43}"/>
              </a:ext>
            </a:extLst>
          </p:cNvPr>
          <p:cNvSpPr/>
          <p:nvPr/>
        </p:nvSpPr>
        <p:spPr>
          <a:xfrm>
            <a:off x="4291417" y="5797007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Development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Jorge Guevara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1A165CF-4198-4ACA-9B39-D63526F2904A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3778665" y="1335911"/>
            <a:ext cx="579126" cy="40555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B26E9A2-30D1-4845-AA52-38793D21F376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16200000" flipV="1">
            <a:off x="7842165" y="1327953"/>
            <a:ext cx="579126" cy="4071458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564B72-F1EC-4AB6-93B5-6ACA460D1D9A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rot="16200000" flipV="1">
            <a:off x="5810415" y="3359703"/>
            <a:ext cx="579126" cy="7958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B1683A-C84F-4E40-A348-C940E1B16B6A}"/>
              </a:ext>
            </a:extLst>
          </p:cNvPr>
          <p:cNvSpPr/>
          <p:nvPr/>
        </p:nvSpPr>
        <p:spPr>
          <a:xfrm>
            <a:off x="6154507" y="5797007"/>
            <a:ext cx="1765391" cy="7852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Architecture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Lyle Orr</a:t>
            </a:r>
          </a:p>
        </p:txBody>
      </p:sp>
    </p:spTree>
    <p:extLst>
      <p:ext uri="{BB962C8B-B14F-4D97-AF65-F5344CB8AC3E}">
        <p14:creationId xmlns:p14="http://schemas.microsoft.com/office/powerpoint/2010/main" val="232830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2" y="2210581"/>
            <a:ext cx="8186345" cy="20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Services_theme_16x9_073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73152" tIns="45720" rIns="73152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lerator Slide Master and Theme" id="{BB11FF4A-EFC7-4DEC-A2AB-49DCCAD95738}" vid="{03762818-3C3D-4DF9-9AF7-153177FAC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15895</TotalTime>
  <Words>666</Words>
  <Application>Microsoft Office PowerPoint</Application>
  <PresentationFormat>Widescreen</PresentationFormat>
  <Paragraphs>171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3_Services_theme_16x9_073012</vt:lpstr>
      <vt:lpstr>think-cell Slide</vt:lpstr>
      <vt:lpstr>Trustaff Margin Calculator Project Kick Off  06/10/2020 Update</vt:lpstr>
      <vt:lpstr>Background</vt:lpstr>
      <vt:lpstr>Objective</vt:lpstr>
      <vt:lpstr>Objective</vt:lpstr>
      <vt:lpstr>Phases and Deliverables</vt:lpstr>
      <vt:lpstr>Phase I Proposed Timeline</vt:lpstr>
      <vt:lpstr>Project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USAP Data Visualization</dc:title>
  <dc:creator>swaissman</dc:creator>
  <cp:lastModifiedBy>fz9dbd</cp:lastModifiedBy>
  <cp:revision>1269</cp:revision>
  <dcterms:created xsi:type="dcterms:W3CDTF">2014-11-18T20:10:33Z</dcterms:created>
  <dcterms:modified xsi:type="dcterms:W3CDTF">2020-06-11T03:50:29Z</dcterms:modified>
</cp:coreProperties>
</file>